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7" r:id="rId6"/>
    <p:sldMasterId id="2147483700" r:id="rId7"/>
  </p:sldMasterIdLst>
  <p:notesMasterIdLst>
    <p:notesMasterId r:id="rId58"/>
  </p:notesMasterIdLst>
  <p:sldIdLst>
    <p:sldId id="259" r:id="rId8"/>
    <p:sldId id="419" r:id="rId9"/>
    <p:sldId id="421" r:id="rId10"/>
    <p:sldId id="431" r:id="rId11"/>
    <p:sldId id="313" r:id="rId12"/>
    <p:sldId id="422" r:id="rId13"/>
    <p:sldId id="423" r:id="rId14"/>
    <p:sldId id="424" r:id="rId15"/>
    <p:sldId id="426" r:id="rId16"/>
    <p:sldId id="412" r:id="rId17"/>
    <p:sldId id="413" r:id="rId18"/>
    <p:sldId id="414" r:id="rId19"/>
    <p:sldId id="261" r:id="rId20"/>
    <p:sldId id="406" r:id="rId21"/>
    <p:sldId id="420" r:id="rId22"/>
    <p:sldId id="427" r:id="rId23"/>
    <p:sldId id="407" r:id="rId24"/>
    <p:sldId id="408" r:id="rId25"/>
    <p:sldId id="409" r:id="rId26"/>
    <p:sldId id="410" r:id="rId27"/>
    <p:sldId id="411" r:id="rId28"/>
    <p:sldId id="393" r:id="rId29"/>
    <p:sldId id="297" r:id="rId30"/>
    <p:sldId id="298" r:id="rId31"/>
    <p:sldId id="394" r:id="rId32"/>
    <p:sldId id="395" r:id="rId33"/>
    <p:sldId id="277" r:id="rId34"/>
    <p:sldId id="362" r:id="rId35"/>
    <p:sldId id="396" r:id="rId36"/>
    <p:sldId id="428" r:id="rId37"/>
    <p:sldId id="279" r:id="rId38"/>
    <p:sldId id="351" r:id="rId39"/>
    <p:sldId id="282" r:id="rId40"/>
    <p:sldId id="283" r:id="rId41"/>
    <p:sldId id="285" r:id="rId42"/>
    <p:sldId id="434" r:id="rId43"/>
    <p:sldId id="435" r:id="rId44"/>
    <p:sldId id="436" r:id="rId45"/>
    <p:sldId id="286" r:id="rId46"/>
    <p:sldId id="437" r:id="rId47"/>
    <p:sldId id="365" r:id="rId48"/>
    <p:sldId id="400" r:id="rId49"/>
    <p:sldId id="368" r:id="rId50"/>
    <p:sldId id="376" r:id="rId51"/>
    <p:sldId id="379" r:id="rId52"/>
    <p:sldId id="381" r:id="rId53"/>
    <p:sldId id="429" r:id="rId54"/>
    <p:sldId id="430" r:id="rId55"/>
    <p:sldId id="416" r:id="rId56"/>
    <p:sldId id="40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150DF-8594-4FF0-B9BF-30E1D454D129}" type="datetimeFigureOut">
              <a:rPr lang="es-ES" smtClean="0"/>
              <a:t>12/08/2025</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3141F-9D30-4A03-8E21-24E16FDAFE24}" type="slidenum">
              <a:rPr lang="es-ES" smtClean="0"/>
              <a:t>‹Nº›</a:t>
            </a:fld>
            <a:endParaRPr lang="es-ES" dirty="0"/>
          </a:p>
        </p:txBody>
      </p:sp>
    </p:spTree>
    <p:extLst>
      <p:ext uri="{BB962C8B-B14F-4D97-AF65-F5344CB8AC3E}">
        <p14:creationId xmlns:p14="http://schemas.microsoft.com/office/powerpoint/2010/main" val="261690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a:extLst>
              <a:ext uri="{FF2B5EF4-FFF2-40B4-BE49-F238E27FC236}">
                <a16:creationId xmlns:a16="http://schemas.microsoft.com/office/drawing/2014/main" id="{ECFF81B5-40B0-49C5-ACF7-A3E9CF1D5720}"/>
              </a:ext>
            </a:extLst>
          </p:cNvPr>
          <p:cNvSpPr>
            <a:spLocks noGrp="1" noRot="1" noChangeAspect="1" noTextEdit="1"/>
          </p:cNvSpPr>
          <p:nvPr>
            <p:ph type="sldImg"/>
          </p:nvPr>
        </p:nvSpPr>
        <p:spPr>
          <a:ln/>
        </p:spPr>
      </p:sp>
      <p:sp>
        <p:nvSpPr>
          <p:cNvPr id="55299" name="2 Marcador de notas">
            <a:extLst>
              <a:ext uri="{FF2B5EF4-FFF2-40B4-BE49-F238E27FC236}">
                <a16:creationId xmlns:a16="http://schemas.microsoft.com/office/drawing/2014/main" id="{6A18C610-2F89-4800-8E75-1FF1927B96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ES"/>
          </a:p>
        </p:txBody>
      </p:sp>
      <p:sp>
        <p:nvSpPr>
          <p:cNvPr id="55300" name="3 Marcador de número de diapositiva">
            <a:extLst>
              <a:ext uri="{FF2B5EF4-FFF2-40B4-BE49-F238E27FC236}">
                <a16:creationId xmlns:a16="http://schemas.microsoft.com/office/drawing/2014/main" id="{EC178A86-74BC-46DC-9610-3A8C089D1D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D3CE78-C8F1-4470-8120-8EE61B604663}" type="slidenum">
              <a:rPr kumimoji="0" lang="es-ES_tradnl" altLang="es-E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s-ES_tradnl" altLang="es-E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3A3094-E126-45F0-92AF-69FFFC40F24C}" type="slidenum">
              <a:rPr lang="es-ES_tradnl" altLang="es-ES" smtClean="0"/>
              <a:pPr/>
              <a:t>43</a:t>
            </a:fld>
            <a:endParaRPr lang="es-ES_tradnl" altLang="es-ES"/>
          </a:p>
        </p:txBody>
      </p:sp>
    </p:spTree>
    <p:extLst>
      <p:ext uri="{BB962C8B-B14F-4D97-AF65-F5344CB8AC3E}">
        <p14:creationId xmlns:p14="http://schemas.microsoft.com/office/powerpoint/2010/main" val="231320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C5C5131-5F2E-4386-ABD9-EB6FA7877B8F}"/>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5F564257-50C7-42AD-9D9E-1BD2DE9703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1162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565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25085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97CAD48-B65C-483F-B274-6840170A0810}"/>
              </a:ext>
            </a:extLst>
          </p:cNvPr>
          <p:cNvGrpSpPr>
            <a:grpSpLocks/>
          </p:cNvGrpSpPr>
          <p:nvPr/>
        </p:nvGrpSpPr>
        <p:grpSpPr bwMode="auto">
          <a:xfrm>
            <a:off x="0" y="0"/>
            <a:ext cx="8763000" cy="5943600"/>
            <a:chOff x="0" y="0"/>
            <a:chExt cx="5520" cy="3744"/>
          </a:xfrm>
        </p:grpSpPr>
        <p:sp>
          <p:nvSpPr>
            <p:cNvPr id="5" name="Rectangle 3">
              <a:extLst>
                <a:ext uri="{FF2B5EF4-FFF2-40B4-BE49-F238E27FC236}">
                  <a16:creationId xmlns:a16="http://schemas.microsoft.com/office/drawing/2014/main" id="{F616A079-7F40-47CD-92DA-386684DCB45E}"/>
                </a:ext>
              </a:extLst>
            </p:cNvPr>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s-ES_tradnl" altLang="es-ES" sz="2400" dirty="0"/>
            </a:p>
          </p:txBody>
        </p:sp>
        <p:grpSp>
          <p:nvGrpSpPr>
            <p:cNvPr id="6" name="Group 4">
              <a:extLst>
                <a:ext uri="{FF2B5EF4-FFF2-40B4-BE49-F238E27FC236}">
                  <a16:creationId xmlns:a16="http://schemas.microsoft.com/office/drawing/2014/main" id="{F39D353A-8415-4FF9-AFCB-5389F925850F}"/>
                </a:ext>
              </a:extLst>
            </p:cNvPr>
            <p:cNvGrpSpPr>
              <a:grpSpLocks/>
            </p:cNvGrpSpPr>
            <p:nvPr userDrawn="1"/>
          </p:nvGrpSpPr>
          <p:grpSpPr bwMode="auto">
            <a:xfrm>
              <a:off x="0" y="2208"/>
              <a:ext cx="5520" cy="1536"/>
              <a:chOff x="0" y="2208"/>
              <a:chExt cx="5520" cy="1536"/>
            </a:xfrm>
          </p:grpSpPr>
          <p:sp>
            <p:nvSpPr>
              <p:cNvPr id="10" name="Rectangle 5">
                <a:extLst>
                  <a:ext uri="{FF2B5EF4-FFF2-40B4-BE49-F238E27FC236}">
                    <a16:creationId xmlns:a16="http://schemas.microsoft.com/office/drawing/2014/main" id="{0E988E98-0341-411C-8132-08C262F24FC6}"/>
                  </a:ext>
                </a:extLst>
              </p:cNvPr>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s-ES_tradnl" altLang="es-ES" sz="2400" dirty="0"/>
              </a:p>
            </p:txBody>
          </p:sp>
          <p:sp>
            <p:nvSpPr>
              <p:cNvPr id="11" name="Rectangle 6">
                <a:extLst>
                  <a:ext uri="{FF2B5EF4-FFF2-40B4-BE49-F238E27FC236}">
                    <a16:creationId xmlns:a16="http://schemas.microsoft.com/office/drawing/2014/main" id="{0DB36296-F4D4-4006-8327-483787C942EC}"/>
                  </a:ext>
                </a:extLst>
              </p:cNvPr>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s-ES_tradnl" altLang="es-ES" sz="2400" dirty="0"/>
              </a:p>
            </p:txBody>
          </p:sp>
          <p:sp>
            <p:nvSpPr>
              <p:cNvPr id="12" name="Line 7">
                <a:extLst>
                  <a:ext uri="{FF2B5EF4-FFF2-40B4-BE49-F238E27FC236}">
                    <a16:creationId xmlns:a16="http://schemas.microsoft.com/office/drawing/2014/main" id="{D6786402-F4C5-4945-A478-2EEF9ACA324B}"/>
                  </a:ext>
                </a:extLst>
              </p:cNvPr>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s-ES" dirty="0"/>
              </a:p>
            </p:txBody>
          </p:sp>
        </p:grpSp>
        <p:grpSp>
          <p:nvGrpSpPr>
            <p:cNvPr id="7" name="Group 8">
              <a:extLst>
                <a:ext uri="{FF2B5EF4-FFF2-40B4-BE49-F238E27FC236}">
                  <a16:creationId xmlns:a16="http://schemas.microsoft.com/office/drawing/2014/main" id="{8F2BD06A-444E-4800-A655-C75F5B24F08D}"/>
                </a:ext>
              </a:extLst>
            </p:cNvPr>
            <p:cNvGrpSpPr>
              <a:grpSpLocks/>
            </p:cNvGrpSpPr>
            <p:nvPr userDrawn="1"/>
          </p:nvGrpSpPr>
          <p:grpSpPr bwMode="auto">
            <a:xfrm>
              <a:off x="400" y="336"/>
              <a:ext cx="5088" cy="192"/>
              <a:chOff x="400" y="336"/>
              <a:chExt cx="5088" cy="192"/>
            </a:xfrm>
          </p:grpSpPr>
          <p:sp>
            <p:nvSpPr>
              <p:cNvPr id="8" name="Rectangle 9">
                <a:extLst>
                  <a:ext uri="{FF2B5EF4-FFF2-40B4-BE49-F238E27FC236}">
                    <a16:creationId xmlns:a16="http://schemas.microsoft.com/office/drawing/2014/main" id="{C9CAD2F8-6334-4F78-9CC6-E4F94578C31A}"/>
                  </a:ext>
                </a:extLst>
              </p:cNvPr>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s-ES_tradnl" altLang="es-ES" sz="2400" dirty="0"/>
              </a:p>
            </p:txBody>
          </p:sp>
          <p:sp>
            <p:nvSpPr>
              <p:cNvPr id="9" name="Line 10">
                <a:extLst>
                  <a:ext uri="{FF2B5EF4-FFF2-40B4-BE49-F238E27FC236}">
                    <a16:creationId xmlns:a16="http://schemas.microsoft.com/office/drawing/2014/main" id="{883CC30B-B8F0-4D85-9C89-85431D01AC4F}"/>
                  </a:ext>
                </a:extLst>
              </p:cNvPr>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s-ES" dirty="0"/>
              </a:p>
            </p:txBody>
          </p:sp>
        </p:grpSp>
      </p:grpSp>
      <p:sp>
        <p:nvSpPr>
          <p:cNvPr id="50187" name="Rectangle 11"/>
          <p:cNvSpPr>
            <a:spLocks noGrp="1" noChangeArrowheads="1"/>
          </p:cNvSpPr>
          <p:nvPr>
            <p:ph type="ctrTitle"/>
          </p:nvPr>
        </p:nvSpPr>
        <p:spPr>
          <a:xfrm>
            <a:off x="2057400" y="1143000"/>
            <a:ext cx="6629400" cy="2209800"/>
          </a:xfrm>
        </p:spPr>
        <p:txBody>
          <a:bodyPr/>
          <a:lstStyle>
            <a:lvl1pPr>
              <a:defRPr sz="3400"/>
            </a:lvl1pPr>
          </a:lstStyle>
          <a:p>
            <a:r>
              <a:rPr lang="es-ES_tradnl"/>
              <a:t>Haga clic para cambiar el estilo de título	</a:t>
            </a:r>
          </a:p>
        </p:txBody>
      </p:sp>
      <p:sp>
        <p:nvSpPr>
          <p:cNvPr id="5018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s-ES_tradnl"/>
              <a:t>Haga clic para modificar el estilo de subtítulo del patrón</a:t>
            </a:r>
          </a:p>
        </p:txBody>
      </p:sp>
      <p:sp>
        <p:nvSpPr>
          <p:cNvPr id="13" name="Rectangle 13">
            <a:extLst>
              <a:ext uri="{FF2B5EF4-FFF2-40B4-BE49-F238E27FC236}">
                <a16:creationId xmlns:a16="http://schemas.microsoft.com/office/drawing/2014/main" id="{DE933776-50DB-4CB5-B26A-C6F4BD4D0802}"/>
              </a:ext>
            </a:extLst>
          </p:cNvPr>
          <p:cNvSpPr>
            <a:spLocks noGrp="1" noChangeArrowheads="1"/>
          </p:cNvSpPr>
          <p:nvPr>
            <p:ph type="dt" sz="half" idx="10"/>
          </p:nvPr>
        </p:nvSpPr>
        <p:spPr>
          <a:xfrm>
            <a:off x="912813" y="6251575"/>
            <a:ext cx="1905000" cy="457200"/>
          </a:xfrm>
        </p:spPr>
        <p:txBody>
          <a:bodyPr/>
          <a:lstStyle>
            <a:lvl1pPr>
              <a:defRPr/>
            </a:lvl1pPr>
          </a:lstStyle>
          <a:p>
            <a:pPr>
              <a:defRPr/>
            </a:pPr>
            <a:endParaRPr lang="es-ES_tradnl" dirty="0"/>
          </a:p>
        </p:txBody>
      </p:sp>
      <p:sp>
        <p:nvSpPr>
          <p:cNvPr id="14" name="Rectangle 14">
            <a:extLst>
              <a:ext uri="{FF2B5EF4-FFF2-40B4-BE49-F238E27FC236}">
                <a16:creationId xmlns:a16="http://schemas.microsoft.com/office/drawing/2014/main" id="{9EB4D13E-F5BE-44E7-87FF-6FEF7524774C}"/>
              </a:ext>
            </a:extLst>
          </p:cNvPr>
          <p:cNvSpPr>
            <a:spLocks noGrp="1" noChangeArrowheads="1"/>
          </p:cNvSpPr>
          <p:nvPr>
            <p:ph type="ftr" sz="quarter" idx="11"/>
          </p:nvPr>
        </p:nvSpPr>
        <p:spPr>
          <a:xfrm>
            <a:off x="0" y="5021263"/>
            <a:ext cx="425450" cy="1836737"/>
          </a:xfrm>
        </p:spPr>
        <p:txBody>
          <a:bodyPr/>
          <a:lstStyle>
            <a:lvl1pPr>
              <a:defRPr b="0" i="0">
                <a:effectLst/>
              </a:defRPr>
            </a:lvl1pPr>
          </a:lstStyle>
          <a:p>
            <a:pPr>
              <a:defRPr/>
            </a:pPr>
            <a:r>
              <a:rPr lang="es-ES_tradnl" dirty="0"/>
              <a:t>F. Salinas</a:t>
            </a:r>
          </a:p>
        </p:txBody>
      </p:sp>
      <p:sp>
        <p:nvSpPr>
          <p:cNvPr id="15" name="Rectangle 15">
            <a:extLst>
              <a:ext uri="{FF2B5EF4-FFF2-40B4-BE49-F238E27FC236}">
                <a16:creationId xmlns:a16="http://schemas.microsoft.com/office/drawing/2014/main" id="{C83603D4-F11D-430B-8B3D-30A971322897}"/>
              </a:ext>
            </a:extLst>
          </p:cNvPr>
          <p:cNvSpPr>
            <a:spLocks noGrp="1" noChangeArrowheads="1"/>
          </p:cNvSpPr>
          <p:nvPr>
            <p:ph type="sldNum" sz="quarter" idx="12"/>
          </p:nvPr>
        </p:nvSpPr>
        <p:spPr/>
        <p:txBody>
          <a:bodyPr/>
          <a:lstStyle>
            <a:lvl1pPr>
              <a:defRPr/>
            </a:lvl1pPr>
          </a:lstStyle>
          <a:p>
            <a:fld id="{C230E524-DEED-4404-83BF-6B1DF6D0F495}" type="slidenum">
              <a:rPr lang="es-ES_tradnl" altLang="es-ES"/>
              <a:pPr/>
              <a:t>‹Nº›</a:t>
            </a:fld>
            <a:endParaRPr lang="es-ES_tradnl" altLang="es-ES" dirty="0"/>
          </a:p>
        </p:txBody>
      </p:sp>
    </p:spTree>
    <p:extLst>
      <p:ext uri="{BB962C8B-B14F-4D97-AF65-F5344CB8AC3E}">
        <p14:creationId xmlns:p14="http://schemas.microsoft.com/office/powerpoint/2010/main" val="259713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9">
            <a:extLst>
              <a:ext uri="{FF2B5EF4-FFF2-40B4-BE49-F238E27FC236}">
                <a16:creationId xmlns:a16="http://schemas.microsoft.com/office/drawing/2014/main" id="{434A00D2-164D-4214-AD83-E56128CD01C9}"/>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10">
            <a:extLst>
              <a:ext uri="{FF2B5EF4-FFF2-40B4-BE49-F238E27FC236}">
                <a16:creationId xmlns:a16="http://schemas.microsoft.com/office/drawing/2014/main" id="{E8BF2CF6-CA37-4818-80E4-E58B728FE5D6}"/>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11">
            <a:extLst>
              <a:ext uri="{FF2B5EF4-FFF2-40B4-BE49-F238E27FC236}">
                <a16:creationId xmlns:a16="http://schemas.microsoft.com/office/drawing/2014/main" id="{3CD86EFF-99AD-4A9A-A00E-BB6B2504187D}"/>
              </a:ext>
            </a:extLst>
          </p:cNvPr>
          <p:cNvSpPr>
            <a:spLocks noGrp="1" noChangeArrowheads="1"/>
          </p:cNvSpPr>
          <p:nvPr>
            <p:ph type="sldNum" sz="quarter" idx="12"/>
          </p:nvPr>
        </p:nvSpPr>
        <p:spPr>
          <a:ln/>
        </p:spPr>
        <p:txBody>
          <a:bodyPr/>
          <a:lstStyle>
            <a:lvl1pPr>
              <a:defRPr/>
            </a:lvl1pPr>
          </a:lstStyle>
          <a:p>
            <a:fld id="{F596EF9A-0D45-4231-B9E9-3E5C6C74A12B}" type="slidenum">
              <a:rPr lang="es-ES_tradnl" altLang="es-ES"/>
              <a:pPr/>
              <a:t>‹Nº›</a:t>
            </a:fld>
            <a:endParaRPr lang="es-ES_tradnl" altLang="es-ES" dirty="0"/>
          </a:p>
        </p:txBody>
      </p:sp>
    </p:spTree>
    <p:extLst>
      <p:ext uri="{BB962C8B-B14F-4D97-AF65-F5344CB8AC3E}">
        <p14:creationId xmlns:p14="http://schemas.microsoft.com/office/powerpoint/2010/main" val="2590386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9">
            <a:extLst>
              <a:ext uri="{FF2B5EF4-FFF2-40B4-BE49-F238E27FC236}">
                <a16:creationId xmlns:a16="http://schemas.microsoft.com/office/drawing/2014/main" id="{18611A8F-1546-4FF2-8F6A-97E4D65E5EA0}"/>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10">
            <a:extLst>
              <a:ext uri="{FF2B5EF4-FFF2-40B4-BE49-F238E27FC236}">
                <a16:creationId xmlns:a16="http://schemas.microsoft.com/office/drawing/2014/main" id="{BBAAA8FB-01C9-4F30-813A-FD2BBB63C59E}"/>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11">
            <a:extLst>
              <a:ext uri="{FF2B5EF4-FFF2-40B4-BE49-F238E27FC236}">
                <a16:creationId xmlns:a16="http://schemas.microsoft.com/office/drawing/2014/main" id="{895B36D9-A816-40A8-B133-1C64D83371F4}"/>
              </a:ext>
            </a:extLst>
          </p:cNvPr>
          <p:cNvSpPr>
            <a:spLocks noGrp="1" noChangeArrowheads="1"/>
          </p:cNvSpPr>
          <p:nvPr>
            <p:ph type="sldNum" sz="quarter" idx="12"/>
          </p:nvPr>
        </p:nvSpPr>
        <p:spPr>
          <a:ln/>
        </p:spPr>
        <p:txBody>
          <a:bodyPr/>
          <a:lstStyle>
            <a:lvl1pPr>
              <a:defRPr/>
            </a:lvl1pPr>
          </a:lstStyle>
          <a:p>
            <a:fld id="{68E351C4-A4A0-4624-BCF0-EB95ABF9B635}" type="slidenum">
              <a:rPr lang="es-ES_tradnl" altLang="es-ES"/>
              <a:pPr/>
              <a:t>‹Nº›</a:t>
            </a:fld>
            <a:endParaRPr lang="es-ES_tradnl" altLang="es-ES" dirty="0"/>
          </a:p>
        </p:txBody>
      </p:sp>
    </p:spTree>
    <p:extLst>
      <p:ext uri="{BB962C8B-B14F-4D97-AF65-F5344CB8AC3E}">
        <p14:creationId xmlns:p14="http://schemas.microsoft.com/office/powerpoint/2010/main" val="284574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914400" y="1196975"/>
            <a:ext cx="3810000"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876800" y="1196975"/>
            <a:ext cx="3810000"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9">
            <a:extLst>
              <a:ext uri="{FF2B5EF4-FFF2-40B4-BE49-F238E27FC236}">
                <a16:creationId xmlns:a16="http://schemas.microsoft.com/office/drawing/2014/main" id="{DC341927-05F8-4948-BF3A-0FC1B4DFB90C}"/>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10">
            <a:extLst>
              <a:ext uri="{FF2B5EF4-FFF2-40B4-BE49-F238E27FC236}">
                <a16:creationId xmlns:a16="http://schemas.microsoft.com/office/drawing/2014/main" id="{69AEA4D8-03CE-4293-984B-25129B2E0E27}"/>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7" name="Rectangle 11">
            <a:extLst>
              <a:ext uri="{FF2B5EF4-FFF2-40B4-BE49-F238E27FC236}">
                <a16:creationId xmlns:a16="http://schemas.microsoft.com/office/drawing/2014/main" id="{42391ED5-4253-45EE-8AD4-102DEE199DE0}"/>
              </a:ext>
            </a:extLst>
          </p:cNvPr>
          <p:cNvSpPr>
            <a:spLocks noGrp="1" noChangeArrowheads="1"/>
          </p:cNvSpPr>
          <p:nvPr>
            <p:ph type="sldNum" sz="quarter" idx="12"/>
          </p:nvPr>
        </p:nvSpPr>
        <p:spPr>
          <a:ln/>
        </p:spPr>
        <p:txBody>
          <a:bodyPr/>
          <a:lstStyle>
            <a:lvl1pPr>
              <a:defRPr/>
            </a:lvl1pPr>
          </a:lstStyle>
          <a:p>
            <a:fld id="{03752807-FF05-4555-B235-D85E7C0669DC}" type="slidenum">
              <a:rPr lang="es-ES_tradnl" altLang="es-ES"/>
              <a:pPr/>
              <a:t>‹Nº›</a:t>
            </a:fld>
            <a:endParaRPr lang="es-ES_tradnl" altLang="es-ES" dirty="0"/>
          </a:p>
        </p:txBody>
      </p:sp>
    </p:spTree>
    <p:extLst>
      <p:ext uri="{BB962C8B-B14F-4D97-AF65-F5344CB8AC3E}">
        <p14:creationId xmlns:p14="http://schemas.microsoft.com/office/powerpoint/2010/main" val="2677473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Rectangle 9">
            <a:extLst>
              <a:ext uri="{FF2B5EF4-FFF2-40B4-BE49-F238E27FC236}">
                <a16:creationId xmlns:a16="http://schemas.microsoft.com/office/drawing/2014/main" id="{AB16367E-B909-4B12-B228-E2E691D854BC}"/>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8" name="Rectangle 10">
            <a:extLst>
              <a:ext uri="{FF2B5EF4-FFF2-40B4-BE49-F238E27FC236}">
                <a16:creationId xmlns:a16="http://schemas.microsoft.com/office/drawing/2014/main" id="{9DFC06ED-C7B1-4289-ACB4-DFBF270967F9}"/>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9" name="Rectangle 11">
            <a:extLst>
              <a:ext uri="{FF2B5EF4-FFF2-40B4-BE49-F238E27FC236}">
                <a16:creationId xmlns:a16="http://schemas.microsoft.com/office/drawing/2014/main" id="{B18D7CEF-8128-4BE5-B4D1-9DE7C2972CB1}"/>
              </a:ext>
            </a:extLst>
          </p:cNvPr>
          <p:cNvSpPr>
            <a:spLocks noGrp="1" noChangeArrowheads="1"/>
          </p:cNvSpPr>
          <p:nvPr>
            <p:ph type="sldNum" sz="quarter" idx="12"/>
          </p:nvPr>
        </p:nvSpPr>
        <p:spPr>
          <a:ln/>
        </p:spPr>
        <p:txBody>
          <a:bodyPr/>
          <a:lstStyle>
            <a:lvl1pPr>
              <a:defRPr/>
            </a:lvl1pPr>
          </a:lstStyle>
          <a:p>
            <a:fld id="{66AC3481-FE5D-4DAE-86A0-A78D7C1371DF}" type="slidenum">
              <a:rPr lang="es-ES_tradnl" altLang="es-ES"/>
              <a:pPr/>
              <a:t>‹Nº›</a:t>
            </a:fld>
            <a:endParaRPr lang="es-ES_tradnl" altLang="es-ES" dirty="0"/>
          </a:p>
        </p:txBody>
      </p:sp>
    </p:spTree>
    <p:extLst>
      <p:ext uri="{BB962C8B-B14F-4D97-AF65-F5344CB8AC3E}">
        <p14:creationId xmlns:p14="http://schemas.microsoft.com/office/powerpoint/2010/main" val="188444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Rectangle 9">
            <a:extLst>
              <a:ext uri="{FF2B5EF4-FFF2-40B4-BE49-F238E27FC236}">
                <a16:creationId xmlns:a16="http://schemas.microsoft.com/office/drawing/2014/main" id="{1207301B-C995-4526-8DB1-936EDC059C2D}"/>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4" name="Rectangle 10">
            <a:extLst>
              <a:ext uri="{FF2B5EF4-FFF2-40B4-BE49-F238E27FC236}">
                <a16:creationId xmlns:a16="http://schemas.microsoft.com/office/drawing/2014/main" id="{9577ABF3-D2C9-45FB-91D2-EC68DA946E00}"/>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5" name="Rectangle 11">
            <a:extLst>
              <a:ext uri="{FF2B5EF4-FFF2-40B4-BE49-F238E27FC236}">
                <a16:creationId xmlns:a16="http://schemas.microsoft.com/office/drawing/2014/main" id="{780EAF52-8D69-41D1-AC83-DA5F98B4F940}"/>
              </a:ext>
            </a:extLst>
          </p:cNvPr>
          <p:cNvSpPr>
            <a:spLocks noGrp="1" noChangeArrowheads="1"/>
          </p:cNvSpPr>
          <p:nvPr>
            <p:ph type="sldNum" sz="quarter" idx="12"/>
          </p:nvPr>
        </p:nvSpPr>
        <p:spPr>
          <a:ln/>
        </p:spPr>
        <p:txBody>
          <a:bodyPr/>
          <a:lstStyle>
            <a:lvl1pPr>
              <a:defRPr/>
            </a:lvl1pPr>
          </a:lstStyle>
          <a:p>
            <a:fld id="{8E78C30B-8C48-4853-8491-BCEC1E8CE649}" type="slidenum">
              <a:rPr lang="es-ES_tradnl" altLang="es-ES"/>
              <a:pPr/>
              <a:t>‹Nº›</a:t>
            </a:fld>
            <a:endParaRPr lang="es-ES_tradnl" altLang="es-ES" dirty="0"/>
          </a:p>
        </p:txBody>
      </p:sp>
    </p:spTree>
    <p:extLst>
      <p:ext uri="{BB962C8B-B14F-4D97-AF65-F5344CB8AC3E}">
        <p14:creationId xmlns:p14="http://schemas.microsoft.com/office/powerpoint/2010/main" val="3609357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9DBF084-7D66-46F4-9AFE-65F9590A64EF}"/>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3" name="Rectangle 10">
            <a:extLst>
              <a:ext uri="{FF2B5EF4-FFF2-40B4-BE49-F238E27FC236}">
                <a16:creationId xmlns:a16="http://schemas.microsoft.com/office/drawing/2014/main" id="{90473200-6A83-467E-B0A9-8F2E01756F15}"/>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4" name="Rectangle 11">
            <a:extLst>
              <a:ext uri="{FF2B5EF4-FFF2-40B4-BE49-F238E27FC236}">
                <a16:creationId xmlns:a16="http://schemas.microsoft.com/office/drawing/2014/main" id="{E9326841-B360-4991-81D9-0346805436C8}"/>
              </a:ext>
            </a:extLst>
          </p:cNvPr>
          <p:cNvSpPr>
            <a:spLocks noGrp="1" noChangeArrowheads="1"/>
          </p:cNvSpPr>
          <p:nvPr>
            <p:ph type="sldNum" sz="quarter" idx="12"/>
          </p:nvPr>
        </p:nvSpPr>
        <p:spPr>
          <a:ln/>
        </p:spPr>
        <p:txBody>
          <a:bodyPr/>
          <a:lstStyle>
            <a:lvl1pPr>
              <a:defRPr/>
            </a:lvl1pPr>
          </a:lstStyle>
          <a:p>
            <a:fld id="{CC1CEF97-FE7F-455B-8F27-D894DA24FB6B}" type="slidenum">
              <a:rPr lang="es-ES_tradnl" altLang="es-ES"/>
              <a:pPr/>
              <a:t>‹Nº›</a:t>
            </a:fld>
            <a:endParaRPr lang="es-ES_tradnl" altLang="es-ES" dirty="0"/>
          </a:p>
        </p:txBody>
      </p:sp>
    </p:spTree>
    <p:extLst>
      <p:ext uri="{BB962C8B-B14F-4D97-AF65-F5344CB8AC3E}">
        <p14:creationId xmlns:p14="http://schemas.microsoft.com/office/powerpoint/2010/main" val="49049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a:extLst>
              <a:ext uri="{FF2B5EF4-FFF2-40B4-BE49-F238E27FC236}">
                <a16:creationId xmlns:a16="http://schemas.microsoft.com/office/drawing/2014/main" id="{0F57BA31-6E6A-419C-B781-41F7F24A80D7}"/>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10">
            <a:extLst>
              <a:ext uri="{FF2B5EF4-FFF2-40B4-BE49-F238E27FC236}">
                <a16:creationId xmlns:a16="http://schemas.microsoft.com/office/drawing/2014/main" id="{81DB5A25-9B05-40C6-BAD6-9FE0FF0BF669}"/>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7" name="Rectangle 11">
            <a:extLst>
              <a:ext uri="{FF2B5EF4-FFF2-40B4-BE49-F238E27FC236}">
                <a16:creationId xmlns:a16="http://schemas.microsoft.com/office/drawing/2014/main" id="{81B41089-6663-4B0A-8054-97A19B587CD6}"/>
              </a:ext>
            </a:extLst>
          </p:cNvPr>
          <p:cNvSpPr>
            <a:spLocks noGrp="1" noChangeArrowheads="1"/>
          </p:cNvSpPr>
          <p:nvPr>
            <p:ph type="sldNum" sz="quarter" idx="12"/>
          </p:nvPr>
        </p:nvSpPr>
        <p:spPr>
          <a:ln/>
        </p:spPr>
        <p:txBody>
          <a:bodyPr/>
          <a:lstStyle>
            <a:lvl1pPr>
              <a:defRPr/>
            </a:lvl1pPr>
          </a:lstStyle>
          <a:p>
            <a:fld id="{0F9C7081-91D9-4536-8962-23BEE149E78C}" type="slidenum">
              <a:rPr lang="es-ES_tradnl" altLang="es-ES"/>
              <a:pPr/>
              <a:t>‹Nº›</a:t>
            </a:fld>
            <a:endParaRPr lang="es-ES_tradnl" altLang="es-ES" dirty="0"/>
          </a:p>
        </p:txBody>
      </p:sp>
    </p:spTree>
    <p:extLst>
      <p:ext uri="{BB962C8B-B14F-4D97-AF65-F5344CB8AC3E}">
        <p14:creationId xmlns:p14="http://schemas.microsoft.com/office/powerpoint/2010/main" val="23534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dirty="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dirty="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84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9">
            <a:extLst>
              <a:ext uri="{FF2B5EF4-FFF2-40B4-BE49-F238E27FC236}">
                <a16:creationId xmlns:a16="http://schemas.microsoft.com/office/drawing/2014/main" id="{75DFDFD7-C4FA-4F0A-AE7A-5F6F284DCCF6}"/>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10">
            <a:extLst>
              <a:ext uri="{FF2B5EF4-FFF2-40B4-BE49-F238E27FC236}">
                <a16:creationId xmlns:a16="http://schemas.microsoft.com/office/drawing/2014/main" id="{086B388B-9EF2-4004-94AD-D22748929A11}"/>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7" name="Rectangle 11">
            <a:extLst>
              <a:ext uri="{FF2B5EF4-FFF2-40B4-BE49-F238E27FC236}">
                <a16:creationId xmlns:a16="http://schemas.microsoft.com/office/drawing/2014/main" id="{8C3390DB-6A09-476D-899D-B6691621F41F}"/>
              </a:ext>
            </a:extLst>
          </p:cNvPr>
          <p:cNvSpPr>
            <a:spLocks noGrp="1" noChangeArrowheads="1"/>
          </p:cNvSpPr>
          <p:nvPr>
            <p:ph type="sldNum" sz="quarter" idx="12"/>
          </p:nvPr>
        </p:nvSpPr>
        <p:spPr>
          <a:ln/>
        </p:spPr>
        <p:txBody>
          <a:bodyPr/>
          <a:lstStyle>
            <a:lvl1pPr>
              <a:defRPr/>
            </a:lvl1pPr>
          </a:lstStyle>
          <a:p>
            <a:fld id="{308D74D6-CF19-4D59-A74C-27F835E00138}" type="slidenum">
              <a:rPr lang="es-ES_tradnl" altLang="es-ES"/>
              <a:pPr/>
              <a:t>‹Nº›</a:t>
            </a:fld>
            <a:endParaRPr lang="es-ES_tradnl" altLang="es-ES" dirty="0"/>
          </a:p>
        </p:txBody>
      </p:sp>
    </p:spTree>
    <p:extLst>
      <p:ext uri="{BB962C8B-B14F-4D97-AF65-F5344CB8AC3E}">
        <p14:creationId xmlns:p14="http://schemas.microsoft.com/office/powerpoint/2010/main" val="843923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9">
            <a:extLst>
              <a:ext uri="{FF2B5EF4-FFF2-40B4-BE49-F238E27FC236}">
                <a16:creationId xmlns:a16="http://schemas.microsoft.com/office/drawing/2014/main" id="{345D31AA-3651-4C57-8F5C-78EFC7EBD2BA}"/>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10">
            <a:extLst>
              <a:ext uri="{FF2B5EF4-FFF2-40B4-BE49-F238E27FC236}">
                <a16:creationId xmlns:a16="http://schemas.microsoft.com/office/drawing/2014/main" id="{71A90F76-BDA3-4497-A008-A617E7EB544C}"/>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11">
            <a:extLst>
              <a:ext uri="{FF2B5EF4-FFF2-40B4-BE49-F238E27FC236}">
                <a16:creationId xmlns:a16="http://schemas.microsoft.com/office/drawing/2014/main" id="{1047FE69-AF37-4B2B-B14A-4C4AF31DF688}"/>
              </a:ext>
            </a:extLst>
          </p:cNvPr>
          <p:cNvSpPr>
            <a:spLocks noGrp="1" noChangeArrowheads="1"/>
          </p:cNvSpPr>
          <p:nvPr>
            <p:ph type="sldNum" sz="quarter" idx="12"/>
          </p:nvPr>
        </p:nvSpPr>
        <p:spPr>
          <a:ln/>
        </p:spPr>
        <p:txBody>
          <a:bodyPr/>
          <a:lstStyle>
            <a:lvl1pPr>
              <a:defRPr/>
            </a:lvl1pPr>
          </a:lstStyle>
          <a:p>
            <a:fld id="{700B0682-7762-4609-AB83-BD2BEF85A987}" type="slidenum">
              <a:rPr lang="es-ES_tradnl" altLang="es-ES"/>
              <a:pPr/>
              <a:t>‹Nº›</a:t>
            </a:fld>
            <a:endParaRPr lang="es-ES_tradnl" altLang="es-ES" dirty="0"/>
          </a:p>
        </p:txBody>
      </p:sp>
    </p:spTree>
    <p:extLst>
      <p:ext uri="{BB962C8B-B14F-4D97-AF65-F5344CB8AC3E}">
        <p14:creationId xmlns:p14="http://schemas.microsoft.com/office/powerpoint/2010/main" val="343379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43700" y="277813"/>
            <a:ext cx="1943100" cy="5853112"/>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914400" y="277813"/>
            <a:ext cx="5676900" cy="5853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9">
            <a:extLst>
              <a:ext uri="{FF2B5EF4-FFF2-40B4-BE49-F238E27FC236}">
                <a16:creationId xmlns:a16="http://schemas.microsoft.com/office/drawing/2014/main" id="{6D8ACDEC-DAE3-4BC2-BB54-6BFAC6722897}"/>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10">
            <a:extLst>
              <a:ext uri="{FF2B5EF4-FFF2-40B4-BE49-F238E27FC236}">
                <a16:creationId xmlns:a16="http://schemas.microsoft.com/office/drawing/2014/main" id="{756CBAED-8C27-42EF-9DE4-E280B33D2ECD}"/>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11">
            <a:extLst>
              <a:ext uri="{FF2B5EF4-FFF2-40B4-BE49-F238E27FC236}">
                <a16:creationId xmlns:a16="http://schemas.microsoft.com/office/drawing/2014/main" id="{C80EF304-AE3D-4780-A05D-B0B8E91F9ACC}"/>
              </a:ext>
            </a:extLst>
          </p:cNvPr>
          <p:cNvSpPr>
            <a:spLocks noGrp="1" noChangeArrowheads="1"/>
          </p:cNvSpPr>
          <p:nvPr>
            <p:ph type="sldNum" sz="quarter" idx="12"/>
          </p:nvPr>
        </p:nvSpPr>
        <p:spPr>
          <a:ln/>
        </p:spPr>
        <p:txBody>
          <a:bodyPr/>
          <a:lstStyle>
            <a:lvl1pPr>
              <a:defRPr/>
            </a:lvl1pPr>
          </a:lstStyle>
          <a:p>
            <a:fld id="{3D2F73F1-E12F-47F9-B68D-7C1078F80267}" type="slidenum">
              <a:rPr lang="es-ES_tradnl" altLang="es-ES"/>
              <a:pPr/>
              <a:t>‹Nº›</a:t>
            </a:fld>
            <a:endParaRPr lang="es-ES_tradnl" altLang="es-ES" dirty="0"/>
          </a:p>
        </p:txBody>
      </p:sp>
    </p:spTree>
    <p:extLst>
      <p:ext uri="{BB962C8B-B14F-4D97-AF65-F5344CB8AC3E}">
        <p14:creationId xmlns:p14="http://schemas.microsoft.com/office/powerpoint/2010/main" val="2875322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7813"/>
            <a:ext cx="7772400" cy="703262"/>
          </a:xfrm>
        </p:spPr>
        <p:txBody>
          <a:bodyPr/>
          <a:lstStyle/>
          <a:p>
            <a:r>
              <a:rPr lang="es-ES"/>
              <a:t>Haga clic para modificar el estilo de título del patrón</a:t>
            </a:r>
            <a:endParaRPr lang="es-PE"/>
          </a:p>
        </p:txBody>
      </p:sp>
      <p:sp>
        <p:nvSpPr>
          <p:cNvPr id="3" name="2 Marcador de texto"/>
          <p:cNvSpPr>
            <a:spLocks noGrp="1"/>
          </p:cNvSpPr>
          <p:nvPr>
            <p:ph type="body" sz="half" idx="1"/>
          </p:nvPr>
        </p:nvSpPr>
        <p:spPr>
          <a:xfrm>
            <a:off x="914400" y="1196975"/>
            <a:ext cx="7772400" cy="23907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914400" y="3740150"/>
            <a:ext cx="7772400" cy="23907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9">
            <a:extLst>
              <a:ext uri="{FF2B5EF4-FFF2-40B4-BE49-F238E27FC236}">
                <a16:creationId xmlns:a16="http://schemas.microsoft.com/office/drawing/2014/main" id="{EBA40DFE-2438-4048-91D9-950E68B13779}"/>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10">
            <a:extLst>
              <a:ext uri="{FF2B5EF4-FFF2-40B4-BE49-F238E27FC236}">
                <a16:creationId xmlns:a16="http://schemas.microsoft.com/office/drawing/2014/main" id="{C452C782-4B3C-4C9D-BA4E-C77BA9120ADC}"/>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7" name="Rectangle 11">
            <a:extLst>
              <a:ext uri="{FF2B5EF4-FFF2-40B4-BE49-F238E27FC236}">
                <a16:creationId xmlns:a16="http://schemas.microsoft.com/office/drawing/2014/main" id="{7C625118-DD34-4E08-8CDC-FE77CF9B00B7}"/>
              </a:ext>
            </a:extLst>
          </p:cNvPr>
          <p:cNvSpPr>
            <a:spLocks noGrp="1" noChangeArrowheads="1"/>
          </p:cNvSpPr>
          <p:nvPr>
            <p:ph type="sldNum" sz="quarter" idx="12"/>
          </p:nvPr>
        </p:nvSpPr>
        <p:spPr>
          <a:ln/>
        </p:spPr>
        <p:txBody>
          <a:bodyPr/>
          <a:lstStyle>
            <a:lvl1pPr>
              <a:defRPr/>
            </a:lvl1pPr>
          </a:lstStyle>
          <a:p>
            <a:fld id="{4F61736D-B347-4424-9847-94C93C07E5EA}" type="slidenum">
              <a:rPr lang="es-ES_tradnl" altLang="es-ES"/>
              <a:pPr/>
              <a:t>‹Nº›</a:t>
            </a:fld>
            <a:endParaRPr lang="es-ES_tradnl" altLang="es-ES" dirty="0"/>
          </a:p>
        </p:txBody>
      </p:sp>
    </p:spTree>
    <p:extLst>
      <p:ext uri="{BB962C8B-B14F-4D97-AF65-F5344CB8AC3E}">
        <p14:creationId xmlns:p14="http://schemas.microsoft.com/office/powerpoint/2010/main" val="2891485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14400" y="277813"/>
            <a:ext cx="7772400" cy="58531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3" name="Rectangle 9">
            <a:extLst>
              <a:ext uri="{FF2B5EF4-FFF2-40B4-BE49-F238E27FC236}">
                <a16:creationId xmlns:a16="http://schemas.microsoft.com/office/drawing/2014/main" id="{7B14645B-76E1-453D-8D6E-C15CAB07F0A8}"/>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4" name="Rectangle 10">
            <a:extLst>
              <a:ext uri="{FF2B5EF4-FFF2-40B4-BE49-F238E27FC236}">
                <a16:creationId xmlns:a16="http://schemas.microsoft.com/office/drawing/2014/main" id="{91747BA2-3438-42E6-B849-4A804E59A1AF}"/>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5" name="Rectangle 11">
            <a:extLst>
              <a:ext uri="{FF2B5EF4-FFF2-40B4-BE49-F238E27FC236}">
                <a16:creationId xmlns:a16="http://schemas.microsoft.com/office/drawing/2014/main" id="{E32F8BDB-6C98-4A76-BD48-C4DD285E4876}"/>
              </a:ext>
            </a:extLst>
          </p:cNvPr>
          <p:cNvSpPr>
            <a:spLocks noGrp="1" noChangeArrowheads="1"/>
          </p:cNvSpPr>
          <p:nvPr>
            <p:ph type="sldNum" sz="quarter" idx="12"/>
          </p:nvPr>
        </p:nvSpPr>
        <p:spPr>
          <a:ln/>
        </p:spPr>
        <p:txBody>
          <a:bodyPr/>
          <a:lstStyle>
            <a:lvl1pPr>
              <a:defRPr/>
            </a:lvl1pPr>
          </a:lstStyle>
          <a:p>
            <a:fld id="{53BC45C4-D8B6-47B1-95E5-4206F1E8C8A1}" type="slidenum">
              <a:rPr lang="es-ES_tradnl" altLang="es-ES"/>
              <a:pPr/>
              <a:t>‹Nº›</a:t>
            </a:fld>
            <a:endParaRPr lang="es-ES_tradnl" altLang="es-ES" dirty="0"/>
          </a:p>
        </p:txBody>
      </p:sp>
    </p:spTree>
    <p:extLst>
      <p:ext uri="{BB962C8B-B14F-4D97-AF65-F5344CB8AC3E}">
        <p14:creationId xmlns:p14="http://schemas.microsoft.com/office/powerpoint/2010/main" val="2814054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7813"/>
            <a:ext cx="7772400" cy="703262"/>
          </a:xfrm>
        </p:spPr>
        <p:txBody>
          <a:bodyPr/>
          <a:lstStyle/>
          <a:p>
            <a:r>
              <a:rPr lang="es-ES"/>
              <a:t>Haga clic para modificar el estilo de título del patrón</a:t>
            </a:r>
            <a:endParaRPr lang="es-PE"/>
          </a:p>
        </p:txBody>
      </p:sp>
      <p:sp>
        <p:nvSpPr>
          <p:cNvPr id="3" name="2 Marcador de tabla"/>
          <p:cNvSpPr>
            <a:spLocks noGrp="1"/>
          </p:cNvSpPr>
          <p:nvPr>
            <p:ph type="tbl" idx="1"/>
          </p:nvPr>
        </p:nvSpPr>
        <p:spPr>
          <a:xfrm>
            <a:off x="914400" y="1196975"/>
            <a:ext cx="7772400" cy="4933950"/>
          </a:xfrm>
        </p:spPr>
        <p:txBody>
          <a:bodyPr/>
          <a:lstStyle/>
          <a:p>
            <a:pPr lvl="0"/>
            <a:endParaRPr lang="es-PE" noProof="0" dirty="0"/>
          </a:p>
        </p:txBody>
      </p:sp>
      <p:sp>
        <p:nvSpPr>
          <p:cNvPr id="4" name="Rectangle 9">
            <a:extLst>
              <a:ext uri="{FF2B5EF4-FFF2-40B4-BE49-F238E27FC236}">
                <a16:creationId xmlns:a16="http://schemas.microsoft.com/office/drawing/2014/main" id="{33E2B69A-635C-4F48-853C-D05901FF8CC3}"/>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10">
            <a:extLst>
              <a:ext uri="{FF2B5EF4-FFF2-40B4-BE49-F238E27FC236}">
                <a16:creationId xmlns:a16="http://schemas.microsoft.com/office/drawing/2014/main" id="{CAE1E8A6-8E7B-4248-BB6F-1CD02BC48A73}"/>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11">
            <a:extLst>
              <a:ext uri="{FF2B5EF4-FFF2-40B4-BE49-F238E27FC236}">
                <a16:creationId xmlns:a16="http://schemas.microsoft.com/office/drawing/2014/main" id="{3EE42D70-21DF-4EBF-B409-9C428C8093D0}"/>
              </a:ext>
            </a:extLst>
          </p:cNvPr>
          <p:cNvSpPr>
            <a:spLocks noGrp="1" noChangeArrowheads="1"/>
          </p:cNvSpPr>
          <p:nvPr>
            <p:ph type="sldNum" sz="quarter" idx="12"/>
          </p:nvPr>
        </p:nvSpPr>
        <p:spPr>
          <a:ln/>
        </p:spPr>
        <p:txBody>
          <a:bodyPr/>
          <a:lstStyle>
            <a:lvl1pPr>
              <a:defRPr/>
            </a:lvl1pPr>
          </a:lstStyle>
          <a:p>
            <a:fld id="{A9EB861B-4D81-44A9-89C5-F4E9BA96E8CA}" type="slidenum">
              <a:rPr lang="es-ES_tradnl" altLang="es-ES"/>
              <a:pPr/>
              <a:t>‹Nº›</a:t>
            </a:fld>
            <a:endParaRPr lang="es-ES_tradnl" altLang="es-ES" dirty="0"/>
          </a:p>
        </p:txBody>
      </p:sp>
    </p:spTree>
    <p:extLst>
      <p:ext uri="{BB962C8B-B14F-4D97-AF65-F5344CB8AC3E}">
        <p14:creationId xmlns:p14="http://schemas.microsoft.com/office/powerpoint/2010/main" val="3751601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PE"/>
          </a:p>
        </p:txBody>
      </p:sp>
      <p:sp>
        <p:nvSpPr>
          <p:cNvPr id="4" name="Rectangle 4">
            <a:extLst>
              <a:ext uri="{FF2B5EF4-FFF2-40B4-BE49-F238E27FC236}">
                <a16:creationId xmlns:a16="http://schemas.microsoft.com/office/drawing/2014/main" id="{EB0C38EC-210A-4994-9AD5-B52ED78BD746}"/>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a:extLst>
              <a:ext uri="{FF2B5EF4-FFF2-40B4-BE49-F238E27FC236}">
                <a16:creationId xmlns:a16="http://schemas.microsoft.com/office/drawing/2014/main" id="{05FED5A0-B759-44AA-B1D6-59FFD65E2E8F}"/>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6">
            <a:extLst>
              <a:ext uri="{FF2B5EF4-FFF2-40B4-BE49-F238E27FC236}">
                <a16:creationId xmlns:a16="http://schemas.microsoft.com/office/drawing/2014/main" id="{0ABE9251-7D01-4D96-B8BD-CB51FE677A46}"/>
              </a:ext>
            </a:extLst>
          </p:cNvPr>
          <p:cNvSpPr>
            <a:spLocks noGrp="1" noChangeArrowheads="1"/>
          </p:cNvSpPr>
          <p:nvPr>
            <p:ph type="sldNum" sz="quarter" idx="12"/>
          </p:nvPr>
        </p:nvSpPr>
        <p:spPr>
          <a:ln/>
        </p:spPr>
        <p:txBody>
          <a:bodyPr/>
          <a:lstStyle>
            <a:lvl1pPr>
              <a:defRPr/>
            </a:lvl1pPr>
          </a:lstStyle>
          <a:p>
            <a:fld id="{F7873C5C-06A9-488F-86E6-D5B44695375F}" type="slidenum">
              <a:rPr lang="es-ES_tradnl" altLang="es-ES"/>
              <a:pPr/>
              <a:t>‹Nº›</a:t>
            </a:fld>
            <a:endParaRPr lang="es-ES_tradnl" altLang="es-ES" dirty="0"/>
          </a:p>
        </p:txBody>
      </p:sp>
    </p:spTree>
    <p:extLst>
      <p:ext uri="{BB962C8B-B14F-4D97-AF65-F5344CB8AC3E}">
        <p14:creationId xmlns:p14="http://schemas.microsoft.com/office/powerpoint/2010/main" val="3920241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4">
            <a:extLst>
              <a:ext uri="{FF2B5EF4-FFF2-40B4-BE49-F238E27FC236}">
                <a16:creationId xmlns:a16="http://schemas.microsoft.com/office/drawing/2014/main" id="{7FEBDAAE-C858-42B1-915F-11FAA484F8E1}"/>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a:extLst>
              <a:ext uri="{FF2B5EF4-FFF2-40B4-BE49-F238E27FC236}">
                <a16:creationId xmlns:a16="http://schemas.microsoft.com/office/drawing/2014/main" id="{D54A2040-F352-4243-BCB3-CCA41DC490A8}"/>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6">
            <a:extLst>
              <a:ext uri="{FF2B5EF4-FFF2-40B4-BE49-F238E27FC236}">
                <a16:creationId xmlns:a16="http://schemas.microsoft.com/office/drawing/2014/main" id="{4B4CBA06-CA24-4080-A450-515DFE0B9601}"/>
              </a:ext>
            </a:extLst>
          </p:cNvPr>
          <p:cNvSpPr>
            <a:spLocks noGrp="1" noChangeArrowheads="1"/>
          </p:cNvSpPr>
          <p:nvPr>
            <p:ph type="sldNum" sz="quarter" idx="12"/>
          </p:nvPr>
        </p:nvSpPr>
        <p:spPr>
          <a:ln/>
        </p:spPr>
        <p:txBody>
          <a:bodyPr/>
          <a:lstStyle>
            <a:lvl1pPr>
              <a:defRPr/>
            </a:lvl1pPr>
          </a:lstStyle>
          <a:p>
            <a:fld id="{48F6DD4F-79D8-4814-8901-C22BA5EBBE78}" type="slidenum">
              <a:rPr lang="es-ES_tradnl" altLang="es-ES"/>
              <a:pPr/>
              <a:t>‹Nº›</a:t>
            </a:fld>
            <a:endParaRPr lang="es-ES_tradnl" altLang="es-ES" dirty="0"/>
          </a:p>
        </p:txBody>
      </p:sp>
    </p:spTree>
    <p:extLst>
      <p:ext uri="{BB962C8B-B14F-4D97-AF65-F5344CB8AC3E}">
        <p14:creationId xmlns:p14="http://schemas.microsoft.com/office/powerpoint/2010/main" val="3752721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305EDE7C-BD46-478E-BCB2-5C4823FFC1FB}"/>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a:extLst>
              <a:ext uri="{FF2B5EF4-FFF2-40B4-BE49-F238E27FC236}">
                <a16:creationId xmlns:a16="http://schemas.microsoft.com/office/drawing/2014/main" id="{045AB1FE-4506-4E36-A9D5-961C5BA79408}"/>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6">
            <a:extLst>
              <a:ext uri="{FF2B5EF4-FFF2-40B4-BE49-F238E27FC236}">
                <a16:creationId xmlns:a16="http://schemas.microsoft.com/office/drawing/2014/main" id="{55A88038-9D03-4235-B1B2-280AA1124FDB}"/>
              </a:ext>
            </a:extLst>
          </p:cNvPr>
          <p:cNvSpPr>
            <a:spLocks noGrp="1" noChangeArrowheads="1"/>
          </p:cNvSpPr>
          <p:nvPr>
            <p:ph type="sldNum" sz="quarter" idx="12"/>
          </p:nvPr>
        </p:nvSpPr>
        <p:spPr>
          <a:ln/>
        </p:spPr>
        <p:txBody>
          <a:bodyPr/>
          <a:lstStyle>
            <a:lvl1pPr>
              <a:defRPr/>
            </a:lvl1pPr>
          </a:lstStyle>
          <a:p>
            <a:fld id="{3EF90EC5-66FD-40E4-B48E-1F25B223D4AA}" type="slidenum">
              <a:rPr lang="es-ES_tradnl" altLang="es-ES"/>
              <a:pPr/>
              <a:t>‹Nº›</a:t>
            </a:fld>
            <a:endParaRPr lang="es-ES_tradnl" altLang="es-ES" dirty="0"/>
          </a:p>
        </p:txBody>
      </p:sp>
    </p:spTree>
    <p:extLst>
      <p:ext uri="{BB962C8B-B14F-4D97-AF65-F5344CB8AC3E}">
        <p14:creationId xmlns:p14="http://schemas.microsoft.com/office/powerpoint/2010/main" val="3908620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4">
            <a:extLst>
              <a:ext uri="{FF2B5EF4-FFF2-40B4-BE49-F238E27FC236}">
                <a16:creationId xmlns:a16="http://schemas.microsoft.com/office/drawing/2014/main" id="{D33E6725-1D9C-42F0-AF44-4E2D8875F4F9}"/>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5">
            <a:extLst>
              <a:ext uri="{FF2B5EF4-FFF2-40B4-BE49-F238E27FC236}">
                <a16:creationId xmlns:a16="http://schemas.microsoft.com/office/drawing/2014/main" id="{1D2AD21B-4A5B-4503-ACDE-3B5D67C72D0C}"/>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7" name="Rectangle 6">
            <a:extLst>
              <a:ext uri="{FF2B5EF4-FFF2-40B4-BE49-F238E27FC236}">
                <a16:creationId xmlns:a16="http://schemas.microsoft.com/office/drawing/2014/main" id="{6BE70F75-1D3C-43B3-AD4F-B9C2D3B115B5}"/>
              </a:ext>
            </a:extLst>
          </p:cNvPr>
          <p:cNvSpPr>
            <a:spLocks noGrp="1" noChangeArrowheads="1"/>
          </p:cNvSpPr>
          <p:nvPr>
            <p:ph type="sldNum" sz="quarter" idx="12"/>
          </p:nvPr>
        </p:nvSpPr>
        <p:spPr>
          <a:ln/>
        </p:spPr>
        <p:txBody>
          <a:bodyPr/>
          <a:lstStyle>
            <a:lvl1pPr>
              <a:defRPr/>
            </a:lvl1pPr>
          </a:lstStyle>
          <a:p>
            <a:fld id="{ED78C7B5-6FC4-4504-BFBB-B996F48715D4}" type="slidenum">
              <a:rPr lang="es-ES_tradnl" altLang="es-ES"/>
              <a:pPr/>
              <a:t>‹Nº›</a:t>
            </a:fld>
            <a:endParaRPr lang="es-ES_tradnl" altLang="es-ES" dirty="0"/>
          </a:p>
        </p:txBody>
      </p:sp>
    </p:spTree>
    <p:extLst>
      <p:ext uri="{BB962C8B-B14F-4D97-AF65-F5344CB8AC3E}">
        <p14:creationId xmlns:p14="http://schemas.microsoft.com/office/powerpoint/2010/main" val="300631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488329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Rectangle 4">
            <a:extLst>
              <a:ext uri="{FF2B5EF4-FFF2-40B4-BE49-F238E27FC236}">
                <a16:creationId xmlns:a16="http://schemas.microsoft.com/office/drawing/2014/main" id="{0299FAFC-10C2-4971-AE68-2F38EA054F5F}"/>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8" name="Rectangle 5">
            <a:extLst>
              <a:ext uri="{FF2B5EF4-FFF2-40B4-BE49-F238E27FC236}">
                <a16:creationId xmlns:a16="http://schemas.microsoft.com/office/drawing/2014/main" id="{7A8F62DA-3F3B-493F-9660-204191791EFF}"/>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9" name="Rectangle 6">
            <a:extLst>
              <a:ext uri="{FF2B5EF4-FFF2-40B4-BE49-F238E27FC236}">
                <a16:creationId xmlns:a16="http://schemas.microsoft.com/office/drawing/2014/main" id="{FAE9177E-D2E3-4046-9FCD-5C3AA122CB3D}"/>
              </a:ext>
            </a:extLst>
          </p:cNvPr>
          <p:cNvSpPr>
            <a:spLocks noGrp="1" noChangeArrowheads="1"/>
          </p:cNvSpPr>
          <p:nvPr>
            <p:ph type="sldNum" sz="quarter" idx="12"/>
          </p:nvPr>
        </p:nvSpPr>
        <p:spPr>
          <a:ln/>
        </p:spPr>
        <p:txBody>
          <a:bodyPr/>
          <a:lstStyle>
            <a:lvl1pPr>
              <a:defRPr/>
            </a:lvl1pPr>
          </a:lstStyle>
          <a:p>
            <a:fld id="{82DA44D3-38C3-4B95-B9ED-FC147DC7EA25}" type="slidenum">
              <a:rPr lang="es-ES_tradnl" altLang="es-ES"/>
              <a:pPr/>
              <a:t>‹Nº›</a:t>
            </a:fld>
            <a:endParaRPr lang="es-ES_tradnl" altLang="es-ES" dirty="0"/>
          </a:p>
        </p:txBody>
      </p:sp>
    </p:spTree>
    <p:extLst>
      <p:ext uri="{BB962C8B-B14F-4D97-AF65-F5344CB8AC3E}">
        <p14:creationId xmlns:p14="http://schemas.microsoft.com/office/powerpoint/2010/main" val="2616170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Rectangle 4">
            <a:extLst>
              <a:ext uri="{FF2B5EF4-FFF2-40B4-BE49-F238E27FC236}">
                <a16:creationId xmlns:a16="http://schemas.microsoft.com/office/drawing/2014/main" id="{4D92A617-A134-449B-A1F9-A31E1741A950}"/>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4" name="Rectangle 5">
            <a:extLst>
              <a:ext uri="{FF2B5EF4-FFF2-40B4-BE49-F238E27FC236}">
                <a16:creationId xmlns:a16="http://schemas.microsoft.com/office/drawing/2014/main" id="{A5AD8698-5BB1-4D42-848C-AA08D15D252D}"/>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5" name="Rectangle 6">
            <a:extLst>
              <a:ext uri="{FF2B5EF4-FFF2-40B4-BE49-F238E27FC236}">
                <a16:creationId xmlns:a16="http://schemas.microsoft.com/office/drawing/2014/main" id="{5BC950DB-17E8-4BC7-880E-620A03D36CD3}"/>
              </a:ext>
            </a:extLst>
          </p:cNvPr>
          <p:cNvSpPr>
            <a:spLocks noGrp="1" noChangeArrowheads="1"/>
          </p:cNvSpPr>
          <p:nvPr>
            <p:ph type="sldNum" sz="quarter" idx="12"/>
          </p:nvPr>
        </p:nvSpPr>
        <p:spPr>
          <a:ln/>
        </p:spPr>
        <p:txBody>
          <a:bodyPr/>
          <a:lstStyle>
            <a:lvl1pPr>
              <a:defRPr/>
            </a:lvl1pPr>
          </a:lstStyle>
          <a:p>
            <a:fld id="{987B06F5-B0B9-45E7-A1BC-339DE097ED4F}" type="slidenum">
              <a:rPr lang="es-ES_tradnl" altLang="es-ES"/>
              <a:pPr/>
              <a:t>‹Nº›</a:t>
            </a:fld>
            <a:endParaRPr lang="es-ES_tradnl" altLang="es-ES" dirty="0"/>
          </a:p>
        </p:txBody>
      </p:sp>
    </p:spTree>
    <p:extLst>
      <p:ext uri="{BB962C8B-B14F-4D97-AF65-F5344CB8AC3E}">
        <p14:creationId xmlns:p14="http://schemas.microsoft.com/office/powerpoint/2010/main" val="1819073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4E2B49-A8A7-43D0-A5ED-609F8E7A1AF8}"/>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3" name="Rectangle 5">
            <a:extLst>
              <a:ext uri="{FF2B5EF4-FFF2-40B4-BE49-F238E27FC236}">
                <a16:creationId xmlns:a16="http://schemas.microsoft.com/office/drawing/2014/main" id="{9C408DCF-1D1B-44B6-B28B-46FAC848CC7F}"/>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4" name="Rectangle 6">
            <a:extLst>
              <a:ext uri="{FF2B5EF4-FFF2-40B4-BE49-F238E27FC236}">
                <a16:creationId xmlns:a16="http://schemas.microsoft.com/office/drawing/2014/main" id="{C8EFD32E-BE72-46F4-B5BC-0F8F5E81207F}"/>
              </a:ext>
            </a:extLst>
          </p:cNvPr>
          <p:cNvSpPr>
            <a:spLocks noGrp="1" noChangeArrowheads="1"/>
          </p:cNvSpPr>
          <p:nvPr>
            <p:ph type="sldNum" sz="quarter" idx="12"/>
          </p:nvPr>
        </p:nvSpPr>
        <p:spPr>
          <a:ln/>
        </p:spPr>
        <p:txBody>
          <a:bodyPr/>
          <a:lstStyle>
            <a:lvl1pPr>
              <a:defRPr/>
            </a:lvl1pPr>
          </a:lstStyle>
          <a:p>
            <a:fld id="{A538A886-9187-45E2-BD98-E0F866BF662A}" type="slidenum">
              <a:rPr lang="es-ES_tradnl" altLang="es-ES"/>
              <a:pPr/>
              <a:t>‹Nº›</a:t>
            </a:fld>
            <a:endParaRPr lang="es-ES_tradnl" altLang="es-ES" dirty="0"/>
          </a:p>
        </p:txBody>
      </p:sp>
    </p:spTree>
    <p:extLst>
      <p:ext uri="{BB962C8B-B14F-4D97-AF65-F5344CB8AC3E}">
        <p14:creationId xmlns:p14="http://schemas.microsoft.com/office/powerpoint/2010/main" val="3625538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102D10E0-382B-48BC-85D4-0BEBBD425AA9}"/>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5">
            <a:extLst>
              <a:ext uri="{FF2B5EF4-FFF2-40B4-BE49-F238E27FC236}">
                <a16:creationId xmlns:a16="http://schemas.microsoft.com/office/drawing/2014/main" id="{7B0C3CAD-E791-48EF-B53F-691ECCCD6FE5}"/>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7" name="Rectangle 6">
            <a:extLst>
              <a:ext uri="{FF2B5EF4-FFF2-40B4-BE49-F238E27FC236}">
                <a16:creationId xmlns:a16="http://schemas.microsoft.com/office/drawing/2014/main" id="{CCDD37AD-B61F-4C8E-AB92-54EEA15B9F70}"/>
              </a:ext>
            </a:extLst>
          </p:cNvPr>
          <p:cNvSpPr>
            <a:spLocks noGrp="1" noChangeArrowheads="1"/>
          </p:cNvSpPr>
          <p:nvPr>
            <p:ph type="sldNum" sz="quarter" idx="12"/>
          </p:nvPr>
        </p:nvSpPr>
        <p:spPr>
          <a:ln/>
        </p:spPr>
        <p:txBody>
          <a:bodyPr/>
          <a:lstStyle>
            <a:lvl1pPr>
              <a:defRPr/>
            </a:lvl1pPr>
          </a:lstStyle>
          <a:p>
            <a:fld id="{C5429F04-4E40-4076-AF95-34D8D5EF9431}" type="slidenum">
              <a:rPr lang="es-ES_tradnl" altLang="es-ES"/>
              <a:pPr/>
              <a:t>‹Nº›</a:t>
            </a:fld>
            <a:endParaRPr lang="es-ES_tradnl" altLang="es-ES" dirty="0"/>
          </a:p>
        </p:txBody>
      </p:sp>
    </p:spTree>
    <p:extLst>
      <p:ext uri="{BB962C8B-B14F-4D97-AF65-F5344CB8AC3E}">
        <p14:creationId xmlns:p14="http://schemas.microsoft.com/office/powerpoint/2010/main" val="4204169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5F43FE2B-DB5E-4159-A8F7-102E1BBA06A9}"/>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5">
            <a:extLst>
              <a:ext uri="{FF2B5EF4-FFF2-40B4-BE49-F238E27FC236}">
                <a16:creationId xmlns:a16="http://schemas.microsoft.com/office/drawing/2014/main" id="{2D66A193-659F-47C9-9280-7D1D0CF84545}"/>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7" name="Rectangle 6">
            <a:extLst>
              <a:ext uri="{FF2B5EF4-FFF2-40B4-BE49-F238E27FC236}">
                <a16:creationId xmlns:a16="http://schemas.microsoft.com/office/drawing/2014/main" id="{46818FFD-F0B6-4743-A9BC-1E40F186F07F}"/>
              </a:ext>
            </a:extLst>
          </p:cNvPr>
          <p:cNvSpPr>
            <a:spLocks noGrp="1" noChangeArrowheads="1"/>
          </p:cNvSpPr>
          <p:nvPr>
            <p:ph type="sldNum" sz="quarter" idx="12"/>
          </p:nvPr>
        </p:nvSpPr>
        <p:spPr>
          <a:ln/>
        </p:spPr>
        <p:txBody>
          <a:bodyPr/>
          <a:lstStyle>
            <a:lvl1pPr>
              <a:defRPr/>
            </a:lvl1pPr>
          </a:lstStyle>
          <a:p>
            <a:fld id="{FF838003-16E2-40E7-BFDA-CDE4DE32B1EF}" type="slidenum">
              <a:rPr lang="es-ES_tradnl" altLang="es-ES"/>
              <a:pPr/>
              <a:t>‹Nº›</a:t>
            </a:fld>
            <a:endParaRPr lang="es-ES_tradnl" altLang="es-ES" dirty="0"/>
          </a:p>
        </p:txBody>
      </p:sp>
    </p:spTree>
    <p:extLst>
      <p:ext uri="{BB962C8B-B14F-4D97-AF65-F5344CB8AC3E}">
        <p14:creationId xmlns:p14="http://schemas.microsoft.com/office/powerpoint/2010/main" val="150569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4">
            <a:extLst>
              <a:ext uri="{FF2B5EF4-FFF2-40B4-BE49-F238E27FC236}">
                <a16:creationId xmlns:a16="http://schemas.microsoft.com/office/drawing/2014/main" id="{FC1A9AE6-F565-4395-AA0D-9CCE2B720AF6}"/>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a:extLst>
              <a:ext uri="{FF2B5EF4-FFF2-40B4-BE49-F238E27FC236}">
                <a16:creationId xmlns:a16="http://schemas.microsoft.com/office/drawing/2014/main" id="{3501E6E4-8895-4BA1-931C-2246F4272968}"/>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6">
            <a:extLst>
              <a:ext uri="{FF2B5EF4-FFF2-40B4-BE49-F238E27FC236}">
                <a16:creationId xmlns:a16="http://schemas.microsoft.com/office/drawing/2014/main" id="{5F1917EF-5EAF-401E-B1FF-ED10FDFA6E99}"/>
              </a:ext>
            </a:extLst>
          </p:cNvPr>
          <p:cNvSpPr>
            <a:spLocks noGrp="1" noChangeArrowheads="1"/>
          </p:cNvSpPr>
          <p:nvPr>
            <p:ph type="sldNum" sz="quarter" idx="12"/>
          </p:nvPr>
        </p:nvSpPr>
        <p:spPr>
          <a:ln/>
        </p:spPr>
        <p:txBody>
          <a:bodyPr/>
          <a:lstStyle>
            <a:lvl1pPr>
              <a:defRPr/>
            </a:lvl1pPr>
          </a:lstStyle>
          <a:p>
            <a:fld id="{3FEFD67B-2D2B-47FB-B413-37BBC567A8C2}" type="slidenum">
              <a:rPr lang="es-ES_tradnl" altLang="es-ES"/>
              <a:pPr/>
              <a:t>‹Nº›</a:t>
            </a:fld>
            <a:endParaRPr lang="es-ES_tradnl" altLang="es-ES" dirty="0"/>
          </a:p>
        </p:txBody>
      </p:sp>
    </p:spTree>
    <p:extLst>
      <p:ext uri="{BB962C8B-B14F-4D97-AF65-F5344CB8AC3E}">
        <p14:creationId xmlns:p14="http://schemas.microsoft.com/office/powerpoint/2010/main" val="1889442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4">
            <a:extLst>
              <a:ext uri="{FF2B5EF4-FFF2-40B4-BE49-F238E27FC236}">
                <a16:creationId xmlns:a16="http://schemas.microsoft.com/office/drawing/2014/main" id="{BE42C5B7-B430-4581-BF49-964EF0791CA5}"/>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a:extLst>
              <a:ext uri="{FF2B5EF4-FFF2-40B4-BE49-F238E27FC236}">
                <a16:creationId xmlns:a16="http://schemas.microsoft.com/office/drawing/2014/main" id="{7A4DF346-3E96-4A76-80DC-C68F2D9A6CA5}"/>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6">
            <a:extLst>
              <a:ext uri="{FF2B5EF4-FFF2-40B4-BE49-F238E27FC236}">
                <a16:creationId xmlns:a16="http://schemas.microsoft.com/office/drawing/2014/main" id="{43D4F7BD-DCEC-46E3-8F62-E776934F1872}"/>
              </a:ext>
            </a:extLst>
          </p:cNvPr>
          <p:cNvSpPr>
            <a:spLocks noGrp="1" noChangeArrowheads="1"/>
          </p:cNvSpPr>
          <p:nvPr>
            <p:ph type="sldNum" sz="quarter" idx="12"/>
          </p:nvPr>
        </p:nvSpPr>
        <p:spPr>
          <a:ln/>
        </p:spPr>
        <p:txBody>
          <a:bodyPr/>
          <a:lstStyle>
            <a:lvl1pPr>
              <a:defRPr/>
            </a:lvl1pPr>
          </a:lstStyle>
          <a:p>
            <a:fld id="{517F9309-9990-4381-B9C4-88C1FBDA419B}" type="slidenum">
              <a:rPr lang="es-ES_tradnl" altLang="es-ES"/>
              <a:pPr/>
              <a:t>‹Nº›</a:t>
            </a:fld>
            <a:endParaRPr lang="es-ES_tradnl" altLang="es-ES" dirty="0"/>
          </a:p>
        </p:txBody>
      </p:sp>
    </p:spTree>
    <p:extLst>
      <p:ext uri="{BB962C8B-B14F-4D97-AF65-F5344CB8AC3E}">
        <p14:creationId xmlns:p14="http://schemas.microsoft.com/office/powerpoint/2010/main" val="2619348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PE"/>
          </a:p>
        </p:txBody>
      </p:sp>
      <p:sp>
        <p:nvSpPr>
          <p:cNvPr id="3" name="2 Marcador de tabla"/>
          <p:cNvSpPr>
            <a:spLocks noGrp="1"/>
          </p:cNvSpPr>
          <p:nvPr>
            <p:ph type="tbl" idx="1"/>
          </p:nvPr>
        </p:nvSpPr>
        <p:spPr>
          <a:xfrm>
            <a:off x="457200" y="1600200"/>
            <a:ext cx="8229600" cy="4525963"/>
          </a:xfrm>
        </p:spPr>
        <p:txBody>
          <a:bodyPr/>
          <a:lstStyle/>
          <a:p>
            <a:pPr lvl="0"/>
            <a:endParaRPr lang="es-PE" noProof="0" dirty="0"/>
          </a:p>
        </p:txBody>
      </p:sp>
      <p:sp>
        <p:nvSpPr>
          <p:cNvPr id="4" name="Rectangle 4">
            <a:extLst>
              <a:ext uri="{FF2B5EF4-FFF2-40B4-BE49-F238E27FC236}">
                <a16:creationId xmlns:a16="http://schemas.microsoft.com/office/drawing/2014/main" id="{99BAAA3C-E25A-4730-ABBE-CEBD69D38BC9}"/>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5">
            <a:extLst>
              <a:ext uri="{FF2B5EF4-FFF2-40B4-BE49-F238E27FC236}">
                <a16:creationId xmlns:a16="http://schemas.microsoft.com/office/drawing/2014/main" id="{10D2A22F-3AC6-4F36-AC9D-194677BFD00B}"/>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6">
            <a:extLst>
              <a:ext uri="{FF2B5EF4-FFF2-40B4-BE49-F238E27FC236}">
                <a16:creationId xmlns:a16="http://schemas.microsoft.com/office/drawing/2014/main" id="{1B83C2E4-1822-4195-8E6E-2EFA8299FEE3}"/>
              </a:ext>
            </a:extLst>
          </p:cNvPr>
          <p:cNvSpPr>
            <a:spLocks noGrp="1" noChangeArrowheads="1"/>
          </p:cNvSpPr>
          <p:nvPr>
            <p:ph type="sldNum" sz="quarter" idx="12"/>
          </p:nvPr>
        </p:nvSpPr>
        <p:spPr>
          <a:ln/>
        </p:spPr>
        <p:txBody>
          <a:bodyPr/>
          <a:lstStyle>
            <a:lvl1pPr>
              <a:defRPr/>
            </a:lvl1pPr>
          </a:lstStyle>
          <a:p>
            <a:fld id="{295913BE-E05C-4203-AC93-56D98ACD966A}" type="slidenum">
              <a:rPr lang="es-ES_tradnl" altLang="es-ES"/>
              <a:pPr/>
              <a:t>‹Nº›</a:t>
            </a:fld>
            <a:endParaRPr lang="es-ES_tradnl" altLang="es-ES" dirty="0"/>
          </a:p>
        </p:txBody>
      </p:sp>
    </p:spTree>
    <p:extLst>
      <p:ext uri="{BB962C8B-B14F-4D97-AF65-F5344CB8AC3E}">
        <p14:creationId xmlns:p14="http://schemas.microsoft.com/office/powerpoint/2010/main" val="2641557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B937DCB-D744-4E95-BBCA-93459C732A20}"/>
              </a:ext>
            </a:extLst>
          </p:cNvPr>
          <p:cNvGrpSpPr>
            <a:grpSpLocks/>
          </p:cNvGrpSpPr>
          <p:nvPr/>
        </p:nvGrpSpPr>
        <p:grpSpPr bwMode="auto">
          <a:xfrm>
            <a:off x="0" y="3902075"/>
            <a:ext cx="3400425" cy="2949575"/>
            <a:chOff x="0" y="2458"/>
            <a:chExt cx="2142" cy="1858"/>
          </a:xfrm>
        </p:grpSpPr>
        <p:sp>
          <p:nvSpPr>
            <p:cNvPr id="5" name="Freeform 3">
              <a:extLst>
                <a:ext uri="{FF2B5EF4-FFF2-40B4-BE49-F238E27FC236}">
                  <a16:creationId xmlns:a16="http://schemas.microsoft.com/office/drawing/2014/main" id="{5E8FA322-D975-49B2-8D5E-8A88A19B8D94}"/>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s-PE" dirty="0"/>
            </a:p>
          </p:txBody>
        </p:sp>
        <p:sp>
          <p:nvSpPr>
            <p:cNvPr id="6" name="Freeform 4">
              <a:extLst>
                <a:ext uri="{FF2B5EF4-FFF2-40B4-BE49-F238E27FC236}">
                  <a16:creationId xmlns:a16="http://schemas.microsoft.com/office/drawing/2014/main" id="{A8E8251E-4DF6-4F51-A8AB-48DB343AD739}"/>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s-PE" dirty="0"/>
            </a:p>
          </p:txBody>
        </p:sp>
        <p:sp>
          <p:nvSpPr>
            <p:cNvPr id="7" name="Freeform 5">
              <a:extLst>
                <a:ext uri="{FF2B5EF4-FFF2-40B4-BE49-F238E27FC236}">
                  <a16:creationId xmlns:a16="http://schemas.microsoft.com/office/drawing/2014/main" id="{21370804-2937-4179-8388-72D1584801D6}"/>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s-PE" dirty="0"/>
            </a:p>
          </p:txBody>
        </p:sp>
        <p:sp>
          <p:nvSpPr>
            <p:cNvPr id="8" name="Freeform 6">
              <a:extLst>
                <a:ext uri="{FF2B5EF4-FFF2-40B4-BE49-F238E27FC236}">
                  <a16:creationId xmlns:a16="http://schemas.microsoft.com/office/drawing/2014/main" id="{67ECB467-8F07-46BB-B8EA-E822738DCC9A}"/>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s-PE" dirty="0"/>
            </a:p>
          </p:txBody>
        </p:sp>
        <p:sp>
          <p:nvSpPr>
            <p:cNvPr id="9" name="Oval 7">
              <a:extLst>
                <a:ext uri="{FF2B5EF4-FFF2-40B4-BE49-F238E27FC236}">
                  <a16:creationId xmlns:a16="http://schemas.microsoft.com/office/drawing/2014/main" id="{D380A4FE-FFDB-4F3D-A73F-AB6F1DFB00D5}"/>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PE" altLang="es-ES" dirty="0"/>
            </a:p>
          </p:txBody>
        </p:sp>
        <p:sp>
          <p:nvSpPr>
            <p:cNvPr id="10" name="Oval 8">
              <a:extLst>
                <a:ext uri="{FF2B5EF4-FFF2-40B4-BE49-F238E27FC236}">
                  <a16:creationId xmlns:a16="http://schemas.microsoft.com/office/drawing/2014/main" id="{0427C046-B071-4286-B9E1-797782D19103}"/>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PE" altLang="es-ES" dirty="0"/>
            </a:p>
          </p:txBody>
        </p:sp>
        <p:sp>
          <p:nvSpPr>
            <p:cNvPr id="11" name="Oval 9">
              <a:extLst>
                <a:ext uri="{FF2B5EF4-FFF2-40B4-BE49-F238E27FC236}">
                  <a16:creationId xmlns:a16="http://schemas.microsoft.com/office/drawing/2014/main" id="{056D7135-9FA8-4586-99E2-2D8FBDC96D73}"/>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PE" altLang="es-ES" dirty="0"/>
            </a:p>
          </p:txBody>
        </p:sp>
      </p:grpSp>
      <p:sp>
        <p:nvSpPr>
          <p:cNvPr id="120842" name="Rectangle 10"/>
          <p:cNvSpPr>
            <a:spLocks noGrp="1" noChangeArrowheads="1"/>
          </p:cNvSpPr>
          <p:nvPr>
            <p:ph type="ctrTitle" sz="quarter"/>
          </p:nvPr>
        </p:nvSpPr>
        <p:spPr>
          <a:xfrm>
            <a:off x="685800" y="1873250"/>
            <a:ext cx="7772400" cy="1555750"/>
          </a:xfrm>
        </p:spPr>
        <p:txBody>
          <a:bodyPr/>
          <a:lstStyle>
            <a:lvl1pPr>
              <a:defRPr sz="4800"/>
            </a:lvl1pPr>
          </a:lstStyle>
          <a:p>
            <a:r>
              <a:rPr lang="es-ES_tradnl"/>
              <a:t>Haga clic para cambiar el estilo de título	</a:t>
            </a:r>
          </a:p>
        </p:txBody>
      </p:sp>
      <p:sp>
        <p:nvSpPr>
          <p:cNvPr id="12084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_tradnl"/>
              <a:t>Haga clic para modificar el estilo de subtítulo del patrón</a:t>
            </a:r>
          </a:p>
        </p:txBody>
      </p:sp>
      <p:sp>
        <p:nvSpPr>
          <p:cNvPr id="12" name="Rectangle 12">
            <a:extLst>
              <a:ext uri="{FF2B5EF4-FFF2-40B4-BE49-F238E27FC236}">
                <a16:creationId xmlns:a16="http://schemas.microsoft.com/office/drawing/2014/main" id="{7F12203A-D8CE-4413-95C9-B67BCBCD61AA}"/>
              </a:ext>
            </a:extLst>
          </p:cNvPr>
          <p:cNvSpPr>
            <a:spLocks noGrp="1" noChangeArrowheads="1"/>
          </p:cNvSpPr>
          <p:nvPr>
            <p:ph type="dt" sz="quarter" idx="10"/>
          </p:nvPr>
        </p:nvSpPr>
        <p:spPr/>
        <p:txBody>
          <a:bodyPr/>
          <a:lstStyle>
            <a:lvl1pPr>
              <a:defRPr/>
            </a:lvl1pPr>
          </a:lstStyle>
          <a:p>
            <a:pPr>
              <a:defRPr/>
            </a:pPr>
            <a:endParaRPr lang="es-ES_tradnl" dirty="0"/>
          </a:p>
        </p:txBody>
      </p:sp>
      <p:sp>
        <p:nvSpPr>
          <p:cNvPr id="13" name="Rectangle 13">
            <a:extLst>
              <a:ext uri="{FF2B5EF4-FFF2-40B4-BE49-F238E27FC236}">
                <a16:creationId xmlns:a16="http://schemas.microsoft.com/office/drawing/2014/main" id="{7E5F7EF3-F6DC-4E63-893B-96F479AEBC3D}"/>
              </a:ext>
            </a:extLst>
          </p:cNvPr>
          <p:cNvSpPr>
            <a:spLocks noGrp="1" noChangeArrowheads="1"/>
          </p:cNvSpPr>
          <p:nvPr>
            <p:ph type="ftr" sz="quarter" idx="11"/>
          </p:nvPr>
        </p:nvSpPr>
        <p:spPr>
          <a:xfrm>
            <a:off x="3124200" y="6248400"/>
            <a:ext cx="2895600" cy="457200"/>
          </a:xfrm>
        </p:spPr>
        <p:txBody>
          <a:bodyPr vert="horz"/>
          <a:lstStyle>
            <a:lvl1pPr>
              <a:defRPr/>
            </a:lvl1pPr>
          </a:lstStyle>
          <a:p>
            <a:pPr>
              <a:defRPr/>
            </a:pPr>
            <a:r>
              <a:rPr lang="es-ES_tradnl" dirty="0"/>
              <a:t>F. Salinas</a:t>
            </a:r>
          </a:p>
        </p:txBody>
      </p:sp>
      <p:sp>
        <p:nvSpPr>
          <p:cNvPr id="14" name="Rectangle 14">
            <a:extLst>
              <a:ext uri="{FF2B5EF4-FFF2-40B4-BE49-F238E27FC236}">
                <a16:creationId xmlns:a16="http://schemas.microsoft.com/office/drawing/2014/main" id="{CE07D868-2694-4A8B-8820-6A3F3C845818}"/>
              </a:ext>
            </a:extLst>
          </p:cNvPr>
          <p:cNvSpPr>
            <a:spLocks noGrp="1" noChangeArrowheads="1"/>
          </p:cNvSpPr>
          <p:nvPr>
            <p:ph type="sldNum" sz="quarter" idx="12"/>
          </p:nvPr>
        </p:nvSpPr>
        <p:spPr/>
        <p:txBody>
          <a:bodyPr/>
          <a:lstStyle>
            <a:lvl1pPr>
              <a:defRPr/>
            </a:lvl1pPr>
          </a:lstStyle>
          <a:p>
            <a:fld id="{2AF73906-61E7-4A65-AC9C-25455949135C}" type="slidenum">
              <a:rPr lang="es-ES_tradnl" altLang="es-ES"/>
              <a:pPr/>
              <a:t>‹Nº›</a:t>
            </a:fld>
            <a:endParaRPr lang="es-ES_tradnl" altLang="es-ES" dirty="0"/>
          </a:p>
        </p:txBody>
      </p:sp>
    </p:spTree>
    <p:extLst>
      <p:ext uri="{BB962C8B-B14F-4D97-AF65-F5344CB8AC3E}">
        <p14:creationId xmlns:p14="http://schemas.microsoft.com/office/powerpoint/2010/main" val="596783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12">
            <a:extLst>
              <a:ext uri="{FF2B5EF4-FFF2-40B4-BE49-F238E27FC236}">
                <a16:creationId xmlns:a16="http://schemas.microsoft.com/office/drawing/2014/main" id="{C7413641-E7DB-42EE-B49C-3D9890FF13A2}"/>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13">
            <a:extLst>
              <a:ext uri="{FF2B5EF4-FFF2-40B4-BE49-F238E27FC236}">
                <a16:creationId xmlns:a16="http://schemas.microsoft.com/office/drawing/2014/main" id="{3E28C45F-DF2F-47EF-94E2-C998DC8252BC}"/>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14">
            <a:extLst>
              <a:ext uri="{FF2B5EF4-FFF2-40B4-BE49-F238E27FC236}">
                <a16:creationId xmlns:a16="http://schemas.microsoft.com/office/drawing/2014/main" id="{750F22E7-5FC5-49D4-8E1C-04CC499EF05B}"/>
              </a:ext>
            </a:extLst>
          </p:cNvPr>
          <p:cNvSpPr>
            <a:spLocks noGrp="1" noChangeArrowheads="1"/>
          </p:cNvSpPr>
          <p:nvPr>
            <p:ph type="sldNum" sz="quarter" idx="12"/>
          </p:nvPr>
        </p:nvSpPr>
        <p:spPr>
          <a:ln/>
        </p:spPr>
        <p:txBody>
          <a:bodyPr/>
          <a:lstStyle>
            <a:lvl1pPr>
              <a:defRPr/>
            </a:lvl1pPr>
          </a:lstStyle>
          <a:p>
            <a:fld id="{0E036189-D5DE-46DC-A3BA-9B973BA7B269}" type="slidenum">
              <a:rPr lang="es-ES_tradnl" altLang="es-ES"/>
              <a:pPr/>
              <a:t>‹Nº›</a:t>
            </a:fld>
            <a:endParaRPr lang="es-ES_tradnl" altLang="es-ES" dirty="0"/>
          </a:p>
        </p:txBody>
      </p:sp>
    </p:spTree>
    <p:extLst>
      <p:ext uri="{BB962C8B-B14F-4D97-AF65-F5344CB8AC3E}">
        <p14:creationId xmlns:p14="http://schemas.microsoft.com/office/powerpoint/2010/main" val="333451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328688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2">
            <a:extLst>
              <a:ext uri="{FF2B5EF4-FFF2-40B4-BE49-F238E27FC236}">
                <a16:creationId xmlns:a16="http://schemas.microsoft.com/office/drawing/2014/main" id="{FF5EF24A-F09C-4713-8C8A-1568E2E021C4}"/>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13">
            <a:extLst>
              <a:ext uri="{FF2B5EF4-FFF2-40B4-BE49-F238E27FC236}">
                <a16:creationId xmlns:a16="http://schemas.microsoft.com/office/drawing/2014/main" id="{84D7F0D5-99E7-4BE5-A7D3-BF8CF4C1183D}"/>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14">
            <a:extLst>
              <a:ext uri="{FF2B5EF4-FFF2-40B4-BE49-F238E27FC236}">
                <a16:creationId xmlns:a16="http://schemas.microsoft.com/office/drawing/2014/main" id="{40FB70F7-EBF8-449C-99C1-EB8EEA5348A7}"/>
              </a:ext>
            </a:extLst>
          </p:cNvPr>
          <p:cNvSpPr>
            <a:spLocks noGrp="1" noChangeArrowheads="1"/>
          </p:cNvSpPr>
          <p:nvPr>
            <p:ph type="sldNum" sz="quarter" idx="12"/>
          </p:nvPr>
        </p:nvSpPr>
        <p:spPr>
          <a:ln/>
        </p:spPr>
        <p:txBody>
          <a:bodyPr/>
          <a:lstStyle>
            <a:lvl1pPr>
              <a:defRPr/>
            </a:lvl1pPr>
          </a:lstStyle>
          <a:p>
            <a:fld id="{AA47E338-46F5-4C98-BD85-A5711C8191BE}" type="slidenum">
              <a:rPr lang="es-ES_tradnl" altLang="es-ES"/>
              <a:pPr/>
              <a:t>‹Nº›</a:t>
            </a:fld>
            <a:endParaRPr lang="es-ES_tradnl" altLang="es-ES" dirty="0"/>
          </a:p>
        </p:txBody>
      </p:sp>
    </p:spTree>
    <p:extLst>
      <p:ext uri="{BB962C8B-B14F-4D97-AF65-F5344CB8AC3E}">
        <p14:creationId xmlns:p14="http://schemas.microsoft.com/office/powerpoint/2010/main" val="1602290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12">
            <a:extLst>
              <a:ext uri="{FF2B5EF4-FFF2-40B4-BE49-F238E27FC236}">
                <a16:creationId xmlns:a16="http://schemas.microsoft.com/office/drawing/2014/main" id="{6D7FD397-57CA-4E3C-AF76-5E63271A2775}"/>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13">
            <a:extLst>
              <a:ext uri="{FF2B5EF4-FFF2-40B4-BE49-F238E27FC236}">
                <a16:creationId xmlns:a16="http://schemas.microsoft.com/office/drawing/2014/main" id="{B91EB0BF-2BB4-4A92-B673-676291B4B6A7}"/>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7" name="Rectangle 14">
            <a:extLst>
              <a:ext uri="{FF2B5EF4-FFF2-40B4-BE49-F238E27FC236}">
                <a16:creationId xmlns:a16="http://schemas.microsoft.com/office/drawing/2014/main" id="{1851FDAB-7251-4D61-9F50-EDFD70315DC3}"/>
              </a:ext>
            </a:extLst>
          </p:cNvPr>
          <p:cNvSpPr>
            <a:spLocks noGrp="1" noChangeArrowheads="1"/>
          </p:cNvSpPr>
          <p:nvPr>
            <p:ph type="sldNum" sz="quarter" idx="12"/>
          </p:nvPr>
        </p:nvSpPr>
        <p:spPr>
          <a:ln/>
        </p:spPr>
        <p:txBody>
          <a:bodyPr/>
          <a:lstStyle>
            <a:lvl1pPr>
              <a:defRPr/>
            </a:lvl1pPr>
          </a:lstStyle>
          <a:p>
            <a:fld id="{8E309FA1-8839-40F4-A767-4EBB5E381640}" type="slidenum">
              <a:rPr lang="es-ES_tradnl" altLang="es-ES"/>
              <a:pPr/>
              <a:t>‹Nº›</a:t>
            </a:fld>
            <a:endParaRPr lang="es-ES_tradnl" altLang="es-ES" dirty="0"/>
          </a:p>
        </p:txBody>
      </p:sp>
    </p:spTree>
    <p:extLst>
      <p:ext uri="{BB962C8B-B14F-4D97-AF65-F5344CB8AC3E}">
        <p14:creationId xmlns:p14="http://schemas.microsoft.com/office/powerpoint/2010/main" val="4268945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Rectangle 12">
            <a:extLst>
              <a:ext uri="{FF2B5EF4-FFF2-40B4-BE49-F238E27FC236}">
                <a16:creationId xmlns:a16="http://schemas.microsoft.com/office/drawing/2014/main" id="{67D2B3F7-4F54-4BA3-A134-7A18ED598C6A}"/>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8" name="Rectangle 13">
            <a:extLst>
              <a:ext uri="{FF2B5EF4-FFF2-40B4-BE49-F238E27FC236}">
                <a16:creationId xmlns:a16="http://schemas.microsoft.com/office/drawing/2014/main" id="{2F6C0DCB-B9B8-49CE-9ECE-13304893C72A}"/>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9" name="Rectangle 14">
            <a:extLst>
              <a:ext uri="{FF2B5EF4-FFF2-40B4-BE49-F238E27FC236}">
                <a16:creationId xmlns:a16="http://schemas.microsoft.com/office/drawing/2014/main" id="{1E971E56-73B7-4032-9A26-47338E3752DD}"/>
              </a:ext>
            </a:extLst>
          </p:cNvPr>
          <p:cNvSpPr>
            <a:spLocks noGrp="1" noChangeArrowheads="1"/>
          </p:cNvSpPr>
          <p:nvPr>
            <p:ph type="sldNum" sz="quarter" idx="12"/>
          </p:nvPr>
        </p:nvSpPr>
        <p:spPr>
          <a:ln/>
        </p:spPr>
        <p:txBody>
          <a:bodyPr/>
          <a:lstStyle>
            <a:lvl1pPr>
              <a:defRPr/>
            </a:lvl1pPr>
          </a:lstStyle>
          <a:p>
            <a:fld id="{063690BC-66C4-419D-8FCC-410A6E0154BD}" type="slidenum">
              <a:rPr lang="es-ES_tradnl" altLang="es-ES"/>
              <a:pPr/>
              <a:t>‹Nº›</a:t>
            </a:fld>
            <a:endParaRPr lang="es-ES_tradnl" altLang="es-ES" dirty="0"/>
          </a:p>
        </p:txBody>
      </p:sp>
    </p:spTree>
    <p:extLst>
      <p:ext uri="{BB962C8B-B14F-4D97-AF65-F5344CB8AC3E}">
        <p14:creationId xmlns:p14="http://schemas.microsoft.com/office/powerpoint/2010/main" val="2047380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Rectangle 12">
            <a:extLst>
              <a:ext uri="{FF2B5EF4-FFF2-40B4-BE49-F238E27FC236}">
                <a16:creationId xmlns:a16="http://schemas.microsoft.com/office/drawing/2014/main" id="{ECA60A9F-9AC4-445B-80B8-C3542B7F268E}"/>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4" name="Rectangle 13">
            <a:extLst>
              <a:ext uri="{FF2B5EF4-FFF2-40B4-BE49-F238E27FC236}">
                <a16:creationId xmlns:a16="http://schemas.microsoft.com/office/drawing/2014/main" id="{79DEFCFC-0984-4656-99BB-80450F87CD15}"/>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5" name="Rectangle 14">
            <a:extLst>
              <a:ext uri="{FF2B5EF4-FFF2-40B4-BE49-F238E27FC236}">
                <a16:creationId xmlns:a16="http://schemas.microsoft.com/office/drawing/2014/main" id="{A2A9BB13-7901-459F-87E4-AFC3149C033B}"/>
              </a:ext>
            </a:extLst>
          </p:cNvPr>
          <p:cNvSpPr>
            <a:spLocks noGrp="1" noChangeArrowheads="1"/>
          </p:cNvSpPr>
          <p:nvPr>
            <p:ph type="sldNum" sz="quarter" idx="12"/>
          </p:nvPr>
        </p:nvSpPr>
        <p:spPr>
          <a:ln/>
        </p:spPr>
        <p:txBody>
          <a:bodyPr/>
          <a:lstStyle>
            <a:lvl1pPr>
              <a:defRPr/>
            </a:lvl1pPr>
          </a:lstStyle>
          <a:p>
            <a:fld id="{6F0CA076-9D3C-457F-89AC-560147CDAA47}" type="slidenum">
              <a:rPr lang="es-ES_tradnl" altLang="es-ES"/>
              <a:pPr/>
              <a:t>‹Nº›</a:t>
            </a:fld>
            <a:endParaRPr lang="es-ES_tradnl" altLang="es-ES" dirty="0"/>
          </a:p>
        </p:txBody>
      </p:sp>
    </p:spTree>
    <p:extLst>
      <p:ext uri="{BB962C8B-B14F-4D97-AF65-F5344CB8AC3E}">
        <p14:creationId xmlns:p14="http://schemas.microsoft.com/office/powerpoint/2010/main" val="4025965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D3BA1AA8-CC3D-46CF-A824-12B93B435D1B}"/>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3" name="Rectangle 13">
            <a:extLst>
              <a:ext uri="{FF2B5EF4-FFF2-40B4-BE49-F238E27FC236}">
                <a16:creationId xmlns:a16="http://schemas.microsoft.com/office/drawing/2014/main" id="{360F4F86-45D7-4BD1-9397-01113C5B6FE3}"/>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4" name="Rectangle 14">
            <a:extLst>
              <a:ext uri="{FF2B5EF4-FFF2-40B4-BE49-F238E27FC236}">
                <a16:creationId xmlns:a16="http://schemas.microsoft.com/office/drawing/2014/main" id="{2337D1F9-02B8-4D98-988E-2E9DADD687CD}"/>
              </a:ext>
            </a:extLst>
          </p:cNvPr>
          <p:cNvSpPr>
            <a:spLocks noGrp="1" noChangeArrowheads="1"/>
          </p:cNvSpPr>
          <p:nvPr>
            <p:ph type="sldNum" sz="quarter" idx="12"/>
          </p:nvPr>
        </p:nvSpPr>
        <p:spPr>
          <a:ln/>
        </p:spPr>
        <p:txBody>
          <a:bodyPr/>
          <a:lstStyle>
            <a:lvl1pPr>
              <a:defRPr/>
            </a:lvl1pPr>
          </a:lstStyle>
          <a:p>
            <a:fld id="{6E8FB0CA-52A0-4F1D-A2F6-18F1CFD8B1B8}" type="slidenum">
              <a:rPr lang="es-ES_tradnl" altLang="es-ES"/>
              <a:pPr/>
              <a:t>‹Nº›</a:t>
            </a:fld>
            <a:endParaRPr lang="es-ES_tradnl" altLang="es-ES" dirty="0"/>
          </a:p>
        </p:txBody>
      </p:sp>
    </p:spTree>
    <p:extLst>
      <p:ext uri="{BB962C8B-B14F-4D97-AF65-F5344CB8AC3E}">
        <p14:creationId xmlns:p14="http://schemas.microsoft.com/office/powerpoint/2010/main" val="4570237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2">
            <a:extLst>
              <a:ext uri="{FF2B5EF4-FFF2-40B4-BE49-F238E27FC236}">
                <a16:creationId xmlns:a16="http://schemas.microsoft.com/office/drawing/2014/main" id="{6F3CB9C7-97E1-47F9-A100-D69A33B3AC26}"/>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13">
            <a:extLst>
              <a:ext uri="{FF2B5EF4-FFF2-40B4-BE49-F238E27FC236}">
                <a16:creationId xmlns:a16="http://schemas.microsoft.com/office/drawing/2014/main" id="{4430FF4C-EEE2-4797-B90C-58339D3665D3}"/>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7" name="Rectangle 14">
            <a:extLst>
              <a:ext uri="{FF2B5EF4-FFF2-40B4-BE49-F238E27FC236}">
                <a16:creationId xmlns:a16="http://schemas.microsoft.com/office/drawing/2014/main" id="{F21C8191-22FE-41DB-B3B1-30FFDC94A66D}"/>
              </a:ext>
            </a:extLst>
          </p:cNvPr>
          <p:cNvSpPr>
            <a:spLocks noGrp="1" noChangeArrowheads="1"/>
          </p:cNvSpPr>
          <p:nvPr>
            <p:ph type="sldNum" sz="quarter" idx="12"/>
          </p:nvPr>
        </p:nvSpPr>
        <p:spPr>
          <a:ln/>
        </p:spPr>
        <p:txBody>
          <a:bodyPr/>
          <a:lstStyle>
            <a:lvl1pPr>
              <a:defRPr/>
            </a:lvl1pPr>
          </a:lstStyle>
          <a:p>
            <a:fld id="{092BBB96-D279-4353-BDFB-06D8961B019D}" type="slidenum">
              <a:rPr lang="es-ES_tradnl" altLang="es-ES"/>
              <a:pPr/>
              <a:t>‹Nº›</a:t>
            </a:fld>
            <a:endParaRPr lang="es-ES_tradnl" altLang="es-ES" dirty="0"/>
          </a:p>
        </p:txBody>
      </p:sp>
    </p:spTree>
    <p:extLst>
      <p:ext uri="{BB962C8B-B14F-4D97-AF65-F5344CB8AC3E}">
        <p14:creationId xmlns:p14="http://schemas.microsoft.com/office/powerpoint/2010/main" val="3373324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2">
            <a:extLst>
              <a:ext uri="{FF2B5EF4-FFF2-40B4-BE49-F238E27FC236}">
                <a16:creationId xmlns:a16="http://schemas.microsoft.com/office/drawing/2014/main" id="{9F840F80-425F-4961-B993-073C22517E88}"/>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6" name="Rectangle 13">
            <a:extLst>
              <a:ext uri="{FF2B5EF4-FFF2-40B4-BE49-F238E27FC236}">
                <a16:creationId xmlns:a16="http://schemas.microsoft.com/office/drawing/2014/main" id="{E569E8AF-2DEC-41DD-AC6A-540E54136C98}"/>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7" name="Rectangle 14">
            <a:extLst>
              <a:ext uri="{FF2B5EF4-FFF2-40B4-BE49-F238E27FC236}">
                <a16:creationId xmlns:a16="http://schemas.microsoft.com/office/drawing/2014/main" id="{A85C903F-FD61-4F45-8E09-B9C5A44C448A}"/>
              </a:ext>
            </a:extLst>
          </p:cNvPr>
          <p:cNvSpPr>
            <a:spLocks noGrp="1" noChangeArrowheads="1"/>
          </p:cNvSpPr>
          <p:nvPr>
            <p:ph type="sldNum" sz="quarter" idx="12"/>
          </p:nvPr>
        </p:nvSpPr>
        <p:spPr>
          <a:ln/>
        </p:spPr>
        <p:txBody>
          <a:bodyPr/>
          <a:lstStyle>
            <a:lvl1pPr>
              <a:defRPr/>
            </a:lvl1pPr>
          </a:lstStyle>
          <a:p>
            <a:fld id="{7BBA8696-7769-4CDA-9111-9535969E6C70}" type="slidenum">
              <a:rPr lang="es-ES_tradnl" altLang="es-ES"/>
              <a:pPr/>
              <a:t>‹Nº›</a:t>
            </a:fld>
            <a:endParaRPr lang="es-ES_tradnl" altLang="es-ES" dirty="0"/>
          </a:p>
        </p:txBody>
      </p:sp>
    </p:spTree>
    <p:extLst>
      <p:ext uri="{BB962C8B-B14F-4D97-AF65-F5344CB8AC3E}">
        <p14:creationId xmlns:p14="http://schemas.microsoft.com/office/powerpoint/2010/main" val="32732398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12">
            <a:extLst>
              <a:ext uri="{FF2B5EF4-FFF2-40B4-BE49-F238E27FC236}">
                <a16:creationId xmlns:a16="http://schemas.microsoft.com/office/drawing/2014/main" id="{56EDAA8E-C31F-4A47-B674-2854B1D50AD6}"/>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13">
            <a:extLst>
              <a:ext uri="{FF2B5EF4-FFF2-40B4-BE49-F238E27FC236}">
                <a16:creationId xmlns:a16="http://schemas.microsoft.com/office/drawing/2014/main" id="{5B097230-A03D-4EA9-B1B0-0B0CD52510B9}"/>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14">
            <a:extLst>
              <a:ext uri="{FF2B5EF4-FFF2-40B4-BE49-F238E27FC236}">
                <a16:creationId xmlns:a16="http://schemas.microsoft.com/office/drawing/2014/main" id="{0CC630C4-A74A-46A9-BCF3-6B8A890DEC21}"/>
              </a:ext>
            </a:extLst>
          </p:cNvPr>
          <p:cNvSpPr>
            <a:spLocks noGrp="1" noChangeArrowheads="1"/>
          </p:cNvSpPr>
          <p:nvPr>
            <p:ph type="sldNum" sz="quarter" idx="12"/>
          </p:nvPr>
        </p:nvSpPr>
        <p:spPr>
          <a:ln/>
        </p:spPr>
        <p:txBody>
          <a:bodyPr/>
          <a:lstStyle>
            <a:lvl1pPr>
              <a:defRPr/>
            </a:lvl1pPr>
          </a:lstStyle>
          <a:p>
            <a:fld id="{3C29211A-3CA9-4543-98F3-05C331F1BF35}" type="slidenum">
              <a:rPr lang="es-ES_tradnl" altLang="es-ES"/>
              <a:pPr/>
              <a:t>‹Nº›</a:t>
            </a:fld>
            <a:endParaRPr lang="es-ES_tradnl" altLang="es-ES" dirty="0"/>
          </a:p>
        </p:txBody>
      </p:sp>
    </p:spTree>
    <p:extLst>
      <p:ext uri="{BB962C8B-B14F-4D97-AF65-F5344CB8AC3E}">
        <p14:creationId xmlns:p14="http://schemas.microsoft.com/office/powerpoint/2010/main" val="3160015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12">
            <a:extLst>
              <a:ext uri="{FF2B5EF4-FFF2-40B4-BE49-F238E27FC236}">
                <a16:creationId xmlns:a16="http://schemas.microsoft.com/office/drawing/2014/main" id="{5E75A6B2-C74A-4E04-98AC-BDB9DD4C135C}"/>
              </a:ext>
            </a:extLst>
          </p:cNvPr>
          <p:cNvSpPr>
            <a:spLocks noGrp="1" noChangeArrowheads="1"/>
          </p:cNvSpPr>
          <p:nvPr>
            <p:ph type="dt" sz="half" idx="10"/>
          </p:nvPr>
        </p:nvSpPr>
        <p:spPr>
          <a:ln/>
        </p:spPr>
        <p:txBody>
          <a:bodyPr/>
          <a:lstStyle>
            <a:lvl1pPr>
              <a:defRPr/>
            </a:lvl1pPr>
          </a:lstStyle>
          <a:p>
            <a:pPr>
              <a:defRPr/>
            </a:pPr>
            <a:endParaRPr lang="es-ES_tradnl" dirty="0"/>
          </a:p>
        </p:txBody>
      </p:sp>
      <p:sp>
        <p:nvSpPr>
          <p:cNvPr id="5" name="Rectangle 13">
            <a:extLst>
              <a:ext uri="{FF2B5EF4-FFF2-40B4-BE49-F238E27FC236}">
                <a16:creationId xmlns:a16="http://schemas.microsoft.com/office/drawing/2014/main" id="{AE260344-35F0-4353-A33D-466DC061F3A6}"/>
              </a:ext>
            </a:extLst>
          </p:cNvPr>
          <p:cNvSpPr>
            <a:spLocks noGrp="1" noChangeArrowheads="1"/>
          </p:cNvSpPr>
          <p:nvPr>
            <p:ph type="ftr" sz="quarter" idx="11"/>
          </p:nvPr>
        </p:nvSpPr>
        <p:spPr>
          <a:ln/>
        </p:spPr>
        <p:txBody>
          <a:bodyPr/>
          <a:lstStyle>
            <a:lvl1pPr>
              <a:defRPr/>
            </a:lvl1pPr>
          </a:lstStyle>
          <a:p>
            <a:pPr>
              <a:defRPr/>
            </a:pPr>
            <a:r>
              <a:rPr lang="es-ES_tradnl" dirty="0"/>
              <a:t>F. Salinas</a:t>
            </a:r>
          </a:p>
        </p:txBody>
      </p:sp>
      <p:sp>
        <p:nvSpPr>
          <p:cNvPr id="6" name="Rectangle 14">
            <a:extLst>
              <a:ext uri="{FF2B5EF4-FFF2-40B4-BE49-F238E27FC236}">
                <a16:creationId xmlns:a16="http://schemas.microsoft.com/office/drawing/2014/main" id="{BDEDA2B0-09E9-472D-8B21-55560EACBE93}"/>
              </a:ext>
            </a:extLst>
          </p:cNvPr>
          <p:cNvSpPr>
            <a:spLocks noGrp="1" noChangeArrowheads="1"/>
          </p:cNvSpPr>
          <p:nvPr>
            <p:ph type="sldNum" sz="quarter" idx="12"/>
          </p:nvPr>
        </p:nvSpPr>
        <p:spPr>
          <a:ln/>
        </p:spPr>
        <p:txBody>
          <a:bodyPr/>
          <a:lstStyle>
            <a:lvl1pPr>
              <a:defRPr/>
            </a:lvl1pPr>
          </a:lstStyle>
          <a:p>
            <a:fld id="{A5A5EC42-C00A-409E-8C74-895AA32201C1}" type="slidenum">
              <a:rPr lang="es-ES_tradnl" altLang="es-ES"/>
              <a:pPr/>
              <a:t>‹Nº›</a:t>
            </a:fld>
            <a:endParaRPr lang="es-ES_tradnl" altLang="es-ES" dirty="0"/>
          </a:p>
        </p:txBody>
      </p:sp>
    </p:spTree>
    <p:extLst>
      <p:ext uri="{BB962C8B-B14F-4D97-AF65-F5344CB8AC3E}">
        <p14:creationId xmlns:p14="http://schemas.microsoft.com/office/powerpoint/2010/main" val="36520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8" name="Footer Placeholder 7"/>
          <p:cNvSpPr>
            <a:spLocks noGrp="1"/>
          </p:cNvSpPr>
          <p:nvPr>
            <p:ph type="ftr" sz="quarter" idx="11"/>
          </p:nvPr>
        </p:nvSpPr>
        <p:spPr/>
        <p:txBody>
          <a:bodyPr/>
          <a:lstStyle/>
          <a:p>
            <a:endParaRPr lang="es-PE" dirty="0"/>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3262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4" name="Footer Placeholder 3"/>
          <p:cNvSpPr>
            <a:spLocks noGrp="1"/>
          </p:cNvSpPr>
          <p:nvPr>
            <p:ph type="ftr" sz="quarter" idx="11"/>
          </p:nvPr>
        </p:nvSpPr>
        <p:spPr/>
        <p:txBody>
          <a:bodyPr/>
          <a:lstStyle/>
          <a:p>
            <a:endParaRPr lang="es-PE" dirty="0"/>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1995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3" name="Footer Placeholder 2"/>
          <p:cNvSpPr>
            <a:spLocks noGrp="1"/>
          </p:cNvSpPr>
          <p:nvPr>
            <p:ph type="ftr" sz="quarter" idx="11"/>
          </p:nvPr>
        </p:nvSpPr>
        <p:spPr/>
        <p:txBody>
          <a:bodyPr/>
          <a:lstStyle/>
          <a:p>
            <a:endParaRPr lang="es-PE" dirty="0"/>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6850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0820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7869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12/08/2025</a:t>
            </a:fld>
            <a:endParaRPr lang="es-P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31294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C6E00880-470E-4AAB-BB86-FBB2525F137D}"/>
              </a:ext>
            </a:extLst>
          </p:cNvPr>
          <p:cNvSpPr>
            <a:spLocks noChangeArrowheads="1"/>
          </p:cNvSpPr>
          <p:nvPr/>
        </p:nvSpPr>
        <p:spPr bwMode="auto">
          <a:xfrm>
            <a:off x="0" y="0"/>
            <a:ext cx="609600" cy="4876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s-ES_tradnl" altLang="es-ES" sz="2400" dirty="0"/>
          </a:p>
        </p:txBody>
      </p:sp>
      <p:sp>
        <p:nvSpPr>
          <p:cNvPr id="1027" name="Line 6">
            <a:extLst>
              <a:ext uri="{FF2B5EF4-FFF2-40B4-BE49-F238E27FC236}">
                <a16:creationId xmlns:a16="http://schemas.microsoft.com/office/drawing/2014/main" id="{5A46A065-AACA-4DA8-A029-59A3A079E4D1}"/>
              </a:ext>
            </a:extLst>
          </p:cNvPr>
          <p:cNvSpPr>
            <a:spLocks noChangeShapeType="1"/>
          </p:cNvSpPr>
          <p:nvPr/>
        </p:nvSpPr>
        <p:spPr bwMode="auto">
          <a:xfrm>
            <a:off x="381000" y="1125538"/>
            <a:ext cx="83058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s-ES" dirty="0"/>
          </a:p>
        </p:txBody>
      </p:sp>
      <p:sp>
        <p:nvSpPr>
          <p:cNvPr id="1028" name="Rectangle 7">
            <a:extLst>
              <a:ext uri="{FF2B5EF4-FFF2-40B4-BE49-F238E27FC236}">
                <a16:creationId xmlns:a16="http://schemas.microsoft.com/office/drawing/2014/main" id="{06E6D139-4BE8-401C-9D71-6EAEDCE8ED9E}"/>
              </a:ext>
            </a:extLst>
          </p:cNvPr>
          <p:cNvSpPr>
            <a:spLocks noGrp="1" noChangeArrowheads="1"/>
          </p:cNvSpPr>
          <p:nvPr>
            <p:ph type="title"/>
          </p:nvPr>
        </p:nvSpPr>
        <p:spPr bwMode="auto">
          <a:xfrm>
            <a:off x="914400" y="277813"/>
            <a:ext cx="77724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Haga clic para cambiar el estilo de título	</a:t>
            </a:r>
          </a:p>
        </p:txBody>
      </p:sp>
      <p:sp>
        <p:nvSpPr>
          <p:cNvPr id="1029" name="Rectangle 8">
            <a:extLst>
              <a:ext uri="{FF2B5EF4-FFF2-40B4-BE49-F238E27FC236}">
                <a16:creationId xmlns:a16="http://schemas.microsoft.com/office/drawing/2014/main" id="{7F2BD3D4-94A0-4DAE-8606-A518EF4007BC}"/>
              </a:ext>
            </a:extLst>
          </p:cNvPr>
          <p:cNvSpPr>
            <a:spLocks noGrp="1" noChangeArrowheads="1"/>
          </p:cNvSpPr>
          <p:nvPr>
            <p:ph type="body" idx="1"/>
          </p:nvPr>
        </p:nvSpPr>
        <p:spPr bwMode="auto">
          <a:xfrm>
            <a:off x="914400" y="1196975"/>
            <a:ext cx="77724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49161" name="Rectangle 9">
            <a:extLst>
              <a:ext uri="{FF2B5EF4-FFF2-40B4-BE49-F238E27FC236}">
                <a16:creationId xmlns:a16="http://schemas.microsoft.com/office/drawing/2014/main" id="{70E111AC-CF20-4BDB-822B-6EB2E5670DCD}"/>
              </a:ext>
            </a:extLst>
          </p:cNvPr>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endParaRPr lang="es-ES_tradnl" dirty="0"/>
          </a:p>
        </p:txBody>
      </p:sp>
      <p:sp>
        <p:nvSpPr>
          <p:cNvPr id="49162" name="Rectangle 10">
            <a:extLst>
              <a:ext uri="{FF2B5EF4-FFF2-40B4-BE49-F238E27FC236}">
                <a16:creationId xmlns:a16="http://schemas.microsoft.com/office/drawing/2014/main" id="{818337B9-F8AC-4B81-9CB4-40BFC42E0E31}"/>
              </a:ext>
            </a:extLst>
          </p:cNvPr>
          <p:cNvSpPr>
            <a:spLocks noGrp="1" noChangeArrowheads="1"/>
          </p:cNvSpPr>
          <p:nvPr>
            <p:ph type="ftr" sz="quarter" idx="3"/>
          </p:nvPr>
        </p:nvSpPr>
        <p:spPr bwMode="auto">
          <a:xfrm>
            <a:off x="0" y="4816475"/>
            <a:ext cx="431800" cy="2041525"/>
          </a:xfrm>
          <a:prstGeom prst="rect">
            <a:avLst/>
          </a:prstGeom>
          <a:noFill/>
          <a:ln w="9525">
            <a:noFill/>
            <a:miter lim="800000"/>
            <a:headEnd/>
            <a:tailEnd/>
          </a:ln>
          <a:effectLst/>
        </p:spPr>
        <p:txBody>
          <a:bodyPr vert="eaVert" wrap="square" lIns="91440" tIns="45720" rIns="91440" bIns="45720" numCol="1" anchor="t" anchorCtr="0" compatLnSpc="1">
            <a:prstTxWarp prst="textNoShape">
              <a:avLst/>
            </a:prstTxWarp>
          </a:bodyPr>
          <a:lstStyle>
            <a:lvl1pPr algn="ctr">
              <a:defRPr sz="1000" b="1" i="1">
                <a:effectLst>
                  <a:outerShdw blurRad="38100" dist="38100" dir="2700000" algn="tl">
                    <a:srgbClr val="FFFFFF"/>
                  </a:outerShdw>
                </a:effectLst>
                <a:latin typeface="+mn-lt"/>
              </a:defRPr>
            </a:lvl1pPr>
          </a:lstStyle>
          <a:p>
            <a:pPr>
              <a:defRPr/>
            </a:pPr>
            <a:r>
              <a:rPr lang="es-ES_tradnl" dirty="0"/>
              <a:t>F. Salinas</a:t>
            </a:r>
          </a:p>
        </p:txBody>
      </p:sp>
      <p:sp>
        <p:nvSpPr>
          <p:cNvPr id="49163" name="Rectangle 11">
            <a:extLst>
              <a:ext uri="{FF2B5EF4-FFF2-40B4-BE49-F238E27FC236}">
                <a16:creationId xmlns:a16="http://schemas.microsoft.com/office/drawing/2014/main" id="{7C1C5C4A-B755-40AD-AF7A-54B7D973DCA9}"/>
              </a:ext>
            </a:extLst>
          </p:cNvPr>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fld id="{13BF0E11-730D-42DA-8579-B2FBF74EE49B}" type="slidenum">
              <a:rPr lang="es-ES_tradnl" altLang="es-ES"/>
              <a:pPr/>
              <a:t>‹Nº›</a:t>
            </a:fld>
            <a:endParaRPr lang="es-ES_tradnl" altLang="es-ES" dirty="0"/>
          </a:p>
        </p:txBody>
      </p:sp>
      <p:sp>
        <p:nvSpPr>
          <p:cNvPr id="1033" name="Line 12">
            <a:extLst>
              <a:ext uri="{FF2B5EF4-FFF2-40B4-BE49-F238E27FC236}">
                <a16:creationId xmlns:a16="http://schemas.microsoft.com/office/drawing/2014/main" id="{99EADE22-C278-4687-8AC9-8B29BB5442B9}"/>
              </a:ext>
            </a:extLst>
          </p:cNvPr>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s-ES" dirty="0"/>
          </a:p>
        </p:txBody>
      </p:sp>
    </p:spTree>
    <p:extLst>
      <p:ext uri="{BB962C8B-B14F-4D97-AF65-F5344CB8AC3E}">
        <p14:creationId xmlns:p14="http://schemas.microsoft.com/office/powerpoint/2010/main" val="266441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imes New Roman" pitchFamily="18" charset="0"/>
        </a:defRPr>
      </a:lvl2pPr>
      <a:lvl3pPr algn="l" rtl="0" eaLnBrk="0" fontAlgn="base" hangingPunct="0">
        <a:spcBef>
          <a:spcPct val="0"/>
        </a:spcBef>
        <a:spcAft>
          <a:spcPct val="0"/>
        </a:spcAft>
        <a:defRPr sz="2800" b="1">
          <a:solidFill>
            <a:schemeClr val="tx2"/>
          </a:solidFill>
          <a:latin typeface="Times New Roman" pitchFamily="18" charset="0"/>
        </a:defRPr>
      </a:lvl3pPr>
      <a:lvl4pPr algn="l" rtl="0" eaLnBrk="0" fontAlgn="base" hangingPunct="0">
        <a:spcBef>
          <a:spcPct val="0"/>
        </a:spcBef>
        <a:spcAft>
          <a:spcPct val="0"/>
        </a:spcAft>
        <a:defRPr sz="2800" b="1">
          <a:solidFill>
            <a:schemeClr val="tx2"/>
          </a:solidFill>
          <a:latin typeface="Times New Roman" pitchFamily="18" charset="0"/>
        </a:defRPr>
      </a:lvl4pPr>
      <a:lvl5pPr algn="l" rtl="0" eaLnBrk="0" fontAlgn="base" hangingPunct="0">
        <a:spcBef>
          <a:spcPct val="0"/>
        </a:spcBef>
        <a:spcAft>
          <a:spcPct val="0"/>
        </a:spcAft>
        <a:defRPr sz="2800" b="1">
          <a:solidFill>
            <a:schemeClr val="tx2"/>
          </a:solidFill>
          <a:latin typeface="Times New Roman" pitchFamily="18" charset="0"/>
        </a:defRPr>
      </a:lvl5pPr>
      <a:lvl6pPr marL="457200" algn="l" rtl="0" fontAlgn="base">
        <a:spcBef>
          <a:spcPct val="0"/>
        </a:spcBef>
        <a:spcAft>
          <a:spcPct val="0"/>
        </a:spcAft>
        <a:defRPr sz="2800" b="1">
          <a:solidFill>
            <a:schemeClr val="tx2"/>
          </a:solidFill>
          <a:latin typeface="Times New Roman" pitchFamily="18" charset="0"/>
        </a:defRPr>
      </a:lvl6pPr>
      <a:lvl7pPr marL="914400" algn="l" rtl="0" fontAlgn="base">
        <a:spcBef>
          <a:spcPct val="0"/>
        </a:spcBef>
        <a:spcAft>
          <a:spcPct val="0"/>
        </a:spcAft>
        <a:defRPr sz="2800" b="1">
          <a:solidFill>
            <a:schemeClr val="tx2"/>
          </a:solidFill>
          <a:latin typeface="Times New Roman" pitchFamily="18" charset="0"/>
        </a:defRPr>
      </a:lvl7pPr>
      <a:lvl8pPr marL="1371600" algn="l" rtl="0" fontAlgn="base">
        <a:spcBef>
          <a:spcPct val="0"/>
        </a:spcBef>
        <a:spcAft>
          <a:spcPct val="0"/>
        </a:spcAft>
        <a:defRPr sz="2800" b="1">
          <a:solidFill>
            <a:schemeClr val="tx2"/>
          </a:solidFill>
          <a:latin typeface="Times New Roman" pitchFamily="18" charset="0"/>
        </a:defRPr>
      </a:lvl8pPr>
      <a:lvl9pPr marL="1828800" algn="l"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0AAB40F-DF2C-4E7E-98BC-AE1473E0984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Haga clic para cambiar el estilo de título	</a:t>
            </a:r>
          </a:p>
        </p:txBody>
      </p:sp>
      <p:sp>
        <p:nvSpPr>
          <p:cNvPr id="3075" name="Rectangle 3">
            <a:extLst>
              <a:ext uri="{FF2B5EF4-FFF2-40B4-BE49-F238E27FC236}">
                <a16:creationId xmlns:a16="http://schemas.microsoft.com/office/drawing/2014/main" id="{BD71B487-19DF-4E1D-9C05-4FE88C7AAC3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108548" name="Rectangle 4">
            <a:extLst>
              <a:ext uri="{FF2B5EF4-FFF2-40B4-BE49-F238E27FC236}">
                <a16:creationId xmlns:a16="http://schemas.microsoft.com/office/drawing/2014/main" id="{E94D2BFA-11DA-4949-AD60-81B6B406FB6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s-ES_tradnl" dirty="0"/>
          </a:p>
        </p:txBody>
      </p:sp>
      <p:sp>
        <p:nvSpPr>
          <p:cNvPr id="108549" name="Rectangle 5">
            <a:extLst>
              <a:ext uri="{FF2B5EF4-FFF2-40B4-BE49-F238E27FC236}">
                <a16:creationId xmlns:a16="http://schemas.microsoft.com/office/drawing/2014/main" id="{AD344113-F629-4A96-A4FA-F55837F98AEF}"/>
              </a:ext>
            </a:extLst>
          </p:cNvPr>
          <p:cNvSpPr>
            <a:spLocks noGrp="1" noChangeArrowheads="1"/>
          </p:cNvSpPr>
          <p:nvPr>
            <p:ph type="ftr" sz="quarter" idx="3"/>
          </p:nvPr>
        </p:nvSpPr>
        <p:spPr bwMode="auto">
          <a:xfrm>
            <a:off x="0" y="5005388"/>
            <a:ext cx="511175" cy="1852612"/>
          </a:xfrm>
          <a:prstGeom prst="rect">
            <a:avLst/>
          </a:prstGeom>
          <a:noFill/>
          <a:ln w="9525">
            <a:noFill/>
            <a:miter lim="800000"/>
            <a:headEnd/>
            <a:tailEnd/>
          </a:ln>
          <a:effectLst/>
        </p:spPr>
        <p:txBody>
          <a:bodyPr vert="eaVert" wrap="square" lIns="91440" tIns="45720" rIns="91440" bIns="45720" numCol="1" anchor="t" anchorCtr="0" compatLnSpc="1">
            <a:prstTxWarp prst="textNoShape">
              <a:avLst/>
            </a:prstTxWarp>
          </a:bodyPr>
          <a:lstStyle>
            <a:lvl1pPr algn="ctr">
              <a:defRPr sz="1400">
                <a:latin typeface="+mn-lt"/>
              </a:defRPr>
            </a:lvl1pPr>
          </a:lstStyle>
          <a:p>
            <a:pPr>
              <a:defRPr/>
            </a:pPr>
            <a:r>
              <a:rPr lang="es-ES_tradnl" dirty="0"/>
              <a:t>F. Salinas</a:t>
            </a:r>
          </a:p>
        </p:txBody>
      </p:sp>
      <p:sp>
        <p:nvSpPr>
          <p:cNvPr id="108550" name="Rectangle 6">
            <a:extLst>
              <a:ext uri="{FF2B5EF4-FFF2-40B4-BE49-F238E27FC236}">
                <a16:creationId xmlns:a16="http://schemas.microsoft.com/office/drawing/2014/main" id="{CD995495-29BC-4F5E-A569-C3A1FA23684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B51D1512-775C-4774-A4F6-884A392F1EFD}" type="slidenum">
              <a:rPr lang="es-ES_tradnl" altLang="es-ES"/>
              <a:pPr/>
              <a:t>‹Nº›</a:t>
            </a:fld>
            <a:endParaRPr lang="es-ES_tradnl" altLang="es-ES" dirty="0"/>
          </a:p>
        </p:txBody>
      </p:sp>
    </p:spTree>
    <p:extLst>
      <p:ext uri="{BB962C8B-B14F-4D97-AF65-F5344CB8AC3E}">
        <p14:creationId xmlns:p14="http://schemas.microsoft.com/office/powerpoint/2010/main" val="252064196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4E49CA1D-429A-4F71-8E00-403762CB1C49}"/>
              </a:ext>
            </a:extLst>
          </p:cNvPr>
          <p:cNvGrpSpPr>
            <a:grpSpLocks/>
          </p:cNvGrpSpPr>
          <p:nvPr/>
        </p:nvGrpSpPr>
        <p:grpSpPr bwMode="auto">
          <a:xfrm>
            <a:off x="0" y="3902075"/>
            <a:ext cx="3400425" cy="2949575"/>
            <a:chOff x="0" y="2458"/>
            <a:chExt cx="2142" cy="1858"/>
          </a:xfrm>
        </p:grpSpPr>
        <p:sp>
          <p:nvSpPr>
            <p:cNvPr id="119811" name="Freeform 3">
              <a:extLst>
                <a:ext uri="{FF2B5EF4-FFF2-40B4-BE49-F238E27FC236}">
                  <a16:creationId xmlns:a16="http://schemas.microsoft.com/office/drawing/2014/main" id="{6BE12242-DBBA-4521-9F05-E5C383FAD8B0}"/>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s-PE" dirty="0"/>
            </a:p>
          </p:txBody>
        </p:sp>
        <p:sp>
          <p:nvSpPr>
            <p:cNvPr id="119812" name="Freeform 4">
              <a:extLst>
                <a:ext uri="{FF2B5EF4-FFF2-40B4-BE49-F238E27FC236}">
                  <a16:creationId xmlns:a16="http://schemas.microsoft.com/office/drawing/2014/main" id="{CFE54331-0421-405A-8CE5-F25C18D87C52}"/>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s-PE" dirty="0"/>
            </a:p>
          </p:txBody>
        </p:sp>
        <p:sp>
          <p:nvSpPr>
            <p:cNvPr id="119813" name="Freeform 5">
              <a:extLst>
                <a:ext uri="{FF2B5EF4-FFF2-40B4-BE49-F238E27FC236}">
                  <a16:creationId xmlns:a16="http://schemas.microsoft.com/office/drawing/2014/main" id="{04741289-E4BE-40D0-8831-A878AFE2040B}"/>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s-PE" dirty="0"/>
            </a:p>
          </p:txBody>
        </p:sp>
        <p:sp>
          <p:nvSpPr>
            <p:cNvPr id="119814" name="Freeform 6">
              <a:extLst>
                <a:ext uri="{FF2B5EF4-FFF2-40B4-BE49-F238E27FC236}">
                  <a16:creationId xmlns:a16="http://schemas.microsoft.com/office/drawing/2014/main" id="{5071656D-0DE9-4881-A4D8-C72480D8A5A8}"/>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s-PE" dirty="0"/>
            </a:p>
          </p:txBody>
        </p:sp>
        <p:sp>
          <p:nvSpPr>
            <p:cNvPr id="5132" name="Oval 7">
              <a:extLst>
                <a:ext uri="{FF2B5EF4-FFF2-40B4-BE49-F238E27FC236}">
                  <a16:creationId xmlns:a16="http://schemas.microsoft.com/office/drawing/2014/main" id="{2FC064DD-27D1-458A-9767-9970C68B3A93}"/>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PE" altLang="es-ES" dirty="0"/>
            </a:p>
          </p:txBody>
        </p:sp>
        <p:sp>
          <p:nvSpPr>
            <p:cNvPr id="5133" name="Oval 8">
              <a:extLst>
                <a:ext uri="{FF2B5EF4-FFF2-40B4-BE49-F238E27FC236}">
                  <a16:creationId xmlns:a16="http://schemas.microsoft.com/office/drawing/2014/main" id="{DEF75515-F91C-4935-9A7B-C9871039B1BD}"/>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PE" altLang="es-ES" dirty="0"/>
            </a:p>
          </p:txBody>
        </p:sp>
        <p:sp>
          <p:nvSpPr>
            <p:cNvPr id="5134" name="Oval 9">
              <a:extLst>
                <a:ext uri="{FF2B5EF4-FFF2-40B4-BE49-F238E27FC236}">
                  <a16:creationId xmlns:a16="http://schemas.microsoft.com/office/drawing/2014/main" id="{202A24C7-A1B1-464D-AD6D-0A07E5BC1D32}"/>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PE" altLang="es-ES" dirty="0"/>
            </a:p>
          </p:txBody>
        </p:sp>
      </p:grpSp>
      <p:sp>
        <p:nvSpPr>
          <p:cNvPr id="119818" name="Rectangle 10">
            <a:extLst>
              <a:ext uri="{FF2B5EF4-FFF2-40B4-BE49-F238E27FC236}">
                <a16:creationId xmlns:a16="http://schemas.microsoft.com/office/drawing/2014/main" id="{68758207-03DD-4B24-A433-9FF353AE4B06}"/>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_tradnl"/>
              <a:t>Haga clic para cambiar el estilo de título	</a:t>
            </a:r>
          </a:p>
        </p:txBody>
      </p:sp>
      <p:sp>
        <p:nvSpPr>
          <p:cNvPr id="119819" name="Rectangle 11">
            <a:extLst>
              <a:ext uri="{FF2B5EF4-FFF2-40B4-BE49-F238E27FC236}">
                <a16:creationId xmlns:a16="http://schemas.microsoft.com/office/drawing/2014/main" id="{3C85B421-C2D1-4A3F-A29D-07A356B5B10A}"/>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119820" name="Rectangle 12">
            <a:extLst>
              <a:ext uri="{FF2B5EF4-FFF2-40B4-BE49-F238E27FC236}">
                <a16:creationId xmlns:a16="http://schemas.microsoft.com/office/drawing/2014/main" id="{624D7AF8-7681-45B7-8966-C9C534DCDE34}"/>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mn-lt"/>
              </a:defRPr>
            </a:lvl1pPr>
          </a:lstStyle>
          <a:p>
            <a:pPr>
              <a:defRPr/>
            </a:pPr>
            <a:endParaRPr lang="es-ES_tradnl" dirty="0"/>
          </a:p>
        </p:txBody>
      </p:sp>
      <p:sp>
        <p:nvSpPr>
          <p:cNvPr id="119821" name="Rectangle 13">
            <a:extLst>
              <a:ext uri="{FF2B5EF4-FFF2-40B4-BE49-F238E27FC236}">
                <a16:creationId xmlns:a16="http://schemas.microsoft.com/office/drawing/2014/main" id="{1D32BBCF-C489-497C-A6FC-275149E53FA4}"/>
              </a:ext>
            </a:extLst>
          </p:cNvPr>
          <p:cNvSpPr>
            <a:spLocks noGrp="1" noChangeArrowheads="1"/>
          </p:cNvSpPr>
          <p:nvPr>
            <p:ph type="ftr" sz="quarter" idx="3"/>
          </p:nvPr>
        </p:nvSpPr>
        <p:spPr bwMode="auto">
          <a:xfrm>
            <a:off x="0" y="4868863"/>
            <a:ext cx="511175" cy="1836737"/>
          </a:xfrm>
          <a:prstGeom prst="rect">
            <a:avLst/>
          </a:prstGeom>
          <a:noFill/>
          <a:ln w="9525">
            <a:noFill/>
            <a:miter lim="800000"/>
            <a:headEnd/>
            <a:tailEnd/>
          </a:ln>
          <a:effectLst/>
        </p:spPr>
        <p:txBody>
          <a:bodyPr vert="eaVert"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mn-lt"/>
              </a:defRPr>
            </a:lvl1pPr>
          </a:lstStyle>
          <a:p>
            <a:pPr>
              <a:defRPr/>
            </a:pPr>
            <a:r>
              <a:rPr lang="es-ES_tradnl" dirty="0"/>
              <a:t>F. Salinas</a:t>
            </a:r>
          </a:p>
        </p:txBody>
      </p:sp>
      <p:sp>
        <p:nvSpPr>
          <p:cNvPr id="119822" name="Rectangle 14">
            <a:extLst>
              <a:ext uri="{FF2B5EF4-FFF2-40B4-BE49-F238E27FC236}">
                <a16:creationId xmlns:a16="http://schemas.microsoft.com/office/drawing/2014/main" id="{4A999874-EB46-4EA1-ABBD-DBE7CB5B94C0}"/>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panose="020B0604020202020204" pitchFamily="34" charset="0"/>
              </a:defRPr>
            </a:lvl1pPr>
          </a:lstStyle>
          <a:p>
            <a:fld id="{425DD51B-8112-4F0C-86B9-57F712DBCC0A}" type="slidenum">
              <a:rPr lang="es-ES_tradnl" altLang="es-ES"/>
              <a:pPr/>
              <a:t>‹Nº›</a:t>
            </a:fld>
            <a:endParaRPr lang="es-ES_tradnl" altLang="es-ES" dirty="0"/>
          </a:p>
        </p:txBody>
      </p:sp>
    </p:spTree>
    <p:extLst>
      <p:ext uri="{BB962C8B-B14F-4D97-AF65-F5344CB8AC3E}">
        <p14:creationId xmlns:p14="http://schemas.microsoft.com/office/powerpoint/2010/main" val="2612047715"/>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s.wikipedia.org/wiki/Desarrollo_sostenible#cite_note-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s.wikipedia.org/wiki/Unesco" TargetMode="External"/><Relationship Id="rId2" Type="http://schemas.openxmlformats.org/officeDocument/2006/relationships/hyperlink" Target="http://es.wikipedia.org/wiki/Patrimonio_de_la_Humanidad" TargetMode="External"/><Relationship Id="rId1" Type="http://schemas.openxmlformats.org/officeDocument/2006/relationships/slideLayout" Target="../slideLayouts/slideLayout2.xml"/><Relationship Id="rId4" Type="http://schemas.openxmlformats.org/officeDocument/2006/relationships/hyperlink" Target="http://www.youtube.com/watch?v=l1X4ayNsPG0&amp;feature=relat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youtube.com/watch?v=fIU4hYrKfbw" TargetMode="External"/><Relationship Id="rId3" Type="http://schemas.openxmlformats.org/officeDocument/2006/relationships/hyperlink" Target="http://www.youtube.com/watch?v=zLuMq1AeW4U" TargetMode="External"/><Relationship Id="rId7" Type="http://schemas.openxmlformats.org/officeDocument/2006/relationships/hyperlink" Target="http://www.youtube.com/watch?v=l1X4ayNsPG0&amp;feature=related" TargetMode="External"/><Relationship Id="rId2" Type="http://schemas.openxmlformats.org/officeDocument/2006/relationships/hyperlink" Target="http://www.youtube.com/watch?v=fIwAOy3qd-4" TargetMode="External"/><Relationship Id="rId1" Type="http://schemas.openxmlformats.org/officeDocument/2006/relationships/slideLayout" Target="../slideLayouts/slideLayout2.xml"/><Relationship Id="rId6" Type="http://schemas.openxmlformats.org/officeDocument/2006/relationships/hyperlink" Target="http://www.youtube.com/watch?v=0j73uS2wpqU" TargetMode="External"/><Relationship Id="rId5" Type="http://schemas.openxmlformats.org/officeDocument/2006/relationships/hyperlink" Target="http://www.youtube.com/watch?v=9X1GXrYd_H4&amp;feature=related" TargetMode="External"/><Relationship Id="rId4" Type="http://schemas.openxmlformats.org/officeDocument/2006/relationships/hyperlink" Target="http://www.youtube.com/watch?v=_0mKUMuzL7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QuwxuWBYehQ?feature=oembe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fredysalinasmelendez.com/" TargetMode="External"/><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www.youtube.com/camelido7"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458903" y="3730576"/>
            <a:ext cx="8395165" cy="849385"/>
          </a:xfrm>
        </p:spPr>
        <p:txBody>
          <a:bodyPr>
            <a:normAutofit fontScale="90000"/>
          </a:bodyPr>
          <a:lstStyle/>
          <a:p>
            <a:pPr algn="l"/>
            <a:r>
              <a:rPr lang="es-PE" sz="2200" b="1" dirty="0"/>
              <a:t>Semana </a:t>
            </a:r>
            <a:r>
              <a:rPr lang="es-PE" sz="2200" b="1" dirty="0" err="1"/>
              <a:t>N°</a:t>
            </a:r>
            <a:r>
              <a:rPr lang="es-PE" sz="2200" b="1" dirty="0"/>
              <a:t>  1: Primera clase.</a:t>
            </a:r>
            <a:br>
              <a:rPr lang="es-PE" sz="2200" b="1" dirty="0"/>
            </a:br>
            <a:br>
              <a:rPr lang="es-PE" sz="2000" dirty="0"/>
            </a:br>
            <a:r>
              <a:rPr lang="es-ES" sz="2000" b="1" dirty="0"/>
              <a:t>Introducción a la ciencia y tecnología andina ancestral y al Medio Ambiente y Desarrollo Sostenible.</a:t>
            </a:r>
            <a:endParaRPr lang="es-PE" sz="2000" b="1" dirty="0"/>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385164"/>
            <a:ext cx="6858000" cy="849385"/>
          </a:xfrm>
        </p:spPr>
        <p:txBody>
          <a:bodyPr>
            <a:normAutofit/>
          </a:bodyPr>
          <a:lstStyle/>
          <a:p>
            <a:pPr>
              <a:lnSpc>
                <a:spcPct val="100000"/>
              </a:lnSpc>
              <a:spcBef>
                <a:spcPts val="0"/>
              </a:spcBef>
            </a:pPr>
            <a:r>
              <a:rPr lang="es-PE" sz="2200" dirty="0"/>
              <a:t>Asignatura: Medio Ambiente y Desarrollo Sostenible </a:t>
            </a:r>
          </a:p>
          <a:p>
            <a:pPr>
              <a:lnSpc>
                <a:spcPct val="100000"/>
              </a:lnSpc>
              <a:spcBef>
                <a:spcPts val="0"/>
              </a:spcBef>
            </a:pPr>
            <a:r>
              <a:rPr lang="es-PE" sz="2200" b="1" dirty="0"/>
              <a:t>Dr. Fredy Salinas Melendez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dirty="0"/>
              <a:t>Facultad de Ciencias Naturales y Matemática</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b="1" dirty="0"/>
              <a:t>Semestre </a:t>
            </a:r>
            <a:r>
              <a:rPr lang="es-PE" sz="1800" b="1"/>
              <a:t>Académico 2025 </a:t>
            </a:r>
            <a:r>
              <a:rPr lang="es-PE" sz="1800" b="1" dirty="0"/>
              <a:t>- </a:t>
            </a:r>
            <a:r>
              <a:rPr lang="es-PE" sz="1800" dirty="0"/>
              <a:t>II</a:t>
            </a:r>
          </a:p>
        </p:txBody>
      </p:sp>
    </p:spTree>
    <p:extLst>
      <p:ext uri="{BB962C8B-B14F-4D97-AF65-F5344CB8AC3E}">
        <p14:creationId xmlns:p14="http://schemas.microsoft.com/office/powerpoint/2010/main" val="425553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62188"/>
          </a:xfrm>
        </p:spPr>
        <p:txBody>
          <a:bodyPr>
            <a:noAutofit/>
          </a:bodyPr>
          <a:lstStyle/>
          <a:p>
            <a:r>
              <a:rPr lang="es-ES" sz="2800" dirty="0"/>
              <a:t>       </a:t>
            </a:r>
            <a:r>
              <a:rPr lang="es-ES" sz="2800" b="1" dirty="0"/>
              <a:t>Medio Ambiente y Desarrollo Sostenible</a:t>
            </a:r>
            <a:endParaRPr lang="en-US" sz="2800" b="1" dirty="0"/>
          </a:p>
        </p:txBody>
      </p:sp>
      <p:sp>
        <p:nvSpPr>
          <p:cNvPr id="3" name="Marcador de contenido 2"/>
          <p:cNvSpPr>
            <a:spLocks noGrp="1"/>
          </p:cNvSpPr>
          <p:nvPr>
            <p:ph idx="1"/>
          </p:nvPr>
        </p:nvSpPr>
        <p:spPr>
          <a:xfrm>
            <a:off x="169817" y="1436915"/>
            <a:ext cx="8882743" cy="5349648"/>
          </a:xfrm>
        </p:spPr>
        <p:txBody>
          <a:bodyPr>
            <a:normAutofit fontScale="85000" lnSpcReduction="20000"/>
          </a:bodyPr>
          <a:lstStyle/>
          <a:p>
            <a:r>
              <a:rPr lang="es-ES" dirty="0"/>
              <a:t>¿Cuál es el concepto de Medio Ambiente?</a:t>
            </a:r>
          </a:p>
          <a:p>
            <a:pPr algn="just"/>
            <a:r>
              <a:rPr lang="es-ES" dirty="0"/>
              <a:t>El </a:t>
            </a:r>
            <a:r>
              <a:rPr lang="es-ES" b="1" dirty="0"/>
              <a:t>medio ambiente</a:t>
            </a:r>
            <a:r>
              <a:rPr lang="es-ES" dirty="0"/>
              <a:t> es el entorno que afecta a los seres vivos y que condiciona sus circunstancias vitales. Las condiciones (físicas, económicas, culturales, etc.) de un lugar, un grupo o una época. ... Conjunto de características típicas de un determinado lugar del Perú: ej. </a:t>
            </a:r>
            <a:r>
              <a:rPr lang="es-ES" b="1" dirty="0"/>
              <a:t>ambiente</a:t>
            </a:r>
            <a:r>
              <a:rPr lang="es-ES" dirty="0"/>
              <a:t> de la selva.</a:t>
            </a:r>
          </a:p>
          <a:p>
            <a:pPr algn="just"/>
            <a:r>
              <a:rPr lang="es-ES" dirty="0"/>
              <a:t>¿Cómo define el medio ambiente la ONU?</a:t>
            </a:r>
          </a:p>
          <a:p>
            <a:pPr algn="just"/>
            <a:r>
              <a:rPr lang="es-ES" dirty="0"/>
              <a:t>Los ecosistemas se </a:t>
            </a:r>
            <a:r>
              <a:rPr lang="es-ES" b="1" dirty="0"/>
              <a:t>definen como</a:t>
            </a:r>
            <a:r>
              <a:rPr lang="es-ES" dirty="0"/>
              <a:t> la interacción entre los organismos vivos (plantas, animales, personas) y su entorno. Esto incluye a la naturaleza, pero también a los sistemas creados por el hombre, </a:t>
            </a:r>
            <a:r>
              <a:rPr lang="es-ES" b="1" dirty="0"/>
              <a:t>como</a:t>
            </a:r>
            <a:r>
              <a:rPr lang="es-ES" dirty="0"/>
              <a:t> las ciudades o las tierras de cultivo.</a:t>
            </a:r>
          </a:p>
          <a:p>
            <a:pPr algn="just"/>
            <a:r>
              <a:rPr lang="es-ES" dirty="0"/>
              <a:t>¿Qué es el medio ambiente y un ejemplo?</a:t>
            </a:r>
          </a:p>
          <a:p>
            <a:pPr algn="just"/>
            <a:r>
              <a:rPr lang="es-ES" dirty="0"/>
              <a:t>Los seres vivos, el suelo, el agua, el aire, los objetos físicos fabricados por el hombre y los elementos simbólicos (como las tradiciones, por </a:t>
            </a:r>
            <a:r>
              <a:rPr lang="es-ES" b="1" dirty="0"/>
              <a:t>ejemplo</a:t>
            </a:r>
            <a:r>
              <a:rPr lang="es-ES" dirty="0"/>
              <a:t>) componen el </a:t>
            </a:r>
            <a:r>
              <a:rPr lang="es-ES" b="1" dirty="0"/>
              <a:t>medio ambiente</a:t>
            </a:r>
            <a:r>
              <a:rPr lang="es-ES" dirty="0"/>
              <a:t>. La conservación de éste es imprescindible para la vida sostenible de las generaciones actuales y de las venideras.</a:t>
            </a:r>
          </a:p>
          <a:p>
            <a:endParaRPr lang="es-ES" dirty="0"/>
          </a:p>
          <a:p>
            <a:pPr algn="just"/>
            <a:endParaRPr lang="es-ES" dirty="0"/>
          </a:p>
        </p:txBody>
      </p:sp>
    </p:spTree>
    <p:extLst>
      <p:ext uri="{BB962C8B-B14F-4D97-AF65-F5344CB8AC3E}">
        <p14:creationId xmlns:p14="http://schemas.microsoft.com/office/powerpoint/2010/main" val="193365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501377"/>
          </a:xfrm>
        </p:spPr>
        <p:txBody>
          <a:bodyPr>
            <a:normAutofit fontScale="90000"/>
          </a:bodyPr>
          <a:lstStyle/>
          <a:p>
            <a:r>
              <a:rPr lang="es-ES" b="1" dirty="0"/>
              <a:t>               </a:t>
            </a:r>
            <a:r>
              <a:rPr lang="es-ES" sz="3100" b="1" dirty="0"/>
              <a:t>Desarrollo Sostenible</a:t>
            </a:r>
            <a:endParaRPr lang="en-US" sz="3100" dirty="0"/>
          </a:p>
        </p:txBody>
      </p:sp>
      <p:sp>
        <p:nvSpPr>
          <p:cNvPr id="3" name="Marcador de contenido 2"/>
          <p:cNvSpPr>
            <a:spLocks noGrp="1"/>
          </p:cNvSpPr>
          <p:nvPr>
            <p:ph idx="1"/>
          </p:nvPr>
        </p:nvSpPr>
        <p:spPr>
          <a:xfrm>
            <a:off x="91441" y="1476103"/>
            <a:ext cx="8817428" cy="5310460"/>
          </a:xfrm>
        </p:spPr>
        <p:txBody>
          <a:bodyPr>
            <a:normAutofit fontScale="77500" lnSpcReduction="20000"/>
          </a:bodyPr>
          <a:lstStyle/>
          <a:p>
            <a:r>
              <a:rPr lang="es-ES" dirty="0"/>
              <a:t>¿Qué es el desarrollo sostenible?</a:t>
            </a:r>
          </a:p>
          <a:p>
            <a:pPr algn="just"/>
            <a:r>
              <a:rPr lang="es-ES" dirty="0"/>
              <a:t>De acuerdo a su definición, el </a:t>
            </a:r>
            <a:r>
              <a:rPr lang="es-ES" b="1" dirty="0"/>
              <a:t>Desarrollo Sostenible</a:t>
            </a:r>
            <a:r>
              <a:rPr lang="es-ES" dirty="0"/>
              <a:t> busca satisfacer las necesidades de las generaciones presentes sin comprometer las posibilidades de las generaciones del futuro, contando con tres factores claves: sociedad, economía y medio ambiente.</a:t>
            </a:r>
          </a:p>
          <a:p>
            <a:r>
              <a:rPr lang="es-ES" dirty="0"/>
              <a:t>¿Qué es el desarrollo sostenible y sus características?</a:t>
            </a:r>
          </a:p>
          <a:p>
            <a:pPr algn="just"/>
            <a:r>
              <a:rPr lang="es-ES" dirty="0"/>
              <a:t>Es el llamado </a:t>
            </a:r>
            <a:r>
              <a:rPr lang="es-ES" b="1" dirty="0"/>
              <a:t>desarrollo sostenible</a:t>
            </a:r>
            <a:r>
              <a:rPr lang="es-ES" dirty="0"/>
              <a:t>. ... Es aquel </a:t>
            </a:r>
            <a:r>
              <a:rPr lang="es-ES" b="1" dirty="0"/>
              <a:t>desarrollo</a:t>
            </a:r>
            <a:r>
              <a:rPr lang="es-ES" dirty="0"/>
              <a:t> que consume los recursos de una manera respetuosa con el medio ambiente, es decir, hacen una buena gestión de los recursos para que siempre se disponga de recursos en el presente y para las generaciones futuras.</a:t>
            </a:r>
          </a:p>
          <a:p>
            <a:r>
              <a:rPr lang="es-ES" dirty="0"/>
              <a:t>¿Cómo se pone en práctica el desarrollo sustentable?</a:t>
            </a:r>
          </a:p>
          <a:p>
            <a:pPr algn="just"/>
            <a:r>
              <a:rPr lang="es-ES" dirty="0"/>
              <a:t>Rechaza bolsas, popotes, envolturas y empaques no necesarios. OPTIMIZA EL USO DE PLÁSTICO Reutiliza y aprovecha al máximo: rellena en tu casa botellas de agua y compra productos a granel. LLEVA BOLSAS REUTILIZABLES AL SUPERMERCADO Ni plástico ni cartón. Utiliza bolsas de tela y fibras naturales.</a:t>
            </a:r>
          </a:p>
          <a:p>
            <a:endParaRPr lang="es-ES" dirty="0"/>
          </a:p>
        </p:txBody>
      </p:sp>
    </p:spTree>
    <p:extLst>
      <p:ext uri="{BB962C8B-B14F-4D97-AF65-F5344CB8AC3E}">
        <p14:creationId xmlns:p14="http://schemas.microsoft.com/office/powerpoint/2010/main" val="86987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629" y="865544"/>
            <a:ext cx="7886700" cy="462188"/>
          </a:xfrm>
        </p:spPr>
        <p:txBody>
          <a:bodyPr>
            <a:normAutofit fontScale="90000"/>
          </a:bodyPr>
          <a:lstStyle/>
          <a:p>
            <a:r>
              <a:rPr lang="es-ES" b="1" dirty="0"/>
              <a:t>          </a:t>
            </a:r>
            <a:r>
              <a:rPr lang="es-ES" sz="2700" b="1" dirty="0"/>
              <a:t>Medio Ambiente y Desarrollo sostenible del Perú</a:t>
            </a:r>
            <a:endParaRPr lang="en-US" sz="2700" b="1" dirty="0"/>
          </a:p>
        </p:txBody>
      </p:sp>
      <p:sp>
        <p:nvSpPr>
          <p:cNvPr id="3" name="Marcador de contenido 2"/>
          <p:cNvSpPr>
            <a:spLocks noGrp="1"/>
          </p:cNvSpPr>
          <p:nvPr>
            <p:ph idx="1"/>
          </p:nvPr>
        </p:nvSpPr>
        <p:spPr>
          <a:xfrm>
            <a:off x="91441" y="1436915"/>
            <a:ext cx="8921930" cy="5349648"/>
          </a:xfrm>
        </p:spPr>
        <p:txBody>
          <a:bodyPr>
            <a:normAutofit fontScale="85000" lnSpcReduction="10000"/>
          </a:bodyPr>
          <a:lstStyle/>
          <a:p>
            <a:pPr algn="just"/>
            <a:r>
              <a:rPr lang="es-ES" dirty="0"/>
              <a:t>Las expresiones </a:t>
            </a:r>
            <a:r>
              <a:rPr lang="es-ES" b="1" dirty="0"/>
              <a:t>desarrollo sostenible</a:t>
            </a:r>
            <a:r>
              <a:rPr lang="es-ES" dirty="0"/>
              <a:t>, </a:t>
            </a:r>
            <a:r>
              <a:rPr lang="es-ES" b="1" dirty="0"/>
              <a:t>desarrollo sustentable</a:t>
            </a:r>
            <a:r>
              <a:rPr lang="es-ES" baseline="30000" dirty="0">
                <a:hlinkClick r:id="rId2"/>
              </a:rPr>
              <a:t>2</a:t>
            </a:r>
            <a:r>
              <a:rPr lang="es-ES" dirty="0"/>
              <a:t>​ y </a:t>
            </a:r>
            <a:r>
              <a:rPr lang="es-ES" b="1" dirty="0"/>
              <a:t>desarrollo perdurable</a:t>
            </a:r>
            <a:r>
              <a:rPr lang="es-ES" dirty="0"/>
              <a:t>​ se aplican al principio organizador para alcanzar los objetivos de desarrollo humano y al mismo tiempo sostener la capacidad de los sistemas naturales de proporcionar los recursos naturales y los servicios del ecosistema en función de los cuales dependen la economía y la sociedad, atendiendo -muy especialmente- la preservación de sitios históricos y culturales.</a:t>
            </a:r>
          </a:p>
          <a:p>
            <a:pPr algn="just"/>
            <a:r>
              <a:rPr lang="es-ES" dirty="0"/>
              <a:t> En resumen, el desarrollo sostenible o sustentable es un concepto desarrollado hacia el fin del siglo XX como alternativa al concepto de desarrollo habitual, haciendo énfasis en la reconciliación entre el bienestar económico, los recursos naturales y la sociedad, evitando comprometer la posibilidad de vida en el planeta, ni la calidad de vida de la especie humana. </a:t>
            </a:r>
          </a:p>
          <a:p>
            <a:pPr algn="just"/>
            <a:r>
              <a:rPr lang="es-ES" dirty="0"/>
              <a:t>Estos dos conceptos de Medio Ambiente y Desarrollo Sostenible implican por añadidura mayor sustentabilidad del medio ambiente. ​</a:t>
            </a:r>
          </a:p>
        </p:txBody>
      </p:sp>
    </p:spTree>
    <p:extLst>
      <p:ext uri="{BB962C8B-B14F-4D97-AF65-F5344CB8AC3E}">
        <p14:creationId xmlns:p14="http://schemas.microsoft.com/office/powerpoint/2010/main" val="268096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5F8D9-666D-4F7F-813F-C24ED783DF59}"/>
              </a:ext>
            </a:extLst>
          </p:cNvPr>
          <p:cNvSpPr>
            <a:spLocks noGrp="1"/>
          </p:cNvSpPr>
          <p:nvPr>
            <p:ph type="title"/>
          </p:nvPr>
        </p:nvSpPr>
        <p:spPr>
          <a:xfrm>
            <a:off x="738378" y="974726"/>
            <a:ext cx="7886700" cy="413399"/>
          </a:xfrm>
        </p:spPr>
        <p:txBody>
          <a:bodyPr>
            <a:normAutofit fontScale="90000"/>
          </a:bodyPr>
          <a:lstStyle/>
          <a:p>
            <a:r>
              <a:rPr lang="es-ES" dirty="0"/>
              <a:t>                             </a:t>
            </a:r>
            <a:r>
              <a:rPr lang="es-ES" sz="2700" dirty="0"/>
              <a:t>Resumen</a:t>
            </a:r>
          </a:p>
        </p:txBody>
      </p:sp>
      <p:sp>
        <p:nvSpPr>
          <p:cNvPr id="3" name="Marcador de contenido 2">
            <a:extLst>
              <a:ext uri="{FF2B5EF4-FFF2-40B4-BE49-F238E27FC236}">
                <a16:creationId xmlns:a16="http://schemas.microsoft.com/office/drawing/2014/main" id="{539FCFAF-6BE5-45D5-BB05-1D7C8D601B54}"/>
              </a:ext>
            </a:extLst>
          </p:cNvPr>
          <p:cNvSpPr>
            <a:spLocks noGrp="1"/>
          </p:cNvSpPr>
          <p:nvPr>
            <p:ph idx="1"/>
          </p:nvPr>
        </p:nvSpPr>
        <p:spPr>
          <a:xfrm>
            <a:off x="628650" y="1388125"/>
            <a:ext cx="7886700" cy="5398438"/>
          </a:xfrm>
        </p:spPr>
        <p:txBody>
          <a:bodyPr>
            <a:normAutofit/>
          </a:bodyPr>
          <a:lstStyle/>
          <a:p>
            <a:pPr algn="just"/>
            <a:r>
              <a:rPr lang="es-ES" sz="2000" dirty="0"/>
              <a:t>Señores alumnos buen día, hoy trataremos el tema introducción a la ciencia y tecnología de la civilización del antiguo Perú, aplicando los conceptos de Medio Ambiente y Desarrollo Sostenible, tema poco abordada en nuestro sistema educativo nacional. Se piensa que la ciencia es solamente  lo que esta programado en la curricular actual, se ignora y/o se excluye nuestra ciencia y tecnología andina, talvez sea por que no hablamos nuestra lengua quechua asociada a la pobreza y al hombre altoandino, concepto que no comparto, demostraremos que la ciencia y tecnología esta vigente.</a:t>
            </a:r>
          </a:p>
          <a:p>
            <a:pPr marL="0" indent="0" algn="just">
              <a:buNone/>
            </a:pPr>
            <a:r>
              <a:rPr lang="es-ES" sz="2000" dirty="0"/>
              <a:t>No olvidemos que la cultura Caral (5,000) una de las culturas que mas aportes ha dado a la humanidad, se sustenta en 5 pilares científicos.</a:t>
            </a:r>
          </a:p>
          <a:p>
            <a:pPr algn="just"/>
            <a:r>
              <a:rPr lang="es-ES" sz="2000" dirty="0"/>
              <a:t>Lengua</a:t>
            </a:r>
          </a:p>
          <a:p>
            <a:pPr algn="just"/>
            <a:r>
              <a:rPr lang="es-ES" sz="2000" dirty="0"/>
              <a:t>Ciencia</a:t>
            </a:r>
          </a:p>
          <a:p>
            <a:pPr algn="just"/>
            <a:r>
              <a:rPr lang="es-ES" sz="2000" dirty="0"/>
              <a:t>Tecnología</a:t>
            </a:r>
          </a:p>
          <a:p>
            <a:pPr algn="just"/>
            <a:r>
              <a:rPr lang="es-ES" sz="2000" dirty="0"/>
              <a:t>Filosofia (Religión)</a:t>
            </a:r>
          </a:p>
          <a:p>
            <a:pPr algn="just"/>
            <a:r>
              <a:rPr lang="es-ES" sz="2000" dirty="0"/>
              <a:t>Arte </a:t>
            </a:r>
          </a:p>
        </p:txBody>
      </p:sp>
    </p:spTree>
    <p:extLst>
      <p:ext uri="{BB962C8B-B14F-4D97-AF65-F5344CB8AC3E}">
        <p14:creationId xmlns:p14="http://schemas.microsoft.com/office/powerpoint/2010/main" val="23196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88314"/>
          </a:xfrm>
        </p:spPr>
        <p:txBody>
          <a:bodyPr>
            <a:normAutofit fontScale="90000"/>
          </a:bodyPr>
          <a:lstStyle/>
          <a:p>
            <a:r>
              <a:rPr lang="es-ES" b="1" dirty="0"/>
              <a:t>               </a:t>
            </a:r>
            <a:r>
              <a:rPr lang="es-ES" sz="2200" b="1" dirty="0"/>
              <a:t>La  Civilización del antiguo Perú</a:t>
            </a:r>
            <a:endParaRPr lang="en-US" sz="2200" dirty="0"/>
          </a:p>
        </p:txBody>
      </p:sp>
      <p:sp>
        <p:nvSpPr>
          <p:cNvPr id="3" name="Marcador de contenido 2"/>
          <p:cNvSpPr>
            <a:spLocks noGrp="1"/>
          </p:cNvSpPr>
          <p:nvPr>
            <p:ph idx="1"/>
          </p:nvPr>
        </p:nvSpPr>
        <p:spPr>
          <a:xfrm>
            <a:off x="248194" y="1463041"/>
            <a:ext cx="8712926" cy="5323522"/>
          </a:xfrm>
        </p:spPr>
        <p:txBody>
          <a:bodyPr>
            <a:normAutofit fontScale="62500" lnSpcReduction="20000"/>
          </a:bodyPr>
          <a:lstStyle/>
          <a:p>
            <a:pPr algn="just"/>
            <a:r>
              <a:rPr lang="es-ES" b="1" dirty="0"/>
              <a:t>Es </a:t>
            </a:r>
            <a:r>
              <a:rPr lang="es-ES" dirty="0"/>
              <a:t>todo conocimiento material e inmaterial (creencias, valores, comportamientos, razonamientos y objetos concretos). Es la expresión del pensamiento y sentimiento que identifica a un determinado grupo de personas, surge de sus vivencias en un determinado espacio histórico; significa el cultivo del espíritu humano y de las facultades intelectuales del hombre.</a:t>
            </a:r>
            <a:endParaRPr lang="en-US" dirty="0"/>
          </a:p>
          <a:p>
            <a:pPr algn="just"/>
            <a:r>
              <a:rPr lang="es-ES" dirty="0"/>
              <a:t> Decía Kant que una de las mejores formas de alcanzar la liberación del ser humano es a través del conocimiento, esto se vuelve particularmente cierto en el caso de la ciencia.</a:t>
            </a:r>
            <a:endParaRPr lang="en-US" dirty="0"/>
          </a:p>
          <a:p>
            <a:pPr algn="just"/>
            <a:r>
              <a:rPr lang="es-ES" dirty="0"/>
              <a:t>Pues es la única llave cultural de la que dispone la humanidad para librarse de los grilletes de la superstición. “La alegría de ver y entender es el más perfecto don de la naturaleza.”</a:t>
            </a:r>
            <a:endParaRPr lang="en-US" dirty="0"/>
          </a:p>
          <a:p>
            <a:pPr algn="just"/>
            <a:r>
              <a:rPr lang="es-ES" dirty="0"/>
              <a:t>La racionalidad andina no tiene una concepción racionalista o empirista de la “ciencia” en el sentido de la episteme, objeto último del </a:t>
            </a:r>
            <a:r>
              <a:rPr lang="es-ES" dirty="0" err="1"/>
              <a:t>nous</a:t>
            </a:r>
            <a:r>
              <a:rPr lang="es-ES" dirty="0"/>
              <a:t> humano, sino que considera la ‘ciencia’ (el ‘saber’) como el conjunto de sabidurías (</a:t>
            </a:r>
            <a:r>
              <a:rPr lang="es-ES" dirty="0" err="1"/>
              <a:t>sophia</a:t>
            </a:r>
            <a:r>
              <a:rPr lang="es-ES" dirty="0"/>
              <a:t>) colectiva acumulada y transmitida a través de generaciones. </a:t>
            </a:r>
          </a:p>
          <a:p>
            <a:pPr algn="just"/>
            <a:r>
              <a:rPr lang="es-ES" dirty="0"/>
              <a:t>Caral, civilización peruana, hace 5000, contemporánea con las culturas de Egipto, India, Sumeria, China, fue declarada </a:t>
            </a:r>
            <a:r>
              <a:rPr lang="es-ES" u="sng" dirty="0">
                <a:hlinkClick r:id="rId2"/>
              </a:rPr>
              <a:t>Patrimonio de la Humanidad</a:t>
            </a:r>
            <a:r>
              <a:rPr lang="es-ES" dirty="0">
                <a:hlinkClick r:id="rId2"/>
              </a:rPr>
              <a:t> po</a:t>
            </a:r>
            <a:r>
              <a:rPr lang="es-ES" dirty="0"/>
              <a:t>r el Comité del Patrimonio Mundial de la </a:t>
            </a:r>
            <a:r>
              <a:rPr lang="es-ES" u="sng" dirty="0">
                <a:hlinkClick r:id="rId3"/>
              </a:rPr>
              <a:t>Unesco,</a:t>
            </a:r>
          </a:p>
          <a:p>
            <a:pPr algn="just"/>
            <a:r>
              <a:rPr lang="es-ES" dirty="0">
                <a:hlinkClick r:id="rId3"/>
              </a:rPr>
              <a:t> Se </a:t>
            </a:r>
            <a:r>
              <a:rPr lang="es-ES" dirty="0"/>
              <a:t>reconoció así que </a:t>
            </a:r>
            <a:r>
              <a:rPr lang="es-ES" dirty="0" err="1"/>
              <a:t>Caral</a:t>
            </a:r>
            <a:r>
              <a:rPr lang="es-ES" dirty="0"/>
              <a:t> es distinguido por su antigüedad, complejidad arquitectónica con edificios piramidales, plazas, su diseño y la extensión urbana. De esta manera, </a:t>
            </a:r>
            <a:r>
              <a:rPr lang="es-ES" dirty="0" err="1"/>
              <a:t>Caral</a:t>
            </a:r>
            <a:r>
              <a:rPr lang="es-ES" dirty="0"/>
              <a:t> se añade a los otros 10 sitios turísticos ya reconocidos como Patrimonio de la Humanidad en el Perú.</a:t>
            </a:r>
          </a:p>
          <a:p>
            <a:pPr algn="just"/>
            <a:r>
              <a:rPr lang="es-ES" b="1" u="heavy" dirty="0">
                <a:hlinkClick r:id="rId4"/>
              </a:rPr>
              <a:t> </a:t>
            </a:r>
            <a:endParaRPr lang="en-US" dirty="0"/>
          </a:p>
        </p:txBody>
      </p:sp>
    </p:spTree>
    <p:extLst>
      <p:ext uri="{BB962C8B-B14F-4D97-AF65-F5344CB8AC3E}">
        <p14:creationId xmlns:p14="http://schemas.microsoft.com/office/powerpoint/2010/main" val="62092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44815-8ABC-A17D-CBEF-943E376F45FA}"/>
              </a:ext>
            </a:extLst>
          </p:cNvPr>
          <p:cNvSpPr>
            <a:spLocks noGrp="1"/>
          </p:cNvSpPr>
          <p:nvPr>
            <p:ph type="title"/>
          </p:nvPr>
        </p:nvSpPr>
        <p:spPr>
          <a:xfrm>
            <a:off x="0" y="974726"/>
            <a:ext cx="9144000" cy="535419"/>
          </a:xfrm>
        </p:spPr>
        <p:txBody>
          <a:bodyPr>
            <a:normAutofit/>
          </a:bodyPr>
          <a:lstStyle/>
          <a:p>
            <a:pPr algn="ctr"/>
            <a:r>
              <a:rPr lang="es-PE" sz="2400" b="1" dirty="0"/>
              <a:t>    </a:t>
            </a:r>
            <a:r>
              <a:rPr lang="es-ES" sz="2400" b="1" dirty="0"/>
              <a:t>Relación entre la Civilización del Perú Antiguo y el Medio Ambiente</a:t>
            </a:r>
            <a:endParaRPr lang="es-PE" sz="2400" b="1" dirty="0"/>
          </a:p>
        </p:txBody>
      </p:sp>
      <p:sp>
        <p:nvSpPr>
          <p:cNvPr id="5" name="Marcador de contenido 4">
            <a:extLst>
              <a:ext uri="{FF2B5EF4-FFF2-40B4-BE49-F238E27FC236}">
                <a16:creationId xmlns:a16="http://schemas.microsoft.com/office/drawing/2014/main" id="{7D3D6AEC-17CC-6FF2-220C-25609C1E3D9B}"/>
              </a:ext>
            </a:extLst>
          </p:cNvPr>
          <p:cNvSpPr>
            <a:spLocks noGrp="1"/>
          </p:cNvSpPr>
          <p:nvPr>
            <p:ph idx="1"/>
          </p:nvPr>
        </p:nvSpPr>
        <p:spPr>
          <a:xfrm>
            <a:off x="628650" y="1739189"/>
            <a:ext cx="7886700" cy="4351338"/>
          </a:xfrm>
        </p:spPr>
        <p:txBody>
          <a:bodyPr>
            <a:normAutofit fontScale="85000" lnSpcReduction="20000"/>
          </a:bodyPr>
          <a:lstStyle/>
          <a:p>
            <a:pPr algn="just"/>
            <a:r>
              <a:rPr lang="es-ES" dirty="0"/>
              <a:t>La historia de las civilizaciones antiguas está intrínsecamente ligada al entorno natural en el que se desarrollaron. En el caso del Perú antiguo, la interacción con el medio ambiente no solo definió la ubicación de los asentamientos humanos, sino también la cultura, las prácticas sociales y el desarrollo económico de estas sociedades. Desde las costas hasta las alturas de los Andes, los pueblos peruanos demostraron una capacidad excepcional para adaptarse a sus paisajes, creando civilizaciones que prosperaron en armonía con su entorno.</a:t>
            </a:r>
          </a:p>
          <a:p>
            <a:pPr algn="just"/>
            <a:r>
              <a:rPr lang="es-ES" dirty="0"/>
              <a:t> Esta relación entre el ser humano y la naturaleza es fundamental para comprender cómo se formaron las civilizaciones en el Perú antiguo y cómo lograron florecer en uno de los territorios más geográficamente diversos y desafiantes del planeta.</a:t>
            </a:r>
            <a:endParaRPr lang="es-PE" dirty="0"/>
          </a:p>
        </p:txBody>
      </p:sp>
    </p:spTree>
    <p:extLst>
      <p:ext uri="{BB962C8B-B14F-4D97-AF65-F5344CB8AC3E}">
        <p14:creationId xmlns:p14="http://schemas.microsoft.com/office/powerpoint/2010/main" val="162039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44815-8ABC-A17D-CBEF-943E376F45FA}"/>
              </a:ext>
            </a:extLst>
          </p:cNvPr>
          <p:cNvSpPr>
            <a:spLocks noGrp="1"/>
          </p:cNvSpPr>
          <p:nvPr>
            <p:ph type="title"/>
          </p:nvPr>
        </p:nvSpPr>
        <p:spPr>
          <a:xfrm>
            <a:off x="0" y="1198035"/>
            <a:ext cx="9144000" cy="541154"/>
          </a:xfrm>
        </p:spPr>
        <p:txBody>
          <a:bodyPr>
            <a:normAutofit fontScale="90000"/>
          </a:bodyPr>
          <a:lstStyle/>
          <a:p>
            <a:pPr algn="ctr"/>
            <a:r>
              <a:rPr lang="es-PE" sz="2400" b="1" dirty="0"/>
              <a:t>    </a:t>
            </a:r>
            <a:r>
              <a:rPr lang="es-ES" sz="2400" b="1" dirty="0"/>
              <a:t>Antecedentes de la Civilización del Perú Antiguo y su Relación con el Medio Ambiente</a:t>
            </a:r>
            <a:endParaRPr lang="es-PE" sz="2400" b="1" dirty="0"/>
          </a:p>
        </p:txBody>
      </p:sp>
      <p:sp>
        <p:nvSpPr>
          <p:cNvPr id="5" name="Marcador de contenido 4">
            <a:extLst>
              <a:ext uri="{FF2B5EF4-FFF2-40B4-BE49-F238E27FC236}">
                <a16:creationId xmlns:a16="http://schemas.microsoft.com/office/drawing/2014/main" id="{7D3D6AEC-17CC-6FF2-220C-25609C1E3D9B}"/>
              </a:ext>
            </a:extLst>
          </p:cNvPr>
          <p:cNvSpPr>
            <a:spLocks noGrp="1"/>
          </p:cNvSpPr>
          <p:nvPr>
            <p:ph idx="1"/>
          </p:nvPr>
        </p:nvSpPr>
        <p:spPr>
          <a:xfrm>
            <a:off x="628650" y="2298749"/>
            <a:ext cx="7886700" cy="4351338"/>
          </a:xfrm>
        </p:spPr>
        <p:txBody>
          <a:bodyPr>
            <a:normAutofit fontScale="55000" lnSpcReduction="20000"/>
          </a:bodyPr>
          <a:lstStyle/>
          <a:p>
            <a:pPr algn="just"/>
            <a:r>
              <a:rPr lang="es-ES" b="1" dirty="0"/>
              <a:t>Poblamiento y Medio Ambiente: </a:t>
            </a:r>
            <a:r>
              <a:rPr lang="es-ES" dirty="0"/>
              <a:t>El proceso de poblamiento en el Perú antiguo estuvo profundamente influenciado por las características geográficas y climáticas del territorio. Las comunidades humanas se establecieron en áreas donde podían acceder a recursos naturales esenciales como agua, suelos fértiles, y materiales de construcción. Por ejemplo, los asentamientos en la costa aprovecharon el acceso al mar y los ríos para la pesca y la agricultura, mientras que en los Andes, las terrazas agrícolas fueron un ejemplo de adaptación al entorno montañoso.</a:t>
            </a:r>
          </a:p>
          <a:p>
            <a:pPr algn="just"/>
            <a:r>
              <a:rPr lang="es-ES" b="1" dirty="0"/>
              <a:t>Cultura y Medio Ambiente: </a:t>
            </a:r>
            <a:r>
              <a:rPr lang="es-ES" dirty="0"/>
              <a:t>La cultura de las civilizaciones del Perú antiguo refleja una relación intrínseca con el medio ambiente. Las expresiones artísticas, la arquitectura y las prácticas agrícolas estaban profundamente conectadas con la naturaleza. Por ejemplo, los sistemas de riego avanzados como los acueductos y las canales muestran cómo estas culturas trabajaban en armonía con el entorno para maximizar la producción agrícola. Además, la religión y las festividades, como las ceremonias dedicadas a los dioses de la naturaleza, muestran el respeto y la reverencia que estas sociedades tenían por su entorno natural.</a:t>
            </a:r>
          </a:p>
          <a:p>
            <a:pPr algn="just"/>
            <a:r>
              <a:rPr lang="es-ES" b="1" dirty="0"/>
              <a:t>Civilización y Medio Ambiente: </a:t>
            </a:r>
            <a:r>
              <a:rPr lang="es-ES" dirty="0"/>
              <a:t>El desarrollo de civilizaciones avanzadas en el Perú antiguo, como la de los Incas, se basó en una gestión eficaz de los recursos naturales. La capacidad de estas sociedades para desarrollar sistemas de escritura, gobernanza y urbanización dependía en gran medida de su habilidad para adaptarse y modificar su entorno de manera sostenible. La producción de excedentes alimentarios, por ejemplo, no solo permitía la supervivencia, sino también el crecimiento y la expansión de las civilizaciones, siempre en estrecha relación con el manejo adecuado del medio ambiente.</a:t>
            </a:r>
            <a:endParaRPr lang="es-PE" dirty="0"/>
          </a:p>
        </p:txBody>
      </p:sp>
    </p:spTree>
    <p:extLst>
      <p:ext uri="{BB962C8B-B14F-4D97-AF65-F5344CB8AC3E}">
        <p14:creationId xmlns:p14="http://schemas.microsoft.com/office/powerpoint/2010/main" val="3358376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75251"/>
          </a:xfrm>
        </p:spPr>
        <p:txBody>
          <a:bodyPr>
            <a:normAutofit fontScale="90000"/>
          </a:bodyPr>
          <a:lstStyle/>
          <a:p>
            <a:r>
              <a:rPr lang="es-ES" dirty="0"/>
              <a:t>        </a:t>
            </a:r>
            <a:r>
              <a:rPr lang="es-ES" sz="3600" dirty="0"/>
              <a:t>Pilares de la Civilización de Caral</a:t>
            </a:r>
            <a:endParaRPr lang="en-US" sz="3600" dirty="0"/>
          </a:p>
        </p:txBody>
      </p:sp>
      <p:sp>
        <p:nvSpPr>
          <p:cNvPr id="3" name="Marcador de contenido 2"/>
          <p:cNvSpPr>
            <a:spLocks noGrp="1"/>
          </p:cNvSpPr>
          <p:nvPr>
            <p:ph idx="1"/>
          </p:nvPr>
        </p:nvSpPr>
        <p:spPr>
          <a:xfrm>
            <a:off x="169817" y="1449977"/>
            <a:ext cx="8974183" cy="5336586"/>
          </a:xfrm>
        </p:spPr>
        <p:txBody>
          <a:bodyPr>
            <a:normAutofit fontScale="70000" lnSpcReduction="20000"/>
          </a:bodyPr>
          <a:lstStyle/>
          <a:p>
            <a:r>
              <a:rPr lang="es-ES" dirty="0"/>
              <a:t>1. Su </a:t>
            </a:r>
            <a:r>
              <a:rPr lang="es-ES" b="1" dirty="0"/>
              <a:t>lengua </a:t>
            </a:r>
            <a:r>
              <a:rPr lang="es-ES" dirty="0"/>
              <a:t>o </a:t>
            </a:r>
            <a:r>
              <a:rPr lang="es-ES" i="1" dirty="0"/>
              <a:t>runa </a:t>
            </a:r>
            <a:r>
              <a:rPr lang="es-ES" i="1" dirty="0" err="1"/>
              <a:t>simi</a:t>
            </a:r>
            <a:r>
              <a:rPr lang="es-ES" dirty="0"/>
              <a:t>, para transmitir su sapiencia y sus medios expresivos onomatopéyicos, donde tiene sentido y es posible evocar el dolor de las piedras, la alegría del viento, el llanto del trueno; sus inicios se encuentran en Caral como </a:t>
            </a:r>
            <a:r>
              <a:rPr lang="es-ES" dirty="0" err="1"/>
              <a:t>protoquechua</a:t>
            </a:r>
            <a:r>
              <a:rPr lang="es-ES" dirty="0"/>
              <a:t>.</a:t>
            </a:r>
            <a:endParaRPr lang="en-US" dirty="0"/>
          </a:p>
          <a:p>
            <a:r>
              <a:rPr lang="es-ES" dirty="0"/>
              <a:t>La lengua quechua constituye una herramienta importante de trabajo intelectual y consulta para todo aquel que lucha por la supervivencia cultural, ancestral andina y con ella se batalla —junto al </a:t>
            </a:r>
            <a:r>
              <a:rPr lang="es-ES" i="1" dirty="0" err="1"/>
              <a:t>ayni</a:t>
            </a:r>
            <a:r>
              <a:rPr lang="es-ES" dirty="0"/>
              <a:t> y </a:t>
            </a:r>
            <a:r>
              <a:rPr lang="es-ES" i="1" dirty="0"/>
              <a:t>la </a:t>
            </a:r>
            <a:r>
              <a:rPr lang="es-ES" i="1" dirty="0" err="1"/>
              <a:t>minka</a:t>
            </a:r>
            <a:r>
              <a:rPr lang="es-ES" dirty="0"/>
              <a:t>— por una sociedad con justicia social.</a:t>
            </a:r>
            <a:endParaRPr lang="en-US" dirty="0"/>
          </a:p>
          <a:p>
            <a:pPr lvl="0"/>
            <a:r>
              <a:rPr lang="es-ES" dirty="0"/>
              <a:t>Es una lengua aglutinante. Aglutinación es la formación sumatoria de </a:t>
            </a:r>
            <a:r>
              <a:rPr lang="es-ES" dirty="0" err="1"/>
              <a:t>mo</a:t>
            </a:r>
            <a:r>
              <a:rPr lang="es-ES" dirty="0"/>
              <a:t> </a:t>
            </a:r>
            <a:r>
              <a:rPr lang="es-ES" dirty="0" err="1"/>
              <a:t>rfemas</a:t>
            </a:r>
            <a:r>
              <a:rPr lang="es-ES" dirty="0"/>
              <a:t> que constituirán una palabra Ejemplo: </a:t>
            </a:r>
            <a:r>
              <a:rPr lang="es-ES" dirty="0" err="1"/>
              <a:t>Waqa</a:t>
            </a:r>
            <a:r>
              <a:rPr lang="es-ES" dirty="0"/>
              <a:t>: llorar</a:t>
            </a:r>
            <a:endParaRPr lang="en-US" sz="2400" dirty="0"/>
          </a:p>
          <a:p>
            <a:pPr lvl="1"/>
            <a:r>
              <a:rPr lang="es-ES" dirty="0" err="1"/>
              <a:t>Waqa</a:t>
            </a:r>
            <a:r>
              <a:rPr lang="es-ES" dirty="0"/>
              <a:t> = llorar (raíz)</a:t>
            </a:r>
            <a:endParaRPr lang="en-US" sz="2000" dirty="0"/>
          </a:p>
          <a:p>
            <a:pPr lvl="1"/>
            <a:r>
              <a:rPr lang="es-ES" dirty="0" err="1"/>
              <a:t>Waqa</a:t>
            </a:r>
            <a:r>
              <a:rPr lang="es-ES" dirty="0"/>
              <a:t> – y = llora</a:t>
            </a:r>
            <a:endParaRPr lang="en-US" sz="2000" dirty="0"/>
          </a:p>
          <a:p>
            <a:pPr lvl="1"/>
            <a:r>
              <a:rPr lang="es-ES" dirty="0" err="1"/>
              <a:t>Waqa</a:t>
            </a:r>
            <a:r>
              <a:rPr lang="es-ES" dirty="0"/>
              <a:t> – mu – </a:t>
            </a:r>
            <a:r>
              <a:rPr lang="es-ES" dirty="0" err="1"/>
              <a:t>way</a:t>
            </a:r>
            <a:r>
              <a:rPr lang="es-ES" dirty="0"/>
              <a:t> = llórame</a:t>
            </a:r>
            <a:endParaRPr lang="en-US" sz="1800" dirty="0"/>
          </a:p>
          <a:p>
            <a:r>
              <a:rPr lang="es-ES" dirty="0"/>
              <a:t>E l sufijo &lt;</a:t>
            </a:r>
            <a:r>
              <a:rPr lang="es-ES" dirty="0" err="1"/>
              <a:t>chu</a:t>
            </a:r>
            <a:r>
              <a:rPr lang="es-ES" dirty="0"/>
              <a:t>&gt; se emplea para la interrogación. Ejemplo: ¿Julio </a:t>
            </a:r>
            <a:r>
              <a:rPr lang="es-ES" dirty="0" err="1"/>
              <a:t>chu</a:t>
            </a:r>
            <a:r>
              <a:rPr lang="es-ES" dirty="0"/>
              <a:t>? En el quechua se pluraliza con la terminación </a:t>
            </a:r>
            <a:r>
              <a:rPr lang="es-ES" b="1" dirty="0"/>
              <a:t>kuna</a:t>
            </a:r>
            <a:r>
              <a:rPr lang="es-ES" dirty="0"/>
              <a:t>. Ejemplo: runa – </a:t>
            </a:r>
            <a:r>
              <a:rPr lang="es-ES" dirty="0" err="1"/>
              <a:t>runakuna</a:t>
            </a:r>
            <a:r>
              <a:rPr lang="es-ES" dirty="0"/>
              <a:t>, </a:t>
            </a:r>
            <a:r>
              <a:rPr lang="es-ES" dirty="0" err="1"/>
              <a:t>quipuquipukuna</a:t>
            </a:r>
            <a:r>
              <a:rPr lang="es-ES" dirty="0"/>
              <a:t>.</a:t>
            </a:r>
            <a:endParaRPr lang="en-US" dirty="0"/>
          </a:p>
          <a:p>
            <a:r>
              <a:rPr lang="es-ES" dirty="0"/>
              <a:t> </a:t>
            </a:r>
            <a:endParaRPr lang="en-US" dirty="0"/>
          </a:p>
          <a:p>
            <a:r>
              <a:rPr lang="es-ES" dirty="0"/>
              <a:t>Es una lengua </a:t>
            </a:r>
            <a:r>
              <a:rPr lang="es-ES" dirty="0" err="1"/>
              <a:t>horinzontal</a:t>
            </a:r>
            <a:r>
              <a:rPr lang="es-ES" dirty="0"/>
              <a:t>, no existe la acepción Usted, </a:t>
            </a:r>
            <a:r>
              <a:rPr lang="es-ES" dirty="0" err="1"/>
              <a:t>ud.</a:t>
            </a:r>
            <a:r>
              <a:rPr lang="es-ES" dirty="0"/>
              <a:t> Señor juez, </a:t>
            </a:r>
            <a:r>
              <a:rPr lang="es-ES" dirty="0" err="1"/>
              <a:t>ud.</a:t>
            </a:r>
            <a:r>
              <a:rPr lang="es-ES" dirty="0"/>
              <a:t> señor presidente.</a:t>
            </a:r>
            <a:endParaRPr lang="en-US" dirty="0"/>
          </a:p>
          <a:p>
            <a:r>
              <a:rPr lang="es-ES" dirty="0"/>
              <a:t> </a:t>
            </a:r>
            <a:endParaRPr lang="en-US" dirty="0"/>
          </a:p>
          <a:p>
            <a:endParaRPr lang="es-ES" dirty="0"/>
          </a:p>
          <a:p>
            <a:endParaRPr lang="en-US" dirty="0"/>
          </a:p>
        </p:txBody>
      </p:sp>
    </p:spTree>
    <p:extLst>
      <p:ext uri="{BB962C8B-B14F-4D97-AF65-F5344CB8AC3E}">
        <p14:creationId xmlns:p14="http://schemas.microsoft.com/office/powerpoint/2010/main" val="338771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62188"/>
          </a:xfrm>
        </p:spPr>
        <p:txBody>
          <a:bodyPr>
            <a:normAutofit/>
          </a:bodyPr>
          <a:lstStyle/>
          <a:p>
            <a:r>
              <a:rPr lang="es-ES" sz="2400" b="1" dirty="0"/>
              <a:t>                                            2.   Su Ciencia.</a:t>
            </a:r>
            <a:endParaRPr lang="en-US" sz="2400" b="1" dirty="0"/>
          </a:p>
        </p:txBody>
      </p:sp>
      <p:sp>
        <p:nvSpPr>
          <p:cNvPr id="3" name="Marcador de contenido 2"/>
          <p:cNvSpPr>
            <a:spLocks noGrp="1"/>
          </p:cNvSpPr>
          <p:nvPr>
            <p:ph idx="1"/>
          </p:nvPr>
        </p:nvSpPr>
        <p:spPr>
          <a:xfrm>
            <a:off x="143691" y="1436915"/>
            <a:ext cx="8817429" cy="5349648"/>
          </a:xfrm>
        </p:spPr>
        <p:txBody>
          <a:bodyPr>
            <a:normAutofit fontScale="77500" lnSpcReduction="20000"/>
          </a:bodyPr>
          <a:lstStyle/>
          <a:p>
            <a:pPr algn="just"/>
            <a:r>
              <a:rPr lang="es-ES" b="1" dirty="0"/>
              <a:t> </a:t>
            </a:r>
            <a:r>
              <a:rPr lang="es-ES" dirty="0"/>
              <a:t>Se basa en Leyes comprobables, se ha constituido en la herramienta más poderosa de adquisición de conocimiento para la humanidad, Sin ciencia no hay tecnología.</a:t>
            </a:r>
            <a:endParaRPr lang="en-US" dirty="0"/>
          </a:p>
          <a:p>
            <a:pPr algn="just"/>
            <a:r>
              <a:rPr lang="es-ES" b="1" dirty="0"/>
              <a:t>La Ley de la Gravitación Universal </a:t>
            </a:r>
            <a:r>
              <a:rPr lang="es-ES" dirty="0"/>
              <a:t>(</a:t>
            </a:r>
            <a:r>
              <a:rPr lang="es-ES" dirty="0" err="1"/>
              <a:t>Pachakuti</a:t>
            </a:r>
            <a:r>
              <a:rPr lang="es-ES" dirty="0"/>
              <a:t> = el que transforma la Tierra). Los runas conocían los efectos que produce la gravedad en los seres bióticos y abióticos, sabían que en luna llena los latidos del corazón se aceleran, se incrementa el deseo sexual, aumenta la agresividad, se tiene más sed; las mareas suben, los géiseres se activan y se incrementa el caudal de agua, sintonizados con los movimientos de la Tierra y del sistema planetario solar; conocían el mayu (Vía Láctea), dividieron el año lunar en trece meses de 28 días y el año solar en 365 días.</a:t>
            </a:r>
            <a:r>
              <a:rPr lang="es-ES" b="1" dirty="0"/>
              <a:t> </a:t>
            </a:r>
          </a:p>
          <a:p>
            <a:pPr lvl="0"/>
            <a:r>
              <a:rPr lang="es-ES" b="1" dirty="0"/>
              <a:t>La Ley de la Relatividad </a:t>
            </a:r>
            <a:r>
              <a:rPr lang="es-ES" dirty="0"/>
              <a:t>(</a:t>
            </a:r>
            <a:r>
              <a:rPr lang="es-ES" dirty="0" err="1"/>
              <a:t>Ankarallan</a:t>
            </a:r>
            <a:r>
              <a:rPr lang="es-ES" dirty="0"/>
              <a:t> </a:t>
            </a:r>
            <a:r>
              <a:rPr lang="es-ES" dirty="0" err="1"/>
              <a:t>Kausayqa</a:t>
            </a:r>
            <a:r>
              <a:rPr lang="es-ES" dirty="0"/>
              <a:t> = La vida es un retorno permanente). Einstein (1905 y 1916) sostiene que «el espacio y el tiempo son relativos a cada coordenada, no tienen una validez universal sino local…», el hombre andino ya aplicaba este principio en los </a:t>
            </a:r>
            <a:r>
              <a:rPr lang="es-ES" dirty="0" err="1"/>
              <a:t>ushnukuna</a:t>
            </a:r>
            <a:r>
              <a:rPr lang="es-ES" dirty="0"/>
              <a:t> (observatorios astronómicos).</a:t>
            </a:r>
            <a:r>
              <a:rPr lang="es-ES" b="1" dirty="0"/>
              <a:t> </a:t>
            </a:r>
          </a:p>
          <a:p>
            <a:pPr lvl="0"/>
            <a:r>
              <a:rPr lang="es-ES" b="1" dirty="0"/>
              <a:t>Ley del gen (1857), de Gregorio Mendel</a:t>
            </a:r>
            <a:r>
              <a:rPr lang="en-US" b="1" dirty="0"/>
              <a:t>,</a:t>
            </a:r>
            <a:r>
              <a:rPr lang="es-ES" dirty="0"/>
              <a:t> conjunto de reglas básicas que hablan de la herencia genética de los caracteres de cada raza o especie. La aplicaron para  obtener  variedades de papas y también para obtener variedades de camélidos como el paco vicuña, entre otras. </a:t>
            </a:r>
            <a:endParaRPr lang="en-US" dirty="0"/>
          </a:p>
          <a:p>
            <a:pPr algn="just"/>
            <a:endParaRPr lang="en-US" dirty="0"/>
          </a:p>
          <a:p>
            <a:pPr algn="just"/>
            <a:endParaRPr lang="en-US" dirty="0"/>
          </a:p>
        </p:txBody>
      </p:sp>
    </p:spTree>
    <p:extLst>
      <p:ext uri="{BB962C8B-B14F-4D97-AF65-F5344CB8AC3E}">
        <p14:creationId xmlns:p14="http://schemas.microsoft.com/office/powerpoint/2010/main" val="399180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253183"/>
          </a:xfrm>
        </p:spPr>
        <p:txBody>
          <a:bodyPr>
            <a:noAutofit/>
          </a:bodyPr>
          <a:lstStyle/>
          <a:p>
            <a:r>
              <a:rPr lang="es-ES" sz="2400" b="1" dirty="0"/>
              <a:t>                                      3.     Su tecnología</a:t>
            </a:r>
            <a:endParaRPr lang="en-US" sz="2400" dirty="0"/>
          </a:p>
        </p:txBody>
      </p:sp>
      <p:sp>
        <p:nvSpPr>
          <p:cNvPr id="3" name="Marcador de contenido 2"/>
          <p:cNvSpPr>
            <a:spLocks noGrp="1"/>
          </p:cNvSpPr>
          <p:nvPr>
            <p:ph idx="1"/>
          </p:nvPr>
        </p:nvSpPr>
        <p:spPr>
          <a:xfrm>
            <a:off x="248194" y="1227909"/>
            <a:ext cx="8686800" cy="5558654"/>
          </a:xfrm>
        </p:spPr>
        <p:txBody>
          <a:bodyPr>
            <a:normAutofit fontScale="62500" lnSpcReduction="20000"/>
          </a:bodyPr>
          <a:lstStyle/>
          <a:p>
            <a:r>
              <a:rPr lang="es-ES" dirty="0"/>
              <a:t>Se sustenta en sus 8 herramientas  Andinas.</a:t>
            </a:r>
            <a:endParaRPr lang="en-US" dirty="0"/>
          </a:p>
          <a:p>
            <a:pPr lvl="0" algn="just"/>
            <a:r>
              <a:rPr lang="es-ES" dirty="0">
                <a:hlinkClick r:id="rId2"/>
              </a:rPr>
              <a:t>El </a:t>
            </a:r>
            <a:r>
              <a:rPr lang="es-ES" dirty="0" err="1">
                <a:hlinkClick r:id="rId2"/>
              </a:rPr>
              <a:t>intisaywana</a:t>
            </a:r>
            <a:r>
              <a:rPr lang="es-ES" dirty="0">
                <a:hlinkClick r:id="rId2"/>
              </a:rPr>
              <a:t> </a:t>
            </a:r>
            <a:r>
              <a:rPr lang="es-ES" dirty="0"/>
              <a:t>(antenas de retransmisión andina). Se empleó para la gestión de la orientación, nivelación, construcción, planificación, calendarización y comunicación de sus actividades religiosas, agrícolas, sociales y económicas del mundo andino.</a:t>
            </a:r>
            <a:r>
              <a:rPr lang="es-ES" b="1" i="1" u="heavy" dirty="0">
                <a:hlinkClick r:id="rId3"/>
              </a:rPr>
              <a:t> </a:t>
            </a:r>
          </a:p>
          <a:p>
            <a:pPr lvl="0" algn="just"/>
            <a:r>
              <a:rPr lang="es-ES" b="1" i="1" u="heavy" dirty="0">
                <a:hlinkClick r:id="rId3"/>
              </a:rPr>
              <a:t>El </a:t>
            </a:r>
            <a:r>
              <a:rPr lang="es-ES" b="1" i="1" u="heavy" dirty="0" err="1">
                <a:hlinkClick r:id="rId3"/>
              </a:rPr>
              <a:t>allpapampachana</a:t>
            </a:r>
            <a:r>
              <a:rPr lang="es-ES" b="1" i="1" dirty="0"/>
              <a:t> </a:t>
            </a:r>
            <a:r>
              <a:rPr lang="es-ES" dirty="0"/>
              <a:t>(teodolito andino)</a:t>
            </a:r>
            <a:r>
              <a:rPr lang="es-ES" b="1" i="1" dirty="0"/>
              <a:t>. </a:t>
            </a:r>
            <a:r>
              <a:rPr lang="es-ES" dirty="0"/>
              <a:t>Fue un instrumento básico en todas las construcciones, ya que facilitó poner a nivel las estructuras y también los ángulos rectos, agudos y obtusos y en algunos casos mixtilíneos.</a:t>
            </a:r>
          </a:p>
          <a:p>
            <a:pPr lvl="0" algn="just"/>
            <a:r>
              <a:rPr lang="es-ES" b="1" u="heavy" dirty="0">
                <a:hlinkClick r:id="rId4"/>
              </a:rPr>
              <a:t> El </a:t>
            </a:r>
            <a:r>
              <a:rPr lang="es-ES" b="1" u="heavy" dirty="0" err="1">
                <a:hlinkClick r:id="rId4"/>
              </a:rPr>
              <a:t>qespeqawana</a:t>
            </a:r>
            <a:r>
              <a:rPr lang="es-ES" b="1" dirty="0">
                <a:hlinkClick r:id="rId4"/>
              </a:rPr>
              <a:t> </a:t>
            </a:r>
            <a:r>
              <a:rPr lang="es-ES" dirty="0"/>
              <a:t>(telescopio andino). Refleja la imagen de los astros en el agua. empleado para observar el cielo y capturar las imágenes de los astros, constelaciones, fases de la luna, eclipses y luego registrarlas</a:t>
            </a:r>
          </a:p>
          <a:p>
            <a:pPr lvl="0" algn="just"/>
            <a:r>
              <a:rPr lang="es-ES" b="1" i="1" u="heavy" dirty="0">
                <a:hlinkClick r:id="rId5"/>
              </a:rPr>
              <a:t>El </a:t>
            </a:r>
            <a:r>
              <a:rPr lang="es-ES" b="1" i="1" u="heavy" dirty="0" err="1">
                <a:hlinkClick r:id="rId5"/>
              </a:rPr>
              <a:t>yakuapana</a:t>
            </a:r>
            <a:r>
              <a:rPr lang="es-ES" b="1" i="1" dirty="0">
                <a:hlinkClick r:id="rId5"/>
              </a:rPr>
              <a:t> </a:t>
            </a:r>
            <a:r>
              <a:rPr lang="es-ES" dirty="0"/>
              <a:t>(nivel andino). Conocido como nivel andino para trazar las curvas de nivel. Actualmente es utilizado en las comunidades andinas.</a:t>
            </a:r>
          </a:p>
          <a:p>
            <a:pPr algn="just"/>
            <a:r>
              <a:rPr lang="es-ES" dirty="0"/>
              <a:t> </a:t>
            </a:r>
            <a:r>
              <a:rPr lang="es-ES" b="1" u="heavy" dirty="0">
                <a:hlinkClick r:id="rId6"/>
              </a:rPr>
              <a:t>El </a:t>
            </a:r>
            <a:r>
              <a:rPr lang="es-ES" b="1" i="1" u="heavy" dirty="0" err="1">
                <a:hlinkClick r:id="rId6"/>
              </a:rPr>
              <a:t>yakutarina</a:t>
            </a:r>
            <a:r>
              <a:rPr lang="es-ES" b="1" i="1" dirty="0"/>
              <a:t> </a:t>
            </a:r>
            <a:r>
              <a:rPr lang="es-ES" dirty="0"/>
              <a:t>(detector de agua subterránea)</a:t>
            </a:r>
            <a:r>
              <a:rPr lang="es-ES" b="1" i="1" dirty="0"/>
              <a:t>. </a:t>
            </a:r>
            <a:r>
              <a:rPr lang="es-ES" dirty="0"/>
              <a:t>Esta herramienta se utilizaba para detectar el agua freática o del subsuelo, luego se cava el pozo para construir el reservorio de agua. Esta técnica ancestral también es conocida como radiestesia, por los zahoríes que descubrieron la manera de encontrar aguas subterráneas.</a:t>
            </a:r>
          </a:p>
          <a:p>
            <a:pPr algn="just"/>
            <a:r>
              <a:rPr lang="es-ES" b="1" u="heavy" dirty="0">
                <a:hlinkClick r:id="rId7"/>
              </a:rPr>
              <a:t> El </a:t>
            </a:r>
            <a:r>
              <a:rPr lang="es-ES" b="1" i="1" u="heavy" dirty="0" err="1">
                <a:hlinkClick r:id="rId7"/>
              </a:rPr>
              <a:t>intiqawana</a:t>
            </a:r>
            <a:r>
              <a:rPr lang="es-ES" b="1" i="1" dirty="0"/>
              <a:t> </a:t>
            </a:r>
            <a:r>
              <a:rPr lang="es-ES" dirty="0"/>
              <a:t>(reloj andino). Instrumento empleado para medir el tiempo mediante las </a:t>
            </a:r>
            <a:r>
              <a:rPr lang="es-ES" dirty="0" err="1"/>
              <a:t>variacionesde</a:t>
            </a:r>
            <a:r>
              <a:rPr lang="es-ES" dirty="0"/>
              <a:t> la sombra. </a:t>
            </a:r>
            <a:r>
              <a:rPr lang="es-ES" dirty="0" err="1"/>
              <a:t>Latraduccióny</a:t>
            </a:r>
            <a:r>
              <a:rPr lang="es-ES" dirty="0"/>
              <a:t> difusión estándar correcta es </a:t>
            </a:r>
            <a:r>
              <a:rPr lang="es-ES" b="1" i="1" dirty="0"/>
              <a:t>inti </a:t>
            </a:r>
            <a:r>
              <a:rPr lang="es-ES" dirty="0"/>
              <a:t>= «sol», </a:t>
            </a:r>
            <a:r>
              <a:rPr lang="es-ES" b="1" i="1" dirty="0" err="1"/>
              <a:t>qawana</a:t>
            </a:r>
            <a:r>
              <a:rPr lang="es-ES" b="1" i="1" dirty="0"/>
              <a:t> </a:t>
            </a:r>
            <a:r>
              <a:rPr lang="es-ES" dirty="0"/>
              <a:t>= «mirar», entonces, significa «lugar donde se mira la sombra del sol»; es decir, la ausencia o presencia de la sombra que crece o decrece en el transcurso del tiempo.</a:t>
            </a:r>
          </a:p>
          <a:p>
            <a:pPr algn="just"/>
            <a:r>
              <a:rPr lang="es-ES" u="sng" dirty="0">
                <a:hlinkClick r:id="rId8"/>
              </a:rPr>
              <a:t>El quipu y la </a:t>
            </a:r>
            <a:r>
              <a:rPr lang="es-ES" u="sng" dirty="0" err="1">
                <a:hlinkClick r:id="rId8"/>
              </a:rPr>
              <a:t>yupana</a:t>
            </a:r>
            <a:r>
              <a:rPr lang="es-ES" u="sng" dirty="0">
                <a:hlinkClick r:id="rId8"/>
              </a:rPr>
              <a:t> (agenda)</a:t>
            </a:r>
            <a:r>
              <a:rPr lang="es-ES" dirty="0">
                <a:hlinkClick r:id="rId8"/>
              </a:rPr>
              <a:t> </a:t>
            </a:r>
            <a:r>
              <a:rPr lang="es-ES" dirty="0"/>
              <a:t>. Se empleó desde el Arcaico Tardío. Esto testimonia que fue un registro codificado que antecedió a las culturas </a:t>
            </a:r>
            <a:r>
              <a:rPr lang="es-ES" dirty="0" err="1"/>
              <a:t>preíncas</a:t>
            </a:r>
            <a:r>
              <a:rPr lang="es-ES" dirty="0"/>
              <a:t> e incas. Las primeras manifestaciones del quipu las encontramos en </a:t>
            </a:r>
            <a:r>
              <a:rPr lang="es-ES" dirty="0" err="1"/>
              <a:t>Caral</a:t>
            </a:r>
            <a:r>
              <a:rPr lang="es-ES" dirty="0"/>
              <a:t>. </a:t>
            </a:r>
            <a:endParaRPr lang="en-US" dirty="0"/>
          </a:p>
          <a:p>
            <a:pPr lvl="0"/>
            <a:endParaRPr lang="en-US" dirty="0"/>
          </a:p>
        </p:txBody>
      </p:sp>
    </p:spTree>
    <p:extLst>
      <p:ext uri="{BB962C8B-B14F-4D97-AF65-F5344CB8AC3E}">
        <p14:creationId xmlns:p14="http://schemas.microsoft.com/office/powerpoint/2010/main" val="3067387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9751C-F759-4C6D-5947-DC3708D6176D}"/>
              </a:ext>
            </a:extLst>
          </p:cNvPr>
          <p:cNvSpPr>
            <a:spLocks noGrp="1"/>
          </p:cNvSpPr>
          <p:nvPr>
            <p:ph type="title"/>
          </p:nvPr>
        </p:nvSpPr>
        <p:spPr>
          <a:xfrm>
            <a:off x="628650" y="974726"/>
            <a:ext cx="8515350" cy="576983"/>
          </a:xfrm>
        </p:spPr>
        <p:txBody>
          <a:bodyPr>
            <a:normAutofit fontScale="90000"/>
          </a:bodyPr>
          <a:lstStyle/>
          <a:p>
            <a:pPr marL="176530">
              <a:spcBef>
                <a:spcPts val="5"/>
              </a:spcBef>
              <a:spcAft>
                <a:spcPts val="0"/>
              </a:spcAft>
              <a:tabLst>
                <a:tab pos="4705350" algn="l"/>
              </a:tabLst>
            </a:pPr>
            <a:br>
              <a:rPr lang="es-ES" sz="1800" b="1" dirty="0">
                <a:effectLst/>
                <a:latin typeface="Arial" panose="020B0604020202020204" pitchFamily="34" charset="0"/>
                <a:ea typeface="Arial MT"/>
                <a:cs typeface="Arial MT"/>
              </a:rPr>
            </a:br>
            <a:br>
              <a:rPr lang="es-ES" sz="1800" b="1" dirty="0">
                <a:effectLst/>
                <a:latin typeface="Arial" panose="020B0604020202020204" pitchFamily="34" charset="0"/>
                <a:ea typeface="Arial MT"/>
                <a:cs typeface="Arial MT"/>
              </a:rPr>
            </a:br>
            <a:br>
              <a:rPr lang="es-ES" sz="1800" b="1" dirty="0">
                <a:effectLst/>
                <a:latin typeface="Arial" panose="020B0604020202020204" pitchFamily="34" charset="0"/>
                <a:ea typeface="Arial MT"/>
                <a:cs typeface="Arial MT"/>
              </a:rPr>
            </a:br>
            <a:br>
              <a:rPr lang="es-ES" sz="1800" b="1" dirty="0">
                <a:effectLst/>
                <a:latin typeface="Arial" panose="020B0604020202020204" pitchFamily="34" charset="0"/>
                <a:ea typeface="Arial MT"/>
                <a:cs typeface="Arial MT"/>
              </a:rPr>
            </a:br>
            <a:r>
              <a:rPr lang="es-ES" sz="1600" b="1" dirty="0">
                <a:effectLst/>
                <a:latin typeface="Arial" panose="020B0604020202020204" pitchFamily="34" charset="0"/>
                <a:ea typeface="Arial MT"/>
                <a:cs typeface="Arial MT"/>
              </a:rPr>
              <a:t>ASIGNATURA:</a:t>
            </a:r>
            <a:r>
              <a:rPr lang="es-ES" sz="1600" b="1" spc="75" dirty="0">
                <a:effectLst/>
                <a:latin typeface="Arial" panose="020B0604020202020204" pitchFamily="34" charset="0"/>
                <a:ea typeface="Arial MT"/>
                <a:cs typeface="Arial MT"/>
              </a:rPr>
              <a:t> </a:t>
            </a:r>
            <a:r>
              <a:rPr lang="es-ES" sz="1600" b="1" dirty="0">
                <a:effectLst/>
                <a:latin typeface="Arial" panose="020B0604020202020204" pitchFamily="34" charset="0"/>
                <a:ea typeface="Arial MT"/>
                <a:cs typeface="Arial MT"/>
              </a:rPr>
              <a:t>MEDIO</a:t>
            </a:r>
            <a:r>
              <a:rPr lang="es-ES" sz="1600" b="1" spc="80" dirty="0">
                <a:effectLst/>
                <a:latin typeface="Arial" panose="020B0604020202020204" pitchFamily="34" charset="0"/>
                <a:ea typeface="Arial MT"/>
                <a:cs typeface="Arial MT"/>
              </a:rPr>
              <a:t> </a:t>
            </a:r>
            <a:r>
              <a:rPr lang="es-ES" sz="1600" b="1" dirty="0">
                <a:effectLst/>
                <a:latin typeface="Arial" panose="020B0604020202020204" pitchFamily="34" charset="0"/>
                <a:ea typeface="Arial MT"/>
                <a:cs typeface="Arial MT"/>
              </a:rPr>
              <a:t>AMBIENTE</a:t>
            </a:r>
            <a:r>
              <a:rPr lang="es-ES" sz="1600" b="1" spc="70" dirty="0">
                <a:effectLst/>
                <a:latin typeface="Arial" panose="020B0604020202020204" pitchFamily="34" charset="0"/>
                <a:ea typeface="Arial MT"/>
                <a:cs typeface="Arial MT"/>
              </a:rPr>
              <a:t> </a:t>
            </a:r>
            <a:r>
              <a:rPr lang="es-ES" sz="1600" b="1" dirty="0">
                <a:effectLst/>
                <a:latin typeface="Arial" panose="020B0604020202020204" pitchFamily="34" charset="0"/>
                <a:ea typeface="Arial MT"/>
                <a:cs typeface="Arial MT"/>
              </a:rPr>
              <a:t>Y</a:t>
            </a:r>
            <a:r>
              <a:rPr lang="es-ES" sz="1600" b="1" spc="75" dirty="0">
                <a:effectLst/>
                <a:latin typeface="Arial" panose="020B0604020202020204" pitchFamily="34" charset="0"/>
                <a:ea typeface="Arial MT"/>
                <a:cs typeface="Arial MT"/>
              </a:rPr>
              <a:t> </a:t>
            </a:r>
            <a:r>
              <a:rPr lang="es-ES" sz="1600" b="1" dirty="0">
                <a:effectLst/>
                <a:latin typeface="Arial" panose="020B0604020202020204" pitchFamily="34" charset="0"/>
                <a:ea typeface="Arial MT"/>
                <a:cs typeface="Arial MT"/>
              </a:rPr>
              <a:t>DESARROLLO</a:t>
            </a:r>
            <a:r>
              <a:rPr lang="es-ES" sz="1600" b="1" spc="80" dirty="0">
                <a:effectLst/>
                <a:latin typeface="Arial" panose="020B0604020202020204" pitchFamily="34" charset="0"/>
                <a:ea typeface="Arial MT"/>
                <a:cs typeface="Arial MT"/>
              </a:rPr>
              <a:t> </a:t>
            </a:r>
            <a:r>
              <a:rPr lang="es-ES" sz="1600" b="1" dirty="0">
                <a:effectLst/>
                <a:latin typeface="Arial" panose="020B0604020202020204" pitchFamily="34" charset="0"/>
                <a:ea typeface="Arial MT"/>
                <a:cs typeface="Arial MT"/>
              </a:rPr>
              <a:t>SOSTENIBLE	CÓDIGO:</a:t>
            </a:r>
            <a:r>
              <a:rPr lang="es-ES" sz="1600" b="1" spc="85" dirty="0">
                <a:effectLst/>
                <a:latin typeface="Arial" panose="020B0604020202020204" pitchFamily="34" charset="0"/>
                <a:ea typeface="Arial MT"/>
                <a:cs typeface="Arial MT"/>
              </a:rPr>
              <a:t> </a:t>
            </a:r>
            <a:r>
              <a:rPr lang="es-ES" sz="1600" b="1" dirty="0">
                <a:effectLst/>
                <a:latin typeface="Arial" panose="020B0604020202020204" pitchFamily="34" charset="0"/>
                <a:ea typeface="Arial MT"/>
                <a:cs typeface="Arial MT"/>
              </a:rPr>
              <a:t>100556</a:t>
            </a:r>
            <a:br>
              <a:rPr lang="es-PE" sz="1800" dirty="0">
                <a:effectLst/>
                <a:latin typeface="Arial MT"/>
                <a:ea typeface="Arial MT"/>
                <a:cs typeface="Arial MT"/>
              </a:rPr>
            </a:br>
            <a:r>
              <a:rPr lang="es-ES" sz="1800" b="1" dirty="0">
                <a:effectLst/>
                <a:latin typeface="Arial" panose="020B0604020202020204" pitchFamily="34" charset="0"/>
                <a:ea typeface="Arial MT"/>
                <a:cs typeface="Arial MT"/>
              </a:rPr>
              <a:t> </a:t>
            </a:r>
            <a:br>
              <a:rPr lang="es-PE" sz="1800" dirty="0">
                <a:effectLst/>
                <a:latin typeface="Arial MT"/>
                <a:ea typeface="Arial MT"/>
                <a:cs typeface="Arial MT"/>
              </a:rPr>
            </a:br>
            <a:endParaRPr lang="es-PE" dirty="0"/>
          </a:p>
        </p:txBody>
      </p:sp>
      <p:sp>
        <p:nvSpPr>
          <p:cNvPr id="4" name="Marcador de contenido 3">
            <a:extLst>
              <a:ext uri="{FF2B5EF4-FFF2-40B4-BE49-F238E27FC236}">
                <a16:creationId xmlns:a16="http://schemas.microsoft.com/office/drawing/2014/main" id="{51D26232-8C6B-AFCC-A193-19F89A0446AA}"/>
              </a:ext>
            </a:extLst>
          </p:cNvPr>
          <p:cNvSpPr>
            <a:spLocks noGrp="1"/>
          </p:cNvSpPr>
          <p:nvPr>
            <p:ph idx="1"/>
          </p:nvPr>
        </p:nvSpPr>
        <p:spPr>
          <a:xfrm>
            <a:off x="628650" y="1551709"/>
            <a:ext cx="7886700" cy="5234854"/>
          </a:xfrm>
        </p:spPr>
        <p:txBody>
          <a:bodyPr>
            <a:normAutofit fontScale="85000" lnSpcReduction="20000"/>
          </a:bodyPr>
          <a:lstStyle/>
          <a:p>
            <a:pPr marL="0" indent="0">
              <a:buNone/>
            </a:pPr>
            <a:r>
              <a:rPr lang="es-ES" sz="4000" dirty="0"/>
              <a:t>                                                Introducción </a:t>
            </a:r>
          </a:p>
          <a:p>
            <a:r>
              <a:rPr lang="es-ES" sz="2800" dirty="0"/>
              <a:t>Buenos días señores estudiantes de la asignatura: “Medio Ambiente y Desarrollo Sostenible”  su profesor: Fredy Salinas Meléndez, los saluda y desarrollaremos la asignatura que es teórico práctico.</a:t>
            </a:r>
          </a:p>
          <a:p>
            <a:r>
              <a:rPr lang="es-ES" sz="2800" dirty="0"/>
              <a:t>Origen del universo</a:t>
            </a:r>
          </a:p>
          <a:p>
            <a:r>
              <a:rPr lang="es-ES" sz="2800" dirty="0"/>
              <a:t>Origen de la vía láctea. </a:t>
            </a:r>
          </a:p>
          <a:p>
            <a:r>
              <a:rPr lang="es-ES" sz="2800" dirty="0"/>
              <a:t>Origen del sistema planetario solar.</a:t>
            </a:r>
          </a:p>
          <a:p>
            <a:r>
              <a:rPr lang="es-ES" sz="2800" dirty="0"/>
              <a:t> Origen de la tierra</a:t>
            </a:r>
          </a:p>
          <a:p>
            <a:r>
              <a:rPr lang="es-ES" sz="2800" dirty="0"/>
              <a:t>Origen de la vida. </a:t>
            </a:r>
          </a:p>
          <a:p>
            <a:r>
              <a:rPr lang="es-ES" sz="2800" dirty="0"/>
              <a:t>La Ciencia y la Tecnología Andina es la herencia mas preciada que tenemos, es tiempo de aprender del pasado y prepararnos para el futuro.</a:t>
            </a:r>
          </a:p>
          <a:p>
            <a:r>
              <a:rPr lang="es-ES" sz="2800" dirty="0"/>
              <a:t>Origen del universo.</a:t>
            </a:r>
          </a:p>
          <a:p>
            <a:endParaRPr lang="es-ES" sz="4000" dirty="0"/>
          </a:p>
          <a:p>
            <a:endParaRPr lang="es-PE" dirty="0"/>
          </a:p>
        </p:txBody>
      </p:sp>
    </p:spTree>
    <p:extLst>
      <p:ext uri="{BB962C8B-B14F-4D97-AF65-F5344CB8AC3E}">
        <p14:creationId xmlns:p14="http://schemas.microsoft.com/office/powerpoint/2010/main" val="279170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501377"/>
          </a:xfrm>
        </p:spPr>
        <p:txBody>
          <a:bodyPr>
            <a:normAutofit/>
          </a:bodyPr>
          <a:lstStyle/>
          <a:p>
            <a:r>
              <a:rPr lang="es-ES" sz="2400" b="1" dirty="0"/>
              <a:t>                                       4. Su filosofía</a:t>
            </a:r>
            <a:r>
              <a:rPr lang="es-ES" sz="2400" dirty="0"/>
              <a:t>.</a:t>
            </a:r>
            <a:endParaRPr lang="en-US" sz="2400" dirty="0"/>
          </a:p>
        </p:txBody>
      </p:sp>
      <p:sp>
        <p:nvSpPr>
          <p:cNvPr id="3" name="Marcador de contenido 2"/>
          <p:cNvSpPr>
            <a:spLocks noGrp="1"/>
          </p:cNvSpPr>
          <p:nvPr>
            <p:ph idx="1"/>
          </p:nvPr>
        </p:nvSpPr>
        <p:spPr>
          <a:xfrm>
            <a:off x="628650" y="1476103"/>
            <a:ext cx="7886700" cy="5310460"/>
          </a:xfrm>
        </p:spPr>
        <p:txBody>
          <a:bodyPr>
            <a:normAutofit fontScale="77500" lnSpcReduction="20000"/>
          </a:bodyPr>
          <a:lstStyle/>
          <a:p>
            <a:pPr algn="just"/>
            <a:r>
              <a:rPr lang="es-ES" dirty="0"/>
              <a:t>Expresada en sus actos propiciatorios del </a:t>
            </a:r>
            <a:r>
              <a:rPr lang="es-ES" i="1" dirty="0" err="1"/>
              <a:t>anan</a:t>
            </a:r>
            <a:r>
              <a:rPr lang="es-ES" i="1" dirty="0"/>
              <a:t>, </a:t>
            </a:r>
            <a:r>
              <a:rPr lang="es-ES" i="1" dirty="0" err="1"/>
              <a:t>kay</a:t>
            </a:r>
            <a:r>
              <a:rPr lang="es-ES" i="1" dirty="0"/>
              <a:t>, </a:t>
            </a:r>
            <a:r>
              <a:rPr lang="es-ES" i="1" dirty="0" err="1"/>
              <a:t>uku</a:t>
            </a:r>
            <a:r>
              <a:rPr lang="es-ES" i="1" dirty="0"/>
              <a:t> pacha </a:t>
            </a:r>
            <a:r>
              <a:rPr lang="es-ES" dirty="0"/>
              <a:t>(mundo de arriba, de aquí y de abajo); en sus formas de trabajo solidario del </a:t>
            </a:r>
            <a:r>
              <a:rPr lang="es-ES" i="1" dirty="0" err="1"/>
              <a:t>ayni</a:t>
            </a:r>
            <a:r>
              <a:rPr lang="es-ES" i="1" dirty="0"/>
              <a:t> </a:t>
            </a:r>
            <a:r>
              <a:rPr lang="es-ES" dirty="0"/>
              <a:t>y la </a:t>
            </a:r>
            <a:r>
              <a:rPr lang="es-ES" i="1" dirty="0" err="1"/>
              <a:t>minka</a:t>
            </a:r>
            <a:r>
              <a:rPr lang="es-ES" i="1" dirty="0"/>
              <a:t>; </a:t>
            </a:r>
            <a:r>
              <a:rPr lang="es-ES" dirty="0"/>
              <a:t>y en su ley moral del </a:t>
            </a:r>
            <a:r>
              <a:rPr lang="es-ES" i="1" dirty="0"/>
              <a:t>Ama</a:t>
            </a:r>
            <a:r>
              <a:rPr lang="es-ES" dirty="0"/>
              <a:t>: </a:t>
            </a:r>
            <a:r>
              <a:rPr lang="es-ES" i="1" dirty="0" err="1"/>
              <a:t>sua</a:t>
            </a:r>
            <a:r>
              <a:rPr lang="es-ES" i="1" dirty="0"/>
              <a:t>, </a:t>
            </a:r>
            <a:r>
              <a:rPr lang="es-ES" i="1" dirty="0" err="1"/>
              <a:t>qella</a:t>
            </a:r>
            <a:r>
              <a:rPr lang="es-ES" i="1" dirty="0"/>
              <a:t>, </a:t>
            </a:r>
            <a:r>
              <a:rPr lang="es-ES" i="1" dirty="0" err="1"/>
              <a:t>llulla</a:t>
            </a:r>
            <a:r>
              <a:rPr lang="es-ES" i="1" dirty="0"/>
              <a:t>. </a:t>
            </a:r>
            <a:r>
              <a:rPr lang="es-ES" dirty="0"/>
              <a:t>(No seas ladrón, ni ocioso, ni mentiroso). </a:t>
            </a:r>
            <a:endParaRPr lang="en-US" dirty="0"/>
          </a:p>
          <a:p>
            <a:pPr algn="just"/>
            <a:r>
              <a:rPr lang="es-ES" dirty="0"/>
              <a:t>Las manifestaciones culturales del hombre andino son el terreno mas productivo, el mas visible y el más aceptado. Se observa un hombre que posee una particular visión del mundo.</a:t>
            </a:r>
            <a:endParaRPr lang="en-US" dirty="0"/>
          </a:p>
          <a:p>
            <a:pPr marL="0" indent="0" algn="just">
              <a:buNone/>
            </a:pPr>
            <a:endParaRPr lang="en-US" dirty="0"/>
          </a:p>
          <a:p>
            <a:pPr algn="just"/>
            <a:r>
              <a:rPr lang="es-ES" dirty="0"/>
              <a:t>Para el hombre andino la razón está supeditada al espíritu; por lo que la razón se espiritualiza dejando de ser instrumental.</a:t>
            </a:r>
            <a:endParaRPr lang="en-US" dirty="0"/>
          </a:p>
          <a:p>
            <a:pPr algn="just"/>
            <a:r>
              <a:rPr lang="es-ES" dirty="0"/>
              <a:t> </a:t>
            </a:r>
            <a:endParaRPr lang="en-US" dirty="0"/>
          </a:p>
          <a:p>
            <a:pPr algn="just"/>
            <a:r>
              <a:rPr lang="es-ES" dirty="0"/>
              <a:t>En los andes el hombre se esfuerza por la conservación de la armonía en las relaciones hombre naturaleza.</a:t>
            </a:r>
            <a:endParaRPr lang="en-US" dirty="0"/>
          </a:p>
          <a:p>
            <a:pPr algn="just"/>
            <a:r>
              <a:rPr lang="es-ES" dirty="0"/>
              <a:t> </a:t>
            </a:r>
            <a:endParaRPr lang="en-US" dirty="0"/>
          </a:p>
          <a:p>
            <a:pPr algn="just"/>
            <a:r>
              <a:rPr lang="es-ES" dirty="0"/>
              <a:t>Concepción colectivista del hombre, implica una gran variedad de formas extra lógicas: reciprocidad, complementariedad y correspondencia en los aspectos afectivos, ecológicos, éticos, estéticos y productivos.</a:t>
            </a:r>
            <a:endParaRPr lang="en-US" dirty="0"/>
          </a:p>
        </p:txBody>
      </p:sp>
    </p:spTree>
    <p:extLst>
      <p:ext uri="{BB962C8B-B14F-4D97-AF65-F5344CB8AC3E}">
        <p14:creationId xmlns:p14="http://schemas.microsoft.com/office/powerpoint/2010/main" val="171017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96874"/>
          </a:xfrm>
        </p:spPr>
        <p:txBody>
          <a:bodyPr>
            <a:noAutofit/>
          </a:bodyPr>
          <a:lstStyle/>
          <a:p>
            <a:r>
              <a:rPr lang="es-ES" sz="2400" b="1" dirty="0">
                <a:ea typeface="Calibri" panose="020F0502020204030204" pitchFamily="34" charset="0"/>
                <a:cs typeface="Calibri" panose="020F0502020204030204" pitchFamily="34" charset="0"/>
              </a:rPr>
              <a:t>                                             5.   Su arte.</a:t>
            </a:r>
            <a:endParaRPr lang="en-US" sz="2400" dirty="0"/>
          </a:p>
        </p:txBody>
      </p:sp>
      <p:sp>
        <p:nvSpPr>
          <p:cNvPr id="3" name="Marcador de contenido 2"/>
          <p:cNvSpPr>
            <a:spLocks noGrp="1"/>
          </p:cNvSpPr>
          <p:nvPr>
            <p:ph idx="1"/>
          </p:nvPr>
        </p:nvSpPr>
        <p:spPr>
          <a:xfrm>
            <a:off x="143691" y="1371601"/>
            <a:ext cx="8739051" cy="5414962"/>
          </a:xfrm>
        </p:spPr>
        <p:txBody>
          <a:bodyPr>
            <a:normAutofit fontScale="40000" lnSpcReduction="20000"/>
          </a:bodyPr>
          <a:lstStyle/>
          <a:p>
            <a:pPr marL="0" indent="0" algn="just">
              <a:lnSpc>
                <a:spcPct val="170000"/>
              </a:lnSpc>
              <a:spcAft>
                <a:spcPts val="1000"/>
              </a:spcAft>
              <a:buNone/>
              <a:tabLst>
                <a:tab pos="2692400" algn="l"/>
              </a:tabLst>
            </a:pPr>
            <a:r>
              <a:rPr lang="es-ES" sz="4300" dirty="0">
                <a:ea typeface="Calibri" panose="020F0502020204030204" pitchFamily="34" charset="0"/>
                <a:cs typeface="Calibri" panose="020F0502020204030204" pitchFamily="34" charset="0"/>
              </a:rPr>
              <a:t>Expresado en la música. el canto, la danza, el teatro; la pintura, escultura, son</a:t>
            </a:r>
            <a:r>
              <a:rPr lang="es-ES" sz="4300" dirty="0">
                <a:solidFill>
                  <a:srgbClr val="111111"/>
                </a:solidFill>
              </a:rPr>
              <a:t> características innatas que se lleva en los genes,</a:t>
            </a:r>
            <a:r>
              <a:rPr lang="es-ES" sz="4300" dirty="0">
                <a:ea typeface="Calibri" panose="020F0502020204030204" pitchFamily="34" charset="0"/>
                <a:cs typeface="Calibri" panose="020F0502020204030204" pitchFamily="34" charset="0"/>
              </a:rPr>
              <a:t> que  a lo largo del espacio – tiempo - biológico se han ido propagando y evolucionando, igual que la ciencia y tecnología con sus instrumentos musicales, la inspiración de sus canciones y el ritmo de sus danzas.  Para conocer la música el canto y la danza es condición suficiente y necesaria responder la pregunta, ¿Qué es el hombre?.</a:t>
            </a:r>
          </a:p>
          <a:p>
            <a:pPr marL="0" indent="0" algn="just">
              <a:lnSpc>
                <a:spcPct val="170000"/>
              </a:lnSpc>
              <a:spcAft>
                <a:spcPts val="1000"/>
              </a:spcAft>
              <a:buNone/>
              <a:tabLst>
                <a:tab pos="2692400" algn="l"/>
              </a:tabLst>
            </a:pPr>
            <a:r>
              <a:rPr lang="es-ES" sz="4300" dirty="0">
                <a:ea typeface="Calibri" panose="020F0502020204030204" pitchFamily="34" charset="0"/>
                <a:cs typeface="Calibri" panose="020F0502020204030204" pitchFamily="34" charset="0"/>
              </a:rPr>
              <a:t> </a:t>
            </a:r>
            <a:r>
              <a:rPr lang="es-ES" sz="4300" dirty="0">
                <a:ea typeface="Cambria Math" panose="02040503050406030204" pitchFamily="18" charset="0"/>
                <a:cs typeface="Cambria Math" panose="02040503050406030204" pitchFamily="18" charset="0"/>
              </a:rPr>
              <a:t>El gen guarda las características del individuo; es decir</a:t>
            </a:r>
            <a:r>
              <a:rPr lang="es-ES" sz="4300" b="1" dirty="0">
                <a:ea typeface="Cambria Math" panose="02040503050406030204" pitchFamily="18" charset="0"/>
                <a:cs typeface="Cambria Math" panose="02040503050406030204" pitchFamily="18" charset="0"/>
              </a:rPr>
              <a:t>, “Genes mandan”. </a:t>
            </a:r>
            <a:r>
              <a:rPr lang="es-ES" sz="4300" dirty="0">
                <a:ea typeface="Cambria Math" panose="02040503050406030204" pitchFamily="18" charset="0"/>
                <a:cs typeface="Cambria Math" panose="02040503050406030204" pitchFamily="18" charset="0"/>
              </a:rPr>
              <a:t>Hoy</a:t>
            </a:r>
            <a:r>
              <a:rPr lang="es-ES" sz="4300" b="1"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la ingeniería genética y disciplinas afines nos permiten manipular directamente los</a:t>
            </a:r>
            <a:r>
              <a:rPr lang="es-ES" sz="4300" spc="-25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genes</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de</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un</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organismo</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y</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usar</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la</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biotecnología</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para</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modificarlos,</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eliminarlos</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o</a:t>
            </a:r>
            <a:r>
              <a:rPr lang="es-ES" sz="4300" spc="5" dirty="0">
                <a:ea typeface="Cambria Math" panose="02040503050406030204" pitchFamily="18" charset="0"/>
                <a:cs typeface="Cambria Math" panose="02040503050406030204" pitchFamily="18" charset="0"/>
              </a:rPr>
              <a:t> </a:t>
            </a:r>
            <a:r>
              <a:rPr lang="es-ES" sz="4300" dirty="0">
                <a:ea typeface="Cambria Math" panose="02040503050406030204" pitchFamily="18" charset="0"/>
                <a:cs typeface="Cambria Math" panose="02040503050406030204" pitchFamily="18" charset="0"/>
              </a:rPr>
              <a:t>duplicarlos por medio de las diferentes tecnologías de edición genética. </a:t>
            </a:r>
            <a:r>
              <a:rPr lang="es-ES" sz="4300" dirty="0">
                <a:ea typeface="Calibri" panose="020F0502020204030204" pitchFamily="34" charset="0"/>
                <a:cs typeface="Calibri" panose="020F0502020204030204" pitchFamily="34" charset="0"/>
              </a:rPr>
              <a:t>Los estudios genéticos realizados indican que tanto </a:t>
            </a:r>
            <a:r>
              <a:rPr lang="es-ES" sz="4300" b="1" dirty="0">
                <a:ea typeface="Calibri" panose="020F0502020204030204" pitchFamily="34" charset="0"/>
                <a:cs typeface="Calibri" panose="020F0502020204030204" pitchFamily="34" charset="0"/>
              </a:rPr>
              <a:t>factores hereditarios, como ambientales</a:t>
            </a:r>
            <a:r>
              <a:rPr lang="es-ES" sz="4300" dirty="0">
                <a:ea typeface="Calibri" panose="020F0502020204030204" pitchFamily="34" charset="0"/>
                <a:cs typeface="Calibri" panose="020F0502020204030204" pitchFamily="34" charset="0"/>
              </a:rPr>
              <a:t>, </a:t>
            </a:r>
            <a:r>
              <a:rPr lang="es-ES" sz="4300" b="1" dirty="0">
                <a:ea typeface="Calibri" panose="020F0502020204030204" pitchFamily="34" charset="0"/>
                <a:cs typeface="Calibri" panose="020F0502020204030204" pitchFamily="34" charset="0"/>
              </a:rPr>
              <a:t>o la interacción entre ambos</a:t>
            </a:r>
            <a:r>
              <a:rPr lang="es-ES" sz="4300" dirty="0">
                <a:ea typeface="Calibri" panose="020F0502020204030204" pitchFamily="34" charset="0"/>
                <a:cs typeface="Calibri" panose="020F0502020204030204" pitchFamily="34" charset="0"/>
              </a:rPr>
              <a:t>, contribuyen a las habilidades musicales, aptitudes de canto, y condiciones para la danza. Varían tanto entre las diferentes personas, como entre los diversos componentes de la música dentro de un mismo individuo. </a:t>
            </a:r>
          </a:p>
          <a:p>
            <a:endParaRPr lang="en-US" dirty="0"/>
          </a:p>
        </p:txBody>
      </p:sp>
    </p:spTree>
    <p:extLst>
      <p:ext uri="{BB962C8B-B14F-4D97-AF65-F5344CB8AC3E}">
        <p14:creationId xmlns:p14="http://schemas.microsoft.com/office/powerpoint/2010/main" val="3977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a:extLst>
              <a:ext uri="{FF2B5EF4-FFF2-40B4-BE49-F238E27FC236}">
                <a16:creationId xmlns:a16="http://schemas.microsoft.com/office/drawing/2014/main" id="{9C5BBFBD-6BE8-4312-BF8E-28149C155B60}"/>
              </a:ext>
            </a:extLst>
          </p:cNvPr>
          <p:cNvSpPr>
            <a:spLocks noGrp="1"/>
          </p:cNvSpPr>
          <p:nvPr>
            <p:ph type="ftr" sz="quarter" idx="11"/>
          </p:nvPr>
        </p:nvSpPr>
        <p:spPr/>
        <p:txBody>
          <a:bodyPr/>
          <a:lstStyle/>
          <a:p>
            <a:pPr>
              <a:defRPr/>
            </a:pPr>
            <a:r>
              <a:rPr lang="es-ES_tradnl" dirty="0"/>
              <a:t>F. Salinas</a:t>
            </a:r>
          </a:p>
        </p:txBody>
      </p:sp>
      <p:sp>
        <p:nvSpPr>
          <p:cNvPr id="138242" name="Rectangle 2">
            <a:extLst>
              <a:ext uri="{FF2B5EF4-FFF2-40B4-BE49-F238E27FC236}">
                <a16:creationId xmlns:a16="http://schemas.microsoft.com/office/drawing/2014/main" id="{2FC001B9-8C15-44D4-A2D3-514F3858828A}"/>
              </a:ext>
            </a:extLst>
          </p:cNvPr>
          <p:cNvSpPr>
            <a:spLocks noGrp="1" noChangeArrowheads="1"/>
          </p:cNvSpPr>
          <p:nvPr>
            <p:ph type="title"/>
          </p:nvPr>
        </p:nvSpPr>
        <p:spPr>
          <a:xfrm>
            <a:off x="628650" y="974727"/>
            <a:ext cx="7886700" cy="898140"/>
          </a:xfrm>
        </p:spPr>
        <p:txBody>
          <a:bodyPr/>
          <a:lstStyle/>
          <a:p>
            <a:pPr algn="ctr" eaLnBrk="1" hangingPunct="1"/>
            <a:r>
              <a:rPr lang="es-ES_tradnl" altLang="es-ES" sz="2400" dirty="0"/>
              <a:t>Introducción a la ciencia y tecnología del antiguo Perú</a:t>
            </a:r>
          </a:p>
        </p:txBody>
      </p:sp>
      <p:sp>
        <p:nvSpPr>
          <p:cNvPr id="138243" name="Rectangle 3">
            <a:extLst>
              <a:ext uri="{FF2B5EF4-FFF2-40B4-BE49-F238E27FC236}">
                <a16:creationId xmlns:a16="http://schemas.microsoft.com/office/drawing/2014/main" id="{2DE4006D-3914-4458-9968-A164842880A4}"/>
              </a:ext>
            </a:extLst>
          </p:cNvPr>
          <p:cNvSpPr>
            <a:spLocks noGrp="1" noChangeArrowheads="1"/>
          </p:cNvSpPr>
          <p:nvPr>
            <p:ph type="body" idx="1"/>
          </p:nvPr>
        </p:nvSpPr>
        <p:spPr>
          <a:xfrm>
            <a:off x="117566" y="1724297"/>
            <a:ext cx="8843554" cy="5062266"/>
          </a:xfrm>
        </p:spPr>
        <p:txBody>
          <a:bodyPr>
            <a:normAutofit fontScale="70000" lnSpcReduction="20000"/>
          </a:bodyPr>
          <a:lstStyle/>
          <a:p>
            <a:pPr algn="just" eaLnBrk="1" hangingPunct="1">
              <a:lnSpc>
                <a:spcPct val="80000"/>
              </a:lnSpc>
              <a:spcBef>
                <a:spcPct val="0"/>
              </a:spcBef>
            </a:pPr>
            <a:r>
              <a:rPr lang="es-ES_tradnl" altLang="es-ES" dirty="0">
                <a:latin typeface="Bookman Old Style" panose="02050604050505020204" pitchFamily="18" charset="0"/>
              </a:rPr>
              <a:t>Los cambios de herramientas tecnológicas hacen que cambien los puestos de trabajo, los hábitos de consumo y también las estructuras socioeconómicas y culturales.</a:t>
            </a:r>
          </a:p>
          <a:p>
            <a:pPr algn="just" eaLnBrk="1" hangingPunct="1">
              <a:lnSpc>
                <a:spcPct val="80000"/>
              </a:lnSpc>
              <a:spcBef>
                <a:spcPct val="0"/>
              </a:spcBef>
            </a:pPr>
            <a:endParaRPr lang="es-ES_tradnl" altLang="es-ES" dirty="0">
              <a:latin typeface="Bookman Old Style" panose="02050604050505020204" pitchFamily="18" charset="0"/>
            </a:endParaRPr>
          </a:p>
          <a:p>
            <a:pPr algn="just" eaLnBrk="1" hangingPunct="1">
              <a:lnSpc>
                <a:spcPct val="80000"/>
              </a:lnSpc>
              <a:spcBef>
                <a:spcPct val="0"/>
              </a:spcBef>
            </a:pPr>
            <a:r>
              <a:rPr lang="es-ES_tradnl" altLang="es-ES" dirty="0">
                <a:latin typeface="Bookman Old Style" panose="02050604050505020204" pitchFamily="18" charset="0"/>
              </a:rPr>
              <a:t>El profesional del siglo XXI no podrá escapar de Internet porque es una herramienta de trabajo inevitable. Ser digital es sinónimo de modernidad.</a:t>
            </a:r>
          </a:p>
          <a:p>
            <a:pPr algn="just" eaLnBrk="1" hangingPunct="1">
              <a:lnSpc>
                <a:spcPct val="80000"/>
              </a:lnSpc>
              <a:spcBef>
                <a:spcPct val="0"/>
              </a:spcBef>
            </a:pPr>
            <a:endParaRPr lang="es-ES_tradnl" altLang="es-ES" dirty="0">
              <a:latin typeface="Bookman Old Style" panose="02050604050505020204" pitchFamily="18" charset="0"/>
            </a:endParaRPr>
          </a:p>
          <a:p>
            <a:pPr algn="just" eaLnBrk="1" hangingPunct="1">
              <a:lnSpc>
                <a:spcPct val="80000"/>
              </a:lnSpc>
              <a:spcBef>
                <a:spcPct val="0"/>
              </a:spcBef>
            </a:pPr>
            <a:r>
              <a:rPr lang="es-ES_tradnl" altLang="es-ES" dirty="0">
                <a:latin typeface="Bookman Old Style" panose="02050604050505020204" pitchFamily="18" charset="0"/>
              </a:rPr>
              <a:t>Internet, no es un lujo sino una necesidad de convivencia, es el nuevo estilo de vida, que se requiere permanentemente información de los códigos, claves, diálogos para obtener, procesar, emitir información.</a:t>
            </a:r>
          </a:p>
          <a:p>
            <a:pPr algn="just" eaLnBrk="1" hangingPunct="1">
              <a:lnSpc>
                <a:spcPct val="80000"/>
              </a:lnSpc>
              <a:spcBef>
                <a:spcPct val="0"/>
              </a:spcBef>
            </a:pPr>
            <a:endParaRPr lang="es-ES_tradnl" altLang="es-ES" dirty="0">
              <a:latin typeface="Bookman Old Style" panose="02050604050505020204" pitchFamily="18" charset="0"/>
            </a:endParaRPr>
          </a:p>
          <a:p>
            <a:pPr algn="just" eaLnBrk="1" hangingPunct="1">
              <a:lnSpc>
                <a:spcPct val="80000"/>
              </a:lnSpc>
              <a:spcBef>
                <a:spcPct val="0"/>
              </a:spcBef>
            </a:pPr>
            <a:r>
              <a:rPr lang="es-ES_tradnl" altLang="es-ES" dirty="0">
                <a:latin typeface="Bookman Old Style" panose="02050604050505020204" pitchFamily="18" charset="0"/>
              </a:rPr>
              <a:t>Internet es un doble </a:t>
            </a:r>
            <a:r>
              <a:rPr lang="es-ES_tradnl" altLang="es-ES" dirty="0" err="1">
                <a:latin typeface="Bookman Old Style" panose="02050604050505020204" pitchFamily="18" charset="0"/>
              </a:rPr>
              <a:t>Feed</a:t>
            </a:r>
            <a:r>
              <a:rPr lang="es-ES_tradnl" altLang="es-ES" dirty="0">
                <a:latin typeface="Bookman Old Style" panose="02050604050505020204" pitchFamily="18" charset="0"/>
              </a:rPr>
              <a:t>-back de la información, el profesional a la vez es emisor y receptor de su investigación. Es un valor añadido de la tecnología que mantiene actualizado al profesional con capacidad de aprendizaje virtual y que no necesita desplazarse.</a:t>
            </a:r>
          </a:p>
          <a:p>
            <a:pPr algn="just" eaLnBrk="1" hangingPunct="1">
              <a:lnSpc>
                <a:spcPct val="80000"/>
              </a:lnSpc>
              <a:spcBef>
                <a:spcPct val="0"/>
              </a:spcBef>
            </a:pPr>
            <a:endParaRPr lang="es-ES_tradnl" altLang="es-ES" dirty="0">
              <a:latin typeface="Bookman Old Style" panose="02050604050505020204" pitchFamily="18" charset="0"/>
            </a:endParaRPr>
          </a:p>
          <a:p>
            <a:pPr algn="just" eaLnBrk="1" hangingPunct="1">
              <a:lnSpc>
                <a:spcPct val="80000"/>
              </a:lnSpc>
              <a:spcBef>
                <a:spcPct val="0"/>
              </a:spcBef>
            </a:pPr>
            <a:r>
              <a:rPr lang="es-ES_tradnl" altLang="es-ES" dirty="0">
                <a:latin typeface="Bookman Old Style" panose="02050604050505020204" pitchFamily="18" charset="0"/>
              </a:rPr>
              <a:t>Vivimos en la era inalámbrica del </a:t>
            </a:r>
            <a:r>
              <a:rPr lang="es-ES_tradnl" altLang="es-ES" dirty="0" err="1">
                <a:latin typeface="Bookman Old Style" panose="02050604050505020204" pitchFamily="18" charset="0"/>
              </a:rPr>
              <a:t>quartz</a:t>
            </a:r>
            <a:r>
              <a:rPr lang="es-ES_tradnl" altLang="es-ES" dirty="0">
                <a:latin typeface="Bookman Old Style" panose="02050604050505020204" pitchFamily="18" charset="0"/>
              </a:rPr>
              <a:t>, los equipos ya no utilizan tomacorrientes sino que funcionan mediante ondas electromagnéticas.</a:t>
            </a:r>
          </a:p>
          <a:p>
            <a:pPr algn="just" eaLnBrk="1" hangingPunct="1">
              <a:lnSpc>
                <a:spcPct val="80000"/>
              </a:lnSpc>
              <a:spcBef>
                <a:spcPct val="0"/>
              </a:spcBef>
            </a:pPr>
            <a:endParaRPr lang="es-ES_tradnl" altLang="es-ES" dirty="0">
              <a:latin typeface="Bookman Old Style" panose="02050604050505020204" pitchFamily="18" charset="0"/>
            </a:endParaRPr>
          </a:p>
          <a:p>
            <a:pPr algn="just" eaLnBrk="1" hangingPunct="1">
              <a:lnSpc>
                <a:spcPct val="80000"/>
              </a:lnSpc>
              <a:spcBef>
                <a:spcPct val="0"/>
              </a:spcBef>
            </a:pPr>
            <a:r>
              <a:rPr lang="es-ES_tradnl" altLang="es-ES" dirty="0">
                <a:latin typeface="Bookman Old Style" panose="02050604050505020204" pitchFamily="18" charset="0"/>
              </a:rPr>
              <a:t>Internet no tiene una autoridad central, es descentralizada. Cada red mantiene su independencia y se une corporativamente al resto respetando una serie de normas de intercomunicación.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38242"/>
                                        </p:tgtEl>
                                        <p:attrNameLst>
                                          <p:attrName>style.visibility</p:attrName>
                                        </p:attrNameLst>
                                      </p:cBhvr>
                                      <p:to>
                                        <p:strVal val="visible"/>
                                      </p:to>
                                    </p:set>
                                    <p:animEffect transition="in" filter="fade">
                                      <p:cBhvr>
                                        <p:cTn id="7" dur="2000"/>
                                        <p:tgtEl>
                                          <p:spTgt spid="138242"/>
                                        </p:tgtEl>
                                      </p:cBhvr>
                                    </p:animEffect>
                                    <p:anim calcmode="lin" valueType="num">
                                      <p:cBhvr>
                                        <p:cTn id="8" dur="2000" fill="hold"/>
                                        <p:tgtEl>
                                          <p:spTgt spid="138242"/>
                                        </p:tgtEl>
                                        <p:attrNameLst>
                                          <p:attrName>ppt_w</p:attrName>
                                        </p:attrNameLst>
                                      </p:cBhvr>
                                      <p:tavLst>
                                        <p:tav tm="0" fmla="#ppt_w*sin(2.5*pi*$)">
                                          <p:val>
                                            <p:fltVal val="0"/>
                                          </p:val>
                                        </p:tav>
                                        <p:tav tm="100000">
                                          <p:val>
                                            <p:fltVal val="1"/>
                                          </p:val>
                                        </p:tav>
                                      </p:tavLst>
                                    </p:anim>
                                    <p:anim calcmode="lin" valueType="num">
                                      <p:cBhvr>
                                        <p:cTn id="9" dur="2000" fill="hold"/>
                                        <p:tgtEl>
                                          <p:spTgt spid="138242"/>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1200"/>
                            </p:stCondLst>
                            <p:childTnLst>
                              <p:par>
                                <p:cTn id="11" presetID="22" presetClass="entr" presetSubtype="8" fill="hold" grpId="0" nodeType="afterEffect">
                                  <p:stCondLst>
                                    <p:cond delay="0"/>
                                  </p:stCondLst>
                                  <p:childTnLst>
                                    <p:set>
                                      <p:cBhvr>
                                        <p:cTn id="12" dur="1" fill="hold">
                                          <p:stCondLst>
                                            <p:cond delay="0"/>
                                          </p:stCondLst>
                                        </p:cTn>
                                        <p:tgtEl>
                                          <p:spTgt spid="138243">
                                            <p:txEl>
                                              <p:pRg st="0" end="0"/>
                                            </p:txEl>
                                          </p:spTgt>
                                        </p:tgtEl>
                                        <p:attrNameLst>
                                          <p:attrName>style.visibility</p:attrName>
                                        </p:attrNameLst>
                                      </p:cBhvr>
                                      <p:to>
                                        <p:strVal val="visible"/>
                                      </p:to>
                                    </p:set>
                                    <p:animEffect transition="in" filter="wipe(left)">
                                      <p:cBhvr>
                                        <p:cTn id="13" dur="3000"/>
                                        <p:tgtEl>
                                          <p:spTgt spid="138243">
                                            <p:txEl>
                                              <p:pRg st="0" end="0"/>
                                            </p:txEl>
                                          </p:spTgt>
                                        </p:tgtEl>
                                      </p:cBhvr>
                                    </p:animEffect>
                                  </p:childTnLst>
                                </p:cTn>
                              </p:par>
                            </p:childTnLst>
                          </p:cTn>
                        </p:par>
                        <p:par>
                          <p:cTn id="14" fill="hold" nodeType="afterGroup">
                            <p:stCondLst>
                              <p:cond delay="14200"/>
                            </p:stCondLst>
                            <p:childTnLst>
                              <p:par>
                                <p:cTn id="15" presetID="22" presetClass="entr" presetSubtype="8" fill="hold" grpId="0" nodeType="after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ipe(left)">
                                      <p:cBhvr>
                                        <p:cTn id="17" dur="3000"/>
                                        <p:tgtEl>
                                          <p:spTgt spid="138243">
                                            <p:txEl>
                                              <p:pRg st="2" end="2"/>
                                            </p:txEl>
                                          </p:spTgt>
                                        </p:tgtEl>
                                      </p:cBhvr>
                                    </p:animEffect>
                                  </p:childTnLst>
                                </p:cTn>
                              </p:par>
                            </p:childTnLst>
                          </p:cTn>
                        </p:par>
                        <p:par>
                          <p:cTn id="18" fill="hold" nodeType="afterGroup">
                            <p:stCondLst>
                              <p:cond delay="17200"/>
                            </p:stCondLst>
                            <p:childTnLst>
                              <p:par>
                                <p:cTn id="19" presetID="22" presetClass="entr" presetSubtype="8" fill="hold" grpId="0" nodeType="afterEffect">
                                  <p:stCondLst>
                                    <p:cond delay="0"/>
                                  </p:stCondLst>
                                  <p:childTnLst>
                                    <p:set>
                                      <p:cBhvr>
                                        <p:cTn id="20" dur="1" fill="hold">
                                          <p:stCondLst>
                                            <p:cond delay="0"/>
                                          </p:stCondLst>
                                        </p:cTn>
                                        <p:tgtEl>
                                          <p:spTgt spid="138243">
                                            <p:txEl>
                                              <p:pRg st="4" end="4"/>
                                            </p:txEl>
                                          </p:spTgt>
                                        </p:tgtEl>
                                        <p:attrNameLst>
                                          <p:attrName>style.visibility</p:attrName>
                                        </p:attrNameLst>
                                      </p:cBhvr>
                                      <p:to>
                                        <p:strVal val="visible"/>
                                      </p:to>
                                    </p:set>
                                    <p:animEffect transition="in" filter="wipe(left)">
                                      <p:cBhvr>
                                        <p:cTn id="21" dur="3000"/>
                                        <p:tgtEl>
                                          <p:spTgt spid="138243">
                                            <p:txEl>
                                              <p:pRg st="4" end="4"/>
                                            </p:txEl>
                                          </p:spTgt>
                                        </p:tgtEl>
                                      </p:cBhvr>
                                    </p:animEffect>
                                  </p:childTnLst>
                                </p:cTn>
                              </p:par>
                            </p:childTnLst>
                          </p:cTn>
                        </p:par>
                        <p:par>
                          <p:cTn id="22" fill="hold" nodeType="afterGroup">
                            <p:stCondLst>
                              <p:cond delay="20200"/>
                            </p:stCondLst>
                            <p:childTnLst>
                              <p:par>
                                <p:cTn id="23" presetID="22" presetClass="entr" presetSubtype="8" fill="hold" grpId="0" nodeType="afterEffect">
                                  <p:stCondLst>
                                    <p:cond delay="0"/>
                                  </p:stCondLst>
                                  <p:childTnLst>
                                    <p:set>
                                      <p:cBhvr>
                                        <p:cTn id="24" dur="1" fill="hold">
                                          <p:stCondLst>
                                            <p:cond delay="0"/>
                                          </p:stCondLst>
                                        </p:cTn>
                                        <p:tgtEl>
                                          <p:spTgt spid="138243">
                                            <p:txEl>
                                              <p:pRg st="6" end="6"/>
                                            </p:txEl>
                                          </p:spTgt>
                                        </p:tgtEl>
                                        <p:attrNameLst>
                                          <p:attrName>style.visibility</p:attrName>
                                        </p:attrNameLst>
                                      </p:cBhvr>
                                      <p:to>
                                        <p:strVal val="visible"/>
                                      </p:to>
                                    </p:set>
                                    <p:animEffect transition="in" filter="wipe(left)">
                                      <p:cBhvr>
                                        <p:cTn id="25" dur="3000"/>
                                        <p:tgtEl>
                                          <p:spTgt spid="138243">
                                            <p:txEl>
                                              <p:pRg st="6" end="6"/>
                                            </p:txEl>
                                          </p:spTgt>
                                        </p:tgtEl>
                                      </p:cBhvr>
                                    </p:animEffect>
                                  </p:childTnLst>
                                </p:cTn>
                              </p:par>
                            </p:childTnLst>
                          </p:cTn>
                        </p:par>
                        <p:par>
                          <p:cTn id="26" fill="hold" nodeType="afterGroup">
                            <p:stCondLst>
                              <p:cond delay="23200"/>
                            </p:stCondLst>
                            <p:childTnLst>
                              <p:par>
                                <p:cTn id="27" presetID="22" presetClass="entr" presetSubtype="8" fill="hold" grpId="0" nodeType="afterEffect">
                                  <p:stCondLst>
                                    <p:cond delay="0"/>
                                  </p:stCondLst>
                                  <p:childTnLst>
                                    <p:set>
                                      <p:cBhvr>
                                        <p:cTn id="28" dur="1" fill="hold">
                                          <p:stCondLst>
                                            <p:cond delay="0"/>
                                          </p:stCondLst>
                                        </p:cTn>
                                        <p:tgtEl>
                                          <p:spTgt spid="138243">
                                            <p:txEl>
                                              <p:pRg st="8" end="8"/>
                                            </p:txEl>
                                          </p:spTgt>
                                        </p:tgtEl>
                                        <p:attrNameLst>
                                          <p:attrName>style.visibility</p:attrName>
                                        </p:attrNameLst>
                                      </p:cBhvr>
                                      <p:to>
                                        <p:strVal val="visible"/>
                                      </p:to>
                                    </p:set>
                                    <p:animEffect transition="in" filter="wipe(left)">
                                      <p:cBhvr>
                                        <p:cTn id="29" dur="3000"/>
                                        <p:tgtEl>
                                          <p:spTgt spid="138243">
                                            <p:txEl>
                                              <p:pRg st="8" end="8"/>
                                            </p:txEl>
                                          </p:spTgt>
                                        </p:tgtEl>
                                      </p:cBhvr>
                                    </p:animEffect>
                                  </p:childTnLst>
                                </p:cTn>
                              </p:par>
                            </p:childTnLst>
                          </p:cTn>
                        </p:par>
                        <p:par>
                          <p:cTn id="30" fill="hold" nodeType="afterGroup">
                            <p:stCondLst>
                              <p:cond delay="26200"/>
                            </p:stCondLst>
                            <p:childTnLst>
                              <p:par>
                                <p:cTn id="31" presetID="22" presetClass="entr" presetSubtype="8" fill="hold" grpId="0" nodeType="afterEffect">
                                  <p:stCondLst>
                                    <p:cond delay="0"/>
                                  </p:stCondLst>
                                  <p:childTnLst>
                                    <p:set>
                                      <p:cBhvr>
                                        <p:cTn id="32" dur="1" fill="hold">
                                          <p:stCondLst>
                                            <p:cond delay="0"/>
                                          </p:stCondLst>
                                        </p:cTn>
                                        <p:tgtEl>
                                          <p:spTgt spid="138243">
                                            <p:txEl>
                                              <p:pRg st="10" end="10"/>
                                            </p:txEl>
                                          </p:spTgt>
                                        </p:tgtEl>
                                        <p:attrNameLst>
                                          <p:attrName>style.visibility</p:attrName>
                                        </p:attrNameLst>
                                      </p:cBhvr>
                                      <p:to>
                                        <p:strVal val="visible"/>
                                      </p:to>
                                    </p:set>
                                    <p:animEffect transition="in" filter="wipe(left)">
                                      <p:cBhvr>
                                        <p:cTn id="33" dur="3000"/>
                                        <p:tgtEl>
                                          <p:spTgt spid="138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a:extLst>
              <a:ext uri="{FF2B5EF4-FFF2-40B4-BE49-F238E27FC236}">
                <a16:creationId xmlns:a16="http://schemas.microsoft.com/office/drawing/2014/main" id="{7DBA185B-BBEE-48C0-ABCD-A74D26863ECD}"/>
              </a:ext>
            </a:extLst>
          </p:cNvPr>
          <p:cNvSpPr>
            <a:spLocks noGrp="1"/>
          </p:cNvSpPr>
          <p:nvPr>
            <p:ph type="ftr" sz="quarter" idx="11"/>
          </p:nvPr>
        </p:nvSpPr>
        <p:spPr/>
        <p:txBody>
          <a:bodyPr/>
          <a:lstStyle/>
          <a:p>
            <a:pPr>
              <a:defRPr/>
            </a:pPr>
            <a:r>
              <a:rPr lang="es-ES_tradnl"/>
              <a:t>F. Salinas</a:t>
            </a:r>
          </a:p>
        </p:txBody>
      </p:sp>
      <p:sp>
        <p:nvSpPr>
          <p:cNvPr id="139266" name="Rectangle 2">
            <a:extLst>
              <a:ext uri="{FF2B5EF4-FFF2-40B4-BE49-F238E27FC236}">
                <a16:creationId xmlns:a16="http://schemas.microsoft.com/office/drawing/2014/main" id="{2BC7CD20-E2B5-47B5-9245-6E3EE07E9DE7}"/>
              </a:ext>
            </a:extLst>
          </p:cNvPr>
          <p:cNvSpPr>
            <a:spLocks noGrp="1" noChangeArrowheads="1"/>
          </p:cNvSpPr>
          <p:nvPr>
            <p:ph type="title"/>
          </p:nvPr>
        </p:nvSpPr>
        <p:spPr>
          <a:xfrm>
            <a:off x="628650" y="974727"/>
            <a:ext cx="7886700" cy="501534"/>
          </a:xfrm>
        </p:spPr>
        <p:txBody>
          <a:bodyPr>
            <a:normAutofit/>
          </a:bodyPr>
          <a:lstStyle/>
          <a:p>
            <a:pPr eaLnBrk="1" hangingPunct="1"/>
            <a:r>
              <a:rPr lang="es-ES_tradnl" altLang="es-ES" sz="2000" dirty="0">
                <a:solidFill>
                  <a:srgbClr val="FF0000"/>
                </a:solidFill>
              </a:rPr>
              <a:t>                                   </a:t>
            </a:r>
            <a:r>
              <a:rPr lang="es-ES_tradnl" altLang="es-ES" sz="2400" b="1" dirty="0"/>
              <a:t>Retroalimentación del conocimiento científico</a:t>
            </a:r>
          </a:p>
        </p:txBody>
      </p:sp>
      <p:sp>
        <p:nvSpPr>
          <p:cNvPr id="139267" name="Rectangle 3">
            <a:extLst>
              <a:ext uri="{FF2B5EF4-FFF2-40B4-BE49-F238E27FC236}">
                <a16:creationId xmlns:a16="http://schemas.microsoft.com/office/drawing/2014/main" id="{8126324F-24CC-4892-AB38-347F533AA2DF}"/>
              </a:ext>
            </a:extLst>
          </p:cNvPr>
          <p:cNvSpPr>
            <a:spLocks noGrp="1" noChangeArrowheads="1"/>
          </p:cNvSpPr>
          <p:nvPr>
            <p:ph type="body" idx="1"/>
          </p:nvPr>
        </p:nvSpPr>
        <p:spPr>
          <a:xfrm>
            <a:off x="914400" y="1685581"/>
            <a:ext cx="7772400" cy="4839043"/>
          </a:xfrm>
        </p:spPr>
        <p:txBody>
          <a:bodyPr>
            <a:noAutofit/>
          </a:bodyPr>
          <a:lstStyle/>
          <a:p>
            <a:pPr eaLnBrk="1" hangingPunct="1">
              <a:lnSpc>
                <a:spcPct val="80000"/>
              </a:lnSpc>
              <a:spcBef>
                <a:spcPct val="0"/>
              </a:spcBef>
            </a:pPr>
            <a:r>
              <a:rPr lang="es-ES_tradnl" altLang="es-ES" sz="1800" dirty="0">
                <a:latin typeface="Bookman Old Style" panose="02050604050505020204" pitchFamily="18" charset="0"/>
              </a:rPr>
              <a:t>Antes de 1905 se aceptaba que:</a:t>
            </a:r>
          </a:p>
          <a:p>
            <a:pPr lvl="1" eaLnBrk="1" hangingPunct="1">
              <a:lnSpc>
                <a:spcPct val="80000"/>
              </a:lnSpc>
              <a:spcBef>
                <a:spcPct val="0"/>
              </a:spcBef>
            </a:pPr>
            <a:r>
              <a:rPr lang="es-ES_tradnl" altLang="es-ES" sz="1800" dirty="0">
                <a:latin typeface="Bookman Old Style" panose="02050604050505020204" pitchFamily="18" charset="0"/>
              </a:rPr>
              <a:t>La energía era diferente de la materia ( E </a:t>
            </a:r>
            <a:r>
              <a:rPr lang="es-ES_tradnl" altLang="es-ES" sz="1800" dirty="0">
                <a:latin typeface="Bookman Old Style" panose="02050604050505020204" pitchFamily="18" charset="0"/>
                <a:sym typeface="Symbol" panose="05050102010706020507" pitchFamily="18" charset="2"/>
              </a:rPr>
              <a:t> M)</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La luz se desplazaba en línea recta (</a:t>
            </a:r>
            <a:r>
              <a:rPr lang="es-ES_tradnl" altLang="es-ES" sz="1800" dirty="0">
                <a:latin typeface="Bookman Old Style" panose="02050604050505020204" pitchFamily="18" charset="0"/>
                <a:cs typeface="Arial" panose="020B0604020202020204" pitchFamily="34" charset="0"/>
                <a:sym typeface="Symbol" panose="05050102010706020507" pitchFamily="18" charset="2"/>
              </a:rPr>
              <a:t>→)</a:t>
            </a:r>
          </a:p>
          <a:p>
            <a:pPr lvl="1" eaLnBrk="1" hangingPunct="1">
              <a:lnSpc>
                <a:spcPct val="80000"/>
              </a:lnSpc>
              <a:spcBef>
                <a:spcPct val="0"/>
              </a:spcBef>
            </a:pPr>
            <a:r>
              <a:rPr lang="es-ES_tradnl" altLang="es-ES" sz="1800" dirty="0">
                <a:latin typeface="Bookman Old Style" panose="02050604050505020204" pitchFamily="18" charset="0"/>
                <a:cs typeface="Arial" panose="020B0604020202020204" pitchFamily="34" charset="0"/>
                <a:sym typeface="Symbol" panose="05050102010706020507" pitchFamily="18" charset="2"/>
              </a:rPr>
              <a:t>El tiempo era diferente del espacio (T </a:t>
            </a:r>
            <a:r>
              <a:rPr lang="es-ES_tradnl" altLang="es-ES" sz="1800" dirty="0">
                <a:latin typeface="Bookman Old Style" panose="02050604050505020204" pitchFamily="18" charset="0"/>
                <a:sym typeface="Symbol" panose="05050102010706020507" pitchFamily="18" charset="2"/>
              </a:rPr>
              <a:t> E)</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Arriba es diferente de abajo (Ar  Ab)</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Vacío significa nada (V = nada)</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La vida es de origen divino (vida = Fe)</a:t>
            </a:r>
            <a:endParaRPr lang="es-ES_tradnl" altLang="es-ES" sz="1800" dirty="0">
              <a:latin typeface="Bookman Old Style" panose="02050604050505020204" pitchFamily="18" charset="0"/>
              <a:cs typeface="Arial" panose="020B0604020202020204" pitchFamily="34" charset="0"/>
              <a:sym typeface="Symbol" panose="05050102010706020507" pitchFamily="18" charset="2"/>
            </a:endParaRP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Se conocían 3 estados de la materia.</a:t>
            </a:r>
          </a:p>
          <a:p>
            <a:pPr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Einstein (1905) formula su teoría espacial E = mc</a:t>
            </a:r>
            <a:r>
              <a:rPr lang="es-ES_tradnl" altLang="es-ES" sz="1800" baseline="30000" dirty="0">
                <a:latin typeface="Bookman Old Style" panose="02050604050505020204" pitchFamily="18" charset="0"/>
                <a:sym typeface="Symbol" panose="05050102010706020507" pitchFamily="18" charset="2"/>
              </a:rPr>
              <a:t>2</a:t>
            </a:r>
            <a:r>
              <a:rPr lang="es-ES_tradnl" altLang="es-ES" sz="1800" dirty="0">
                <a:latin typeface="Bookman Old Style" panose="02050604050505020204" pitchFamily="18" charset="0"/>
                <a:sym typeface="Symbol" panose="05050102010706020507" pitchFamily="18" charset="2"/>
              </a:rPr>
              <a:t> y en 1916 su teoría general de la relatividad </a:t>
            </a:r>
            <a:r>
              <a:rPr lang="es-ES_tradnl" altLang="es-ES" sz="1800" dirty="0" err="1">
                <a:latin typeface="Bookman Old Style" panose="02050604050505020204" pitchFamily="18" charset="0"/>
                <a:sym typeface="Symbol" panose="05050102010706020507" pitchFamily="18" charset="2"/>
              </a:rPr>
              <a:t>Gr</a:t>
            </a:r>
            <a:r>
              <a:rPr lang="es-ES_tradnl" altLang="es-ES" sz="1800" dirty="0">
                <a:latin typeface="Bookman Old Style" panose="02050604050505020204" pitchFamily="18" charset="0"/>
                <a:sym typeface="Symbol" panose="05050102010706020507" pitchFamily="18" charset="2"/>
              </a:rPr>
              <a:t> = 8TK v donde demuestra:</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Que la energía y la materia es una igualdad E = m . c</a:t>
            </a:r>
            <a:r>
              <a:rPr lang="es-ES_tradnl" altLang="es-ES" sz="1800" baseline="30000" dirty="0">
                <a:latin typeface="Bookman Old Style" panose="02050604050505020204" pitchFamily="18" charset="0"/>
                <a:sym typeface="Symbol" panose="05050102010706020507" pitchFamily="18" charset="2"/>
              </a:rPr>
              <a:t>2</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Que la luz se desplaza describiendo una curva por efecto de la gravedad </a:t>
            </a:r>
            <a:r>
              <a:rPr lang="es-ES_tradnl" altLang="es-ES" sz="1800" dirty="0" err="1">
                <a:latin typeface="Bookman Old Style" panose="02050604050505020204" pitchFamily="18" charset="0"/>
                <a:sym typeface="Symbol" panose="05050102010706020507" pitchFamily="18" charset="2"/>
              </a:rPr>
              <a:t>Gr</a:t>
            </a:r>
            <a:r>
              <a:rPr lang="es-ES_tradnl" altLang="es-ES" sz="1800" dirty="0">
                <a:latin typeface="Bookman Old Style" panose="02050604050505020204" pitchFamily="18" charset="0"/>
                <a:sym typeface="Symbol" panose="05050102010706020507" pitchFamily="18" charset="2"/>
              </a:rPr>
              <a:t> = 8TK v </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El tiempo y el espacio nacen simultáneamente T = E (Teoría del Big </a:t>
            </a:r>
            <a:r>
              <a:rPr lang="es-ES_tradnl" altLang="es-ES" sz="1800" dirty="0" err="1">
                <a:latin typeface="Bookman Old Style" panose="02050604050505020204" pitchFamily="18" charset="0"/>
                <a:sym typeface="Symbol" panose="05050102010706020507" pitchFamily="18" charset="2"/>
              </a:rPr>
              <a:t>Bang</a:t>
            </a:r>
            <a:r>
              <a:rPr lang="es-ES_tradnl" altLang="es-ES" sz="1800" dirty="0">
                <a:latin typeface="Bookman Old Style" panose="02050604050505020204" pitchFamily="18" charset="0"/>
                <a:sym typeface="Symbol" panose="05050102010706020507" pitchFamily="18" charset="2"/>
              </a:rPr>
              <a:t>)</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Se quiebra el concepto de arriba y abajo. Aristóteles creía que dos objetos caían porque su lugar natural era el suelo, desconociendo la fuerza de la gravedad.</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Vacío significa todo, es el lugar en donde se producen todos los acontecimientos.</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La vida es consecuencia de la evolución de la materia = ADN = inmortal = se autoproduce.</a:t>
            </a:r>
          </a:p>
          <a:p>
            <a:pPr lvl="1" eaLnBrk="1" hangingPunct="1">
              <a:lnSpc>
                <a:spcPct val="80000"/>
              </a:lnSpc>
              <a:spcBef>
                <a:spcPct val="0"/>
              </a:spcBef>
            </a:pPr>
            <a:r>
              <a:rPr lang="es-ES_tradnl" altLang="es-ES" sz="1800" dirty="0">
                <a:latin typeface="Bookman Old Style" panose="02050604050505020204" pitchFamily="18" charset="0"/>
                <a:sym typeface="Symbol" panose="05050102010706020507" pitchFamily="18" charset="2"/>
              </a:rPr>
              <a:t>Los estados de la materia son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39266"/>
                                        </p:tgtEl>
                                        <p:attrNameLst>
                                          <p:attrName>style.visibility</p:attrName>
                                        </p:attrNameLst>
                                      </p:cBhvr>
                                      <p:to>
                                        <p:strVal val="visible"/>
                                      </p:to>
                                    </p:set>
                                    <p:animEffect transition="in" filter="fade">
                                      <p:cBhvr>
                                        <p:cTn id="7" dur="2000"/>
                                        <p:tgtEl>
                                          <p:spTgt spid="139266"/>
                                        </p:tgtEl>
                                      </p:cBhvr>
                                    </p:animEffect>
                                    <p:anim calcmode="lin" valueType="num">
                                      <p:cBhvr>
                                        <p:cTn id="8" dur="2000" fill="hold"/>
                                        <p:tgtEl>
                                          <p:spTgt spid="139266"/>
                                        </p:tgtEl>
                                        <p:attrNameLst>
                                          <p:attrName>ppt_w</p:attrName>
                                        </p:attrNameLst>
                                      </p:cBhvr>
                                      <p:tavLst>
                                        <p:tav tm="0" fmla="#ppt_w*sin(2.5*pi*$)">
                                          <p:val>
                                            <p:fltVal val="0"/>
                                          </p:val>
                                        </p:tav>
                                        <p:tav tm="100000">
                                          <p:val>
                                            <p:fltVal val="1"/>
                                          </p:val>
                                        </p:tav>
                                      </p:tavLst>
                                    </p:anim>
                                    <p:anim calcmode="lin" valueType="num">
                                      <p:cBhvr>
                                        <p:cTn id="9" dur="2000" fill="hold"/>
                                        <p:tgtEl>
                                          <p:spTgt spid="139266"/>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0200"/>
                            </p:stCondLst>
                            <p:childTnLst>
                              <p:par>
                                <p:cTn id="11" presetID="10" presetClass="entr" presetSubtype="0" fill="hold" grpId="0" nodeType="afterEffect">
                                  <p:stCondLst>
                                    <p:cond delay="0"/>
                                  </p:stCondLst>
                                  <p:childTnLst>
                                    <p:set>
                                      <p:cBhvr>
                                        <p:cTn id="12" dur="1" fill="hold">
                                          <p:stCondLst>
                                            <p:cond delay="0"/>
                                          </p:stCondLst>
                                        </p:cTn>
                                        <p:tgtEl>
                                          <p:spTgt spid="139267">
                                            <p:txEl>
                                              <p:pRg st="0" end="0"/>
                                            </p:txEl>
                                          </p:spTgt>
                                        </p:tgtEl>
                                        <p:attrNameLst>
                                          <p:attrName>style.visibility</p:attrName>
                                        </p:attrNameLst>
                                      </p:cBhvr>
                                      <p:to>
                                        <p:strVal val="visible"/>
                                      </p:to>
                                    </p:set>
                                    <p:animEffect transition="in" filter="fade">
                                      <p:cBhvr>
                                        <p:cTn id="13" dur="2000"/>
                                        <p:tgtEl>
                                          <p:spTgt spid="139267">
                                            <p:txEl>
                                              <p:pRg st="0" end="0"/>
                                            </p:txEl>
                                          </p:spTgt>
                                        </p:tgtEl>
                                      </p:cBhvr>
                                    </p:animEffect>
                                  </p:childTnLst>
                                </p:cTn>
                              </p:par>
                            </p:childTnLst>
                          </p:cTn>
                        </p:par>
                        <p:par>
                          <p:cTn id="14" fill="hold" nodeType="afterGroup">
                            <p:stCondLst>
                              <p:cond delay="12200"/>
                            </p:stCondLst>
                            <p:childTnLst>
                              <p:par>
                                <p:cTn id="15" presetID="10" presetClass="entr" presetSubtype="0" fill="hold" grpId="0" nodeType="afterEffect">
                                  <p:stCondLst>
                                    <p:cond delay="0"/>
                                  </p:stCondLst>
                                  <p:childTnLst>
                                    <p:set>
                                      <p:cBhvr>
                                        <p:cTn id="16" dur="1" fill="hold">
                                          <p:stCondLst>
                                            <p:cond delay="0"/>
                                          </p:stCondLst>
                                        </p:cTn>
                                        <p:tgtEl>
                                          <p:spTgt spid="139267">
                                            <p:txEl>
                                              <p:pRg st="1" end="1"/>
                                            </p:txEl>
                                          </p:spTgt>
                                        </p:tgtEl>
                                        <p:attrNameLst>
                                          <p:attrName>style.visibility</p:attrName>
                                        </p:attrNameLst>
                                      </p:cBhvr>
                                      <p:to>
                                        <p:strVal val="visible"/>
                                      </p:to>
                                    </p:set>
                                    <p:animEffect transition="in" filter="fade">
                                      <p:cBhvr>
                                        <p:cTn id="17" dur="2000"/>
                                        <p:tgtEl>
                                          <p:spTgt spid="139267">
                                            <p:txEl>
                                              <p:pRg st="1" end="1"/>
                                            </p:txEl>
                                          </p:spTgt>
                                        </p:tgtEl>
                                      </p:cBhvr>
                                    </p:animEffect>
                                  </p:childTnLst>
                                </p:cTn>
                              </p:par>
                            </p:childTnLst>
                          </p:cTn>
                        </p:par>
                        <p:par>
                          <p:cTn id="18" fill="hold" nodeType="afterGroup">
                            <p:stCondLst>
                              <p:cond delay="14200"/>
                            </p:stCondLst>
                            <p:childTnLst>
                              <p:par>
                                <p:cTn id="19" presetID="10" presetClass="entr" presetSubtype="0" fill="hold" grpId="0" nodeType="afterEffect">
                                  <p:stCondLst>
                                    <p:cond delay="0"/>
                                  </p:stCondLst>
                                  <p:childTnLst>
                                    <p:set>
                                      <p:cBhvr>
                                        <p:cTn id="20" dur="1" fill="hold">
                                          <p:stCondLst>
                                            <p:cond delay="0"/>
                                          </p:stCondLst>
                                        </p:cTn>
                                        <p:tgtEl>
                                          <p:spTgt spid="139267">
                                            <p:txEl>
                                              <p:pRg st="2" end="2"/>
                                            </p:txEl>
                                          </p:spTgt>
                                        </p:tgtEl>
                                        <p:attrNameLst>
                                          <p:attrName>style.visibility</p:attrName>
                                        </p:attrNameLst>
                                      </p:cBhvr>
                                      <p:to>
                                        <p:strVal val="visible"/>
                                      </p:to>
                                    </p:set>
                                    <p:animEffect transition="in" filter="fade">
                                      <p:cBhvr>
                                        <p:cTn id="21" dur="2000"/>
                                        <p:tgtEl>
                                          <p:spTgt spid="139267">
                                            <p:txEl>
                                              <p:pRg st="2" end="2"/>
                                            </p:txEl>
                                          </p:spTgt>
                                        </p:tgtEl>
                                      </p:cBhvr>
                                    </p:animEffect>
                                  </p:childTnLst>
                                </p:cTn>
                              </p:par>
                            </p:childTnLst>
                          </p:cTn>
                        </p:par>
                        <p:par>
                          <p:cTn id="22" fill="hold" nodeType="afterGroup">
                            <p:stCondLst>
                              <p:cond delay="16200"/>
                            </p:stCondLst>
                            <p:childTnLst>
                              <p:par>
                                <p:cTn id="23" presetID="10" presetClass="entr" presetSubtype="0" fill="hold" grpId="0" nodeType="after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Effect transition="in" filter="fade">
                                      <p:cBhvr>
                                        <p:cTn id="25" dur="2000"/>
                                        <p:tgtEl>
                                          <p:spTgt spid="139267">
                                            <p:txEl>
                                              <p:pRg st="3" end="3"/>
                                            </p:txEl>
                                          </p:spTgt>
                                        </p:tgtEl>
                                      </p:cBhvr>
                                    </p:animEffect>
                                  </p:childTnLst>
                                </p:cTn>
                              </p:par>
                            </p:childTnLst>
                          </p:cTn>
                        </p:par>
                        <p:par>
                          <p:cTn id="26" fill="hold" nodeType="afterGroup">
                            <p:stCondLst>
                              <p:cond delay="18200"/>
                            </p:stCondLst>
                            <p:childTnLst>
                              <p:par>
                                <p:cTn id="27" presetID="10" presetClass="entr" presetSubtype="0" fill="hold" grpId="0" nodeType="afterEffect">
                                  <p:stCondLst>
                                    <p:cond delay="0"/>
                                  </p:stCondLst>
                                  <p:childTnLst>
                                    <p:set>
                                      <p:cBhvr>
                                        <p:cTn id="28" dur="1" fill="hold">
                                          <p:stCondLst>
                                            <p:cond delay="0"/>
                                          </p:stCondLst>
                                        </p:cTn>
                                        <p:tgtEl>
                                          <p:spTgt spid="139267">
                                            <p:txEl>
                                              <p:pRg st="4" end="4"/>
                                            </p:txEl>
                                          </p:spTgt>
                                        </p:tgtEl>
                                        <p:attrNameLst>
                                          <p:attrName>style.visibility</p:attrName>
                                        </p:attrNameLst>
                                      </p:cBhvr>
                                      <p:to>
                                        <p:strVal val="visible"/>
                                      </p:to>
                                    </p:set>
                                    <p:animEffect transition="in" filter="fade">
                                      <p:cBhvr>
                                        <p:cTn id="29" dur="2000"/>
                                        <p:tgtEl>
                                          <p:spTgt spid="139267">
                                            <p:txEl>
                                              <p:pRg st="4" end="4"/>
                                            </p:txEl>
                                          </p:spTgt>
                                        </p:tgtEl>
                                      </p:cBhvr>
                                    </p:animEffect>
                                  </p:childTnLst>
                                </p:cTn>
                              </p:par>
                            </p:childTnLst>
                          </p:cTn>
                        </p:par>
                        <p:par>
                          <p:cTn id="30" fill="hold" nodeType="afterGroup">
                            <p:stCondLst>
                              <p:cond delay="20200"/>
                            </p:stCondLst>
                            <p:childTnLst>
                              <p:par>
                                <p:cTn id="31" presetID="10" presetClass="entr" presetSubtype="0" fill="hold" grpId="0" nodeType="afterEffect">
                                  <p:stCondLst>
                                    <p:cond delay="0"/>
                                  </p:stCondLst>
                                  <p:childTnLst>
                                    <p:set>
                                      <p:cBhvr>
                                        <p:cTn id="32" dur="1" fill="hold">
                                          <p:stCondLst>
                                            <p:cond delay="0"/>
                                          </p:stCondLst>
                                        </p:cTn>
                                        <p:tgtEl>
                                          <p:spTgt spid="139267">
                                            <p:txEl>
                                              <p:pRg st="5" end="5"/>
                                            </p:txEl>
                                          </p:spTgt>
                                        </p:tgtEl>
                                        <p:attrNameLst>
                                          <p:attrName>style.visibility</p:attrName>
                                        </p:attrNameLst>
                                      </p:cBhvr>
                                      <p:to>
                                        <p:strVal val="visible"/>
                                      </p:to>
                                    </p:set>
                                    <p:animEffect transition="in" filter="fade">
                                      <p:cBhvr>
                                        <p:cTn id="33" dur="2000"/>
                                        <p:tgtEl>
                                          <p:spTgt spid="139267">
                                            <p:txEl>
                                              <p:pRg st="5" end="5"/>
                                            </p:txEl>
                                          </p:spTgt>
                                        </p:tgtEl>
                                      </p:cBhvr>
                                    </p:animEffect>
                                  </p:childTnLst>
                                </p:cTn>
                              </p:par>
                            </p:childTnLst>
                          </p:cTn>
                        </p:par>
                        <p:par>
                          <p:cTn id="34" fill="hold" nodeType="afterGroup">
                            <p:stCondLst>
                              <p:cond delay="22200"/>
                            </p:stCondLst>
                            <p:childTnLst>
                              <p:par>
                                <p:cTn id="35" presetID="10" presetClass="entr" presetSubtype="0" fill="hold" grpId="0" nodeType="afterEffect">
                                  <p:stCondLst>
                                    <p:cond delay="0"/>
                                  </p:stCondLst>
                                  <p:childTnLst>
                                    <p:set>
                                      <p:cBhvr>
                                        <p:cTn id="36" dur="1" fill="hold">
                                          <p:stCondLst>
                                            <p:cond delay="0"/>
                                          </p:stCondLst>
                                        </p:cTn>
                                        <p:tgtEl>
                                          <p:spTgt spid="139267">
                                            <p:txEl>
                                              <p:pRg st="6" end="6"/>
                                            </p:txEl>
                                          </p:spTgt>
                                        </p:tgtEl>
                                        <p:attrNameLst>
                                          <p:attrName>style.visibility</p:attrName>
                                        </p:attrNameLst>
                                      </p:cBhvr>
                                      <p:to>
                                        <p:strVal val="visible"/>
                                      </p:to>
                                    </p:set>
                                    <p:animEffect transition="in" filter="fade">
                                      <p:cBhvr>
                                        <p:cTn id="37" dur="2000"/>
                                        <p:tgtEl>
                                          <p:spTgt spid="139267">
                                            <p:txEl>
                                              <p:pRg st="6" end="6"/>
                                            </p:txEl>
                                          </p:spTgt>
                                        </p:tgtEl>
                                      </p:cBhvr>
                                    </p:animEffect>
                                  </p:childTnLst>
                                </p:cTn>
                              </p:par>
                            </p:childTnLst>
                          </p:cTn>
                        </p:par>
                        <p:par>
                          <p:cTn id="38" fill="hold" nodeType="afterGroup">
                            <p:stCondLst>
                              <p:cond delay="24200"/>
                            </p:stCondLst>
                            <p:childTnLst>
                              <p:par>
                                <p:cTn id="39" presetID="10" presetClass="entr" presetSubtype="0" fill="hold" grpId="0" nodeType="afterEffect">
                                  <p:stCondLst>
                                    <p:cond delay="0"/>
                                  </p:stCondLst>
                                  <p:childTnLst>
                                    <p:set>
                                      <p:cBhvr>
                                        <p:cTn id="40" dur="1" fill="hold">
                                          <p:stCondLst>
                                            <p:cond delay="0"/>
                                          </p:stCondLst>
                                        </p:cTn>
                                        <p:tgtEl>
                                          <p:spTgt spid="139267">
                                            <p:txEl>
                                              <p:pRg st="7" end="7"/>
                                            </p:txEl>
                                          </p:spTgt>
                                        </p:tgtEl>
                                        <p:attrNameLst>
                                          <p:attrName>style.visibility</p:attrName>
                                        </p:attrNameLst>
                                      </p:cBhvr>
                                      <p:to>
                                        <p:strVal val="visible"/>
                                      </p:to>
                                    </p:set>
                                    <p:animEffect transition="in" filter="fade">
                                      <p:cBhvr>
                                        <p:cTn id="41" dur="2000"/>
                                        <p:tgtEl>
                                          <p:spTgt spid="139267">
                                            <p:txEl>
                                              <p:pRg st="7" end="7"/>
                                            </p:txEl>
                                          </p:spTgt>
                                        </p:tgtEl>
                                      </p:cBhvr>
                                    </p:animEffect>
                                  </p:childTnLst>
                                </p:cTn>
                              </p:par>
                            </p:childTnLst>
                          </p:cTn>
                        </p:par>
                        <p:par>
                          <p:cTn id="42" fill="hold" nodeType="afterGroup">
                            <p:stCondLst>
                              <p:cond delay="26200"/>
                            </p:stCondLst>
                            <p:childTnLst>
                              <p:par>
                                <p:cTn id="43" presetID="10" presetClass="entr" presetSubtype="0" fill="hold" grpId="0" nodeType="afterEffect">
                                  <p:stCondLst>
                                    <p:cond delay="0"/>
                                  </p:stCondLst>
                                  <p:childTnLst>
                                    <p:set>
                                      <p:cBhvr>
                                        <p:cTn id="44" dur="1" fill="hold">
                                          <p:stCondLst>
                                            <p:cond delay="0"/>
                                          </p:stCondLst>
                                        </p:cTn>
                                        <p:tgtEl>
                                          <p:spTgt spid="139267">
                                            <p:txEl>
                                              <p:pRg st="8" end="8"/>
                                            </p:txEl>
                                          </p:spTgt>
                                        </p:tgtEl>
                                        <p:attrNameLst>
                                          <p:attrName>style.visibility</p:attrName>
                                        </p:attrNameLst>
                                      </p:cBhvr>
                                      <p:to>
                                        <p:strVal val="visible"/>
                                      </p:to>
                                    </p:set>
                                    <p:animEffect transition="in" filter="fade">
                                      <p:cBhvr>
                                        <p:cTn id="45" dur="2000"/>
                                        <p:tgtEl>
                                          <p:spTgt spid="139267">
                                            <p:txEl>
                                              <p:pRg st="8" end="8"/>
                                            </p:txEl>
                                          </p:spTgt>
                                        </p:tgtEl>
                                      </p:cBhvr>
                                    </p:animEffect>
                                  </p:childTnLst>
                                </p:cTn>
                              </p:par>
                            </p:childTnLst>
                          </p:cTn>
                        </p:par>
                        <p:par>
                          <p:cTn id="46" fill="hold" nodeType="afterGroup">
                            <p:stCondLst>
                              <p:cond delay="28200"/>
                            </p:stCondLst>
                            <p:childTnLst>
                              <p:par>
                                <p:cTn id="47" presetID="10" presetClass="entr" presetSubtype="0" fill="hold" grpId="0" nodeType="afterEffect">
                                  <p:stCondLst>
                                    <p:cond delay="0"/>
                                  </p:stCondLst>
                                  <p:childTnLst>
                                    <p:set>
                                      <p:cBhvr>
                                        <p:cTn id="48" dur="1" fill="hold">
                                          <p:stCondLst>
                                            <p:cond delay="0"/>
                                          </p:stCondLst>
                                        </p:cTn>
                                        <p:tgtEl>
                                          <p:spTgt spid="139267">
                                            <p:txEl>
                                              <p:pRg st="9" end="9"/>
                                            </p:txEl>
                                          </p:spTgt>
                                        </p:tgtEl>
                                        <p:attrNameLst>
                                          <p:attrName>style.visibility</p:attrName>
                                        </p:attrNameLst>
                                      </p:cBhvr>
                                      <p:to>
                                        <p:strVal val="visible"/>
                                      </p:to>
                                    </p:set>
                                    <p:animEffect transition="in" filter="fade">
                                      <p:cBhvr>
                                        <p:cTn id="49" dur="2000"/>
                                        <p:tgtEl>
                                          <p:spTgt spid="139267">
                                            <p:txEl>
                                              <p:pRg st="9" end="9"/>
                                            </p:txEl>
                                          </p:spTgt>
                                        </p:tgtEl>
                                      </p:cBhvr>
                                    </p:animEffect>
                                  </p:childTnLst>
                                </p:cTn>
                              </p:par>
                            </p:childTnLst>
                          </p:cTn>
                        </p:par>
                        <p:par>
                          <p:cTn id="50" fill="hold" nodeType="afterGroup">
                            <p:stCondLst>
                              <p:cond delay="30200"/>
                            </p:stCondLst>
                            <p:childTnLst>
                              <p:par>
                                <p:cTn id="51" presetID="10" presetClass="entr" presetSubtype="0" fill="hold" grpId="0" nodeType="afterEffect">
                                  <p:stCondLst>
                                    <p:cond delay="0"/>
                                  </p:stCondLst>
                                  <p:childTnLst>
                                    <p:set>
                                      <p:cBhvr>
                                        <p:cTn id="52" dur="1" fill="hold">
                                          <p:stCondLst>
                                            <p:cond delay="0"/>
                                          </p:stCondLst>
                                        </p:cTn>
                                        <p:tgtEl>
                                          <p:spTgt spid="139267">
                                            <p:txEl>
                                              <p:pRg st="10" end="10"/>
                                            </p:txEl>
                                          </p:spTgt>
                                        </p:tgtEl>
                                        <p:attrNameLst>
                                          <p:attrName>style.visibility</p:attrName>
                                        </p:attrNameLst>
                                      </p:cBhvr>
                                      <p:to>
                                        <p:strVal val="visible"/>
                                      </p:to>
                                    </p:set>
                                    <p:animEffect transition="in" filter="fade">
                                      <p:cBhvr>
                                        <p:cTn id="53" dur="2000"/>
                                        <p:tgtEl>
                                          <p:spTgt spid="139267">
                                            <p:txEl>
                                              <p:pRg st="10" end="10"/>
                                            </p:txEl>
                                          </p:spTgt>
                                        </p:tgtEl>
                                      </p:cBhvr>
                                    </p:animEffect>
                                  </p:childTnLst>
                                </p:cTn>
                              </p:par>
                            </p:childTnLst>
                          </p:cTn>
                        </p:par>
                        <p:par>
                          <p:cTn id="54" fill="hold" nodeType="afterGroup">
                            <p:stCondLst>
                              <p:cond delay="32200"/>
                            </p:stCondLst>
                            <p:childTnLst>
                              <p:par>
                                <p:cTn id="55" presetID="10" presetClass="entr" presetSubtype="0" fill="hold" grpId="0" nodeType="afterEffect">
                                  <p:stCondLst>
                                    <p:cond delay="0"/>
                                  </p:stCondLst>
                                  <p:childTnLst>
                                    <p:set>
                                      <p:cBhvr>
                                        <p:cTn id="56" dur="1" fill="hold">
                                          <p:stCondLst>
                                            <p:cond delay="0"/>
                                          </p:stCondLst>
                                        </p:cTn>
                                        <p:tgtEl>
                                          <p:spTgt spid="139267">
                                            <p:txEl>
                                              <p:pRg st="11" end="11"/>
                                            </p:txEl>
                                          </p:spTgt>
                                        </p:tgtEl>
                                        <p:attrNameLst>
                                          <p:attrName>style.visibility</p:attrName>
                                        </p:attrNameLst>
                                      </p:cBhvr>
                                      <p:to>
                                        <p:strVal val="visible"/>
                                      </p:to>
                                    </p:set>
                                    <p:animEffect transition="in" filter="fade">
                                      <p:cBhvr>
                                        <p:cTn id="57" dur="2000"/>
                                        <p:tgtEl>
                                          <p:spTgt spid="139267">
                                            <p:txEl>
                                              <p:pRg st="11" end="11"/>
                                            </p:txEl>
                                          </p:spTgt>
                                        </p:tgtEl>
                                      </p:cBhvr>
                                    </p:animEffect>
                                  </p:childTnLst>
                                </p:cTn>
                              </p:par>
                            </p:childTnLst>
                          </p:cTn>
                        </p:par>
                        <p:par>
                          <p:cTn id="58" fill="hold" nodeType="afterGroup">
                            <p:stCondLst>
                              <p:cond delay="34200"/>
                            </p:stCondLst>
                            <p:childTnLst>
                              <p:par>
                                <p:cTn id="59" presetID="10" presetClass="entr" presetSubtype="0" fill="hold" grpId="0" nodeType="afterEffect">
                                  <p:stCondLst>
                                    <p:cond delay="0"/>
                                  </p:stCondLst>
                                  <p:childTnLst>
                                    <p:set>
                                      <p:cBhvr>
                                        <p:cTn id="60" dur="1" fill="hold">
                                          <p:stCondLst>
                                            <p:cond delay="0"/>
                                          </p:stCondLst>
                                        </p:cTn>
                                        <p:tgtEl>
                                          <p:spTgt spid="139267">
                                            <p:txEl>
                                              <p:pRg st="12" end="12"/>
                                            </p:txEl>
                                          </p:spTgt>
                                        </p:tgtEl>
                                        <p:attrNameLst>
                                          <p:attrName>style.visibility</p:attrName>
                                        </p:attrNameLst>
                                      </p:cBhvr>
                                      <p:to>
                                        <p:strVal val="visible"/>
                                      </p:to>
                                    </p:set>
                                    <p:animEffect transition="in" filter="fade">
                                      <p:cBhvr>
                                        <p:cTn id="61" dur="2000"/>
                                        <p:tgtEl>
                                          <p:spTgt spid="139267">
                                            <p:txEl>
                                              <p:pRg st="12" end="12"/>
                                            </p:txEl>
                                          </p:spTgt>
                                        </p:tgtEl>
                                      </p:cBhvr>
                                    </p:animEffect>
                                  </p:childTnLst>
                                </p:cTn>
                              </p:par>
                            </p:childTnLst>
                          </p:cTn>
                        </p:par>
                        <p:par>
                          <p:cTn id="62" fill="hold" nodeType="afterGroup">
                            <p:stCondLst>
                              <p:cond delay="36200"/>
                            </p:stCondLst>
                            <p:childTnLst>
                              <p:par>
                                <p:cTn id="63" presetID="10" presetClass="entr" presetSubtype="0" fill="hold" grpId="0" nodeType="afterEffect">
                                  <p:stCondLst>
                                    <p:cond delay="0"/>
                                  </p:stCondLst>
                                  <p:childTnLst>
                                    <p:set>
                                      <p:cBhvr>
                                        <p:cTn id="64" dur="1" fill="hold">
                                          <p:stCondLst>
                                            <p:cond delay="0"/>
                                          </p:stCondLst>
                                        </p:cTn>
                                        <p:tgtEl>
                                          <p:spTgt spid="139267">
                                            <p:txEl>
                                              <p:pRg st="13" end="13"/>
                                            </p:txEl>
                                          </p:spTgt>
                                        </p:tgtEl>
                                        <p:attrNameLst>
                                          <p:attrName>style.visibility</p:attrName>
                                        </p:attrNameLst>
                                      </p:cBhvr>
                                      <p:to>
                                        <p:strVal val="visible"/>
                                      </p:to>
                                    </p:set>
                                    <p:animEffect transition="in" filter="fade">
                                      <p:cBhvr>
                                        <p:cTn id="65" dur="2000"/>
                                        <p:tgtEl>
                                          <p:spTgt spid="139267">
                                            <p:txEl>
                                              <p:pRg st="13" end="13"/>
                                            </p:txEl>
                                          </p:spTgt>
                                        </p:tgtEl>
                                      </p:cBhvr>
                                    </p:animEffect>
                                  </p:childTnLst>
                                </p:cTn>
                              </p:par>
                            </p:childTnLst>
                          </p:cTn>
                        </p:par>
                        <p:par>
                          <p:cTn id="66" fill="hold" nodeType="afterGroup">
                            <p:stCondLst>
                              <p:cond delay="38200"/>
                            </p:stCondLst>
                            <p:childTnLst>
                              <p:par>
                                <p:cTn id="67" presetID="10" presetClass="entr" presetSubtype="0" fill="hold" grpId="0" nodeType="afterEffect">
                                  <p:stCondLst>
                                    <p:cond delay="0"/>
                                  </p:stCondLst>
                                  <p:childTnLst>
                                    <p:set>
                                      <p:cBhvr>
                                        <p:cTn id="68" dur="1" fill="hold">
                                          <p:stCondLst>
                                            <p:cond delay="0"/>
                                          </p:stCondLst>
                                        </p:cTn>
                                        <p:tgtEl>
                                          <p:spTgt spid="139267">
                                            <p:txEl>
                                              <p:pRg st="14" end="14"/>
                                            </p:txEl>
                                          </p:spTgt>
                                        </p:tgtEl>
                                        <p:attrNameLst>
                                          <p:attrName>style.visibility</p:attrName>
                                        </p:attrNameLst>
                                      </p:cBhvr>
                                      <p:to>
                                        <p:strVal val="visible"/>
                                      </p:to>
                                    </p:set>
                                    <p:animEffect transition="in" filter="fade">
                                      <p:cBhvr>
                                        <p:cTn id="69" dur="2000"/>
                                        <p:tgtEl>
                                          <p:spTgt spid="139267">
                                            <p:txEl>
                                              <p:pRg st="14" end="14"/>
                                            </p:txEl>
                                          </p:spTgt>
                                        </p:tgtEl>
                                      </p:cBhvr>
                                    </p:animEffect>
                                  </p:childTnLst>
                                </p:cTn>
                              </p:par>
                            </p:childTnLst>
                          </p:cTn>
                        </p:par>
                        <p:par>
                          <p:cTn id="70" fill="hold" nodeType="afterGroup">
                            <p:stCondLst>
                              <p:cond delay="40200"/>
                            </p:stCondLst>
                            <p:childTnLst>
                              <p:par>
                                <p:cTn id="71" presetID="10" presetClass="entr" presetSubtype="0" fill="hold" grpId="0" nodeType="afterEffect">
                                  <p:stCondLst>
                                    <p:cond delay="0"/>
                                  </p:stCondLst>
                                  <p:childTnLst>
                                    <p:set>
                                      <p:cBhvr>
                                        <p:cTn id="72" dur="1" fill="hold">
                                          <p:stCondLst>
                                            <p:cond delay="0"/>
                                          </p:stCondLst>
                                        </p:cTn>
                                        <p:tgtEl>
                                          <p:spTgt spid="139267">
                                            <p:txEl>
                                              <p:pRg st="15" end="15"/>
                                            </p:txEl>
                                          </p:spTgt>
                                        </p:tgtEl>
                                        <p:attrNameLst>
                                          <p:attrName>style.visibility</p:attrName>
                                        </p:attrNameLst>
                                      </p:cBhvr>
                                      <p:to>
                                        <p:strVal val="visible"/>
                                      </p:to>
                                    </p:set>
                                    <p:animEffect transition="in" filter="fade">
                                      <p:cBhvr>
                                        <p:cTn id="73" dur="2000"/>
                                        <p:tgtEl>
                                          <p:spTgt spid="13926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a:extLst>
              <a:ext uri="{FF2B5EF4-FFF2-40B4-BE49-F238E27FC236}">
                <a16:creationId xmlns:a16="http://schemas.microsoft.com/office/drawing/2014/main" id="{32F1098F-11AC-4476-9110-719637C61640}"/>
              </a:ext>
            </a:extLst>
          </p:cNvPr>
          <p:cNvSpPr>
            <a:spLocks noGrp="1"/>
          </p:cNvSpPr>
          <p:nvPr>
            <p:ph type="ftr" sz="quarter" idx="11"/>
          </p:nvPr>
        </p:nvSpPr>
        <p:spPr/>
        <p:txBody>
          <a:bodyPr/>
          <a:lstStyle/>
          <a:p>
            <a:pPr>
              <a:defRPr/>
            </a:pPr>
            <a:r>
              <a:rPr lang="es-ES_tradnl"/>
              <a:t>F. Salinas</a:t>
            </a:r>
          </a:p>
        </p:txBody>
      </p:sp>
      <p:sp>
        <p:nvSpPr>
          <p:cNvPr id="140290" name="Rectangle 2">
            <a:extLst>
              <a:ext uri="{FF2B5EF4-FFF2-40B4-BE49-F238E27FC236}">
                <a16:creationId xmlns:a16="http://schemas.microsoft.com/office/drawing/2014/main" id="{08B67866-68FA-41F5-8289-39E5ADF01C4C}"/>
              </a:ext>
            </a:extLst>
          </p:cNvPr>
          <p:cNvSpPr>
            <a:spLocks noGrp="1" noChangeArrowheads="1"/>
          </p:cNvSpPr>
          <p:nvPr>
            <p:ph type="title"/>
          </p:nvPr>
        </p:nvSpPr>
        <p:spPr>
          <a:xfrm>
            <a:off x="628650" y="974726"/>
            <a:ext cx="7886700" cy="898141"/>
          </a:xfrm>
        </p:spPr>
        <p:txBody>
          <a:bodyPr>
            <a:normAutofit/>
          </a:bodyPr>
          <a:lstStyle/>
          <a:p>
            <a:pPr eaLnBrk="1" hangingPunct="1"/>
            <a:r>
              <a:rPr lang="es-ES_tradnl" altLang="es-ES" sz="2800" dirty="0">
                <a:solidFill>
                  <a:srgbClr val="FF0000"/>
                </a:solidFill>
              </a:rPr>
              <a:t>                     </a:t>
            </a:r>
            <a:r>
              <a:rPr lang="es-ES_tradnl" altLang="es-ES" sz="2800" b="1" dirty="0"/>
              <a:t>El Conocimiento antes de 1905</a:t>
            </a:r>
          </a:p>
        </p:txBody>
      </p:sp>
      <p:sp>
        <p:nvSpPr>
          <p:cNvPr id="140291" name="Rectangle 3">
            <a:extLst>
              <a:ext uri="{FF2B5EF4-FFF2-40B4-BE49-F238E27FC236}">
                <a16:creationId xmlns:a16="http://schemas.microsoft.com/office/drawing/2014/main" id="{349A26E3-44BD-47EA-91C0-4B3639D5E56E}"/>
              </a:ext>
            </a:extLst>
          </p:cNvPr>
          <p:cNvSpPr>
            <a:spLocks noGrp="1" noChangeArrowheads="1"/>
          </p:cNvSpPr>
          <p:nvPr>
            <p:ph type="body" idx="1"/>
          </p:nvPr>
        </p:nvSpPr>
        <p:spPr>
          <a:xfrm>
            <a:off x="628650" y="1606731"/>
            <a:ext cx="7886700" cy="5179832"/>
          </a:xfrm>
        </p:spPr>
        <p:txBody>
          <a:bodyPr>
            <a:normAutofit/>
          </a:bodyPr>
          <a:lstStyle/>
          <a:p>
            <a:pPr algn="just" eaLnBrk="1" hangingPunct="1">
              <a:lnSpc>
                <a:spcPct val="90000"/>
              </a:lnSpc>
              <a:spcBef>
                <a:spcPct val="0"/>
              </a:spcBef>
            </a:pPr>
            <a:r>
              <a:rPr lang="es-ES_tradnl" altLang="es-ES" sz="2000" dirty="0">
                <a:latin typeface="Bookman Old Style" panose="02050604050505020204" pitchFamily="18" charset="0"/>
              </a:rPr>
              <a:t>Se aceptaba que la velocidad de la luz que emitía un móvil se desplazaba a diferentes velocidades.</a:t>
            </a:r>
          </a:p>
          <a:p>
            <a:pPr algn="just" eaLnBrk="1" hangingPunct="1">
              <a:lnSpc>
                <a:spcPct val="90000"/>
              </a:lnSpc>
              <a:spcBef>
                <a:spcPct val="0"/>
              </a:spcBef>
            </a:pPr>
            <a:r>
              <a:rPr lang="es-ES_tradnl" altLang="es-ES" sz="2000" dirty="0">
                <a:latin typeface="Bookman Old Style" panose="02050604050505020204" pitchFamily="18" charset="0"/>
              </a:rPr>
              <a:t>Después de 1905 Einstein propuso el siguiente acertijo:</a:t>
            </a:r>
          </a:p>
          <a:p>
            <a:pPr lvl="1" algn="just" eaLnBrk="1" hangingPunct="1">
              <a:lnSpc>
                <a:spcPct val="90000"/>
              </a:lnSpc>
              <a:spcBef>
                <a:spcPct val="0"/>
              </a:spcBef>
            </a:pPr>
            <a:r>
              <a:rPr lang="es-ES_tradnl" altLang="es-ES" sz="2000" dirty="0">
                <a:latin typeface="Bookman Old Style" panose="02050604050505020204" pitchFamily="18" charset="0"/>
              </a:rPr>
              <a:t>Un móvil emite luz hacia delante y hacia atrás, Pregunta: ¿Cuál de los rayos se mueve a mayor velocidad en relación al suelo?</a:t>
            </a:r>
          </a:p>
          <a:p>
            <a:pPr algn="just" eaLnBrk="1" hangingPunct="1">
              <a:lnSpc>
                <a:spcPct val="90000"/>
              </a:lnSpc>
              <a:spcBef>
                <a:spcPct val="0"/>
              </a:spcBef>
            </a:pPr>
            <a:r>
              <a:rPr lang="es-ES_tradnl" altLang="es-ES" sz="2000" dirty="0">
                <a:latin typeface="Bookman Old Style" panose="02050604050505020204" pitchFamily="18" charset="0"/>
              </a:rPr>
              <a:t>Respuesta correcta es: </a:t>
            </a:r>
          </a:p>
          <a:p>
            <a:pPr lvl="1" algn="just" eaLnBrk="1" hangingPunct="1">
              <a:lnSpc>
                <a:spcPct val="90000"/>
              </a:lnSpc>
              <a:spcBef>
                <a:spcPct val="0"/>
              </a:spcBef>
            </a:pPr>
            <a:r>
              <a:rPr lang="es-ES_tradnl" altLang="es-ES" sz="2000" dirty="0">
                <a:latin typeface="Bookman Old Style" panose="02050604050505020204" pitchFamily="18" charset="0"/>
              </a:rPr>
              <a:t>el rayo de luz delantero se mueve con mayor velocidad (No)</a:t>
            </a:r>
          </a:p>
          <a:p>
            <a:pPr lvl="1" algn="just" eaLnBrk="1" hangingPunct="1">
              <a:lnSpc>
                <a:spcPct val="90000"/>
              </a:lnSpc>
              <a:spcBef>
                <a:spcPct val="0"/>
              </a:spcBef>
            </a:pPr>
            <a:r>
              <a:rPr lang="es-ES_tradnl" altLang="es-ES" sz="2000" dirty="0">
                <a:latin typeface="Bookman Old Style" panose="02050604050505020204" pitchFamily="18" charset="0"/>
              </a:rPr>
              <a:t>el rayo de luz trasero se mueve con mayor velocidad (No)</a:t>
            </a:r>
          </a:p>
          <a:p>
            <a:pPr lvl="1" algn="just" eaLnBrk="1" hangingPunct="1">
              <a:lnSpc>
                <a:spcPct val="90000"/>
              </a:lnSpc>
              <a:spcBef>
                <a:spcPct val="0"/>
              </a:spcBef>
            </a:pPr>
            <a:r>
              <a:rPr lang="es-ES_tradnl" altLang="es-ES" sz="2000" dirty="0">
                <a:latin typeface="Bookman Old Style" panose="02050604050505020204" pitchFamily="18" charset="0"/>
              </a:rPr>
              <a:t>Los dos rayos se mueven a igual velocidad (Sí)</a:t>
            </a:r>
          </a:p>
          <a:p>
            <a:pPr algn="just" eaLnBrk="1" hangingPunct="1">
              <a:lnSpc>
                <a:spcPct val="90000"/>
              </a:lnSpc>
              <a:spcBef>
                <a:spcPct val="0"/>
              </a:spcBef>
            </a:pPr>
            <a:r>
              <a:rPr lang="es-ES_tradnl" altLang="es-ES" sz="2000" dirty="0">
                <a:latin typeface="Bookman Old Style" panose="02050604050505020204" pitchFamily="18" charset="0"/>
              </a:rPr>
              <a:t>La luz se desplaza en todas direcciones a igual velocidad.</a:t>
            </a:r>
          </a:p>
          <a:p>
            <a:pPr algn="just" eaLnBrk="1" hangingPunct="1">
              <a:lnSpc>
                <a:spcPct val="90000"/>
              </a:lnSpc>
              <a:spcBef>
                <a:spcPct val="0"/>
              </a:spcBef>
            </a:pPr>
            <a:r>
              <a:rPr lang="es-ES_tradnl" altLang="es-ES" sz="2000" dirty="0">
                <a:latin typeface="Bookman Old Style" panose="02050604050505020204" pitchFamily="18" charset="0"/>
              </a:rPr>
              <a:t>Las consecuencias de esta demostración es impredecible: una distancia medida en tierra no es igual a la misma distancia medida desde un móvil.</a:t>
            </a:r>
          </a:p>
          <a:p>
            <a:pPr algn="just" eaLnBrk="1" hangingPunct="1">
              <a:lnSpc>
                <a:spcPct val="90000"/>
              </a:lnSpc>
              <a:spcBef>
                <a:spcPct val="0"/>
              </a:spcBef>
            </a:pPr>
            <a:r>
              <a:rPr lang="es-ES_tradnl" altLang="es-ES" sz="2000" dirty="0">
                <a:latin typeface="Bookman Old Style" panose="02050604050505020204" pitchFamily="18" charset="0"/>
              </a:rPr>
              <a:t>Un intervalo de tiempo medido en tierra no es igual al mismo intervalo medido desde un móvil.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40290"/>
                                        </p:tgtEl>
                                        <p:attrNameLst>
                                          <p:attrName>style.visibility</p:attrName>
                                        </p:attrNameLst>
                                      </p:cBhvr>
                                      <p:to>
                                        <p:strVal val="visible"/>
                                      </p:to>
                                    </p:set>
                                    <p:animEffect transition="in" filter="fade">
                                      <p:cBhvr>
                                        <p:cTn id="7" dur="2000"/>
                                        <p:tgtEl>
                                          <p:spTgt spid="140290"/>
                                        </p:tgtEl>
                                      </p:cBhvr>
                                    </p:animEffect>
                                    <p:anim calcmode="lin" valueType="num">
                                      <p:cBhvr>
                                        <p:cTn id="8" dur="2000" fill="hold"/>
                                        <p:tgtEl>
                                          <p:spTgt spid="140290"/>
                                        </p:tgtEl>
                                        <p:attrNameLst>
                                          <p:attrName>ppt_w</p:attrName>
                                        </p:attrNameLst>
                                      </p:cBhvr>
                                      <p:tavLst>
                                        <p:tav tm="0" fmla="#ppt_w*sin(2.5*pi*$)">
                                          <p:val>
                                            <p:fltVal val="0"/>
                                          </p:val>
                                        </p:tav>
                                        <p:tav tm="100000">
                                          <p:val>
                                            <p:fltVal val="1"/>
                                          </p:val>
                                        </p:tav>
                                      </p:tavLst>
                                    </p:anim>
                                    <p:anim calcmode="lin" valueType="num">
                                      <p:cBhvr>
                                        <p:cTn id="9" dur="2000" fill="hold"/>
                                        <p:tgtEl>
                                          <p:spTgt spid="140290"/>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6800"/>
                            </p:stCondLst>
                            <p:childTnLst>
                              <p:par>
                                <p:cTn id="11" presetID="12" presetClass="entr" presetSubtype="8" fill="hold" grpId="0" nodeType="afterEffect">
                                  <p:stCondLst>
                                    <p:cond delay="0"/>
                                  </p:stCondLst>
                                  <p:childTnLst>
                                    <p:set>
                                      <p:cBhvr>
                                        <p:cTn id="12" dur="1" fill="hold">
                                          <p:stCondLst>
                                            <p:cond delay="0"/>
                                          </p:stCondLst>
                                        </p:cTn>
                                        <p:tgtEl>
                                          <p:spTgt spid="140291">
                                            <p:txEl>
                                              <p:pRg st="0" end="0"/>
                                            </p:txEl>
                                          </p:spTgt>
                                        </p:tgtEl>
                                        <p:attrNameLst>
                                          <p:attrName>style.visibility</p:attrName>
                                        </p:attrNameLst>
                                      </p:cBhvr>
                                      <p:to>
                                        <p:strVal val="visible"/>
                                      </p:to>
                                    </p:set>
                                    <p:animEffect transition="in" filter="slide(fromLeft)">
                                      <p:cBhvr>
                                        <p:cTn id="13" dur="500"/>
                                        <p:tgtEl>
                                          <p:spTgt spid="140291">
                                            <p:txEl>
                                              <p:pRg st="0" end="0"/>
                                            </p:txEl>
                                          </p:spTgt>
                                        </p:tgtEl>
                                      </p:cBhvr>
                                    </p:animEffect>
                                  </p:childTnLst>
                                </p:cTn>
                              </p:par>
                            </p:childTnLst>
                          </p:cTn>
                        </p:par>
                        <p:par>
                          <p:cTn id="14" fill="hold" nodeType="afterGroup">
                            <p:stCondLst>
                              <p:cond delay="7300"/>
                            </p:stCondLst>
                            <p:childTnLst>
                              <p:par>
                                <p:cTn id="15" presetID="12" presetClass="entr" presetSubtype="8" fill="hold" grpId="0" nodeType="afterEffect">
                                  <p:stCondLst>
                                    <p:cond delay="0"/>
                                  </p:stCondLst>
                                  <p:childTnLst>
                                    <p:set>
                                      <p:cBhvr>
                                        <p:cTn id="16" dur="1" fill="hold">
                                          <p:stCondLst>
                                            <p:cond delay="0"/>
                                          </p:stCondLst>
                                        </p:cTn>
                                        <p:tgtEl>
                                          <p:spTgt spid="140291">
                                            <p:txEl>
                                              <p:pRg st="1" end="1"/>
                                            </p:txEl>
                                          </p:spTgt>
                                        </p:tgtEl>
                                        <p:attrNameLst>
                                          <p:attrName>style.visibility</p:attrName>
                                        </p:attrNameLst>
                                      </p:cBhvr>
                                      <p:to>
                                        <p:strVal val="visible"/>
                                      </p:to>
                                    </p:set>
                                    <p:animEffect transition="in" filter="slide(fromLeft)">
                                      <p:cBhvr>
                                        <p:cTn id="17" dur="500"/>
                                        <p:tgtEl>
                                          <p:spTgt spid="140291">
                                            <p:txEl>
                                              <p:pRg st="1" end="1"/>
                                            </p:txEl>
                                          </p:spTgt>
                                        </p:tgtEl>
                                      </p:cBhvr>
                                    </p:animEffect>
                                  </p:childTnLst>
                                </p:cTn>
                              </p:par>
                            </p:childTnLst>
                          </p:cTn>
                        </p:par>
                        <p:par>
                          <p:cTn id="18" fill="hold" nodeType="afterGroup">
                            <p:stCondLst>
                              <p:cond delay="7800"/>
                            </p:stCondLst>
                            <p:childTnLst>
                              <p:par>
                                <p:cTn id="19" presetID="12" presetClass="entr" presetSubtype="8" fill="hold" grpId="0" nodeType="afterEffect">
                                  <p:stCondLst>
                                    <p:cond delay="0"/>
                                  </p:stCondLst>
                                  <p:childTnLst>
                                    <p:set>
                                      <p:cBhvr>
                                        <p:cTn id="20" dur="1" fill="hold">
                                          <p:stCondLst>
                                            <p:cond delay="0"/>
                                          </p:stCondLst>
                                        </p:cTn>
                                        <p:tgtEl>
                                          <p:spTgt spid="140291">
                                            <p:txEl>
                                              <p:pRg st="2" end="2"/>
                                            </p:txEl>
                                          </p:spTgt>
                                        </p:tgtEl>
                                        <p:attrNameLst>
                                          <p:attrName>style.visibility</p:attrName>
                                        </p:attrNameLst>
                                      </p:cBhvr>
                                      <p:to>
                                        <p:strVal val="visible"/>
                                      </p:to>
                                    </p:set>
                                    <p:animEffect transition="in" filter="slide(fromLeft)">
                                      <p:cBhvr>
                                        <p:cTn id="21" dur="500"/>
                                        <p:tgtEl>
                                          <p:spTgt spid="140291">
                                            <p:txEl>
                                              <p:pRg st="2" end="2"/>
                                            </p:txEl>
                                          </p:spTgt>
                                        </p:tgtEl>
                                      </p:cBhvr>
                                    </p:animEffect>
                                  </p:childTnLst>
                                </p:cTn>
                              </p:par>
                            </p:childTnLst>
                          </p:cTn>
                        </p:par>
                        <p:par>
                          <p:cTn id="22" fill="hold" nodeType="afterGroup">
                            <p:stCondLst>
                              <p:cond delay="8300"/>
                            </p:stCondLst>
                            <p:childTnLst>
                              <p:par>
                                <p:cTn id="23" presetID="12" presetClass="entr" presetSubtype="8" fill="hold" grpId="0" nodeType="afterEffect">
                                  <p:stCondLst>
                                    <p:cond delay="0"/>
                                  </p:stCondLst>
                                  <p:childTnLst>
                                    <p:set>
                                      <p:cBhvr>
                                        <p:cTn id="24" dur="1" fill="hold">
                                          <p:stCondLst>
                                            <p:cond delay="0"/>
                                          </p:stCondLst>
                                        </p:cTn>
                                        <p:tgtEl>
                                          <p:spTgt spid="140291">
                                            <p:txEl>
                                              <p:pRg st="3" end="3"/>
                                            </p:txEl>
                                          </p:spTgt>
                                        </p:tgtEl>
                                        <p:attrNameLst>
                                          <p:attrName>style.visibility</p:attrName>
                                        </p:attrNameLst>
                                      </p:cBhvr>
                                      <p:to>
                                        <p:strVal val="visible"/>
                                      </p:to>
                                    </p:set>
                                    <p:animEffect transition="in" filter="slide(fromLeft)">
                                      <p:cBhvr>
                                        <p:cTn id="25" dur="500"/>
                                        <p:tgtEl>
                                          <p:spTgt spid="140291">
                                            <p:txEl>
                                              <p:pRg st="3" end="3"/>
                                            </p:txEl>
                                          </p:spTgt>
                                        </p:tgtEl>
                                      </p:cBhvr>
                                    </p:animEffect>
                                  </p:childTnLst>
                                </p:cTn>
                              </p:par>
                            </p:childTnLst>
                          </p:cTn>
                        </p:par>
                        <p:par>
                          <p:cTn id="26" fill="hold" nodeType="afterGroup">
                            <p:stCondLst>
                              <p:cond delay="8800"/>
                            </p:stCondLst>
                            <p:childTnLst>
                              <p:par>
                                <p:cTn id="27" presetID="12" presetClass="entr" presetSubtype="8" fill="hold" grpId="0" nodeType="afterEffect">
                                  <p:stCondLst>
                                    <p:cond delay="0"/>
                                  </p:stCondLst>
                                  <p:childTnLst>
                                    <p:set>
                                      <p:cBhvr>
                                        <p:cTn id="28" dur="1" fill="hold">
                                          <p:stCondLst>
                                            <p:cond delay="0"/>
                                          </p:stCondLst>
                                        </p:cTn>
                                        <p:tgtEl>
                                          <p:spTgt spid="140291">
                                            <p:txEl>
                                              <p:pRg st="4" end="4"/>
                                            </p:txEl>
                                          </p:spTgt>
                                        </p:tgtEl>
                                        <p:attrNameLst>
                                          <p:attrName>style.visibility</p:attrName>
                                        </p:attrNameLst>
                                      </p:cBhvr>
                                      <p:to>
                                        <p:strVal val="visible"/>
                                      </p:to>
                                    </p:set>
                                    <p:animEffect transition="in" filter="slide(fromLeft)">
                                      <p:cBhvr>
                                        <p:cTn id="29" dur="500"/>
                                        <p:tgtEl>
                                          <p:spTgt spid="140291">
                                            <p:txEl>
                                              <p:pRg st="4" end="4"/>
                                            </p:txEl>
                                          </p:spTgt>
                                        </p:tgtEl>
                                      </p:cBhvr>
                                    </p:animEffect>
                                  </p:childTnLst>
                                </p:cTn>
                              </p:par>
                            </p:childTnLst>
                          </p:cTn>
                        </p:par>
                        <p:par>
                          <p:cTn id="30" fill="hold" nodeType="afterGroup">
                            <p:stCondLst>
                              <p:cond delay="9300"/>
                            </p:stCondLst>
                            <p:childTnLst>
                              <p:par>
                                <p:cTn id="31" presetID="12" presetClass="entr" presetSubtype="8" fill="hold" grpId="0" nodeType="afterEffect">
                                  <p:stCondLst>
                                    <p:cond delay="0"/>
                                  </p:stCondLst>
                                  <p:childTnLst>
                                    <p:set>
                                      <p:cBhvr>
                                        <p:cTn id="32" dur="1" fill="hold">
                                          <p:stCondLst>
                                            <p:cond delay="0"/>
                                          </p:stCondLst>
                                        </p:cTn>
                                        <p:tgtEl>
                                          <p:spTgt spid="140291">
                                            <p:txEl>
                                              <p:pRg st="5" end="5"/>
                                            </p:txEl>
                                          </p:spTgt>
                                        </p:tgtEl>
                                        <p:attrNameLst>
                                          <p:attrName>style.visibility</p:attrName>
                                        </p:attrNameLst>
                                      </p:cBhvr>
                                      <p:to>
                                        <p:strVal val="visible"/>
                                      </p:to>
                                    </p:set>
                                    <p:animEffect transition="in" filter="slide(fromLeft)">
                                      <p:cBhvr>
                                        <p:cTn id="33" dur="500"/>
                                        <p:tgtEl>
                                          <p:spTgt spid="140291">
                                            <p:txEl>
                                              <p:pRg st="5" end="5"/>
                                            </p:txEl>
                                          </p:spTgt>
                                        </p:tgtEl>
                                      </p:cBhvr>
                                    </p:animEffect>
                                  </p:childTnLst>
                                </p:cTn>
                              </p:par>
                            </p:childTnLst>
                          </p:cTn>
                        </p:par>
                        <p:par>
                          <p:cTn id="34" fill="hold" nodeType="afterGroup">
                            <p:stCondLst>
                              <p:cond delay="9800"/>
                            </p:stCondLst>
                            <p:childTnLst>
                              <p:par>
                                <p:cTn id="35" presetID="12" presetClass="entr" presetSubtype="8" fill="hold" grpId="0" nodeType="afterEffect">
                                  <p:stCondLst>
                                    <p:cond delay="0"/>
                                  </p:stCondLst>
                                  <p:childTnLst>
                                    <p:set>
                                      <p:cBhvr>
                                        <p:cTn id="36" dur="1" fill="hold">
                                          <p:stCondLst>
                                            <p:cond delay="0"/>
                                          </p:stCondLst>
                                        </p:cTn>
                                        <p:tgtEl>
                                          <p:spTgt spid="140291">
                                            <p:txEl>
                                              <p:pRg st="6" end="6"/>
                                            </p:txEl>
                                          </p:spTgt>
                                        </p:tgtEl>
                                        <p:attrNameLst>
                                          <p:attrName>style.visibility</p:attrName>
                                        </p:attrNameLst>
                                      </p:cBhvr>
                                      <p:to>
                                        <p:strVal val="visible"/>
                                      </p:to>
                                    </p:set>
                                    <p:animEffect transition="in" filter="slide(fromLeft)">
                                      <p:cBhvr>
                                        <p:cTn id="37" dur="500"/>
                                        <p:tgtEl>
                                          <p:spTgt spid="140291">
                                            <p:txEl>
                                              <p:pRg st="6" end="6"/>
                                            </p:txEl>
                                          </p:spTgt>
                                        </p:tgtEl>
                                      </p:cBhvr>
                                    </p:animEffect>
                                  </p:childTnLst>
                                </p:cTn>
                              </p:par>
                            </p:childTnLst>
                          </p:cTn>
                        </p:par>
                        <p:par>
                          <p:cTn id="38" fill="hold" nodeType="afterGroup">
                            <p:stCondLst>
                              <p:cond delay="10300"/>
                            </p:stCondLst>
                            <p:childTnLst>
                              <p:par>
                                <p:cTn id="39" presetID="12" presetClass="entr" presetSubtype="8" fill="hold" grpId="0" nodeType="afterEffect">
                                  <p:stCondLst>
                                    <p:cond delay="0"/>
                                  </p:stCondLst>
                                  <p:childTnLst>
                                    <p:set>
                                      <p:cBhvr>
                                        <p:cTn id="40" dur="1" fill="hold">
                                          <p:stCondLst>
                                            <p:cond delay="0"/>
                                          </p:stCondLst>
                                        </p:cTn>
                                        <p:tgtEl>
                                          <p:spTgt spid="140291">
                                            <p:txEl>
                                              <p:pRg st="7" end="7"/>
                                            </p:txEl>
                                          </p:spTgt>
                                        </p:tgtEl>
                                        <p:attrNameLst>
                                          <p:attrName>style.visibility</p:attrName>
                                        </p:attrNameLst>
                                      </p:cBhvr>
                                      <p:to>
                                        <p:strVal val="visible"/>
                                      </p:to>
                                    </p:set>
                                    <p:animEffect transition="in" filter="slide(fromLeft)">
                                      <p:cBhvr>
                                        <p:cTn id="41" dur="500"/>
                                        <p:tgtEl>
                                          <p:spTgt spid="140291">
                                            <p:txEl>
                                              <p:pRg st="7" end="7"/>
                                            </p:txEl>
                                          </p:spTgt>
                                        </p:tgtEl>
                                      </p:cBhvr>
                                    </p:animEffect>
                                  </p:childTnLst>
                                </p:cTn>
                              </p:par>
                            </p:childTnLst>
                          </p:cTn>
                        </p:par>
                        <p:par>
                          <p:cTn id="42" fill="hold" nodeType="afterGroup">
                            <p:stCondLst>
                              <p:cond delay="10800"/>
                            </p:stCondLst>
                            <p:childTnLst>
                              <p:par>
                                <p:cTn id="43" presetID="12" presetClass="entr" presetSubtype="8" fill="hold" grpId="0" nodeType="afterEffect">
                                  <p:stCondLst>
                                    <p:cond delay="0"/>
                                  </p:stCondLst>
                                  <p:childTnLst>
                                    <p:set>
                                      <p:cBhvr>
                                        <p:cTn id="44" dur="1" fill="hold">
                                          <p:stCondLst>
                                            <p:cond delay="0"/>
                                          </p:stCondLst>
                                        </p:cTn>
                                        <p:tgtEl>
                                          <p:spTgt spid="140291">
                                            <p:txEl>
                                              <p:pRg st="8" end="8"/>
                                            </p:txEl>
                                          </p:spTgt>
                                        </p:tgtEl>
                                        <p:attrNameLst>
                                          <p:attrName>style.visibility</p:attrName>
                                        </p:attrNameLst>
                                      </p:cBhvr>
                                      <p:to>
                                        <p:strVal val="visible"/>
                                      </p:to>
                                    </p:set>
                                    <p:animEffect transition="in" filter="slide(fromLeft)">
                                      <p:cBhvr>
                                        <p:cTn id="45" dur="500"/>
                                        <p:tgtEl>
                                          <p:spTgt spid="140291">
                                            <p:txEl>
                                              <p:pRg st="8" end="8"/>
                                            </p:txEl>
                                          </p:spTgt>
                                        </p:tgtEl>
                                      </p:cBhvr>
                                    </p:animEffect>
                                  </p:childTnLst>
                                </p:cTn>
                              </p:par>
                            </p:childTnLst>
                          </p:cTn>
                        </p:par>
                        <p:par>
                          <p:cTn id="46" fill="hold" nodeType="afterGroup">
                            <p:stCondLst>
                              <p:cond delay="11300"/>
                            </p:stCondLst>
                            <p:childTnLst>
                              <p:par>
                                <p:cTn id="47" presetID="12" presetClass="entr" presetSubtype="8" fill="hold" grpId="0" nodeType="afterEffect">
                                  <p:stCondLst>
                                    <p:cond delay="0"/>
                                  </p:stCondLst>
                                  <p:childTnLst>
                                    <p:set>
                                      <p:cBhvr>
                                        <p:cTn id="48" dur="1" fill="hold">
                                          <p:stCondLst>
                                            <p:cond delay="0"/>
                                          </p:stCondLst>
                                        </p:cTn>
                                        <p:tgtEl>
                                          <p:spTgt spid="140291">
                                            <p:txEl>
                                              <p:pRg st="9" end="9"/>
                                            </p:txEl>
                                          </p:spTgt>
                                        </p:tgtEl>
                                        <p:attrNameLst>
                                          <p:attrName>style.visibility</p:attrName>
                                        </p:attrNameLst>
                                      </p:cBhvr>
                                      <p:to>
                                        <p:strVal val="visible"/>
                                      </p:to>
                                    </p:set>
                                    <p:animEffect transition="in" filter="slide(fromLeft)">
                                      <p:cBhvr>
                                        <p:cTn id="49" dur="500"/>
                                        <p:tgtEl>
                                          <p:spTgt spid="140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FE6C9-542A-454D-8208-F80C0D562398}"/>
              </a:ext>
            </a:extLst>
          </p:cNvPr>
          <p:cNvSpPr>
            <a:spLocks noGrp="1"/>
          </p:cNvSpPr>
          <p:nvPr>
            <p:ph type="title"/>
          </p:nvPr>
        </p:nvSpPr>
        <p:spPr>
          <a:xfrm>
            <a:off x="628650" y="974726"/>
            <a:ext cx="7886700" cy="457467"/>
          </a:xfrm>
        </p:spPr>
        <p:txBody>
          <a:bodyPr>
            <a:normAutofit fontScale="90000"/>
          </a:bodyPr>
          <a:lstStyle/>
          <a:p>
            <a:r>
              <a:rPr lang="es-ES_tradnl" altLang="es-ES" dirty="0">
                <a:solidFill>
                  <a:srgbClr val="FF0000"/>
                </a:solidFill>
              </a:rPr>
              <a:t>         </a:t>
            </a:r>
            <a:r>
              <a:rPr lang="es-ES_tradnl" altLang="es-ES" sz="3100" b="1" dirty="0"/>
              <a:t>El Conocimiento antes de 1916</a:t>
            </a:r>
            <a:endParaRPr lang="es-ES" sz="3100" b="1" dirty="0"/>
          </a:p>
        </p:txBody>
      </p:sp>
      <p:sp>
        <p:nvSpPr>
          <p:cNvPr id="3" name="Marcador de contenido 2">
            <a:extLst>
              <a:ext uri="{FF2B5EF4-FFF2-40B4-BE49-F238E27FC236}">
                <a16:creationId xmlns:a16="http://schemas.microsoft.com/office/drawing/2014/main" id="{CF4C197F-A669-43BB-82CC-B1E106D6F169}"/>
              </a:ext>
            </a:extLst>
          </p:cNvPr>
          <p:cNvSpPr>
            <a:spLocks noGrp="1"/>
          </p:cNvSpPr>
          <p:nvPr>
            <p:ph idx="1"/>
          </p:nvPr>
        </p:nvSpPr>
        <p:spPr>
          <a:xfrm>
            <a:off x="628650" y="1432193"/>
            <a:ext cx="7886700" cy="5354370"/>
          </a:xfrm>
        </p:spPr>
        <p:txBody>
          <a:bodyPr>
            <a:normAutofit/>
          </a:bodyPr>
          <a:lstStyle/>
          <a:p>
            <a:pPr eaLnBrk="1" hangingPunct="1">
              <a:spcBef>
                <a:spcPct val="0"/>
              </a:spcBef>
            </a:pPr>
            <a:r>
              <a:rPr lang="es-ES_tradnl" altLang="es-ES" sz="2000" dirty="0">
                <a:latin typeface="Bookman Old Style" panose="02050604050505020204" pitchFamily="18" charset="0"/>
              </a:rPr>
              <a:t>Se aceptaba la teoría clásica de Newton, la acción de la gravedad se transmite a una velocidad infinita.</a:t>
            </a:r>
          </a:p>
          <a:p>
            <a:pPr eaLnBrk="1" hangingPunct="1">
              <a:spcBef>
                <a:spcPct val="0"/>
              </a:spcBef>
            </a:pPr>
            <a:r>
              <a:rPr lang="es-ES_tradnl" altLang="es-ES" sz="2000" dirty="0">
                <a:latin typeface="Bookman Old Style" panose="02050604050505020204" pitchFamily="18" charset="0"/>
              </a:rPr>
              <a:t>Después de 1916 Einstein demuestra su fórmula</a:t>
            </a:r>
          </a:p>
          <a:p>
            <a:pPr eaLnBrk="1" hangingPunct="1">
              <a:spcBef>
                <a:spcPct val="0"/>
              </a:spcBef>
            </a:pPr>
            <a:r>
              <a:rPr lang="es-ES_tradnl" altLang="es-ES" sz="2000" dirty="0">
                <a:latin typeface="Bookman Old Style" panose="02050604050505020204" pitchFamily="18" charset="0"/>
              </a:rPr>
              <a:t> </a:t>
            </a:r>
            <a:r>
              <a:rPr lang="es-ES_tradnl" altLang="es-ES" sz="2000" dirty="0" err="1">
                <a:solidFill>
                  <a:srgbClr val="00B0F0"/>
                </a:solidFill>
                <a:latin typeface="Bookman Old Style" panose="02050604050505020204" pitchFamily="18" charset="0"/>
              </a:rPr>
              <a:t>G</a:t>
            </a:r>
            <a:r>
              <a:rPr lang="es-ES_tradnl" altLang="es-ES" sz="2000" dirty="0" err="1">
                <a:solidFill>
                  <a:srgbClr val="00B0F0"/>
                </a:solidFill>
                <a:latin typeface="Bookman Old Style" panose="02050604050505020204" pitchFamily="18" charset="0"/>
                <a:sym typeface="Symbol" panose="05050102010706020507" pitchFamily="18" charset="2"/>
              </a:rPr>
              <a:t>v</a:t>
            </a:r>
            <a:r>
              <a:rPr lang="es-ES_tradnl" altLang="es-ES" sz="2000" dirty="0">
                <a:solidFill>
                  <a:srgbClr val="00B0F0"/>
                </a:solidFill>
                <a:latin typeface="Bookman Old Style" panose="02050604050505020204" pitchFamily="18" charset="0"/>
                <a:sym typeface="Symbol" panose="05050102010706020507" pitchFamily="18" charset="2"/>
              </a:rPr>
              <a:t> = 8KT v.</a:t>
            </a:r>
          </a:p>
          <a:p>
            <a:pPr algn="just" eaLnBrk="1" hangingPunct="1">
              <a:spcBef>
                <a:spcPct val="0"/>
              </a:spcBef>
            </a:pPr>
            <a:r>
              <a:rPr lang="es-ES_tradnl" altLang="es-ES" sz="2000" dirty="0">
                <a:latin typeface="Bookman Old Style" panose="02050604050505020204" pitchFamily="18" charset="0"/>
                <a:sym typeface="Symbol" panose="05050102010706020507" pitchFamily="18" charset="2"/>
              </a:rPr>
              <a:t>La gravedad (o atracción entre cuerpos con masa) es consecuencia de la forma del espacio.</a:t>
            </a:r>
          </a:p>
          <a:p>
            <a:pPr algn="just" eaLnBrk="1" hangingPunct="1">
              <a:spcBef>
                <a:spcPct val="0"/>
              </a:spcBef>
            </a:pPr>
            <a:r>
              <a:rPr lang="es-ES_tradnl" altLang="es-ES" sz="2000" dirty="0">
                <a:latin typeface="Bookman Old Style" panose="02050604050505020204" pitchFamily="18" charset="0"/>
                <a:sym typeface="Symbol" panose="05050102010706020507" pitchFamily="18" charset="2"/>
              </a:rPr>
              <a:t>La fuerza que sentimos cuando nos movemos en un sistema acelerado (por ejemplo cuando un automóvil frena) tiene la misma naturaleza que la fuerza de atracción entre masas (por ejemplo la fuerza de la gravedad que ejerce la Tierra sobre la Luna)</a:t>
            </a:r>
          </a:p>
          <a:p>
            <a:pPr algn="just" eaLnBrk="1" hangingPunct="1">
              <a:spcBef>
                <a:spcPct val="0"/>
              </a:spcBef>
            </a:pPr>
            <a:r>
              <a:rPr lang="es-ES_tradnl" altLang="es-ES" sz="2000" dirty="0">
                <a:latin typeface="Bookman Old Style" panose="02050604050505020204" pitchFamily="18" charset="0"/>
                <a:sym typeface="Symbol" panose="05050102010706020507" pitchFamily="18" charset="2"/>
              </a:rPr>
              <a:t>La gravedad es una fuerza de atracción universal que sufren todos los objetos con masa, desde el </a:t>
            </a:r>
            <a:r>
              <a:rPr lang="es-ES_tradnl" altLang="es-ES" sz="2000" dirty="0" err="1">
                <a:latin typeface="Bookman Old Style" panose="02050604050505020204" pitchFamily="18" charset="0"/>
                <a:sym typeface="Symbol" panose="05050102010706020507" pitchFamily="18" charset="2"/>
              </a:rPr>
              <a:t>quartz</a:t>
            </a:r>
            <a:r>
              <a:rPr lang="es-ES_tradnl" altLang="es-ES" sz="2000" dirty="0">
                <a:latin typeface="Bookman Old Style" panose="02050604050505020204" pitchFamily="18" charset="0"/>
                <a:sym typeface="Symbol" panose="05050102010706020507" pitchFamily="18" charset="2"/>
              </a:rPr>
              <a:t> hasta la estrella más grande.</a:t>
            </a:r>
          </a:p>
          <a:p>
            <a:pPr eaLnBrk="1" hangingPunct="1">
              <a:spcBef>
                <a:spcPct val="0"/>
              </a:spcBef>
            </a:pPr>
            <a:r>
              <a:rPr lang="es-ES_tradnl" altLang="es-ES" sz="2000" dirty="0">
                <a:latin typeface="Bookman Old Style" panose="02050604050505020204" pitchFamily="18" charset="0"/>
                <a:sym typeface="Symbol" panose="05050102010706020507" pitchFamily="18" charset="2"/>
              </a:rPr>
              <a:t>El proyecto genoma humano.</a:t>
            </a:r>
          </a:p>
          <a:p>
            <a:endParaRPr lang="es-ES" dirty="0"/>
          </a:p>
        </p:txBody>
      </p:sp>
    </p:spTree>
    <p:extLst>
      <p:ext uri="{BB962C8B-B14F-4D97-AF65-F5344CB8AC3E}">
        <p14:creationId xmlns:p14="http://schemas.microsoft.com/office/powerpoint/2010/main" val="2612530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89B50-4156-45F6-A057-F6D1E1CB6F83}"/>
              </a:ext>
            </a:extLst>
          </p:cNvPr>
          <p:cNvSpPr>
            <a:spLocks noGrp="1"/>
          </p:cNvSpPr>
          <p:nvPr>
            <p:ph type="title"/>
          </p:nvPr>
        </p:nvSpPr>
        <p:spPr>
          <a:xfrm>
            <a:off x="628650" y="974726"/>
            <a:ext cx="7886700" cy="413399"/>
          </a:xfrm>
        </p:spPr>
        <p:txBody>
          <a:bodyPr>
            <a:noAutofit/>
          </a:bodyPr>
          <a:lstStyle/>
          <a:p>
            <a:r>
              <a:rPr lang="es-PE" altLang="es-ES" sz="2800" dirty="0">
                <a:solidFill>
                  <a:srgbClr val="FF0000"/>
                </a:solidFill>
              </a:rPr>
              <a:t>               </a:t>
            </a:r>
            <a:r>
              <a:rPr lang="es-PE" altLang="es-ES" sz="2800" b="1" dirty="0"/>
              <a:t>Fuerzas que gobiernan la naturaleza</a:t>
            </a:r>
            <a:endParaRPr lang="es-ES" sz="2800" b="1" dirty="0"/>
          </a:p>
        </p:txBody>
      </p:sp>
      <p:sp>
        <p:nvSpPr>
          <p:cNvPr id="3" name="Marcador de contenido 2">
            <a:extLst>
              <a:ext uri="{FF2B5EF4-FFF2-40B4-BE49-F238E27FC236}">
                <a16:creationId xmlns:a16="http://schemas.microsoft.com/office/drawing/2014/main" id="{5548E07B-C972-45E1-9E11-4F3B1A846A52}"/>
              </a:ext>
            </a:extLst>
          </p:cNvPr>
          <p:cNvSpPr>
            <a:spLocks noGrp="1"/>
          </p:cNvSpPr>
          <p:nvPr>
            <p:ph idx="1"/>
          </p:nvPr>
        </p:nvSpPr>
        <p:spPr>
          <a:xfrm>
            <a:off x="628650" y="1388125"/>
            <a:ext cx="7886700" cy="5398438"/>
          </a:xfrm>
        </p:spPr>
        <p:txBody>
          <a:bodyPr/>
          <a:lstStyle/>
          <a:p>
            <a:pPr marL="342900" marR="0" lvl="0" indent="-342900" algn="just" defTabSz="914400" rtl="0" eaLnBrk="1" fontAlgn="base" latinLnBrk="0" hangingPunct="1">
              <a:lnSpc>
                <a:spcPct val="100000"/>
              </a:lnSpc>
              <a:spcBef>
                <a:spcPct val="20000"/>
              </a:spcBef>
              <a:spcAft>
                <a:spcPct val="0"/>
              </a:spcAft>
              <a:buClr>
                <a:srgbClr val="B2B2B2"/>
              </a:buClr>
              <a:buSzPct val="90000"/>
              <a:buFont typeface="Wingdings" panose="05000000000000000000" pitchFamily="2" charset="2"/>
              <a:buChar char="n"/>
              <a:tabLst/>
              <a:defRPr/>
            </a:pP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La </a:t>
            </a:r>
            <a:r>
              <a:rPr kumimoji="0" lang="es-ES_tradnl" altLang="es-ES" sz="1600" b="1"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fuerza de la gravedad </a:t>
            </a: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es la fuerza de atracción que solo tiene efecto sobre la masa. Los objetos macroscópicos desarrollan una fuerza de gravedad importante que se transmite mediante el intercambio de </a:t>
            </a:r>
            <a:r>
              <a:rPr kumimoji="0" lang="es-ES_tradnl" altLang="es-ES" sz="1600" b="1"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gravitones</a:t>
            </a: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a:t>
            </a:r>
          </a:p>
          <a:p>
            <a:pPr marL="342900" marR="0" lvl="0" indent="-342900" algn="just" defTabSz="914400" rtl="0" eaLnBrk="1" fontAlgn="base" latinLnBrk="0" hangingPunct="1">
              <a:lnSpc>
                <a:spcPct val="100000"/>
              </a:lnSpc>
              <a:spcBef>
                <a:spcPct val="20000"/>
              </a:spcBef>
              <a:spcAft>
                <a:spcPct val="0"/>
              </a:spcAft>
              <a:buClr>
                <a:srgbClr val="B2B2B2"/>
              </a:buClr>
              <a:buSzPct val="90000"/>
              <a:buFont typeface="Wingdings" panose="05000000000000000000" pitchFamily="2" charset="2"/>
              <a:buChar char="n"/>
              <a:tabLst/>
              <a:defRPr/>
            </a:pPr>
            <a:endPar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B2B2B2"/>
              </a:buClr>
              <a:buSzPct val="90000"/>
              <a:buFont typeface="Wingdings" panose="05000000000000000000" pitchFamily="2" charset="2"/>
              <a:buChar char="n"/>
              <a:tabLst/>
              <a:defRPr/>
            </a:pP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 La </a:t>
            </a:r>
            <a:r>
              <a:rPr kumimoji="0" lang="es-ES_tradnl" altLang="es-ES" sz="1600" b="1"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fuerza electromagnética </a:t>
            </a: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es la responsable de la electricidad y del electromagnetismo. Es la que explica que dos fuerzas con la misma carga se rechazan, y porque los electrones cargados negativamente.</a:t>
            </a:r>
          </a:p>
          <a:p>
            <a:pPr marL="342900" marR="0" lvl="0" indent="-342900" algn="just" defTabSz="914400" rtl="0" eaLnBrk="1" fontAlgn="base" latinLnBrk="0" hangingPunct="1">
              <a:lnSpc>
                <a:spcPct val="100000"/>
              </a:lnSpc>
              <a:spcBef>
                <a:spcPct val="20000"/>
              </a:spcBef>
              <a:spcAft>
                <a:spcPct val="0"/>
              </a:spcAft>
              <a:buClr>
                <a:srgbClr val="B2B2B2"/>
              </a:buClr>
              <a:buSzPct val="90000"/>
              <a:buFont typeface="Wingdings" panose="05000000000000000000" pitchFamily="2" charset="2"/>
              <a:buNone/>
              <a:tabLst/>
              <a:defRPr/>
            </a:pP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	Es la base de toda la química. El responsable es el </a:t>
            </a:r>
            <a:r>
              <a:rPr kumimoji="0" lang="es-ES_tradnl" altLang="es-ES" sz="1600" b="1"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fotón</a:t>
            </a: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a:t>
            </a:r>
          </a:p>
          <a:p>
            <a:pPr marL="342900" marR="0" lvl="0" indent="-342900" algn="just" defTabSz="914400" rtl="0" eaLnBrk="1" fontAlgn="base" latinLnBrk="0" hangingPunct="1">
              <a:lnSpc>
                <a:spcPct val="100000"/>
              </a:lnSpc>
              <a:spcBef>
                <a:spcPct val="20000"/>
              </a:spcBef>
              <a:spcAft>
                <a:spcPct val="0"/>
              </a:spcAft>
              <a:buClr>
                <a:srgbClr val="B2B2B2"/>
              </a:buClr>
              <a:buSzPct val="90000"/>
              <a:buFont typeface="Wingdings" panose="05000000000000000000" pitchFamily="2" charset="2"/>
              <a:buChar char="n"/>
              <a:tabLst/>
              <a:defRPr/>
            </a:pPr>
            <a:endPar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B2B2B2"/>
              </a:buClr>
              <a:buSzPct val="90000"/>
              <a:buFont typeface="Wingdings" panose="05000000000000000000" pitchFamily="2" charset="2"/>
              <a:buChar char="n"/>
              <a:tabLst/>
              <a:defRPr/>
            </a:pP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La </a:t>
            </a:r>
            <a:r>
              <a:rPr kumimoji="0" lang="es-ES_tradnl" altLang="es-ES" sz="1600" b="1"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fuerza débil</a:t>
            </a: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 es la responsable de la radiactividad beta, es la que produce energía en el interior de las estrellas.</a:t>
            </a:r>
          </a:p>
          <a:p>
            <a:pPr marL="342900" marR="0" lvl="0" indent="-342900" algn="just" defTabSz="914400" rtl="0" eaLnBrk="1" fontAlgn="base" latinLnBrk="0" hangingPunct="1">
              <a:lnSpc>
                <a:spcPct val="100000"/>
              </a:lnSpc>
              <a:spcBef>
                <a:spcPct val="20000"/>
              </a:spcBef>
              <a:spcAft>
                <a:spcPct val="0"/>
              </a:spcAft>
              <a:buClr>
                <a:srgbClr val="B2B2B2"/>
              </a:buClr>
              <a:buSzPct val="90000"/>
              <a:buFont typeface="Wingdings" panose="05000000000000000000" pitchFamily="2" charset="2"/>
              <a:buNone/>
              <a:tabLst/>
              <a:defRPr/>
            </a:pP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	Es medida por los </a:t>
            </a:r>
            <a:r>
              <a:rPr kumimoji="0" lang="es-ES_tradnl" altLang="es-ES" sz="1600" b="1"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bosones</a:t>
            </a: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 intermediarios W</a:t>
            </a:r>
            <a:r>
              <a:rPr kumimoji="0" lang="es-ES_tradnl" altLang="es-ES" sz="1600" b="0" i="0" u="none" strike="noStrike" kern="0" cap="none" spc="0" normalizeH="0" baseline="30000" noProof="0" dirty="0">
                <a:ln>
                  <a:noFill/>
                </a:ln>
                <a:solidFill>
                  <a:srgbClr val="000000"/>
                </a:solidFill>
                <a:effectLst/>
                <a:uLnTx/>
                <a:uFillTx/>
                <a:latin typeface="Bookman Old Style" panose="02050604050505020204" pitchFamily="18" charset="0"/>
                <a:ea typeface="+mn-ea"/>
                <a:cs typeface="+mn-cs"/>
              </a:rPr>
              <a:t>-</a:t>
            </a: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 y W</a:t>
            </a:r>
            <a:r>
              <a:rPr kumimoji="0" lang="es-ES_tradnl" altLang="es-ES" sz="1600" b="0" i="0" u="none" strike="noStrike" kern="0" cap="none" spc="0" normalizeH="0" baseline="30000" noProof="0" dirty="0">
                <a:ln>
                  <a:noFill/>
                </a:ln>
                <a:solidFill>
                  <a:srgbClr val="000000"/>
                </a:solidFill>
                <a:effectLst/>
                <a:uLnTx/>
                <a:uFillTx/>
                <a:latin typeface="Bookman Old Style" panose="02050604050505020204" pitchFamily="18" charset="0"/>
                <a:ea typeface="+mn-ea"/>
                <a:cs typeface="+mn-cs"/>
              </a:rPr>
              <a:t>+</a:t>
            </a: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a:t>
            </a:r>
          </a:p>
          <a:p>
            <a:pPr marL="342900" marR="0" lvl="0" indent="-342900" algn="just" defTabSz="914400" rtl="0" eaLnBrk="1" fontAlgn="base" latinLnBrk="0" hangingPunct="1">
              <a:lnSpc>
                <a:spcPct val="100000"/>
              </a:lnSpc>
              <a:spcBef>
                <a:spcPct val="20000"/>
              </a:spcBef>
              <a:spcAft>
                <a:spcPct val="0"/>
              </a:spcAft>
              <a:buClr>
                <a:srgbClr val="B2B2B2"/>
              </a:buClr>
              <a:buSzPct val="90000"/>
              <a:buFont typeface="Wingdings" panose="05000000000000000000" pitchFamily="2" charset="2"/>
              <a:buNone/>
              <a:tabLst/>
              <a:defRPr/>
            </a:pPr>
            <a:endPar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B2B2B2"/>
              </a:buClr>
              <a:buSzPct val="90000"/>
              <a:buFont typeface="Wingdings" panose="05000000000000000000" pitchFamily="2" charset="2"/>
              <a:buChar char="n"/>
              <a:tabLst/>
              <a:defRPr/>
            </a:pP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La </a:t>
            </a:r>
            <a:r>
              <a:rPr kumimoji="0" lang="es-ES_tradnl" altLang="es-ES" sz="1600" b="1"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fuerza fuerte</a:t>
            </a: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 se transmite mediante el intercambio de los </a:t>
            </a:r>
            <a:r>
              <a:rPr kumimoji="0" lang="es-ES_tradnl" altLang="es-ES" sz="1600" b="1"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gluones</a:t>
            </a:r>
            <a:r>
              <a:rPr kumimoji="0" lang="es-ES_tradnl" altLang="es-ES" sz="1600" b="0" i="0" u="none" strike="noStrike" kern="0" cap="none" spc="0" normalizeH="0" baseline="0" noProof="0" dirty="0">
                <a:ln>
                  <a:noFill/>
                </a:ln>
                <a:solidFill>
                  <a:srgbClr val="000000"/>
                </a:solidFill>
                <a:effectLst/>
                <a:uLnTx/>
                <a:uFillTx/>
                <a:latin typeface="Bookman Old Style" panose="02050604050505020204" pitchFamily="18" charset="0"/>
                <a:ea typeface="+mn-ea"/>
                <a:cs typeface="+mn-cs"/>
              </a:rPr>
              <a:t>. Es la fuerza que confina los quarks en el interior de un protón o electrón. La fuerza fuerte permite explicar la cohesión del núcleo del átomo.</a:t>
            </a:r>
          </a:p>
          <a:p>
            <a:endParaRPr lang="es-ES" dirty="0"/>
          </a:p>
        </p:txBody>
      </p:sp>
    </p:spTree>
    <p:extLst>
      <p:ext uri="{BB962C8B-B14F-4D97-AF65-F5344CB8AC3E}">
        <p14:creationId xmlns:p14="http://schemas.microsoft.com/office/powerpoint/2010/main" val="2218453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3 Marcador de pie de página">
            <a:extLst>
              <a:ext uri="{FF2B5EF4-FFF2-40B4-BE49-F238E27FC236}">
                <a16:creationId xmlns:a16="http://schemas.microsoft.com/office/drawing/2014/main" id="{870594E4-EE31-446B-BDFB-3EF0DAE36D06}"/>
              </a:ext>
            </a:extLst>
          </p:cNvPr>
          <p:cNvSpPr>
            <a:spLocks noGrp="1"/>
          </p:cNvSpPr>
          <p:nvPr>
            <p:ph type="ftr" sz="quarter" idx="11"/>
          </p:nvPr>
        </p:nvSpPr>
        <p:spPr/>
        <p:txBody>
          <a:bodyPr/>
          <a:lstStyle/>
          <a:p>
            <a:pPr>
              <a:defRPr/>
            </a:pPr>
            <a:r>
              <a:rPr lang="es-ES_tradnl"/>
              <a:t>F. Salinas</a:t>
            </a:r>
          </a:p>
        </p:txBody>
      </p:sp>
      <p:sp>
        <p:nvSpPr>
          <p:cNvPr id="102402" name="Text Box 2">
            <a:extLst>
              <a:ext uri="{FF2B5EF4-FFF2-40B4-BE49-F238E27FC236}">
                <a16:creationId xmlns:a16="http://schemas.microsoft.com/office/drawing/2014/main" id="{A4628B54-31B2-4E00-9C69-F9FA53AC6AFB}"/>
              </a:ext>
            </a:extLst>
          </p:cNvPr>
          <p:cNvSpPr txBox="1">
            <a:spLocks noChangeArrowheads="1"/>
          </p:cNvSpPr>
          <p:nvPr/>
        </p:nvSpPr>
        <p:spPr bwMode="auto">
          <a:xfrm>
            <a:off x="3779838" y="1322388"/>
            <a:ext cx="1584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lnSpc>
                <a:spcPct val="90000"/>
              </a:lnSpc>
            </a:pPr>
            <a:r>
              <a:rPr lang="es-ES_tradnl" altLang="es-ES" sz="1400" u="sng" dirty="0" err="1">
                <a:latin typeface="Arial Narrow" panose="020B0606020202030204" pitchFamily="34" charset="0"/>
              </a:rPr>
              <a:t>Graviton</a:t>
            </a:r>
            <a:r>
              <a:rPr lang="es-ES_tradnl" altLang="es-ES" sz="1400" u="sng" dirty="0">
                <a:latin typeface="Arial Narrow" panose="020B0606020202030204" pitchFamily="34" charset="0"/>
              </a:rPr>
              <a:t> = Gravedad</a:t>
            </a:r>
          </a:p>
          <a:p>
            <a:pPr eaLnBrk="1" hangingPunct="1">
              <a:lnSpc>
                <a:spcPct val="90000"/>
              </a:lnSpc>
            </a:pPr>
            <a:r>
              <a:rPr lang="es-ES_tradnl" altLang="es-ES" sz="1400" dirty="0" err="1">
                <a:latin typeface="Arial Narrow" panose="020B0606020202030204" pitchFamily="34" charset="0"/>
              </a:rPr>
              <a:t>Sp</a:t>
            </a:r>
            <a:r>
              <a:rPr lang="es-ES_tradnl" altLang="es-ES" sz="1400" dirty="0">
                <a:latin typeface="Arial Narrow" panose="020B0606020202030204" pitchFamily="34" charset="0"/>
              </a:rPr>
              <a:t>. 2</a:t>
            </a:r>
          </a:p>
        </p:txBody>
      </p:sp>
      <p:sp>
        <p:nvSpPr>
          <p:cNvPr id="102403" name="Text Box 3">
            <a:extLst>
              <a:ext uri="{FF2B5EF4-FFF2-40B4-BE49-F238E27FC236}">
                <a16:creationId xmlns:a16="http://schemas.microsoft.com/office/drawing/2014/main" id="{716D545D-0061-44C9-9CC4-7CA00A6A9EC6}"/>
              </a:ext>
            </a:extLst>
          </p:cNvPr>
          <p:cNvSpPr txBox="1">
            <a:spLocks noChangeArrowheads="1"/>
          </p:cNvSpPr>
          <p:nvPr/>
        </p:nvSpPr>
        <p:spPr bwMode="auto">
          <a:xfrm>
            <a:off x="3706813" y="4635500"/>
            <a:ext cx="30972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lnSpc>
                <a:spcPct val="90000"/>
              </a:lnSpc>
            </a:pPr>
            <a:r>
              <a:rPr lang="es-ES_tradnl" altLang="es-ES" sz="1200">
                <a:latin typeface="Arial Narrow" panose="020B0606020202030204" pitchFamily="34" charset="0"/>
              </a:rPr>
              <a:t>Fotón = Luz (</a:t>
            </a:r>
            <a:r>
              <a:rPr lang="es-ES_tradnl" altLang="es-ES" sz="1200" b="1">
                <a:latin typeface="Arial Narrow" panose="020B0606020202030204" pitchFamily="34" charset="0"/>
              </a:rPr>
              <a:t>Llipip</a:t>
            </a:r>
            <a:r>
              <a:rPr lang="es-ES_tradnl" altLang="es-ES" sz="1200">
                <a:latin typeface="Arial Narrow" panose="020B0606020202030204" pitchFamily="34" charset="0"/>
              </a:rPr>
              <a:t>) = Química y Biología Moderna = Chip (sp. 1)</a:t>
            </a:r>
          </a:p>
        </p:txBody>
      </p:sp>
      <p:sp>
        <p:nvSpPr>
          <p:cNvPr id="102404" name="Text Box 4">
            <a:extLst>
              <a:ext uri="{FF2B5EF4-FFF2-40B4-BE49-F238E27FC236}">
                <a16:creationId xmlns:a16="http://schemas.microsoft.com/office/drawing/2014/main" id="{6ACC3131-B07D-459F-ACC7-5FFFA055EE29}"/>
              </a:ext>
            </a:extLst>
          </p:cNvPr>
          <p:cNvSpPr txBox="1">
            <a:spLocks noChangeArrowheads="1"/>
          </p:cNvSpPr>
          <p:nvPr/>
        </p:nvSpPr>
        <p:spPr bwMode="auto">
          <a:xfrm>
            <a:off x="3706813" y="2689225"/>
            <a:ext cx="28098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lnSpc>
                <a:spcPct val="90000"/>
              </a:lnSpc>
            </a:pPr>
            <a:r>
              <a:rPr lang="es-ES_tradnl" altLang="es-ES" sz="1200">
                <a:latin typeface="Arial Narrow" panose="020B0606020202030204" pitchFamily="34" charset="0"/>
              </a:rPr>
              <a:t>Bosones intermedios, X, Y, Z = Radiactividad</a:t>
            </a:r>
          </a:p>
        </p:txBody>
      </p:sp>
      <p:sp>
        <p:nvSpPr>
          <p:cNvPr id="102405" name="Text Box 5">
            <a:extLst>
              <a:ext uri="{FF2B5EF4-FFF2-40B4-BE49-F238E27FC236}">
                <a16:creationId xmlns:a16="http://schemas.microsoft.com/office/drawing/2014/main" id="{04FEAEF2-6993-4A43-A1C8-6DEFC83B345C}"/>
              </a:ext>
            </a:extLst>
          </p:cNvPr>
          <p:cNvSpPr txBox="1">
            <a:spLocks noChangeArrowheads="1"/>
          </p:cNvSpPr>
          <p:nvPr/>
        </p:nvSpPr>
        <p:spPr bwMode="auto">
          <a:xfrm>
            <a:off x="3706813" y="3409950"/>
            <a:ext cx="201771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lnSpc>
                <a:spcPct val="90000"/>
              </a:lnSpc>
            </a:pPr>
            <a:r>
              <a:rPr lang="es-ES_tradnl" altLang="es-ES" sz="1200">
                <a:latin typeface="Arial Narrow" panose="020B0606020202030204" pitchFamily="34" charset="0"/>
              </a:rPr>
              <a:t>1978</a:t>
            </a:r>
          </a:p>
          <a:p>
            <a:pPr eaLnBrk="1" hangingPunct="1">
              <a:lnSpc>
                <a:spcPct val="90000"/>
              </a:lnSpc>
            </a:pPr>
            <a:r>
              <a:rPr lang="es-ES_tradnl" altLang="es-ES" sz="1200">
                <a:latin typeface="Arial Narrow" panose="020B0606020202030204" pitchFamily="34" charset="0"/>
              </a:rPr>
              <a:t>Gluon = Fuerza nuclear atómica</a:t>
            </a:r>
          </a:p>
          <a:p>
            <a:pPr eaLnBrk="1" hangingPunct="1">
              <a:lnSpc>
                <a:spcPct val="90000"/>
              </a:lnSpc>
              <a:spcBef>
                <a:spcPct val="50000"/>
              </a:spcBef>
            </a:pPr>
            <a:r>
              <a:rPr lang="es-ES_tradnl" altLang="es-ES" sz="1200">
                <a:latin typeface="Arial Narrow" panose="020B0606020202030204" pitchFamily="34" charset="0"/>
              </a:rPr>
              <a:t>Sp. 1</a:t>
            </a:r>
          </a:p>
        </p:txBody>
      </p:sp>
      <p:sp>
        <p:nvSpPr>
          <p:cNvPr id="102406" name="Oval 6">
            <a:extLst>
              <a:ext uri="{FF2B5EF4-FFF2-40B4-BE49-F238E27FC236}">
                <a16:creationId xmlns:a16="http://schemas.microsoft.com/office/drawing/2014/main" id="{19F4CF5E-AFC2-4556-A55F-75FFF2600BC8}"/>
              </a:ext>
            </a:extLst>
          </p:cNvPr>
          <p:cNvSpPr>
            <a:spLocks noChangeArrowheads="1"/>
          </p:cNvSpPr>
          <p:nvPr/>
        </p:nvSpPr>
        <p:spPr bwMode="auto">
          <a:xfrm>
            <a:off x="107950" y="3051175"/>
            <a:ext cx="431800" cy="431800"/>
          </a:xfrm>
          <a:prstGeom prst="ellipse">
            <a:avLst/>
          </a:prstGeom>
          <a:solidFill>
            <a:schemeClr val="tx1"/>
          </a:solidFill>
          <a:ln w="9525">
            <a:solidFill>
              <a:schemeClr val="tx1"/>
            </a:solidFill>
            <a:round/>
            <a:headEnd/>
            <a:tailEnd/>
          </a:ln>
          <a:effectLst/>
        </p:spPr>
        <p:txBody>
          <a:bodyPr wrap="none" anchor="ctr"/>
          <a:lstStyle/>
          <a:p>
            <a:pPr algn="ctr">
              <a:defRPr/>
            </a:pPr>
            <a:r>
              <a:rPr lang="es-ES_tradnl" sz="800" dirty="0">
                <a:solidFill>
                  <a:schemeClr val="bg1"/>
                </a:solidFill>
                <a:effectLst>
                  <a:outerShdw blurRad="38100" dist="38100" dir="2700000" algn="tl">
                    <a:srgbClr val="FFFFFF"/>
                  </a:outerShdw>
                </a:effectLst>
                <a:latin typeface="Arial" charset="0"/>
              </a:rPr>
              <a:t>Chann…</a:t>
            </a:r>
          </a:p>
        </p:txBody>
      </p:sp>
      <p:sp>
        <p:nvSpPr>
          <p:cNvPr id="102407" name="Oval 7">
            <a:extLst>
              <a:ext uri="{FF2B5EF4-FFF2-40B4-BE49-F238E27FC236}">
                <a16:creationId xmlns:a16="http://schemas.microsoft.com/office/drawing/2014/main" id="{9528BA25-327B-43D0-BBC1-43CC655A9119}"/>
              </a:ext>
            </a:extLst>
          </p:cNvPr>
          <p:cNvSpPr>
            <a:spLocks noChangeArrowheads="1"/>
          </p:cNvSpPr>
          <p:nvPr/>
        </p:nvSpPr>
        <p:spPr bwMode="auto">
          <a:xfrm>
            <a:off x="8604250" y="3051175"/>
            <a:ext cx="431800" cy="431800"/>
          </a:xfrm>
          <a:prstGeom prst="ellipse">
            <a:avLst/>
          </a:prstGeom>
          <a:solidFill>
            <a:schemeClr val="tx1"/>
          </a:solidFill>
          <a:ln w="9525">
            <a:solidFill>
              <a:schemeClr val="tx1"/>
            </a:solidFill>
            <a:round/>
            <a:headEnd/>
            <a:tailEnd/>
          </a:ln>
          <a:effectLst/>
        </p:spPr>
        <p:txBody>
          <a:bodyPr wrap="none" anchor="ctr"/>
          <a:lstStyle/>
          <a:p>
            <a:pPr algn="ctr">
              <a:defRPr/>
            </a:pPr>
            <a:r>
              <a:rPr lang="es-ES_tradnl" sz="900" b="1" dirty="0">
                <a:solidFill>
                  <a:srgbClr val="FFFFFF"/>
                </a:solidFill>
                <a:effectLst>
                  <a:outerShdw blurRad="38100" dist="38100" dir="2700000" algn="tl">
                    <a:srgbClr val="330033"/>
                  </a:outerShdw>
                </a:effectLst>
                <a:latin typeface="Arial Narrow" pitchFamily="34" charset="0"/>
              </a:rPr>
              <a:t>Chann…</a:t>
            </a:r>
          </a:p>
        </p:txBody>
      </p:sp>
      <p:cxnSp>
        <p:nvCxnSpPr>
          <p:cNvPr id="102408" name="AutoShape 8">
            <a:extLst>
              <a:ext uri="{FF2B5EF4-FFF2-40B4-BE49-F238E27FC236}">
                <a16:creationId xmlns:a16="http://schemas.microsoft.com/office/drawing/2014/main" id="{0425C97D-3244-4AC5-9512-7C2660644A0B}"/>
              </a:ext>
            </a:extLst>
          </p:cNvPr>
          <p:cNvCxnSpPr>
            <a:cxnSpLocks noChangeShapeType="1"/>
            <a:stCxn id="102406" idx="7"/>
            <a:endCxn id="102402" idx="1"/>
          </p:cNvCxnSpPr>
          <p:nvPr/>
        </p:nvCxnSpPr>
        <p:spPr bwMode="auto">
          <a:xfrm flipV="1">
            <a:off x="476250" y="1560513"/>
            <a:ext cx="3303588" cy="1554162"/>
          </a:xfrm>
          <a:prstGeom prst="straightConnector1">
            <a:avLst/>
          </a:prstGeom>
          <a:noFill/>
          <a:ln w="762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02409" name="AutoShape 9">
            <a:extLst>
              <a:ext uri="{FF2B5EF4-FFF2-40B4-BE49-F238E27FC236}">
                <a16:creationId xmlns:a16="http://schemas.microsoft.com/office/drawing/2014/main" id="{68578890-2427-42B2-8441-B93E0E96EDE7}"/>
              </a:ext>
            </a:extLst>
          </p:cNvPr>
          <p:cNvCxnSpPr>
            <a:cxnSpLocks noChangeShapeType="1"/>
            <a:stCxn id="102402" idx="3"/>
            <a:endCxn id="102407" idx="1"/>
          </p:cNvCxnSpPr>
          <p:nvPr/>
        </p:nvCxnSpPr>
        <p:spPr bwMode="auto">
          <a:xfrm>
            <a:off x="5364163" y="1560513"/>
            <a:ext cx="3303587" cy="1554162"/>
          </a:xfrm>
          <a:prstGeom prst="straightConnector1">
            <a:avLst/>
          </a:prstGeom>
          <a:noFill/>
          <a:ln w="7620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02410" name="AutoShape 10">
            <a:extLst>
              <a:ext uri="{FF2B5EF4-FFF2-40B4-BE49-F238E27FC236}">
                <a16:creationId xmlns:a16="http://schemas.microsoft.com/office/drawing/2014/main" id="{5A13C413-7C9C-4010-BDF5-9E23B5213218}"/>
              </a:ext>
            </a:extLst>
          </p:cNvPr>
          <p:cNvCxnSpPr>
            <a:cxnSpLocks noChangeShapeType="1"/>
            <a:stCxn id="102406" idx="5"/>
            <a:endCxn id="102403" idx="1"/>
          </p:cNvCxnSpPr>
          <p:nvPr/>
        </p:nvCxnSpPr>
        <p:spPr bwMode="auto">
          <a:xfrm>
            <a:off x="476250" y="3419475"/>
            <a:ext cx="3230563" cy="1427163"/>
          </a:xfrm>
          <a:prstGeom prst="straightConnector1">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02411" name="AutoShape 11">
            <a:extLst>
              <a:ext uri="{FF2B5EF4-FFF2-40B4-BE49-F238E27FC236}">
                <a16:creationId xmlns:a16="http://schemas.microsoft.com/office/drawing/2014/main" id="{66B87141-DA07-4012-B63B-6EFEC87AFEE6}"/>
              </a:ext>
            </a:extLst>
          </p:cNvPr>
          <p:cNvCxnSpPr>
            <a:cxnSpLocks noChangeShapeType="1"/>
            <a:stCxn id="102403" idx="0"/>
            <a:endCxn id="102407" idx="3"/>
          </p:cNvCxnSpPr>
          <p:nvPr/>
        </p:nvCxnSpPr>
        <p:spPr bwMode="auto">
          <a:xfrm flipV="1">
            <a:off x="5256213" y="3419475"/>
            <a:ext cx="3411537" cy="1216025"/>
          </a:xfrm>
          <a:prstGeom prst="straightConnector1">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cxnSp>
      <p:sp>
        <p:nvSpPr>
          <p:cNvPr id="102412" name="Rectangle 12">
            <a:extLst>
              <a:ext uri="{FF2B5EF4-FFF2-40B4-BE49-F238E27FC236}">
                <a16:creationId xmlns:a16="http://schemas.microsoft.com/office/drawing/2014/main" id="{BC50AFED-C544-4802-AE20-D3803E42AA72}"/>
              </a:ext>
            </a:extLst>
          </p:cNvPr>
          <p:cNvSpPr>
            <a:spLocks noGrp="1" noChangeArrowheads="1"/>
          </p:cNvSpPr>
          <p:nvPr>
            <p:ph type="title"/>
          </p:nvPr>
        </p:nvSpPr>
        <p:spPr>
          <a:xfrm>
            <a:off x="304800" y="115888"/>
            <a:ext cx="8532813" cy="703262"/>
          </a:xfrm>
        </p:spPr>
        <p:txBody>
          <a:bodyPr/>
          <a:lstStyle/>
          <a:p>
            <a:pPr eaLnBrk="1" hangingPunct="1">
              <a:defRPr/>
            </a:pPr>
            <a:r>
              <a:rPr lang="es-ES_tradnl" sz="2000" dirty="0">
                <a:solidFill>
                  <a:schemeClr val="accent2"/>
                </a:solidFill>
                <a:effectLst>
                  <a:outerShdw blurRad="38100" dist="38100" dir="2700000" algn="tl">
                    <a:srgbClr val="000000"/>
                  </a:outerShdw>
                </a:effectLst>
              </a:rPr>
              <a:t>TEORÍAS DEL ORIGEN DEL UNIVERSO</a:t>
            </a:r>
            <a:br>
              <a:rPr lang="es-ES_tradnl" sz="2000" dirty="0">
                <a:solidFill>
                  <a:schemeClr val="accent2"/>
                </a:solidFill>
                <a:effectLst>
                  <a:outerShdw blurRad="38100" dist="38100" dir="2700000" algn="tl">
                    <a:srgbClr val="000000"/>
                  </a:outerShdw>
                </a:effectLst>
              </a:rPr>
            </a:br>
            <a:r>
              <a:rPr lang="es-ES_tradnl" sz="1600" dirty="0">
                <a:solidFill>
                  <a:schemeClr val="accent2"/>
                </a:solidFill>
                <a:effectLst>
                  <a:outerShdw blurRad="38100" dist="38100" dir="2700000" algn="tl">
                    <a:srgbClr val="000000"/>
                  </a:outerShdw>
                </a:effectLst>
                <a:latin typeface="Arial Narrow" pitchFamily="34" charset="0"/>
              </a:rPr>
              <a:t>COMO SE ORIGINA Y QUE FUERZAS GOBIERNAN EL UNIVERSO: HORIZONTE ESPACIO – TEMPORAL</a:t>
            </a:r>
          </a:p>
        </p:txBody>
      </p:sp>
      <p:sp>
        <p:nvSpPr>
          <p:cNvPr id="102413" name="Text Box 13">
            <a:extLst>
              <a:ext uri="{FF2B5EF4-FFF2-40B4-BE49-F238E27FC236}">
                <a16:creationId xmlns:a16="http://schemas.microsoft.com/office/drawing/2014/main" id="{D51056B0-1012-4FA4-861F-4A636882FCF9}"/>
              </a:ext>
            </a:extLst>
          </p:cNvPr>
          <p:cNvSpPr txBox="1">
            <a:spLocks noChangeArrowheads="1"/>
          </p:cNvSpPr>
          <p:nvPr/>
        </p:nvSpPr>
        <p:spPr bwMode="auto">
          <a:xfrm>
            <a:off x="3779838" y="1844675"/>
            <a:ext cx="1584325" cy="2781300"/>
          </a:xfrm>
          <a:prstGeom prst="rect">
            <a:avLst/>
          </a:prstGeom>
          <a:noFill/>
          <a:ln w="9525">
            <a:noFill/>
            <a:miter lim="800000"/>
            <a:headEnd/>
            <a:tailEnd/>
          </a:ln>
          <a:effectLst/>
        </p:spPr>
        <p:txBody>
          <a:bodyPr>
            <a:spAutoFit/>
          </a:bodyPr>
          <a:lstStyle/>
          <a:p>
            <a:pPr algn="ctr">
              <a:lnSpc>
                <a:spcPct val="90000"/>
              </a:lnSpc>
              <a:defRPr/>
            </a:pPr>
            <a:r>
              <a:rPr lang="es-ES_tradnl" sz="1400" b="1" dirty="0">
                <a:solidFill>
                  <a:srgbClr val="006600"/>
                </a:solidFill>
                <a:effectLst>
                  <a:outerShdw blurRad="38100" dist="38100" dir="2700000" algn="tl">
                    <a:srgbClr val="000000"/>
                  </a:outerShdw>
                </a:effectLst>
                <a:latin typeface="Tahoma" pitchFamily="34" charset="0"/>
              </a:rPr>
              <a:t>E N T R O P I A</a:t>
            </a:r>
          </a:p>
          <a:p>
            <a:pPr algn="ctr">
              <a:lnSpc>
                <a:spcPct val="90000"/>
              </a:lnSpc>
              <a:defRPr/>
            </a:pPr>
            <a:r>
              <a:rPr lang="es-ES_tradnl" sz="1400" b="1" dirty="0">
                <a:solidFill>
                  <a:srgbClr val="006600"/>
                </a:solidFill>
                <a:effectLst>
                  <a:outerShdw blurRad="38100" dist="38100" dir="2700000" algn="tl">
                    <a:srgbClr val="000000"/>
                  </a:outerShdw>
                </a:effectLst>
                <a:latin typeface="Tahoma" pitchFamily="34" charset="0"/>
              </a:rPr>
              <a:t>Challpoq</a:t>
            </a:r>
          </a:p>
          <a:p>
            <a:pPr algn="ctr">
              <a:lnSpc>
                <a:spcPct val="90000"/>
              </a:lnSpc>
              <a:defRPr/>
            </a:pPr>
            <a:endParaRPr lang="es-ES_tradnl" sz="1400" b="1" dirty="0">
              <a:solidFill>
                <a:srgbClr val="006600"/>
              </a:solidFill>
              <a:effectLst>
                <a:outerShdw blurRad="38100" dist="38100" dir="2700000" algn="tl">
                  <a:srgbClr val="000000"/>
                </a:outerShdw>
              </a:effectLst>
              <a:latin typeface="Tahoma" pitchFamily="34" charset="0"/>
            </a:endParaRPr>
          </a:p>
          <a:p>
            <a:pPr algn="ctr">
              <a:lnSpc>
                <a:spcPct val="90000"/>
              </a:lnSpc>
              <a:defRPr/>
            </a:pPr>
            <a:r>
              <a:rPr lang="es-ES_tradnl" sz="1400" b="1" dirty="0">
                <a:solidFill>
                  <a:srgbClr val="006600"/>
                </a:solidFill>
                <a:effectLst>
                  <a:outerShdw blurRad="38100" dist="38100" dir="2700000" algn="tl">
                    <a:srgbClr val="000000"/>
                  </a:outerShdw>
                </a:effectLst>
                <a:latin typeface="Tahoma" pitchFamily="34" charset="0"/>
              </a:rPr>
              <a:t>Bullbog</a:t>
            </a:r>
          </a:p>
          <a:p>
            <a:pPr algn="ctr">
              <a:lnSpc>
                <a:spcPct val="90000"/>
              </a:lnSpc>
              <a:defRPr/>
            </a:pPr>
            <a:endParaRPr lang="es-ES_tradnl" sz="1400" b="1" dirty="0">
              <a:solidFill>
                <a:srgbClr val="006600"/>
              </a:solidFill>
              <a:effectLst>
                <a:outerShdw blurRad="38100" dist="38100" dir="2700000" algn="tl">
                  <a:srgbClr val="000000"/>
                </a:outerShdw>
              </a:effectLst>
              <a:latin typeface="Tahoma" pitchFamily="34" charset="0"/>
            </a:endParaRPr>
          </a:p>
          <a:p>
            <a:pPr algn="ctr">
              <a:lnSpc>
                <a:spcPct val="90000"/>
              </a:lnSpc>
              <a:defRPr/>
            </a:pPr>
            <a:endParaRPr lang="es-ES_tradnl" sz="1400" b="1" dirty="0">
              <a:solidFill>
                <a:srgbClr val="006600"/>
              </a:solidFill>
              <a:effectLst>
                <a:outerShdw blurRad="38100" dist="38100" dir="2700000" algn="tl">
                  <a:srgbClr val="000000"/>
                </a:outerShdw>
              </a:effectLst>
              <a:latin typeface="Tahoma" pitchFamily="34" charset="0"/>
            </a:endParaRPr>
          </a:p>
          <a:p>
            <a:pPr algn="ctr">
              <a:lnSpc>
                <a:spcPct val="90000"/>
              </a:lnSpc>
              <a:defRPr/>
            </a:pPr>
            <a:endParaRPr lang="es-ES_tradnl" sz="1400" b="1" dirty="0">
              <a:solidFill>
                <a:srgbClr val="006600"/>
              </a:solidFill>
              <a:effectLst>
                <a:outerShdw blurRad="38100" dist="38100" dir="2700000" algn="tl">
                  <a:srgbClr val="000000"/>
                </a:outerShdw>
              </a:effectLst>
              <a:latin typeface="Tahoma" pitchFamily="34" charset="0"/>
            </a:endParaRPr>
          </a:p>
          <a:p>
            <a:pPr algn="ctr">
              <a:lnSpc>
                <a:spcPct val="90000"/>
              </a:lnSpc>
              <a:defRPr/>
            </a:pPr>
            <a:endParaRPr lang="es-ES_tradnl" sz="1400" b="1" dirty="0">
              <a:solidFill>
                <a:srgbClr val="006600"/>
              </a:solidFill>
              <a:effectLst>
                <a:outerShdw blurRad="38100" dist="38100" dir="2700000" algn="tl">
                  <a:srgbClr val="000000"/>
                </a:outerShdw>
              </a:effectLst>
              <a:latin typeface="Tahoma" pitchFamily="34" charset="0"/>
            </a:endParaRPr>
          </a:p>
          <a:p>
            <a:pPr algn="ctr">
              <a:lnSpc>
                <a:spcPct val="90000"/>
              </a:lnSpc>
              <a:defRPr/>
            </a:pPr>
            <a:endParaRPr lang="es-ES_tradnl" sz="1400" b="1" dirty="0">
              <a:solidFill>
                <a:srgbClr val="006600"/>
              </a:solidFill>
              <a:effectLst>
                <a:outerShdw blurRad="38100" dist="38100" dir="2700000" algn="tl">
                  <a:srgbClr val="000000"/>
                </a:outerShdw>
              </a:effectLst>
              <a:latin typeface="Tahoma" pitchFamily="34" charset="0"/>
            </a:endParaRPr>
          </a:p>
          <a:p>
            <a:pPr algn="ctr">
              <a:lnSpc>
                <a:spcPct val="90000"/>
              </a:lnSpc>
              <a:defRPr/>
            </a:pPr>
            <a:endParaRPr lang="es-ES_tradnl" sz="1400" b="1" dirty="0">
              <a:solidFill>
                <a:srgbClr val="006600"/>
              </a:solidFill>
              <a:effectLst>
                <a:outerShdw blurRad="38100" dist="38100" dir="2700000" algn="tl">
                  <a:srgbClr val="000000"/>
                </a:outerShdw>
              </a:effectLst>
              <a:latin typeface="Tahoma" pitchFamily="34" charset="0"/>
            </a:endParaRPr>
          </a:p>
          <a:p>
            <a:pPr algn="ctr">
              <a:lnSpc>
                <a:spcPct val="90000"/>
              </a:lnSpc>
              <a:defRPr/>
            </a:pPr>
            <a:endParaRPr lang="es-ES_tradnl" sz="1400" b="1" dirty="0">
              <a:solidFill>
                <a:srgbClr val="006600"/>
              </a:solidFill>
              <a:effectLst>
                <a:outerShdw blurRad="38100" dist="38100" dir="2700000" algn="tl">
                  <a:srgbClr val="000000"/>
                </a:outerShdw>
              </a:effectLst>
              <a:latin typeface="Tahoma" pitchFamily="34" charset="0"/>
            </a:endParaRPr>
          </a:p>
          <a:p>
            <a:pPr algn="ctr">
              <a:lnSpc>
                <a:spcPct val="90000"/>
              </a:lnSpc>
              <a:defRPr/>
            </a:pPr>
            <a:r>
              <a:rPr lang="es-ES_tradnl" sz="1400" b="1" dirty="0">
                <a:solidFill>
                  <a:srgbClr val="006600"/>
                </a:solidFill>
                <a:effectLst>
                  <a:outerShdw blurRad="38100" dist="38100" dir="2700000" algn="tl">
                    <a:srgbClr val="000000"/>
                  </a:outerShdw>
                </a:effectLst>
                <a:latin typeface="Tahoma" pitchFamily="34" charset="0"/>
              </a:rPr>
              <a:t>Tarag</a:t>
            </a:r>
          </a:p>
          <a:p>
            <a:pPr algn="ctr">
              <a:lnSpc>
                <a:spcPct val="90000"/>
              </a:lnSpc>
              <a:defRPr/>
            </a:pPr>
            <a:endParaRPr lang="es-ES_tradnl" sz="1400" b="1" dirty="0">
              <a:solidFill>
                <a:srgbClr val="006600"/>
              </a:solidFill>
              <a:effectLst>
                <a:outerShdw blurRad="38100" dist="38100" dir="2700000" algn="tl">
                  <a:srgbClr val="000000"/>
                </a:outerShdw>
              </a:effectLst>
              <a:latin typeface="Tahoma" pitchFamily="34" charset="0"/>
            </a:endParaRPr>
          </a:p>
          <a:p>
            <a:pPr algn="ctr">
              <a:lnSpc>
                <a:spcPct val="90000"/>
              </a:lnSpc>
              <a:defRPr/>
            </a:pPr>
            <a:r>
              <a:rPr lang="es-ES_tradnl" sz="1400" b="1" dirty="0">
                <a:solidFill>
                  <a:srgbClr val="006600"/>
                </a:solidFill>
                <a:effectLst>
                  <a:outerShdw blurRad="38100" dist="38100" dir="2700000" algn="tl">
                    <a:srgbClr val="000000"/>
                  </a:outerShdw>
                </a:effectLst>
                <a:latin typeface="Tahoma" pitchFamily="34" charset="0"/>
              </a:rPr>
              <a:t>Llipip</a:t>
            </a:r>
          </a:p>
        </p:txBody>
      </p:sp>
      <p:cxnSp>
        <p:nvCxnSpPr>
          <p:cNvPr id="102414" name="AutoShape 14">
            <a:extLst>
              <a:ext uri="{FF2B5EF4-FFF2-40B4-BE49-F238E27FC236}">
                <a16:creationId xmlns:a16="http://schemas.microsoft.com/office/drawing/2014/main" id="{CE6F0E3F-580D-46AB-A513-6EB723FBD94C}"/>
              </a:ext>
            </a:extLst>
          </p:cNvPr>
          <p:cNvCxnSpPr>
            <a:cxnSpLocks noChangeShapeType="1"/>
            <a:stCxn id="102406" idx="6"/>
            <a:endCxn id="102407" idx="2"/>
          </p:cNvCxnSpPr>
          <p:nvPr/>
        </p:nvCxnSpPr>
        <p:spPr bwMode="auto">
          <a:xfrm>
            <a:off x="539750" y="3267075"/>
            <a:ext cx="8064500"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02415" name="Line 15">
            <a:extLst>
              <a:ext uri="{FF2B5EF4-FFF2-40B4-BE49-F238E27FC236}">
                <a16:creationId xmlns:a16="http://schemas.microsoft.com/office/drawing/2014/main" id="{F4EDF783-E7A3-47AE-B2EE-32BDCF754121}"/>
              </a:ext>
            </a:extLst>
          </p:cNvPr>
          <p:cNvSpPr>
            <a:spLocks noChangeShapeType="1"/>
          </p:cNvSpPr>
          <p:nvPr/>
        </p:nvSpPr>
        <p:spPr bwMode="auto">
          <a:xfrm>
            <a:off x="1152525" y="2619375"/>
            <a:ext cx="0" cy="13652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02416" name="Line 16">
            <a:extLst>
              <a:ext uri="{FF2B5EF4-FFF2-40B4-BE49-F238E27FC236}">
                <a16:creationId xmlns:a16="http://schemas.microsoft.com/office/drawing/2014/main" id="{B1D940C2-486C-413F-95E0-30CE815C507A}"/>
              </a:ext>
            </a:extLst>
          </p:cNvPr>
          <p:cNvSpPr>
            <a:spLocks noChangeShapeType="1"/>
          </p:cNvSpPr>
          <p:nvPr/>
        </p:nvSpPr>
        <p:spPr bwMode="auto">
          <a:xfrm>
            <a:off x="1763713" y="2330450"/>
            <a:ext cx="0" cy="19431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02417" name="Line 17">
            <a:extLst>
              <a:ext uri="{FF2B5EF4-FFF2-40B4-BE49-F238E27FC236}">
                <a16:creationId xmlns:a16="http://schemas.microsoft.com/office/drawing/2014/main" id="{D4E47FEC-66F8-4A41-9CBB-D8D1D7E51C20}"/>
              </a:ext>
            </a:extLst>
          </p:cNvPr>
          <p:cNvSpPr>
            <a:spLocks noChangeShapeType="1"/>
          </p:cNvSpPr>
          <p:nvPr/>
        </p:nvSpPr>
        <p:spPr bwMode="auto">
          <a:xfrm>
            <a:off x="2411413" y="2043113"/>
            <a:ext cx="0" cy="251777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02418" name="Line 18">
            <a:extLst>
              <a:ext uri="{FF2B5EF4-FFF2-40B4-BE49-F238E27FC236}">
                <a16:creationId xmlns:a16="http://schemas.microsoft.com/office/drawing/2014/main" id="{6B4532F2-E5CA-4B72-AFDB-E163D58EC89E}"/>
              </a:ext>
            </a:extLst>
          </p:cNvPr>
          <p:cNvSpPr>
            <a:spLocks noChangeShapeType="1"/>
          </p:cNvSpPr>
          <p:nvPr/>
        </p:nvSpPr>
        <p:spPr bwMode="auto">
          <a:xfrm>
            <a:off x="3059113" y="1754188"/>
            <a:ext cx="0" cy="30956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02419" name="Line 19">
            <a:extLst>
              <a:ext uri="{FF2B5EF4-FFF2-40B4-BE49-F238E27FC236}">
                <a16:creationId xmlns:a16="http://schemas.microsoft.com/office/drawing/2014/main" id="{05672A41-80FA-489C-867C-6E2EBAFC1B5D}"/>
              </a:ext>
            </a:extLst>
          </p:cNvPr>
          <p:cNvSpPr>
            <a:spLocks noChangeShapeType="1"/>
          </p:cNvSpPr>
          <p:nvPr/>
        </p:nvSpPr>
        <p:spPr bwMode="auto">
          <a:xfrm>
            <a:off x="6084888" y="1754188"/>
            <a:ext cx="0" cy="30956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02420" name="Line 20">
            <a:extLst>
              <a:ext uri="{FF2B5EF4-FFF2-40B4-BE49-F238E27FC236}">
                <a16:creationId xmlns:a16="http://schemas.microsoft.com/office/drawing/2014/main" id="{04A5D80C-5565-492A-94B5-E45B4AB5DB48}"/>
              </a:ext>
            </a:extLst>
          </p:cNvPr>
          <p:cNvSpPr>
            <a:spLocks noChangeShapeType="1"/>
          </p:cNvSpPr>
          <p:nvPr/>
        </p:nvSpPr>
        <p:spPr bwMode="auto">
          <a:xfrm>
            <a:off x="6732588" y="2043113"/>
            <a:ext cx="0" cy="251777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02421" name="Line 21">
            <a:extLst>
              <a:ext uri="{FF2B5EF4-FFF2-40B4-BE49-F238E27FC236}">
                <a16:creationId xmlns:a16="http://schemas.microsoft.com/office/drawing/2014/main" id="{6F190382-C7BB-4B27-9DEC-8A599EAE73E9}"/>
              </a:ext>
            </a:extLst>
          </p:cNvPr>
          <p:cNvSpPr>
            <a:spLocks noChangeShapeType="1"/>
          </p:cNvSpPr>
          <p:nvPr/>
        </p:nvSpPr>
        <p:spPr bwMode="auto">
          <a:xfrm>
            <a:off x="7380288" y="2330450"/>
            <a:ext cx="0" cy="19431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02422" name="Line 22">
            <a:extLst>
              <a:ext uri="{FF2B5EF4-FFF2-40B4-BE49-F238E27FC236}">
                <a16:creationId xmlns:a16="http://schemas.microsoft.com/office/drawing/2014/main" id="{E8AA2746-3E1B-41D2-BDD0-9E850C238580}"/>
              </a:ext>
            </a:extLst>
          </p:cNvPr>
          <p:cNvSpPr>
            <a:spLocks noChangeShapeType="1"/>
          </p:cNvSpPr>
          <p:nvPr/>
        </p:nvSpPr>
        <p:spPr bwMode="auto">
          <a:xfrm>
            <a:off x="7956550" y="2619375"/>
            <a:ext cx="0" cy="13652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02423" name="Text Box 23">
            <a:extLst>
              <a:ext uri="{FF2B5EF4-FFF2-40B4-BE49-F238E27FC236}">
                <a16:creationId xmlns:a16="http://schemas.microsoft.com/office/drawing/2014/main" id="{EAF3E554-DBFE-4485-9D03-5E133FEF3466}"/>
              </a:ext>
            </a:extLst>
          </p:cNvPr>
          <p:cNvSpPr txBox="1">
            <a:spLocks noChangeArrowheads="1"/>
          </p:cNvSpPr>
          <p:nvPr/>
        </p:nvSpPr>
        <p:spPr bwMode="auto">
          <a:xfrm>
            <a:off x="611188" y="2546350"/>
            <a:ext cx="504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s-ES_tradnl" altLang="es-ES" sz="1200">
                <a:latin typeface="Arial Narrow" panose="020B0606020202030204" pitchFamily="34" charset="0"/>
              </a:rPr>
              <a:t>10</a:t>
            </a:r>
            <a:r>
              <a:rPr lang="es-ES_tradnl" altLang="es-ES" sz="1200" baseline="30000">
                <a:latin typeface="Arial Narrow" panose="020B0606020202030204" pitchFamily="34" charset="0"/>
              </a:rPr>
              <a:t>27</a:t>
            </a:r>
            <a:r>
              <a:rPr lang="es-ES_tradnl" altLang="es-ES" sz="1200">
                <a:latin typeface="Arial Narrow" panose="020B0606020202030204" pitchFamily="34" charset="0"/>
              </a:rPr>
              <a:t> *K</a:t>
            </a:r>
          </a:p>
        </p:txBody>
      </p:sp>
      <p:sp>
        <p:nvSpPr>
          <p:cNvPr id="102424" name="Text Box 24">
            <a:extLst>
              <a:ext uri="{FF2B5EF4-FFF2-40B4-BE49-F238E27FC236}">
                <a16:creationId xmlns:a16="http://schemas.microsoft.com/office/drawing/2014/main" id="{8D5AA8E1-F76F-4861-B7D3-EC0DEA1A6F1A}"/>
              </a:ext>
            </a:extLst>
          </p:cNvPr>
          <p:cNvSpPr txBox="1">
            <a:spLocks noChangeArrowheads="1"/>
          </p:cNvSpPr>
          <p:nvPr/>
        </p:nvSpPr>
        <p:spPr bwMode="auto">
          <a:xfrm>
            <a:off x="1187450" y="2259013"/>
            <a:ext cx="504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s-ES_tradnl" altLang="es-ES" sz="1200">
                <a:latin typeface="Arial Narrow" panose="020B0606020202030204" pitchFamily="34" charset="0"/>
              </a:rPr>
              <a:t>10</a:t>
            </a:r>
            <a:r>
              <a:rPr lang="es-ES_tradnl" altLang="es-ES" sz="1200" baseline="30000">
                <a:latin typeface="Arial Narrow" panose="020B0606020202030204" pitchFamily="34" charset="0"/>
              </a:rPr>
              <a:t>13</a:t>
            </a:r>
            <a:r>
              <a:rPr lang="es-ES_tradnl" altLang="es-ES" sz="1200">
                <a:latin typeface="Arial Narrow" panose="020B0606020202030204" pitchFamily="34" charset="0"/>
              </a:rPr>
              <a:t> *K</a:t>
            </a:r>
          </a:p>
        </p:txBody>
      </p:sp>
      <p:sp>
        <p:nvSpPr>
          <p:cNvPr id="102425" name="Text Box 25">
            <a:extLst>
              <a:ext uri="{FF2B5EF4-FFF2-40B4-BE49-F238E27FC236}">
                <a16:creationId xmlns:a16="http://schemas.microsoft.com/office/drawing/2014/main" id="{3791FF65-7673-4693-93AD-E214DCEE24EF}"/>
              </a:ext>
            </a:extLst>
          </p:cNvPr>
          <p:cNvSpPr txBox="1">
            <a:spLocks noChangeArrowheads="1"/>
          </p:cNvSpPr>
          <p:nvPr/>
        </p:nvSpPr>
        <p:spPr bwMode="auto">
          <a:xfrm>
            <a:off x="1835150" y="1898650"/>
            <a:ext cx="504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s-ES_tradnl" altLang="es-ES" sz="1200">
                <a:latin typeface="Arial Narrow" panose="020B0606020202030204" pitchFamily="34" charset="0"/>
              </a:rPr>
              <a:t>10</a:t>
            </a:r>
            <a:r>
              <a:rPr lang="es-ES_tradnl" altLang="es-ES" sz="1200" baseline="30000">
                <a:latin typeface="Arial Narrow" panose="020B0606020202030204" pitchFamily="34" charset="0"/>
              </a:rPr>
              <a:t>6</a:t>
            </a:r>
            <a:r>
              <a:rPr lang="es-ES_tradnl" altLang="es-ES" sz="1200">
                <a:latin typeface="Arial Narrow" panose="020B0606020202030204" pitchFamily="34" charset="0"/>
              </a:rPr>
              <a:t> *K</a:t>
            </a:r>
          </a:p>
        </p:txBody>
      </p:sp>
      <p:sp>
        <p:nvSpPr>
          <p:cNvPr id="102426" name="Text Box 26">
            <a:extLst>
              <a:ext uri="{FF2B5EF4-FFF2-40B4-BE49-F238E27FC236}">
                <a16:creationId xmlns:a16="http://schemas.microsoft.com/office/drawing/2014/main" id="{0BED1928-8752-42E0-BDA9-D11E2F2239B3}"/>
              </a:ext>
            </a:extLst>
          </p:cNvPr>
          <p:cNvSpPr txBox="1">
            <a:spLocks noChangeArrowheads="1"/>
          </p:cNvSpPr>
          <p:nvPr/>
        </p:nvSpPr>
        <p:spPr bwMode="auto">
          <a:xfrm>
            <a:off x="2484438" y="1611313"/>
            <a:ext cx="504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s-ES_tradnl" altLang="es-ES" sz="1200">
                <a:latin typeface="Arial Narrow" panose="020B0606020202030204" pitchFamily="34" charset="0"/>
              </a:rPr>
              <a:t>3000 *K</a:t>
            </a:r>
          </a:p>
        </p:txBody>
      </p:sp>
      <p:sp>
        <p:nvSpPr>
          <p:cNvPr id="102427" name="Text Box 27">
            <a:extLst>
              <a:ext uri="{FF2B5EF4-FFF2-40B4-BE49-F238E27FC236}">
                <a16:creationId xmlns:a16="http://schemas.microsoft.com/office/drawing/2014/main" id="{AC314BF1-19AC-451E-9E28-B0AEE6B49D30}"/>
              </a:ext>
            </a:extLst>
          </p:cNvPr>
          <p:cNvSpPr txBox="1">
            <a:spLocks noChangeArrowheads="1"/>
          </p:cNvSpPr>
          <p:nvPr/>
        </p:nvSpPr>
        <p:spPr bwMode="auto">
          <a:xfrm>
            <a:off x="0" y="3438525"/>
            <a:ext cx="611188" cy="549275"/>
          </a:xfrm>
          <a:prstGeom prst="rect">
            <a:avLst/>
          </a:prstGeom>
          <a:noFill/>
          <a:ln w="9525">
            <a:noFill/>
            <a:miter lim="800000"/>
            <a:headEnd/>
            <a:tailEnd/>
          </a:ln>
          <a:effectLst/>
        </p:spPr>
        <p:txBody>
          <a:bodyPr lIns="0" rIns="0">
            <a:spAutoFit/>
          </a:bodyPr>
          <a:lstStyle/>
          <a:p>
            <a:pPr algn="ctr">
              <a:spcBef>
                <a:spcPct val="50000"/>
              </a:spcBef>
              <a:defRPr/>
            </a:pPr>
            <a:r>
              <a:rPr lang="es-ES_tradnl" sz="1000" dirty="0">
                <a:effectLst>
                  <a:outerShdw blurRad="38100" dist="38100" dir="2700000" algn="tl">
                    <a:srgbClr val="FFFFFF"/>
                  </a:outerShdw>
                </a:effectLst>
                <a:latin typeface="Arial Narrow" pitchFamily="34" charset="0"/>
              </a:rPr>
              <a:t>Materia y antimateria en armonía</a:t>
            </a:r>
          </a:p>
        </p:txBody>
      </p:sp>
      <p:sp>
        <p:nvSpPr>
          <p:cNvPr id="102428" name="Text Box 28">
            <a:extLst>
              <a:ext uri="{FF2B5EF4-FFF2-40B4-BE49-F238E27FC236}">
                <a16:creationId xmlns:a16="http://schemas.microsoft.com/office/drawing/2014/main" id="{9872C11A-F720-4B8A-A030-24FD7FB51436}"/>
              </a:ext>
            </a:extLst>
          </p:cNvPr>
          <p:cNvSpPr txBox="1">
            <a:spLocks noChangeArrowheads="1"/>
          </p:cNvSpPr>
          <p:nvPr/>
        </p:nvSpPr>
        <p:spPr bwMode="auto">
          <a:xfrm>
            <a:off x="539750" y="3698875"/>
            <a:ext cx="574675" cy="930275"/>
          </a:xfrm>
          <a:prstGeom prst="rect">
            <a:avLst/>
          </a:prstGeom>
          <a:noFill/>
          <a:ln w="9525">
            <a:noFill/>
            <a:miter lim="800000"/>
            <a:headEnd/>
            <a:tailEnd/>
          </a:ln>
          <a:effectLst/>
        </p:spPr>
        <p:txBody>
          <a:bodyPr lIns="0" rIns="0">
            <a:spAutoFit/>
          </a:bodyPr>
          <a:lstStyle/>
          <a:p>
            <a:pPr algn="r">
              <a:spcBef>
                <a:spcPct val="50000"/>
              </a:spcBef>
              <a:defRPr/>
            </a:pPr>
            <a:r>
              <a:rPr lang="es-ES_tradnl" sz="1000" dirty="0">
                <a:effectLst>
                  <a:outerShdw blurRad="38100" dist="38100" dir="2700000" algn="tl">
                    <a:srgbClr val="FFFFFF"/>
                  </a:outerShdw>
                </a:effectLst>
                <a:latin typeface="Arial Narrow" pitchFamily="34" charset="0"/>
              </a:rPr>
              <a:t>Partículas</a:t>
            </a:r>
          </a:p>
          <a:p>
            <a:pPr algn="r">
              <a:spcBef>
                <a:spcPct val="50000"/>
              </a:spcBef>
              <a:defRPr/>
            </a:pPr>
            <a:r>
              <a:rPr lang="es-ES_tradnl" sz="1000" dirty="0">
                <a:effectLst>
                  <a:outerShdw blurRad="38100" dist="38100" dir="2700000" algn="tl">
                    <a:srgbClr val="FFFFFF"/>
                  </a:outerShdw>
                </a:effectLst>
                <a:latin typeface="Arial Narrow" pitchFamily="34" charset="0"/>
              </a:rPr>
              <a:t>y anti-partículas en proceso a enfriarse</a:t>
            </a:r>
          </a:p>
        </p:txBody>
      </p:sp>
      <p:sp>
        <p:nvSpPr>
          <p:cNvPr id="102429" name="Text Box 29">
            <a:extLst>
              <a:ext uri="{FF2B5EF4-FFF2-40B4-BE49-F238E27FC236}">
                <a16:creationId xmlns:a16="http://schemas.microsoft.com/office/drawing/2014/main" id="{A03F076E-AD65-41BF-8937-58E44E453E7F}"/>
              </a:ext>
            </a:extLst>
          </p:cNvPr>
          <p:cNvSpPr txBox="1">
            <a:spLocks noChangeArrowheads="1"/>
          </p:cNvSpPr>
          <p:nvPr/>
        </p:nvSpPr>
        <p:spPr bwMode="auto">
          <a:xfrm>
            <a:off x="971550" y="3989388"/>
            <a:ext cx="719138" cy="501650"/>
          </a:xfrm>
          <a:prstGeom prst="rect">
            <a:avLst/>
          </a:prstGeom>
          <a:noFill/>
          <a:ln w="9525">
            <a:noFill/>
            <a:miter lim="800000"/>
            <a:headEnd/>
            <a:tailEnd/>
          </a:ln>
          <a:effectLst/>
        </p:spPr>
        <p:txBody>
          <a:bodyPr lIns="0" rIns="0">
            <a:spAutoFit/>
          </a:bodyPr>
          <a:lstStyle/>
          <a:p>
            <a:pPr algn="r">
              <a:lnSpc>
                <a:spcPct val="90000"/>
              </a:lnSpc>
              <a:defRPr/>
            </a:pPr>
            <a:r>
              <a:rPr lang="es-ES_tradnl" sz="1000" dirty="0">
                <a:effectLst>
                  <a:outerShdw blurRad="38100" dist="38100" dir="2700000" algn="tl">
                    <a:srgbClr val="FFFFFF"/>
                  </a:outerShdw>
                </a:effectLst>
                <a:latin typeface="Arial Narrow" pitchFamily="34" charset="0"/>
              </a:rPr>
              <a:t>Neutrones</a:t>
            </a:r>
          </a:p>
          <a:p>
            <a:pPr algn="r">
              <a:lnSpc>
                <a:spcPct val="90000"/>
              </a:lnSpc>
              <a:defRPr/>
            </a:pPr>
            <a:r>
              <a:rPr lang="es-ES_tradnl" sz="1000" dirty="0">
                <a:effectLst>
                  <a:outerShdw blurRad="38100" dist="38100" dir="2700000" algn="tl">
                    <a:srgbClr val="FFFFFF"/>
                  </a:outerShdw>
                </a:effectLst>
                <a:latin typeface="Arial Narrow" pitchFamily="34" charset="0"/>
              </a:rPr>
              <a:t>Y</a:t>
            </a:r>
          </a:p>
          <a:p>
            <a:pPr algn="r">
              <a:lnSpc>
                <a:spcPct val="90000"/>
              </a:lnSpc>
              <a:defRPr/>
            </a:pPr>
            <a:r>
              <a:rPr lang="es-ES_tradnl" sz="1000" dirty="0">
                <a:effectLst>
                  <a:outerShdw blurRad="38100" dist="38100" dir="2700000" algn="tl">
                    <a:srgbClr val="FFFFFF"/>
                  </a:outerShdw>
                </a:effectLst>
                <a:latin typeface="Arial Narrow" pitchFamily="34" charset="0"/>
              </a:rPr>
              <a:t>Protones</a:t>
            </a:r>
          </a:p>
        </p:txBody>
      </p:sp>
      <p:sp>
        <p:nvSpPr>
          <p:cNvPr id="102430" name="Text Box 30">
            <a:extLst>
              <a:ext uri="{FF2B5EF4-FFF2-40B4-BE49-F238E27FC236}">
                <a16:creationId xmlns:a16="http://schemas.microsoft.com/office/drawing/2014/main" id="{EBA637DF-5AF1-4B0F-87E8-AEA04DE978E6}"/>
              </a:ext>
            </a:extLst>
          </p:cNvPr>
          <p:cNvSpPr txBox="1">
            <a:spLocks noChangeArrowheads="1"/>
          </p:cNvSpPr>
          <p:nvPr/>
        </p:nvSpPr>
        <p:spPr bwMode="auto">
          <a:xfrm>
            <a:off x="1547813" y="4227513"/>
            <a:ext cx="792162" cy="911225"/>
          </a:xfrm>
          <a:prstGeom prst="rect">
            <a:avLst/>
          </a:prstGeom>
          <a:noFill/>
          <a:ln w="9525">
            <a:noFill/>
            <a:miter lim="800000"/>
            <a:headEnd/>
            <a:tailEnd/>
          </a:ln>
          <a:effectLst/>
        </p:spPr>
        <p:txBody>
          <a:bodyPr lIns="0" rIns="0">
            <a:spAutoFit/>
          </a:bodyPr>
          <a:lstStyle/>
          <a:p>
            <a:pPr algn="r">
              <a:lnSpc>
                <a:spcPct val="90000"/>
              </a:lnSpc>
              <a:defRPr/>
            </a:pPr>
            <a:r>
              <a:rPr lang="es-ES_tradnl" sz="1000" dirty="0">
                <a:effectLst>
                  <a:outerShdw blurRad="38100" dist="38100" dir="2700000" algn="tl">
                    <a:srgbClr val="FFFFFF"/>
                  </a:outerShdw>
                </a:effectLst>
                <a:latin typeface="Arial Narrow" pitchFamily="34" charset="0"/>
              </a:rPr>
              <a:t>Los</a:t>
            </a:r>
          </a:p>
          <a:p>
            <a:pPr algn="r">
              <a:lnSpc>
                <a:spcPct val="90000"/>
              </a:lnSpc>
              <a:defRPr/>
            </a:pPr>
            <a:r>
              <a:rPr lang="es-ES_tradnl" sz="1000" dirty="0">
                <a:effectLst>
                  <a:outerShdw blurRad="38100" dist="38100" dir="2700000" algn="tl">
                    <a:srgbClr val="FFFFFF"/>
                  </a:outerShdw>
                </a:effectLst>
                <a:latin typeface="Arial Narrow" pitchFamily="34" charset="0"/>
              </a:rPr>
              <a:t>protones y neutrones  ya no tienen energía para escapar de la fuerza nuclear</a:t>
            </a:r>
          </a:p>
        </p:txBody>
      </p:sp>
      <p:sp>
        <p:nvSpPr>
          <p:cNvPr id="102431" name="Text Box 31">
            <a:extLst>
              <a:ext uri="{FF2B5EF4-FFF2-40B4-BE49-F238E27FC236}">
                <a16:creationId xmlns:a16="http://schemas.microsoft.com/office/drawing/2014/main" id="{DEAB1158-046E-4B69-A4EB-928693A77FCB}"/>
              </a:ext>
            </a:extLst>
          </p:cNvPr>
          <p:cNvSpPr txBox="1">
            <a:spLocks noChangeArrowheads="1"/>
          </p:cNvSpPr>
          <p:nvPr/>
        </p:nvSpPr>
        <p:spPr bwMode="auto">
          <a:xfrm>
            <a:off x="2268538" y="4491038"/>
            <a:ext cx="719137" cy="365125"/>
          </a:xfrm>
          <a:prstGeom prst="rect">
            <a:avLst/>
          </a:prstGeom>
          <a:noFill/>
          <a:ln w="9525">
            <a:noFill/>
            <a:miter lim="800000"/>
            <a:headEnd/>
            <a:tailEnd/>
          </a:ln>
          <a:effectLst/>
        </p:spPr>
        <p:txBody>
          <a:bodyPr lIns="0" rIns="0">
            <a:spAutoFit/>
          </a:bodyPr>
          <a:lstStyle/>
          <a:p>
            <a:pPr algn="r">
              <a:lnSpc>
                <a:spcPct val="90000"/>
              </a:lnSpc>
              <a:defRPr/>
            </a:pPr>
            <a:r>
              <a:rPr lang="es-ES_tradnl" sz="1000" dirty="0">
                <a:effectLst>
                  <a:outerShdw blurRad="38100" dist="38100" dir="2700000" algn="tl">
                    <a:srgbClr val="FFFFFF"/>
                  </a:outerShdw>
                </a:effectLst>
                <a:latin typeface="Arial Narrow" pitchFamily="34" charset="0"/>
              </a:rPr>
              <a:t>Se forman</a:t>
            </a:r>
          </a:p>
          <a:p>
            <a:pPr algn="r">
              <a:lnSpc>
                <a:spcPct val="90000"/>
              </a:lnSpc>
              <a:defRPr/>
            </a:pPr>
            <a:r>
              <a:rPr lang="es-ES_tradnl" sz="1000" dirty="0">
                <a:effectLst>
                  <a:outerShdw blurRad="38100" dist="38100" dir="2700000" algn="tl">
                    <a:srgbClr val="FFFFFF"/>
                  </a:outerShdw>
                </a:effectLst>
                <a:latin typeface="Arial Narrow" pitchFamily="34" charset="0"/>
              </a:rPr>
              <a:t>las galaxias</a:t>
            </a:r>
          </a:p>
        </p:txBody>
      </p:sp>
      <p:sp>
        <p:nvSpPr>
          <p:cNvPr id="102432" name="Text Box 32">
            <a:extLst>
              <a:ext uri="{FF2B5EF4-FFF2-40B4-BE49-F238E27FC236}">
                <a16:creationId xmlns:a16="http://schemas.microsoft.com/office/drawing/2014/main" id="{CDF311E4-4E35-4629-9001-E86FAFC287AE}"/>
              </a:ext>
            </a:extLst>
          </p:cNvPr>
          <p:cNvSpPr txBox="1">
            <a:spLocks noChangeArrowheads="1"/>
          </p:cNvSpPr>
          <p:nvPr/>
        </p:nvSpPr>
        <p:spPr bwMode="auto">
          <a:xfrm>
            <a:off x="6659563" y="4346575"/>
            <a:ext cx="1873250" cy="228600"/>
          </a:xfrm>
          <a:prstGeom prst="rect">
            <a:avLst/>
          </a:prstGeom>
          <a:noFill/>
          <a:ln w="9525">
            <a:noFill/>
            <a:miter lim="800000"/>
            <a:headEnd/>
            <a:tailEnd/>
          </a:ln>
          <a:effectLst/>
        </p:spPr>
        <p:txBody>
          <a:bodyPr lIns="0" rIns="0">
            <a:spAutoFit/>
          </a:bodyPr>
          <a:lstStyle/>
          <a:p>
            <a:pPr algn="ctr">
              <a:lnSpc>
                <a:spcPct val="90000"/>
              </a:lnSpc>
              <a:defRPr/>
            </a:pPr>
            <a:r>
              <a:rPr lang="es-ES_tradnl" sz="1000" b="1" dirty="0">
                <a:solidFill>
                  <a:schemeClr val="accent2"/>
                </a:solidFill>
                <a:effectLst>
                  <a:outerShdw blurRad="38100" dist="38100" dir="2700000" algn="tl">
                    <a:srgbClr val="000000"/>
                  </a:outerShdw>
                </a:effectLst>
              </a:rPr>
              <a:t>RECONTRACCIÓN CÓSMICA</a:t>
            </a:r>
          </a:p>
        </p:txBody>
      </p:sp>
      <p:sp>
        <p:nvSpPr>
          <p:cNvPr id="102433" name="Text Box 33">
            <a:extLst>
              <a:ext uri="{FF2B5EF4-FFF2-40B4-BE49-F238E27FC236}">
                <a16:creationId xmlns:a16="http://schemas.microsoft.com/office/drawing/2014/main" id="{7CB1F970-892F-4633-BCD1-D6EDBD37CF9F}"/>
              </a:ext>
            </a:extLst>
          </p:cNvPr>
          <p:cNvSpPr txBox="1">
            <a:spLocks noChangeArrowheads="1"/>
          </p:cNvSpPr>
          <p:nvPr/>
        </p:nvSpPr>
        <p:spPr bwMode="auto">
          <a:xfrm>
            <a:off x="395288" y="5138738"/>
            <a:ext cx="1944687" cy="501650"/>
          </a:xfrm>
          <a:prstGeom prst="rect">
            <a:avLst/>
          </a:prstGeom>
          <a:noFill/>
          <a:ln w="9525">
            <a:noFill/>
            <a:miter lim="800000"/>
            <a:headEnd/>
            <a:tailEnd/>
          </a:ln>
          <a:effectLst/>
        </p:spPr>
        <p:txBody>
          <a:bodyPr lIns="0" rIns="0">
            <a:spAutoFit/>
          </a:bodyPr>
          <a:lstStyle/>
          <a:p>
            <a:pPr>
              <a:lnSpc>
                <a:spcPct val="90000"/>
              </a:lnSpc>
              <a:defRPr/>
            </a:pPr>
            <a:r>
              <a:rPr lang="es-ES_tradnl" sz="1000" b="1" dirty="0">
                <a:solidFill>
                  <a:srgbClr val="006600"/>
                </a:solidFill>
                <a:effectLst>
                  <a:outerShdw blurRad="38100" dist="38100" dir="2700000" algn="tl">
                    <a:srgbClr val="000000"/>
                  </a:outerShdw>
                </a:effectLst>
                <a:latin typeface="Arial Narrow" pitchFamily="34" charset="0"/>
              </a:rPr>
              <a:t>LA DENSIDAD ES TAN FUERTE QUE DEFORMA LA LUZ Y APLASTA LAS OTRAS FUERZAS.</a:t>
            </a:r>
          </a:p>
        </p:txBody>
      </p:sp>
      <p:sp>
        <p:nvSpPr>
          <p:cNvPr id="102434" name="Text Box 34">
            <a:extLst>
              <a:ext uri="{FF2B5EF4-FFF2-40B4-BE49-F238E27FC236}">
                <a16:creationId xmlns:a16="http://schemas.microsoft.com/office/drawing/2014/main" id="{EE833CF0-495C-4ACD-9F5A-70EA1A87E592}"/>
              </a:ext>
            </a:extLst>
          </p:cNvPr>
          <p:cNvSpPr txBox="1">
            <a:spLocks noChangeArrowheads="1"/>
          </p:cNvSpPr>
          <p:nvPr/>
        </p:nvSpPr>
        <p:spPr bwMode="auto">
          <a:xfrm>
            <a:off x="34925" y="960438"/>
            <a:ext cx="3960813" cy="1035050"/>
          </a:xfrm>
          <a:prstGeom prst="rect">
            <a:avLst/>
          </a:prstGeom>
          <a:noFill/>
          <a:ln w="9525">
            <a:noFill/>
            <a:miter lim="800000"/>
            <a:headEnd/>
            <a:tailEnd/>
          </a:ln>
          <a:effectLst/>
        </p:spPr>
        <p:txBody>
          <a:bodyPr>
            <a:spAutoFit/>
          </a:bodyPr>
          <a:lstStyle/>
          <a:p>
            <a:pPr marL="174625" indent="-174625">
              <a:lnSpc>
                <a:spcPct val="90000"/>
              </a:lnSpc>
              <a:defRPr/>
            </a:pPr>
            <a:r>
              <a:rPr lang="es-ES_tradnl" sz="1100" b="1" dirty="0">
                <a:solidFill>
                  <a:srgbClr val="000099"/>
                </a:solidFill>
                <a:effectLst>
                  <a:outerShdw blurRad="38100" dist="38100" dir="2700000" algn="tl">
                    <a:srgbClr val="000000"/>
                  </a:outerShdw>
                </a:effectLst>
                <a:latin typeface="Arial Narrow" pitchFamily="34" charset="0"/>
              </a:rPr>
              <a:t>I.	TEORIA PRIMIGENIA</a:t>
            </a:r>
          </a:p>
          <a:p>
            <a:pPr marL="174625" indent="-174625">
              <a:lnSpc>
                <a:spcPct val="90000"/>
              </a:lnSpc>
              <a:defRPr/>
            </a:pPr>
            <a:r>
              <a:rPr lang="es-ES_tradnl" sz="1000" dirty="0">
                <a:solidFill>
                  <a:srgbClr val="000099"/>
                </a:solidFill>
                <a:latin typeface="Arial Narrow" pitchFamily="34" charset="0"/>
              </a:rPr>
              <a:t>	Los espíritus controlaban los fenómenos que acontecían en la naturaleza y actuaban de una manera muy humana e impredecible y vivían en los cerros, ríos y mares</a:t>
            </a:r>
          </a:p>
          <a:p>
            <a:pPr marL="174625" indent="-174625">
              <a:lnSpc>
                <a:spcPct val="90000"/>
              </a:lnSpc>
              <a:spcBef>
                <a:spcPct val="50000"/>
              </a:spcBef>
              <a:defRPr/>
            </a:pPr>
            <a:r>
              <a:rPr lang="es-ES_tradnl" sz="1100" b="1" dirty="0">
                <a:solidFill>
                  <a:srgbClr val="000099"/>
                </a:solidFill>
                <a:effectLst>
                  <a:outerShdw blurRad="38100" dist="38100" dir="2700000" algn="tl">
                    <a:srgbClr val="000000"/>
                  </a:outerShdw>
                </a:effectLst>
                <a:latin typeface="Arial Narrow" pitchFamily="34" charset="0"/>
              </a:rPr>
              <a:t>II.	TEORÍA DETERMINISTA</a:t>
            </a:r>
          </a:p>
          <a:p>
            <a:pPr marL="174625" indent="-174625">
              <a:lnSpc>
                <a:spcPct val="90000"/>
              </a:lnSpc>
              <a:defRPr/>
            </a:pPr>
            <a:r>
              <a:rPr lang="es-ES_tradnl" sz="1000" dirty="0">
                <a:solidFill>
                  <a:srgbClr val="000099"/>
                </a:solidFill>
                <a:latin typeface="Arial Narrow" pitchFamily="34" charset="0"/>
              </a:rPr>
              <a:t>	Laplace: El universo fue creado por Dios.</a:t>
            </a:r>
          </a:p>
        </p:txBody>
      </p:sp>
      <p:sp>
        <p:nvSpPr>
          <p:cNvPr id="102435" name="Text Box 35">
            <a:extLst>
              <a:ext uri="{FF2B5EF4-FFF2-40B4-BE49-F238E27FC236}">
                <a16:creationId xmlns:a16="http://schemas.microsoft.com/office/drawing/2014/main" id="{B34ECA8B-471F-4872-8F9C-CB06F53FBB23}"/>
              </a:ext>
            </a:extLst>
          </p:cNvPr>
          <p:cNvSpPr txBox="1">
            <a:spLocks noChangeArrowheads="1"/>
          </p:cNvSpPr>
          <p:nvPr/>
        </p:nvSpPr>
        <p:spPr bwMode="auto">
          <a:xfrm>
            <a:off x="2555875" y="5010150"/>
            <a:ext cx="6624638" cy="728663"/>
          </a:xfrm>
          <a:prstGeom prst="rect">
            <a:avLst/>
          </a:prstGeom>
          <a:noFill/>
          <a:ln w="9525">
            <a:noFill/>
            <a:miter lim="800000"/>
            <a:headEnd/>
            <a:tailEnd/>
          </a:ln>
          <a:effectLst/>
        </p:spPr>
        <p:txBody>
          <a:bodyPr lIns="18000" tIns="10800" rIns="18000" bIns="10800">
            <a:spAutoFit/>
          </a:bodyPr>
          <a:lstStyle/>
          <a:p>
            <a:pPr marL="174625" indent="-174625">
              <a:lnSpc>
                <a:spcPct val="90000"/>
              </a:lnSpc>
              <a:defRPr/>
            </a:pPr>
            <a:r>
              <a:rPr lang="es-ES_tradnl" sz="1100" b="1" dirty="0">
                <a:solidFill>
                  <a:srgbClr val="000099"/>
                </a:solidFill>
                <a:effectLst>
                  <a:outerShdw blurRad="38100" dist="38100" dir="2700000" algn="tl">
                    <a:srgbClr val="000000"/>
                  </a:outerShdw>
                </a:effectLst>
                <a:latin typeface="Arial Narrow" pitchFamily="34" charset="0"/>
              </a:rPr>
              <a:t>IV.	TEORIA DE LAS SUPERCUERDAS</a:t>
            </a:r>
          </a:p>
          <a:p>
            <a:pPr marL="174625" indent="-174625">
              <a:lnSpc>
                <a:spcPct val="90000"/>
              </a:lnSpc>
              <a:defRPr/>
            </a:pPr>
            <a:r>
              <a:rPr lang="es-ES_tradnl" sz="1000" dirty="0">
                <a:solidFill>
                  <a:srgbClr val="000099"/>
                </a:solidFill>
                <a:latin typeface="Arial Narrow" pitchFamily="34" charset="0"/>
              </a:rPr>
              <a:t>	Todas las partículas y todas las fierzas incluidas la gravedad son de alguna manera las distintas vibraciones de una cuerda, la misma cuerda vibra de igual manera y se parece a un quark de otra diferente y se parece a un foton, de otra a un electron, de otra a un graviton, las particulas son vibraciones de un mismo objeto. Todas las partículas y todas las fuerzas son las vibraciones de una misma cuerda. El universo es autosostenido y no tiene creador.</a:t>
            </a:r>
          </a:p>
        </p:txBody>
      </p:sp>
      <p:grpSp>
        <p:nvGrpSpPr>
          <p:cNvPr id="2" name="Group 36">
            <a:extLst>
              <a:ext uri="{FF2B5EF4-FFF2-40B4-BE49-F238E27FC236}">
                <a16:creationId xmlns:a16="http://schemas.microsoft.com/office/drawing/2014/main" id="{E3C55DB9-7076-4449-AF2D-2A011F06BB32}"/>
              </a:ext>
            </a:extLst>
          </p:cNvPr>
          <p:cNvGrpSpPr>
            <a:grpSpLocks/>
          </p:cNvGrpSpPr>
          <p:nvPr/>
        </p:nvGrpSpPr>
        <p:grpSpPr bwMode="auto">
          <a:xfrm>
            <a:off x="1258888" y="1970088"/>
            <a:ext cx="2090737" cy="719137"/>
            <a:chOff x="793" y="1343"/>
            <a:chExt cx="1317" cy="453"/>
          </a:xfrm>
        </p:grpSpPr>
        <p:sp>
          <p:nvSpPr>
            <p:cNvPr id="19526" name="Text Box 37">
              <a:extLst>
                <a:ext uri="{FF2B5EF4-FFF2-40B4-BE49-F238E27FC236}">
                  <a16:creationId xmlns:a16="http://schemas.microsoft.com/office/drawing/2014/main" id="{C3F30CD6-B0AF-485A-AD01-28D00FCDD564}"/>
                </a:ext>
              </a:extLst>
            </p:cNvPr>
            <p:cNvSpPr txBox="1">
              <a:spLocks noChangeArrowheads="1"/>
            </p:cNvSpPr>
            <p:nvPr/>
          </p:nvSpPr>
          <p:spPr bwMode="auto">
            <a:xfrm rot="-1420746">
              <a:off x="793" y="1642"/>
              <a:ext cx="9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s-ES_tradnl" altLang="es-ES" sz="1000">
                  <a:latin typeface="Arial Narrow" panose="020B0606020202030204" pitchFamily="34" charset="0"/>
                </a:rPr>
                <a:t>FUERZA GRAVITACIONAL</a:t>
              </a:r>
            </a:p>
          </p:txBody>
        </p:sp>
        <p:sp>
          <p:nvSpPr>
            <p:cNvPr id="19527" name="Line 38">
              <a:extLst>
                <a:ext uri="{FF2B5EF4-FFF2-40B4-BE49-F238E27FC236}">
                  <a16:creationId xmlns:a16="http://schemas.microsoft.com/office/drawing/2014/main" id="{0E53DE18-6C08-451A-ADE3-CB5C87277545}"/>
                </a:ext>
              </a:extLst>
            </p:cNvPr>
            <p:cNvSpPr>
              <a:spLocks noChangeShapeType="1"/>
            </p:cNvSpPr>
            <p:nvPr/>
          </p:nvSpPr>
          <p:spPr bwMode="auto">
            <a:xfrm flipV="1">
              <a:off x="1701" y="1343"/>
              <a:ext cx="409"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sp>
        <p:nvSpPr>
          <p:cNvPr id="102439" name="Text Box 39">
            <a:extLst>
              <a:ext uri="{FF2B5EF4-FFF2-40B4-BE49-F238E27FC236}">
                <a16:creationId xmlns:a16="http://schemas.microsoft.com/office/drawing/2014/main" id="{74976EA0-5801-499E-84BD-A96480694A4A}"/>
              </a:ext>
            </a:extLst>
          </p:cNvPr>
          <p:cNvSpPr txBox="1">
            <a:spLocks noChangeArrowheads="1"/>
          </p:cNvSpPr>
          <p:nvPr/>
        </p:nvSpPr>
        <p:spPr bwMode="auto">
          <a:xfrm>
            <a:off x="395288" y="5715000"/>
            <a:ext cx="8569325" cy="215900"/>
          </a:xfrm>
          <a:prstGeom prst="rect">
            <a:avLst/>
          </a:prstGeom>
          <a:solidFill>
            <a:schemeClr val="bg1"/>
          </a:solidFill>
          <a:ln w="9525">
            <a:solidFill>
              <a:schemeClr val="tx1"/>
            </a:solidFill>
            <a:miter lim="800000"/>
            <a:headEnd/>
            <a:tailEnd/>
          </a:ln>
          <a:effectLst>
            <a:outerShdw dist="53882" dir="8100000" algn="ctr" rotWithShape="0">
              <a:schemeClr val="bg2">
                <a:alpha val="50000"/>
              </a:schemeClr>
            </a:outerShdw>
          </a:effec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lnSpc>
                <a:spcPct val="80000"/>
              </a:lnSpc>
            </a:pPr>
            <a:r>
              <a:rPr lang="es-ES_tradnl" altLang="es-ES" sz="1200">
                <a:latin typeface="Arial Narrow" panose="020B0606020202030204" pitchFamily="34" charset="0"/>
              </a:rPr>
              <a:t>Einstein nunca aceptó que la Teoría Cuántica estuviera gobernada por el azar, y dijo “Dios no juega a los dados con el Universo”</a:t>
            </a:r>
          </a:p>
        </p:txBody>
      </p:sp>
      <p:sp>
        <p:nvSpPr>
          <p:cNvPr id="102440" name="Text Box 40">
            <a:extLst>
              <a:ext uri="{FF2B5EF4-FFF2-40B4-BE49-F238E27FC236}">
                <a16:creationId xmlns:a16="http://schemas.microsoft.com/office/drawing/2014/main" id="{E8802513-3FA3-4B2F-84AD-2458EF1E8461}"/>
              </a:ext>
            </a:extLst>
          </p:cNvPr>
          <p:cNvSpPr txBox="1">
            <a:spLocks noChangeArrowheads="1"/>
          </p:cNvSpPr>
          <p:nvPr/>
        </p:nvSpPr>
        <p:spPr bwMode="auto">
          <a:xfrm>
            <a:off x="395288" y="6002338"/>
            <a:ext cx="8569325" cy="215900"/>
          </a:xfrm>
          <a:prstGeom prst="rect">
            <a:avLst/>
          </a:prstGeom>
          <a:solidFill>
            <a:schemeClr val="bg1"/>
          </a:solidFill>
          <a:ln w="9525">
            <a:solidFill>
              <a:schemeClr val="tx1"/>
            </a:solidFill>
            <a:miter lim="800000"/>
            <a:headEnd/>
            <a:tailEnd/>
          </a:ln>
          <a:effectLst>
            <a:outerShdw dist="53882" dir="8100000" algn="ctr" rotWithShape="0">
              <a:schemeClr val="bg2">
                <a:alpha val="50000"/>
              </a:schemeClr>
            </a:outerShdw>
          </a:effec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lnSpc>
                <a:spcPct val="80000"/>
              </a:lnSpc>
            </a:pPr>
            <a:r>
              <a:rPr lang="es-ES_tradnl" altLang="es-ES" sz="1200">
                <a:latin typeface="Arial Narrow" panose="020B0606020202030204" pitchFamily="34" charset="0"/>
              </a:rPr>
              <a:t>San Agustín imagina a Dios como un ser que existe a través del tiempo.</a:t>
            </a:r>
          </a:p>
        </p:txBody>
      </p:sp>
      <p:sp>
        <p:nvSpPr>
          <p:cNvPr id="102441" name="Text Box 41">
            <a:extLst>
              <a:ext uri="{FF2B5EF4-FFF2-40B4-BE49-F238E27FC236}">
                <a16:creationId xmlns:a16="http://schemas.microsoft.com/office/drawing/2014/main" id="{D03099E9-89B4-4D6F-9B8C-128C46242A54}"/>
              </a:ext>
            </a:extLst>
          </p:cNvPr>
          <p:cNvSpPr txBox="1">
            <a:spLocks noChangeArrowheads="1"/>
          </p:cNvSpPr>
          <p:nvPr/>
        </p:nvSpPr>
        <p:spPr bwMode="auto">
          <a:xfrm>
            <a:off x="-36513" y="2435225"/>
            <a:ext cx="936626" cy="544513"/>
          </a:xfrm>
          <a:prstGeom prst="rect">
            <a:avLst/>
          </a:prstGeom>
          <a:noFill/>
          <a:ln w="9525">
            <a:noFill/>
            <a:miter lim="800000"/>
            <a:headEnd/>
            <a:tailEnd/>
          </a:ln>
          <a:effectLst/>
        </p:spPr>
        <p:txBody>
          <a:bodyPr>
            <a:spAutoFit/>
          </a:bodyPr>
          <a:lstStyle/>
          <a:p>
            <a:pPr marL="174625" indent="-174625">
              <a:lnSpc>
                <a:spcPct val="90000"/>
              </a:lnSpc>
              <a:defRPr/>
            </a:pPr>
            <a:r>
              <a:rPr lang="es-ES_tradnl" sz="1100" b="1" dirty="0">
                <a:solidFill>
                  <a:srgbClr val="000099"/>
                </a:solidFill>
                <a:effectLst>
                  <a:outerShdw blurRad="38100" dist="38100" dir="2700000" algn="tl">
                    <a:srgbClr val="000000"/>
                  </a:outerShdw>
                </a:effectLst>
                <a:latin typeface="Arial Narrow" pitchFamily="34" charset="0"/>
              </a:rPr>
              <a:t>III.  TEORIA DEL </a:t>
            </a:r>
          </a:p>
          <a:p>
            <a:pPr marL="174625" indent="-174625">
              <a:lnSpc>
                <a:spcPct val="90000"/>
              </a:lnSpc>
              <a:defRPr/>
            </a:pPr>
            <a:r>
              <a:rPr lang="es-ES_tradnl" sz="1100" b="1" dirty="0">
                <a:solidFill>
                  <a:srgbClr val="000099"/>
                </a:solidFill>
                <a:effectLst>
                  <a:outerShdw blurRad="38100" dist="38100" dir="2700000" algn="tl">
                    <a:srgbClr val="000000"/>
                  </a:outerShdw>
                </a:effectLst>
                <a:latin typeface="Arial Narrow" pitchFamily="34" charset="0"/>
              </a:rPr>
              <a:t>	BIG BANG</a:t>
            </a:r>
          </a:p>
        </p:txBody>
      </p:sp>
      <p:grpSp>
        <p:nvGrpSpPr>
          <p:cNvPr id="3" name="Group 42">
            <a:extLst>
              <a:ext uri="{FF2B5EF4-FFF2-40B4-BE49-F238E27FC236}">
                <a16:creationId xmlns:a16="http://schemas.microsoft.com/office/drawing/2014/main" id="{2CBABBB3-D2E8-4AD6-97A3-499B96E718BC}"/>
              </a:ext>
            </a:extLst>
          </p:cNvPr>
          <p:cNvGrpSpPr>
            <a:grpSpLocks/>
          </p:cNvGrpSpPr>
          <p:nvPr/>
        </p:nvGrpSpPr>
        <p:grpSpPr bwMode="auto">
          <a:xfrm>
            <a:off x="1116013" y="3841750"/>
            <a:ext cx="2376487" cy="793750"/>
            <a:chOff x="703" y="2522"/>
            <a:chExt cx="1497" cy="500"/>
          </a:xfrm>
        </p:grpSpPr>
        <p:sp>
          <p:nvSpPr>
            <p:cNvPr id="19524" name="Text Box 43">
              <a:extLst>
                <a:ext uri="{FF2B5EF4-FFF2-40B4-BE49-F238E27FC236}">
                  <a16:creationId xmlns:a16="http://schemas.microsoft.com/office/drawing/2014/main" id="{AFE682AD-20F9-4BC3-976F-EC1057375A00}"/>
                </a:ext>
              </a:extLst>
            </p:cNvPr>
            <p:cNvSpPr txBox="1">
              <a:spLocks noChangeArrowheads="1"/>
            </p:cNvSpPr>
            <p:nvPr/>
          </p:nvSpPr>
          <p:spPr bwMode="auto">
            <a:xfrm rot="1436839">
              <a:off x="703" y="2522"/>
              <a:ext cx="13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s-ES_tradnl" altLang="es-ES" sz="1000">
                  <a:latin typeface="Arial Narrow" panose="020B0606020202030204" pitchFamily="34" charset="0"/>
                </a:rPr>
                <a:t>FUERZA ELECTROMAGNETICA</a:t>
              </a:r>
            </a:p>
          </p:txBody>
        </p:sp>
        <p:sp>
          <p:nvSpPr>
            <p:cNvPr id="19525" name="Line 44">
              <a:extLst>
                <a:ext uri="{FF2B5EF4-FFF2-40B4-BE49-F238E27FC236}">
                  <a16:creationId xmlns:a16="http://schemas.microsoft.com/office/drawing/2014/main" id="{B04D1392-1DC4-448B-9BB9-7EA593F45712}"/>
                </a:ext>
              </a:extLst>
            </p:cNvPr>
            <p:cNvSpPr>
              <a:spLocks noChangeShapeType="1"/>
            </p:cNvSpPr>
            <p:nvPr/>
          </p:nvSpPr>
          <p:spPr bwMode="auto">
            <a:xfrm>
              <a:off x="1882" y="2840"/>
              <a:ext cx="318" cy="1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cxnSp>
        <p:nvCxnSpPr>
          <p:cNvPr id="102445" name="AutoShape 45">
            <a:extLst>
              <a:ext uri="{FF2B5EF4-FFF2-40B4-BE49-F238E27FC236}">
                <a16:creationId xmlns:a16="http://schemas.microsoft.com/office/drawing/2014/main" id="{15C7A3CB-B3D5-4633-B518-6CB68CB16B45}"/>
              </a:ext>
            </a:extLst>
          </p:cNvPr>
          <p:cNvCxnSpPr>
            <a:cxnSpLocks noChangeShapeType="1"/>
            <a:stCxn id="19521" idx="1"/>
            <a:endCxn id="102457" idx="0"/>
          </p:cNvCxnSpPr>
          <p:nvPr/>
        </p:nvCxnSpPr>
        <p:spPr bwMode="auto">
          <a:xfrm flipV="1">
            <a:off x="3708400" y="2963863"/>
            <a:ext cx="1655763" cy="1587"/>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102446" name="Line 46">
            <a:extLst>
              <a:ext uri="{FF2B5EF4-FFF2-40B4-BE49-F238E27FC236}">
                <a16:creationId xmlns:a16="http://schemas.microsoft.com/office/drawing/2014/main" id="{50F9FE99-043B-47D5-953B-6D615E80147E}"/>
              </a:ext>
            </a:extLst>
          </p:cNvPr>
          <p:cNvSpPr>
            <a:spLocks noChangeShapeType="1"/>
          </p:cNvSpPr>
          <p:nvPr/>
        </p:nvSpPr>
        <p:spPr bwMode="auto">
          <a:xfrm>
            <a:off x="5292725" y="3841750"/>
            <a:ext cx="863600" cy="431800"/>
          </a:xfrm>
          <a:prstGeom prst="line">
            <a:avLst/>
          </a:prstGeom>
          <a:noFill/>
          <a:ln w="28575">
            <a:solidFill>
              <a:srgbClr val="006600"/>
            </a:solidFill>
            <a:round/>
            <a:headEnd/>
            <a:tailEnd type="stealth" w="lg" len="med"/>
          </a:ln>
          <a:extLst>
            <a:ext uri="{909E8E84-426E-40DD-AFC4-6F175D3DCCD1}">
              <a14:hiddenFill xmlns:a14="http://schemas.microsoft.com/office/drawing/2010/main">
                <a:noFill/>
              </a14:hiddenFill>
            </a:ext>
          </a:extLst>
        </p:spPr>
        <p:txBody>
          <a:bodyPr/>
          <a:lstStyle/>
          <a:p>
            <a:endParaRPr lang="es-ES"/>
          </a:p>
        </p:txBody>
      </p:sp>
      <p:cxnSp>
        <p:nvCxnSpPr>
          <p:cNvPr id="102447" name="AutoShape 47">
            <a:extLst>
              <a:ext uri="{FF2B5EF4-FFF2-40B4-BE49-F238E27FC236}">
                <a16:creationId xmlns:a16="http://schemas.microsoft.com/office/drawing/2014/main" id="{0315DF0A-03F1-4FA8-8999-980A9F06D731}"/>
              </a:ext>
            </a:extLst>
          </p:cNvPr>
          <p:cNvCxnSpPr>
            <a:cxnSpLocks noChangeShapeType="1"/>
            <a:stCxn id="19518" idx="1"/>
            <a:endCxn id="102446" idx="0"/>
          </p:cNvCxnSpPr>
          <p:nvPr/>
        </p:nvCxnSpPr>
        <p:spPr bwMode="auto">
          <a:xfrm>
            <a:off x="3708400" y="3827463"/>
            <a:ext cx="1584325" cy="0"/>
          </a:xfrm>
          <a:prstGeom prst="straightConnector1">
            <a:avLst/>
          </a:prstGeom>
          <a:noFill/>
          <a:ln w="28575">
            <a:solidFill>
              <a:srgbClr val="006600"/>
            </a:solidFill>
            <a:prstDash val="dash"/>
            <a:round/>
            <a:headEnd/>
            <a:tailEnd/>
          </a:ln>
          <a:extLst>
            <a:ext uri="{909E8E84-426E-40DD-AFC4-6F175D3DCCD1}">
              <a14:hiddenFill xmlns:a14="http://schemas.microsoft.com/office/drawing/2010/main">
                <a:noFill/>
              </a14:hiddenFill>
            </a:ext>
          </a:extLst>
        </p:spPr>
      </p:cxnSp>
      <p:sp>
        <p:nvSpPr>
          <p:cNvPr id="102448" name="Text Box 48">
            <a:extLst>
              <a:ext uri="{FF2B5EF4-FFF2-40B4-BE49-F238E27FC236}">
                <a16:creationId xmlns:a16="http://schemas.microsoft.com/office/drawing/2014/main" id="{1ACE044F-0A17-4372-8822-D4447C3BCE4F}"/>
              </a:ext>
            </a:extLst>
          </p:cNvPr>
          <p:cNvSpPr txBox="1">
            <a:spLocks noChangeArrowheads="1"/>
          </p:cNvSpPr>
          <p:nvPr/>
        </p:nvSpPr>
        <p:spPr bwMode="auto">
          <a:xfrm>
            <a:off x="684213" y="3122613"/>
            <a:ext cx="468312"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1200">
                <a:latin typeface="Arial Narrow" panose="020B0606020202030204" pitchFamily="34" charset="0"/>
              </a:rPr>
              <a:t>pum</a:t>
            </a:r>
          </a:p>
        </p:txBody>
      </p:sp>
      <p:sp>
        <p:nvSpPr>
          <p:cNvPr id="102449" name="Text Box 49">
            <a:extLst>
              <a:ext uri="{FF2B5EF4-FFF2-40B4-BE49-F238E27FC236}">
                <a16:creationId xmlns:a16="http://schemas.microsoft.com/office/drawing/2014/main" id="{A2E4CE88-57F9-4DFE-8AC9-B47432BF15E8}"/>
              </a:ext>
            </a:extLst>
          </p:cNvPr>
          <p:cNvSpPr txBox="1">
            <a:spLocks noChangeArrowheads="1"/>
          </p:cNvSpPr>
          <p:nvPr/>
        </p:nvSpPr>
        <p:spPr bwMode="auto">
          <a:xfrm>
            <a:off x="1258888" y="3122613"/>
            <a:ext cx="468312"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1200">
                <a:latin typeface="Arial Narrow" panose="020B0606020202030204" pitchFamily="34" charset="0"/>
              </a:rPr>
              <a:t>pum</a:t>
            </a:r>
          </a:p>
        </p:txBody>
      </p:sp>
      <p:sp>
        <p:nvSpPr>
          <p:cNvPr id="102450" name="Text Box 50">
            <a:extLst>
              <a:ext uri="{FF2B5EF4-FFF2-40B4-BE49-F238E27FC236}">
                <a16:creationId xmlns:a16="http://schemas.microsoft.com/office/drawing/2014/main" id="{CBEA818C-AD70-4704-A6AA-C3477E895BB5}"/>
              </a:ext>
            </a:extLst>
          </p:cNvPr>
          <p:cNvSpPr txBox="1">
            <a:spLocks noChangeArrowheads="1"/>
          </p:cNvSpPr>
          <p:nvPr/>
        </p:nvSpPr>
        <p:spPr bwMode="auto">
          <a:xfrm>
            <a:off x="1835150" y="3122613"/>
            <a:ext cx="468313"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1200">
                <a:latin typeface="Arial Narrow" panose="020B0606020202030204" pitchFamily="34" charset="0"/>
              </a:rPr>
              <a:t>pururu</a:t>
            </a:r>
          </a:p>
          <a:p>
            <a:pPr algn="ctr" eaLnBrk="1" hangingPunct="1">
              <a:lnSpc>
                <a:spcPct val="90000"/>
              </a:lnSpc>
            </a:pPr>
            <a:r>
              <a:rPr lang="es-ES_tradnl" altLang="es-ES" sz="1200">
                <a:latin typeface="Arial Narrow" panose="020B0606020202030204" pitchFamily="34" charset="0"/>
              </a:rPr>
              <a:t>m</a:t>
            </a:r>
          </a:p>
        </p:txBody>
      </p:sp>
      <p:sp>
        <p:nvSpPr>
          <p:cNvPr id="102451" name="Text Box 51">
            <a:extLst>
              <a:ext uri="{FF2B5EF4-FFF2-40B4-BE49-F238E27FC236}">
                <a16:creationId xmlns:a16="http://schemas.microsoft.com/office/drawing/2014/main" id="{BBB640DC-9A59-4AF5-81D8-412770D37E05}"/>
              </a:ext>
            </a:extLst>
          </p:cNvPr>
          <p:cNvSpPr txBox="1">
            <a:spLocks noChangeArrowheads="1"/>
          </p:cNvSpPr>
          <p:nvPr/>
        </p:nvSpPr>
        <p:spPr bwMode="auto">
          <a:xfrm>
            <a:off x="2484438" y="3122613"/>
            <a:ext cx="468312"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1200">
                <a:latin typeface="Arial Narrow" panose="020B0606020202030204" pitchFamily="34" charset="0"/>
              </a:rPr>
              <a:t>pururu</a:t>
            </a:r>
          </a:p>
          <a:p>
            <a:pPr algn="ctr" eaLnBrk="1" hangingPunct="1">
              <a:lnSpc>
                <a:spcPct val="90000"/>
              </a:lnSpc>
            </a:pPr>
            <a:r>
              <a:rPr lang="es-ES_tradnl" altLang="es-ES" sz="1200">
                <a:latin typeface="Arial Narrow" panose="020B0606020202030204" pitchFamily="34" charset="0"/>
              </a:rPr>
              <a:t>m</a:t>
            </a:r>
          </a:p>
        </p:txBody>
      </p:sp>
      <p:sp>
        <p:nvSpPr>
          <p:cNvPr id="102452" name="Text Box 52">
            <a:extLst>
              <a:ext uri="{FF2B5EF4-FFF2-40B4-BE49-F238E27FC236}">
                <a16:creationId xmlns:a16="http://schemas.microsoft.com/office/drawing/2014/main" id="{2F585896-26F7-4EBD-8088-DBA16365F270}"/>
              </a:ext>
            </a:extLst>
          </p:cNvPr>
          <p:cNvSpPr txBox="1">
            <a:spLocks noChangeArrowheads="1"/>
          </p:cNvSpPr>
          <p:nvPr/>
        </p:nvSpPr>
        <p:spPr bwMode="auto">
          <a:xfrm>
            <a:off x="8027988" y="3122613"/>
            <a:ext cx="468312"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1200">
                <a:latin typeface="Arial Narrow" panose="020B0606020202030204" pitchFamily="34" charset="0"/>
              </a:rPr>
              <a:t>pum</a:t>
            </a:r>
          </a:p>
        </p:txBody>
      </p:sp>
      <p:sp>
        <p:nvSpPr>
          <p:cNvPr id="102453" name="Text Box 53">
            <a:extLst>
              <a:ext uri="{FF2B5EF4-FFF2-40B4-BE49-F238E27FC236}">
                <a16:creationId xmlns:a16="http://schemas.microsoft.com/office/drawing/2014/main" id="{7A19EE20-B587-4C03-B484-FF35633DB73E}"/>
              </a:ext>
            </a:extLst>
          </p:cNvPr>
          <p:cNvSpPr txBox="1">
            <a:spLocks noChangeArrowheads="1"/>
          </p:cNvSpPr>
          <p:nvPr/>
        </p:nvSpPr>
        <p:spPr bwMode="auto">
          <a:xfrm>
            <a:off x="7451725" y="3122613"/>
            <a:ext cx="468313"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1200">
                <a:latin typeface="Arial Narrow" panose="020B0606020202030204" pitchFamily="34" charset="0"/>
              </a:rPr>
              <a:t>pum</a:t>
            </a:r>
          </a:p>
        </p:txBody>
      </p:sp>
      <p:sp>
        <p:nvSpPr>
          <p:cNvPr id="102454" name="Text Box 54">
            <a:extLst>
              <a:ext uri="{FF2B5EF4-FFF2-40B4-BE49-F238E27FC236}">
                <a16:creationId xmlns:a16="http://schemas.microsoft.com/office/drawing/2014/main" id="{B4EC9F57-A147-4079-854C-A178A2CBE1B9}"/>
              </a:ext>
            </a:extLst>
          </p:cNvPr>
          <p:cNvSpPr txBox="1">
            <a:spLocks noChangeArrowheads="1"/>
          </p:cNvSpPr>
          <p:nvPr/>
        </p:nvSpPr>
        <p:spPr bwMode="auto">
          <a:xfrm>
            <a:off x="6804025" y="3122613"/>
            <a:ext cx="468313"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1200">
                <a:latin typeface="Arial Narrow" panose="020B0606020202030204" pitchFamily="34" charset="0"/>
              </a:rPr>
              <a:t>pururu</a:t>
            </a:r>
          </a:p>
          <a:p>
            <a:pPr algn="ctr" eaLnBrk="1" hangingPunct="1">
              <a:lnSpc>
                <a:spcPct val="90000"/>
              </a:lnSpc>
            </a:pPr>
            <a:r>
              <a:rPr lang="es-ES_tradnl" altLang="es-ES" sz="1200">
                <a:latin typeface="Arial Narrow" panose="020B0606020202030204" pitchFamily="34" charset="0"/>
              </a:rPr>
              <a:t>m</a:t>
            </a:r>
          </a:p>
        </p:txBody>
      </p:sp>
      <p:sp>
        <p:nvSpPr>
          <p:cNvPr id="102455" name="Text Box 55">
            <a:extLst>
              <a:ext uri="{FF2B5EF4-FFF2-40B4-BE49-F238E27FC236}">
                <a16:creationId xmlns:a16="http://schemas.microsoft.com/office/drawing/2014/main" id="{959A0267-BE83-4220-939A-420EE87BC868}"/>
              </a:ext>
            </a:extLst>
          </p:cNvPr>
          <p:cNvSpPr txBox="1">
            <a:spLocks noChangeArrowheads="1"/>
          </p:cNvSpPr>
          <p:nvPr/>
        </p:nvSpPr>
        <p:spPr bwMode="auto">
          <a:xfrm>
            <a:off x="6156325" y="3122613"/>
            <a:ext cx="468313"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1200">
                <a:latin typeface="Arial Narrow" panose="020B0606020202030204" pitchFamily="34" charset="0"/>
              </a:rPr>
              <a:t>pururu</a:t>
            </a:r>
          </a:p>
          <a:p>
            <a:pPr algn="ctr" eaLnBrk="1" hangingPunct="1">
              <a:lnSpc>
                <a:spcPct val="90000"/>
              </a:lnSpc>
            </a:pPr>
            <a:r>
              <a:rPr lang="es-ES_tradnl" altLang="es-ES" sz="1200">
                <a:latin typeface="Arial Narrow" panose="020B0606020202030204" pitchFamily="34" charset="0"/>
              </a:rPr>
              <a:t>m</a:t>
            </a:r>
          </a:p>
        </p:txBody>
      </p:sp>
      <p:sp>
        <p:nvSpPr>
          <p:cNvPr id="102456" name="Text Box 56">
            <a:extLst>
              <a:ext uri="{FF2B5EF4-FFF2-40B4-BE49-F238E27FC236}">
                <a16:creationId xmlns:a16="http://schemas.microsoft.com/office/drawing/2014/main" id="{2AC0D9BA-F1EA-484D-BA43-99B72677CB1D}"/>
              </a:ext>
            </a:extLst>
          </p:cNvPr>
          <p:cNvSpPr txBox="1">
            <a:spLocks noChangeArrowheads="1"/>
          </p:cNvSpPr>
          <p:nvPr/>
        </p:nvSpPr>
        <p:spPr bwMode="auto">
          <a:xfrm>
            <a:off x="4140200" y="3086100"/>
            <a:ext cx="860425"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rIns="18000"/>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1200">
                <a:latin typeface="Arial Narrow" panose="020B0606020202030204" pitchFamily="34" charset="0"/>
              </a:rPr>
              <a:t>pururump</a:t>
            </a:r>
          </a:p>
          <a:p>
            <a:pPr algn="ctr" eaLnBrk="1" hangingPunct="1">
              <a:lnSpc>
                <a:spcPct val="90000"/>
              </a:lnSpc>
            </a:pPr>
            <a:r>
              <a:rPr lang="es-ES_tradnl" altLang="es-ES" sz="1200">
                <a:latin typeface="Arial Narrow" panose="020B0606020202030204" pitchFamily="34" charset="0"/>
              </a:rPr>
              <a:t>mp</a:t>
            </a:r>
          </a:p>
        </p:txBody>
      </p:sp>
      <p:sp>
        <p:nvSpPr>
          <p:cNvPr id="102457" name="Line 57">
            <a:extLst>
              <a:ext uri="{FF2B5EF4-FFF2-40B4-BE49-F238E27FC236}">
                <a16:creationId xmlns:a16="http://schemas.microsoft.com/office/drawing/2014/main" id="{13EBD769-ACA0-45A7-80F1-34F0A218B2C0}"/>
              </a:ext>
            </a:extLst>
          </p:cNvPr>
          <p:cNvSpPr>
            <a:spLocks noChangeShapeType="1"/>
          </p:cNvSpPr>
          <p:nvPr/>
        </p:nvSpPr>
        <p:spPr bwMode="auto">
          <a:xfrm>
            <a:off x="5364163" y="2978150"/>
            <a:ext cx="1944687" cy="863600"/>
          </a:xfrm>
          <a:prstGeom prst="line">
            <a:avLst/>
          </a:prstGeom>
          <a:noFill/>
          <a:ln w="28575">
            <a:solidFill>
              <a:srgbClr val="FF0000"/>
            </a:solidFill>
            <a:round/>
            <a:headEnd/>
            <a:tailEnd type="stealth" w="lg" len="med"/>
          </a:ln>
          <a:extLst>
            <a:ext uri="{909E8E84-426E-40DD-AFC4-6F175D3DCCD1}">
              <a14:hiddenFill xmlns:a14="http://schemas.microsoft.com/office/drawing/2010/main">
                <a:noFill/>
              </a14:hiddenFill>
            </a:ext>
          </a:extLst>
        </p:spPr>
        <p:txBody>
          <a:bodyPr/>
          <a:lstStyle/>
          <a:p>
            <a:endParaRPr lang="es-ES"/>
          </a:p>
        </p:txBody>
      </p:sp>
      <p:sp>
        <p:nvSpPr>
          <p:cNvPr id="102458" name="Text Box 58">
            <a:extLst>
              <a:ext uri="{FF2B5EF4-FFF2-40B4-BE49-F238E27FC236}">
                <a16:creationId xmlns:a16="http://schemas.microsoft.com/office/drawing/2014/main" id="{01CCC81E-8155-447C-9583-F16451FAAC4A}"/>
              </a:ext>
            </a:extLst>
          </p:cNvPr>
          <p:cNvSpPr txBox="1">
            <a:spLocks noChangeArrowheads="1"/>
          </p:cNvSpPr>
          <p:nvPr/>
        </p:nvSpPr>
        <p:spPr bwMode="auto">
          <a:xfrm>
            <a:off x="395288" y="6291263"/>
            <a:ext cx="8569325" cy="374650"/>
          </a:xfrm>
          <a:prstGeom prst="rect">
            <a:avLst/>
          </a:prstGeom>
          <a:solidFill>
            <a:srgbClr val="DDDDDD"/>
          </a:solidFill>
          <a:ln w="9525">
            <a:solidFill>
              <a:schemeClr val="tx1"/>
            </a:solidFill>
            <a:miter lim="800000"/>
            <a:headEnd/>
            <a:tailEnd/>
          </a:ln>
          <a:effectLst>
            <a:outerShdw dist="71842" dir="8100000" algn="ctr" rotWithShape="0">
              <a:schemeClr val="bg2">
                <a:alpha val="50000"/>
              </a:schemeClr>
            </a:outerShdw>
          </a:effectLst>
        </p:spPr>
        <p:txBody>
          <a:bodyPr>
            <a:spAutoFit/>
          </a:bodyPr>
          <a:lstStyle>
            <a:lvl1pPr eaLnBrk="0" hangingPunct="0">
              <a:tabLst>
                <a:tab pos="1074738" algn="l"/>
                <a:tab pos="2873375" algn="l"/>
                <a:tab pos="5021263" algn="l"/>
                <a:tab pos="6821488" algn="l"/>
              </a:tabLst>
              <a:defRPr sz="2000">
                <a:solidFill>
                  <a:schemeClr val="tx1"/>
                </a:solidFill>
                <a:latin typeface="Times New Roman" panose="02020603050405020304" pitchFamily="18" charset="0"/>
              </a:defRPr>
            </a:lvl1pPr>
            <a:lvl2pPr marL="742950" indent="-285750" eaLnBrk="0" hangingPunct="0">
              <a:tabLst>
                <a:tab pos="1074738" algn="l"/>
                <a:tab pos="2873375" algn="l"/>
                <a:tab pos="5021263" algn="l"/>
                <a:tab pos="6821488" algn="l"/>
              </a:tabLst>
              <a:defRPr sz="2000">
                <a:solidFill>
                  <a:schemeClr val="tx1"/>
                </a:solidFill>
                <a:latin typeface="Times New Roman" panose="02020603050405020304" pitchFamily="18" charset="0"/>
              </a:defRPr>
            </a:lvl2pPr>
            <a:lvl3pPr marL="1143000" indent="-228600" eaLnBrk="0" hangingPunct="0">
              <a:tabLst>
                <a:tab pos="1074738" algn="l"/>
                <a:tab pos="2873375" algn="l"/>
                <a:tab pos="5021263" algn="l"/>
                <a:tab pos="6821488" algn="l"/>
              </a:tabLst>
              <a:defRPr sz="2000">
                <a:solidFill>
                  <a:schemeClr val="tx1"/>
                </a:solidFill>
                <a:latin typeface="Times New Roman" panose="02020603050405020304" pitchFamily="18" charset="0"/>
              </a:defRPr>
            </a:lvl3pPr>
            <a:lvl4pPr marL="1600200" indent="-228600" eaLnBrk="0" hangingPunct="0">
              <a:tabLst>
                <a:tab pos="1074738" algn="l"/>
                <a:tab pos="2873375" algn="l"/>
                <a:tab pos="5021263" algn="l"/>
                <a:tab pos="6821488" algn="l"/>
              </a:tabLst>
              <a:defRPr sz="2000">
                <a:solidFill>
                  <a:schemeClr val="tx1"/>
                </a:solidFill>
                <a:latin typeface="Times New Roman" panose="02020603050405020304" pitchFamily="18" charset="0"/>
              </a:defRPr>
            </a:lvl4pPr>
            <a:lvl5pPr marL="2057400" indent="-228600" eaLnBrk="0" hangingPunct="0">
              <a:tabLst>
                <a:tab pos="1074738" algn="l"/>
                <a:tab pos="2873375" algn="l"/>
                <a:tab pos="5021263" algn="l"/>
                <a:tab pos="6821488" algn="l"/>
              </a:tabLst>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074738" algn="l"/>
                <a:tab pos="2873375" algn="l"/>
                <a:tab pos="5021263" algn="l"/>
                <a:tab pos="6821488" algn="l"/>
              </a:tabLs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074738" algn="l"/>
                <a:tab pos="2873375" algn="l"/>
                <a:tab pos="5021263" algn="l"/>
                <a:tab pos="6821488" algn="l"/>
              </a:tabLs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074738" algn="l"/>
                <a:tab pos="2873375" algn="l"/>
                <a:tab pos="5021263" algn="l"/>
                <a:tab pos="6821488" algn="l"/>
              </a:tabLs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074738" algn="l"/>
                <a:tab pos="2873375" algn="l"/>
                <a:tab pos="5021263" algn="l"/>
                <a:tab pos="6821488" algn="l"/>
              </a:tabLst>
              <a:defRPr sz="2000">
                <a:solidFill>
                  <a:schemeClr val="tx1"/>
                </a:solidFill>
                <a:latin typeface="Times New Roman" panose="02020603050405020304" pitchFamily="18" charset="0"/>
              </a:defRPr>
            </a:lvl9pPr>
          </a:lstStyle>
          <a:p>
            <a:pPr eaLnBrk="1" hangingPunct="1">
              <a:lnSpc>
                <a:spcPct val="90000"/>
              </a:lnSpc>
            </a:pPr>
            <a:r>
              <a:rPr lang="es-ES_tradnl" altLang="es-ES" sz="1000" b="1">
                <a:solidFill>
                  <a:schemeClr val="accent2"/>
                </a:solidFill>
                <a:latin typeface="Arial Narrow" panose="020B0606020202030204" pitchFamily="34" charset="0"/>
              </a:rPr>
              <a:t>Bibliografía	Teoría General de la Relatividad	Albert Einstein (1915)	Super cuerdas (Una teoría del todo?	Davies &amp; Cross (1997)</a:t>
            </a:r>
          </a:p>
          <a:p>
            <a:pPr eaLnBrk="1" hangingPunct="1">
              <a:lnSpc>
                <a:spcPct val="90000"/>
              </a:lnSpc>
            </a:pPr>
            <a:r>
              <a:rPr lang="es-ES_tradnl" altLang="es-ES" sz="1000" b="1">
                <a:solidFill>
                  <a:schemeClr val="accent2"/>
                </a:solidFill>
                <a:latin typeface="Arial Narrow" panose="020B0606020202030204" pitchFamily="34" charset="0"/>
              </a:rPr>
              <a:t>	Breve historia del tiempo	Stephen Hawking (1997)	Teoría del Biga Bang	George Garnow (1948)</a:t>
            </a:r>
          </a:p>
        </p:txBody>
      </p:sp>
      <p:grpSp>
        <p:nvGrpSpPr>
          <p:cNvPr id="4" name="Group 59">
            <a:extLst>
              <a:ext uri="{FF2B5EF4-FFF2-40B4-BE49-F238E27FC236}">
                <a16:creationId xmlns:a16="http://schemas.microsoft.com/office/drawing/2014/main" id="{CE3CFEA4-E71F-4FEB-B699-C51BAAC3BB50}"/>
              </a:ext>
            </a:extLst>
          </p:cNvPr>
          <p:cNvGrpSpPr>
            <a:grpSpLocks/>
          </p:cNvGrpSpPr>
          <p:nvPr/>
        </p:nvGrpSpPr>
        <p:grpSpPr bwMode="auto">
          <a:xfrm>
            <a:off x="1763713" y="2532063"/>
            <a:ext cx="2160587" cy="1454150"/>
            <a:chOff x="1111" y="1697"/>
            <a:chExt cx="1361" cy="916"/>
          </a:xfrm>
        </p:grpSpPr>
        <p:sp>
          <p:nvSpPr>
            <p:cNvPr id="19521" name="Line 60">
              <a:extLst>
                <a:ext uri="{FF2B5EF4-FFF2-40B4-BE49-F238E27FC236}">
                  <a16:creationId xmlns:a16="http://schemas.microsoft.com/office/drawing/2014/main" id="{0571CE49-0F27-4F31-AE8C-86B635FEA2B4}"/>
                </a:ext>
              </a:extLst>
            </p:cNvPr>
            <p:cNvSpPr>
              <a:spLocks noChangeShapeType="1"/>
            </p:cNvSpPr>
            <p:nvPr/>
          </p:nvSpPr>
          <p:spPr bwMode="auto">
            <a:xfrm flipV="1">
              <a:off x="1111" y="1978"/>
              <a:ext cx="1225" cy="635"/>
            </a:xfrm>
            <a:prstGeom prst="line">
              <a:avLst/>
            </a:prstGeom>
            <a:noFill/>
            <a:ln w="28575">
              <a:solidFill>
                <a:srgbClr val="FF0000"/>
              </a:solidFill>
              <a:round/>
              <a:headEnd/>
              <a:tailEnd type="stealth" w="lg" len="med"/>
            </a:ln>
            <a:extLst>
              <a:ext uri="{909E8E84-426E-40DD-AFC4-6F175D3DCCD1}">
                <a14:hiddenFill xmlns:a14="http://schemas.microsoft.com/office/drawing/2010/main">
                  <a:noFill/>
                </a14:hiddenFill>
              </a:ext>
            </a:extLst>
          </p:spPr>
          <p:txBody>
            <a:bodyPr/>
            <a:lstStyle/>
            <a:p>
              <a:endParaRPr lang="es-ES"/>
            </a:p>
          </p:txBody>
        </p:sp>
        <p:sp>
          <p:nvSpPr>
            <p:cNvPr id="19522" name="Text Box 61">
              <a:extLst>
                <a:ext uri="{FF2B5EF4-FFF2-40B4-BE49-F238E27FC236}">
                  <a16:creationId xmlns:a16="http://schemas.microsoft.com/office/drawing/2014/main" id="{8B83F3A2-F1A1-47BF-96F9-B89F2FD4338A}"/>
                </a:ext>
              </a:extLst>
            </p:cNvPr>
            <p:cNvSpPr txBox="1">
              <a:spLocks noChangeArrowheads="1"/>
            </p:cNvSpPr>
            <p:nvPr/>
          </p:nvSpPr>
          <p:spPr bwMode="auto">
            <a:xfrm rot="-1864721">
              <a:off x="1846" y="1811"/>
              <a:ext cx="5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s-ES_tradnl" altLang="es-ES" sz="1000">
                  <a:latin typeface="Arial Narrow" panose="020B0606020202030204" pitchFamily="34" charset="0"/>
                </a:rPr>
                <a:t>F. DEBIL</a:t>
              </a:r>
            </a:p>
          </p:txBody>
        </p:sp>
        <p:sp>
          <p:nvSpPr>
            <p:cNvPr id="19523" name="Line 62">
              <a:extLst>
                <a:ext uri="{FF2B5EF4-FFF2-40B4-BE49-F238E27FC236}">
                  <a16:creationId xmlns:a16="http://schemas.microsoft.com/office/drawing/2014/main" id="{8B134091-7472-4CF3-9513-98A6DFC934F4}"/>
                </a:ext>
              </a:extLst>
            </p:cNvPr>
            <p:cNvSpPr>
              <a:spLocks noChangeShapeType="1"/>
            </p:cNvSpPr>
            <p:nvPr/>
          </p:nvSpPr>
          <p:spPr bwMode="auto">
            <a:xfrm flipV="1">
              <a:off x="2245" y="1697"/>
              <a:ext cx="227" cy="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pSp>
        <p:nvGrpSpPr>
          <p:cNvPr id="5" name="Group 63">
            <a:extLst>
              <a:ext uri="{FF2B5EF4-FFF2-40B4-BE49-F238E27FC236}">
                <a16:creationId xmlns:a16="http://schemas.microsoft.com/office/drawing/2014/main" id="{835EFC21-9009-4CC0-9D8E-A317ACBC7ECC}"/>
              </a:ext>
            </a:extLst>
          </p:cNvPr>
          <p:cNvGrpSpPr>
            <a:grpSpLocks/>
          </p:cNvGrpSpPr>
          <p:nvPr/>
        </p:nvGrpSpPr>
        <p:grpSpPr bwMode="auto">
          <a:xfrm>
            <a:off x="2700338" y="3627438"/>
            <a:ext cx="1079500" cy="719137"/>
            <a:chOff x="1701" y="2387"/>
            <a:chExt cx="680" cy="453"/>
          </a:xfrm>
        </p:grpSpPr>
        <p:sp>
          <p:nvSpPr>
            <p:cNvPr id="19518" name="Line 64">
              <a:extLst>
                <a:ext uri="{FF2B5EF4-FFF2-40B4-BE49-F238E27FC236}">
                  <a16:creationId xmlns:a16="http://schemas.microsoft.com/office/drawing/2014/main" id="{4BD9241A-4D1A-42CB-B161-EA079BCA0B17}"/>
                </a:ext>
              </a:extLst>
            </p:cNvPr>
            <p:cNvSpPr>
              <a:spLocks noChangeShapeType="1"/>
            </p:cNvSpPr>
            <p:nvPr/>
          </p:nvSpPr>
          <p:spPr bwMode="auto">
            <a:xfrm flipV="1">
              <a:off x="1701" y="2522"/>
              <a:ext cx="635" cy="318"/>
            </a:xfrm>
            <a:prstGeom prst="line">
              <a:avLst/>
            </a:prstGeom>
            <a:noFill/>
            <a:ln w="28575">
              <a:solidFill>
                <a:srgbClr val="006600"/>
              </a:solidFill>
              <a:round/>
              <a:headEnd/>
              <a:tailEnd type="stealth" w="lg" len="med"/>
            </a:ln>
            <a:extLst>
              <a:ext uri="{909E8E84-426E-40DD-AFC4-6F175D3DCCD1}">
                <a14:hiddenFill xmlns:a14="http://schemas.microsoft.com/office/drawing/2010/main">
                  <a:noFill/>
                </a14:hiddenFill>
              </a:ext>
            </a:extLst>
          </p:spPr>
          <p:txBody>
            <a:bodyPr/>
            <a:lstStyle/>
            <a:p>
              <a:endParaRPr lang="es-ES"/>
            </a:p>
          </p:txBody>
        </p:sp>
        <p:sp>
          <p:nvSpPr>
            <p:cNvPr id="19519" name="Text Box 65">
              <a:extLst>
                <a:ext uri="{FF2B5EF4-FFF2-40B4-BE49-F238E27FC236}">
                  <a16:creationId xmlns:a16="http://schemas.microsoft.com/office/drawing/2014/main" id="{9B42C53F-AD30-49D3-86E7-B2AFA02F109A}"/>
                </a:ext>
              </a:extLst>
            </p:cNvPr>
            <p:cNvSpPr txBox="1">
              <a:spLocks noChangeArrowheads="1"/>
            </p:cNvSpPr>
            <p:nvPr/>
          </p:nvSpPr>
          <p:spPr bwMode="auto">
            <a:xfrm rot="-1864721">
              <a:off x="1701" y="2523"/>
              <a:ext cx="5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s-ES_tradnl" altLang="es-ES" sz="1000">
                  <a:latin typeface="Arial Narrow" panose="020B0606020202030204" pitchFamily="34" charset="0"/>
                </a:rPr>
                <a:t>F. FUERTE</a:t>
              </a:r>
            </a:p>
          </p:txBody>
        </p:sp>
        <p:sp>
          <p:nvSpPr>
            <p:cNvPr id="19520" name="Line 66">
              <a:extLst>
                <a:ext uri="{FF2B5EF4-FFF2-40B4-BE49-F238E27FC236}">
                  <a16:creationId xmlns:a16="http://schemas.microsoft.com/office/drawing/2014/main" id="{AFCDDC48-0C8A-4F65-BCDE-52B23ECC7BEF}"/>
                </a:ext>
              </a:extLst>
            </p:cNvPr>
            <p:cNvSpPr>
              <a:spLocks noChangeShapeType="1"/>
            </p:cNvSpPr>
            <p:nvPr/>
          </p:nvSpPr>
          <p:spPr bwMode="auto">
            <a:xfrm flipV="1">
              <a:off x="2154" y="2387"/>
              <a:ext cx="227" cy="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cxnSp>
        <p:nvCxnSpPr>
          <p:cNvPr id="102467" name="AutoShape 67">
            <a:extLst>
              <a:ext uri="{FF2B5EF4-FFF2-40B4-BE49-F238E27FC236}">
                <a16:creationId xmlns:a16="http://schemas.microsoft.com/office/drawing/2014/main" id="{F37ED8BF-B494-4F19-9066-3B665A80C55C}"/>
              </a:ext>
            </a:extLst>
          </p:cNvPr>
          <p:cNvCxnSpPr>
            <a:cxnSpLocks noChangeShapeType="1"/>
            <a:stCxn id="102407" idx="7"/>
          </p:cNvCxnSpPr>
          <p:nvPr/>
        </p:nvCxnSpPr>
        <p:spPr bwMode="auto">
          <a:xfrm flipV="1">
            <a:off x="8972550" y="3051175"/>
            <a:ext cx="171450" cy="63500"/>
          </a:xfrm>
          <a:prstGeom prst="straightConnector1">
            <a:avLst/>
          </a:prstGeom>
          <a:noFill/>
          <a:ln w="38100">
            <a:solidFill>
              <a:schemeClr val="tx1"/>
            </a:solidFill>
            <a:round/>
            <a:headEnd/>
            <a:tailEnd type="stealth" w="lg" len="med"/>
          </a:ln>
          <a:extLst>
            <a:ext uri="{909E8E84-426E-40DD-AFC4-6F175D3DCCD1}">
              <a14:hiddenFill xmlns:a14="http://schemas.microsoft.com/office/drawing/2010/main">
                <a:noFill/>
              </a14:hiddenFill>
            </a:ext>
          </a:extLst>
        </p:spPr>
      </p:cxnSp>
      <p:cxnSp>
        <p:nvCxnSpPr>
          <p:cNvPr id="102468" name="AutoShape 68">
            <a:extLst>
              <a:ext uri="{FF2B5EF4-FFF2-40B4-BE49-F238E27FC236}">
                <a16:creationId xmlns:a16="http://schemas.microsoft.com/office/drawing/2014/main" id="{AF18EB74-A2D2-4894-AA62-C07A6E037E7F}"/>
              </a:ext>
            </a:extLst>
          </p:cNvPr>
          <p:cNvCxnSpPr>
            <a:cxnSpLocks noChangeShapeType="1"/>
            <a:stCxn id="102407" idx="5"/>
          </p:cNvCxnSpPr>
          <p:nvPr/>
        </p:nvCxnSpPr>
        <p:spPr bwMode="auto">
          <a:xfrm>
            <a:off x="8972550" y="3419475"/>
            <a:ext cx="171450" cy="134938"/>
          </a:xfrm>
          <a:prstGeom prst="straightConnector1">
            <a:avLst/>
          </a:prstGeom>
          <a:noFill/>
          <a:ln w="57150">
            <a:solidFill>
              <a:schemeClr val="tx1"/>
            </a:solidFill>
            <a:round/>
            <a:headEnd/>
            <a:tailEnd type="stealth" w="lg" len="med"/>
          </a:ln>
          <a:extLst>
            <a:ext uri="{909E8E84-426E-40DD-AFC4-6F175D3DCCD1}">
              <a14:hiddenFill xmlns:a14="http://schemas.microsoft.com/office/drawing/2010/main">
                <a:noFill/>
              </a14:hiddenFill>
            </a:ext>
          </a:extLst>
        </p:spPr>
      </p:cxnSp>
      <p:sp>
        <p:nvSpPr>
          <p:cNvPr id="102469" name="Text Box 69">
            <a:extLst>
              <a:ext uri="{FF2B5EF4-FFF2-40B4-BE49-F238E27FC236}">
                <a16:creationId xmlns:a16="http://schemas.microsoft.com/office/drawing/2014/main" id="{01168DC5-3DFB-4202-BB1E-A8EF4E5A85F0}"/>
              </a:ext>
            </a:extLst>
          </p:cNvPr>
          <p:cNvSpPr txBox="1">
            <a:spLocks noChangeArrowheads="1"/>
          </p:cNvSpPr>
          <p:nvPr/>
        </p:nvSpPr>
        <p:spPr bwMode="auto">
          <a:xfrm>
            <a:off x="0" y="1971675"/>
            <a:ext cx="1584325" cy="284163"/>
          </a:xfrm>
          <a:prstGeom prst="rect">
            <a:avLst/>
          </a:prstGeom>
          <a:noFill/>
          <a:ln w="9525">
            <a:noFill/>
            <a:miter lim="800000"/>
            <a:headEnd/>
            <a:tailEnd/>
          </a:ln>
          <a:effectLst/>
        </p:spPr>
        <p:txBody>
          <a:bodyPr>
            <a:spAutoFit/>
          </a:bodyPr>
          <a:lstStyle/>
          <a:p>
            <a:pPr algn="ctr">
              <a:lnSpc>
                <a:spcPct val="90000"/>
              </a:lnSpc>
              <a:defRPr/>
            </a:pPr>
            <a:r>
              <a:rPr lang="es-ES_tradnl" sz="1400" b="1" dirty="0">
                <a:solidFill>
                  <a:srgbClr val="006600"/>
                </a:solidFill>
                <a:effectLst>
                  <a:outerShdw blurRad="38100" dist="38100" dir="2700000" algn="tl">
                    <a:srgbClr val="000000"/>
                  </a:outerShdw>
                </a:effectLst>
                <a:latin typeface="Tahoma" pitchFamily="34" charset="0"/>
              </a:rPr>
              <a:t>E N T A L P I A</a:t>
            </a:r>
          </a:p>
        </p:txBody>
      </p:sp>
      <p:sp>
        <p:nvSpPr>
          <p:cNvPr id="102470" name="Oval 70">
            <a:extLst>
              <a:ext uri="{FF2B5EF4-FFF2-40B4-BE49-F238E27FC236}">
                <a16:creationId xmlns:a16="http://schemas.microsoft.com/office/drawing/2014/main" id="{7A76F51E-2687-4665-BB9A-68F8752D12D6}"/>
              </a:ext>
            </a:extLst>
          </p:cNvPr>
          <p:cNvSpPr>
            <a:spLocks noChangeArrowheads="1"/>
          </p:cNvSpPr>
          <p:nvPr/>
        </p:nvSpPr>
        <p:spPr bwMode="auto">
          <a:xfrm>
            <a:off x="8604250" y="2435225"/>
            <a:ext cx="431800" cy="431800"/>
          </a:xfrm>
          <a:prstGeom prst="ellipse">
            <a:avLst/>
          </a:prstGeom>
          <a:noFill/>
          <a:ln w="9525">
            <a:noFill/>
            <a:round/>
            <a:headEnd/>
            <a:tailEnd/>
          </a:ln>
          <a:effectLst/>
        </p:spPr>
        <p:txBody>
          <a:bodyPr wrap="none" anchor="ctr"/>
          <a:lstStyle/>
          <a:p>
            <a:pPr algn="ctr">
              <a:defRPr/>
            </a:pPr>
            <a:r>
              <a:rPr lang="es-ES_tradnl" sz="1200" b="1" dirty="0">
                <a:effectLst>
                  <a:outerShdw blurRad="38100" dist="38100" dir="2700000" algn="tl">
                    <a:srgbClr val="FFFFFF"/>
                  </a:outerShdw>
                </a:effectLst>
                <a:latin typeface="Arial Narrow" pitchFamily="34" charset="0"/>
              </a:rPr>
              <a:t>BIG</a:t>
            </a:r>
          </a:p>
          <a:p>
            <a:pPr algn="ctr">
              <a:defRPr/>
            </a:pPr>
            <a:r>
              <a:rPr lang="es-ES_tradnl" sz="1200" b="1" dirty="0">
                <a:effectLst>
                  <a:outerShdw blurRad="38100" dist="38100" dir="2700000" algn="tl">
                    <a:srgbClr val="FFFFFF"/>
                  </a:outerShdw>
                </a:effectLst>
                <a:latin typeface="Arial Narrow" pitchFamily="34" charset="0"/>
              </a:rPr>
              <a:t>CRUNCH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02412"/>
                                        </p:tgtEl>
                                        <p:attrNameLst>
                                          <p:attrName>style.visibility</p:attrName>
                                        </p:attrNameLst>
                                      </p:cBhvr>
                                      <p:to>
                                        <p:strVal val="visible"/>
                                      </p:to>
                                    </p:set>
                                    <p:animEffect transition="in" filter="fade">
                                      <p:cBhvr>
                                        <p:cTn id="7" dur="1925" decel="100000"/>
                                        <p:tgtEl>
                                          <p:spTgt spid="102412"/>
                                        </p:tgtEl>
                                      </p:cBhvr>
                                    </p:animEffect>
                                    <p:animScale>
                                      <p:cBhvr>
                                        <p:cTn id="8" dur="1925" decel="100000"/>
                                        <p:tgtEl>
                                          <p:spTgt spid="102412"/>
                                        </p:tgtEl>
                                      </p:cBhvr>
                                      <p:from x="10000" y="10000"/>
                                      <p:to x="200000" y="450000"/>
                                    </p:animScale>
                                    <p:animScale>
                                      <p:cBhvr>
                                        <p:cTn id="9" dur="3075" accel="100000" fill="hold">
                                          <p:stCondLst>
                                            <p:cond delay="1925"/>
                                          </p:stCondLst>
                                        </p:cTn>
                                        <p:tgtEl>
                                          <p:spTgt spid="102412"/>
                                        </p:tgtEl>
                                      </p:cBhvr>
                                      <p:from x="200000" y="450000"/>
                                      <p:to x="100000" y="100000"/>
                                    </p:animScale>
                                    <p:set>
                                      <p:cBhvr>
                                        <p:cTn id="10" dur="1925" fill="hold"/>
                                        <p:tgtEl>
                                          <p:spTgt spid="102412"/>
                                        </p:tgtEl>
                                        <p:attrNameLst>
                                          <p:attrName>ppt_x</p:attrName>
                                        </p:attrNameLst>
                                      </p:cBhvr>
                                      <p:to>
                                        <p:strVal val="(0.5)"/>
                                      </p:to>
                                    </p:set>
                                    <p:anim from="(0.5)" to="(#ppt_x)" calcmode="lin" valueType="num">
                                      <p:cBhvr>
                                        <p:cTn id="11" dur="3075" accel="100000" fill="hold">
                                          <p:stCondLst>
                                            <p:cond delay="1925"/>
                                          </p:stCondLst>
                                        </p:cTn>
                                        <p:tgtEl>
                                          <p:spTgt spid="102412"/>
                                        </p:tgtEl>
                                        <p:attrNameLst>
                                          <p:attrName>ppt_x</p:attrName>
                                        </p:attrNameLst>
                                      </p:cBhvr>
                                    </p:anim>
                                    <p:set>
                                      <p:cBhvr>
                                        <p:cTn id="12" dur="1925" fill="hold"/>
                                        <p:tgtEl>
                                          <p:spTgt spid="102412"/>
                                        </p:tgtEl>
                                        <p:attrNameLst>
                                          <p:attrName>ppt_y</p:attrName>
                                        </p:attrNameLst>
                                      </p:cBhvr>
                                      <p:to>
                                        <p:strVal val="(#ppt_y+0.4)"/>
                                      </p:to>
                                    </p:set>
                                    <p:anim from="(#ppt_y+0.4)" to="(#ppt_y)" calcmode="lin" valueType="num">
                                      <p:cBhvr>
                                        <p:cTn id="13" dur="3075" accel="100000" fill="hold">
                                          <p:stCondLst>
                                            <p:cond delay="1925"/>
                                          </p:stCondLst>
                                        </p:cTn>
                                        <p:tgtEl>
                                          <p:spTgt spid="102412"/>
                                        </p:tgtEl>
                                        <p:attrNameLst>
                                          <p:attrName>ppt_y</p:attrName>
                                        </p:attrNameLst>
                                      </p:cBhvr>
                                    </p:anim>
                                  </p:childTnLst>
                                </p:cTn>
                              </p:par>
                            </p:childTnLst>
                          </p:cTn>
                        </p:par>
                        <p:par>
                          <p:cTn id="14" fill="hold" nodeType="afterGroup">
                            <p:stCondLst>
                              <p:cond delay="5000"/>
                            </p:stCondLst>
                            <p:childTnLst>
                              <p:par>
                                <p:cTn id="15" presetID="22" presetClass="entr" presetSubtype="8" fill="hold" nodeType="afterEffect">
                                  <p:stCondLst>
                                    <p:cond delay="2000"/>
                                  </p:stCondLst>
                                  <p:childTnLst>
                                    <p:set>
                                      <p:cBhvr>
                                        <p:cTn id="16" dur="1" fill="hold">
                                          <p:stCondLst>
                                            <p:cond delay="0"/>
                                          </p:stCondLst>
                                        </p:cTn>
                                        <p:tgtEl>
                                          <p:spTgt spid="102434">
                                            <p:txEl>
                                              <p:pRg st="0" end="0"/>
                                            </p:txEl>
                                          </p:spTgt>
                                        </p:tgtEl>
                                        <p:attrNameLst>
                                          <p:attrName>style.visibility</p:attrName>
                                        </p:attrNameLst>
                                      </p:cBhvr>
                                      <p:to>
                                        <p:strVal val="visible"/>
                                      </p:to>
                                    </p:set>
                                    <p:animEffect transition="in" filter="wipe(left)">
                                      <p:cBhvr>
                                        <p:cTn id="17" dur="5000"/>
                                        <p:tgtEl>
                                          <p:spTgt spid="102434">
                                            <p:txEl>
                                              <p:pRg st="0" end="0"/>
                                            </p:txEl>
                                          </p:spTgt>
                                        </p:tgtEl>
                                      </p:cBhvr>
                                    </p:animEffect>
                                  </p:childTnLst>
                                </p:cTn>
                              </p:par>
                            </p:childTnLst>
                          </p:cTn>
                        </p:par>
                        <p:par>
                          <p:cTn id="18" fill="hold" nodeType="afterGroup">
                            <p:stCondLst>
                              <p:cond delay="12000"/>
                            </p:stCondLst>
                            <p:childTnLst>
                              <p:par>
                                <p:cTn id="19" presetID="22" presetClass="entr" presetSubtype="8" fill="hold" nodeType="afterEffect">
                                  <p:stCondLst>
                                    <p:cond delay="0"/>
                                  </p:stCondLst>
                                  <p:childTnLst>
                                    <p:set>
                                      <p:cBhvr>
                                        <p:cTn id="20" dur="1" fill="hold">
                                          <p:stCondLst>
                                            <p:cond delay="0"/>
                                          </p:stCondLst>
                                        </p:cTn>
                                        <p:tgtEl>
                                          <p:spTgt spid="102434">
                                            <p:txEl>
                                              <p:pRg st="1" end="1"/>
                                            </p:txEl>
                                          </p:spTgt>
                                        </p:tgtEl>
                                        <p:attrNameLst>
                                          <p:attrName>style.visibility</p:attrName>
                                        </p:attrNameLst>
                                      </p:cBhvr>
                                      <p:to>
                                        <p:strVal val="visible"/>
                                      </p:to>
                                    </p:set>
                                    <p:animEffect transition="in" filter="wipe(left)">
                                      <p:cBhvr>
                                        <p:cTn id="21" dur="5000"/>
                                        <p:tgtEl>
                                          <p:spTgt spid="102434">
                                            <p:txEl>
                                              <p:pRg st="1" end="1"/>
                                            </p:txEl>
                                          </p:spTgt>
                                        </p:tgtEl>
                                      </p:cBhvr>
                                    </p:animEffect>
                                  </p:childTnLst>
                                </p:cTn>
                              </p:par>
                            </p:childTnLst>
                          </p:cTn>
                        </p:par>
                        <p:par>
                          <p:cTn id="22" fill="hold" nodeType="afterGroup">
                            <p:stCondLst>
                              <p:cond delay="17000"/>
                            </p:stCondLst>
                            <p:childTnLst>
                              <p:par>
                                <p:cTn id="23" presetID="22" presetClass="entr" presetSubtype="8" fill="hold" nodeType="afterEffect">
                                  <p:stCondLst>
                                    <p:cond delay="5000"/>
                                  </p:stCondLst>
                                  <p:childTnLst>
                                    <p:set>
                                      <p:cBhvr>
                                        <p:cTn id="24" dur="1" fill="hold">
                                          <p:stCondLst>
                                            <p:cond delay="0"/>
                                          </p:stCondLst>
                                        </p:cTn>
                                        <p:tgtEl>
                                          <p:spTgt spid="102434">
                                            <p:txEl>
                                              <p:pRg st="2" end="2"/>
                                            </p:txEl>
                                          </p:spTgt>
                                        </p:tgtEl>
                                        <p:attrNameLst>
                                          <p:attrName>style.visibility</p:attrName>
                                        </p:attrNameLst>
                                      </p:cBhvr>
                                      <p:to>
                                        <p:strVal val="visible"/>
                                      </p:to>
                                    </p:set>
                                    <p:animEffect transition="in" filter="wipe(left)">
                                      <p:cBhvr>
                                        <p:cTn id="25" dur="5000"/>
                                        <p:tgtEl>
                                          <p:spTgt spid="102434">
                                            <p:txEl>
                                              <p:pRg st="2" end="2"/>
                                            </p:txEl>
                                          </p:spTgt>
                                        </p:tgtEl>
                                      </p:cBhvr>
                                    </p:animEffect>
                                  </p:childTnLst>
                                </p:cTn>
                              </p:par>
                            </p:childTnLst>
                          </p:cTn>
                        </p:par>
                        <p:par>
                          <p:cTn id="26" fill="hold" nodeType="afterGroup">
                            <p:stCondLst>
                              <p:cond delay="27000"/>
                            </p:stCondLst>
                            <p:childTnLst>
                              <p:par>
                                <p:cTn id="27" presetID="22" presetClass="entr" presetSubtype="8" fill="hold" nodeType="afterEffect">
                                  <p:stCondLst>
                                    <p:cond delay="0"/>
                                  </p:stCondLst>
                                  <p:childTnLst>
                                    <p:set>
                                      <p:cBhvr>
                                        <p:cTn id="28" dur="1" fill="hold">
                                          <p:stCondLst>
                                            <p:cond delay="0"/>
                                          </p:stCondLst>
                                        </p:cTn>
                                        <p:tgtEl>
                                          <p:spTgt spid="102434">
                                            <p:txEl>
                                              <p:pRg st="3" end="3"/>
                                            </p:txEl>
                                          </p:spTgt>
                                        </p:tgtEl>
                                        <p:attrNameLst>
                                          <p:attrName>style.visibility</p:attrName>
                                        </p:attrNameLst>
                                      </p:cBhvr>
                                      <p:to>
                                        <p:strVal val="visible"/>
                                      </p:to>
                                    </p:set>
                                    <p:animEffect transition="in" filter="wipe(left)">
                                      <p:cBhvr>
                                        <p:cTn id="29" dur="5000"/>
                                        <p:tgtEl>
                                          <p:spTgt spid="102434">
                                            <p:txEl>
                                              <p:pRg st="3" end="3"/>
                                            </p:txEl>
                                          </p:spTgt>
                                        </p:tgtEl>
                                      </p:cBhvr>
                                    </p:animEffect>
                                  </p:childTnLst>
                                </p:cTn>
                              </p:par>
                            </p:childTnLst>
                          </p:cTn>
                        </p:par>
                        <p:par>
                          <p:cTn id="30" fill="hold" nodeType="afterGroup">
                            <p:stCondLst>
                              <p:cond delay="32000"/>
                            </p:stCondLst>
                            <p:childTnLst>
                              <p:par>
                                <p:cTn id="31" presetID="22" presetClass="entr" presetSubtype="8" fill="hold" grpId="0" nodeType="afterEffect">
                                  <p:stCondLst>
                                    <p:cond delay="5000"/>
                                  </p:stCondLst>
                                  <p:childTnLst>
                                    <p:set>
                                      <p:cBhvr>
                                        <p:cTn id="32" dur="1" fill="hold">
                                          <p:stCondLst>
                                            <p:cond delay="0"/>
                                          </p:stCondLst>
                                        </p:cTn>
                                        <p:tgtEl>
                                          <p:spTgt spid="102441"/>
                                        </p:tgtEl>
                                        <p:attrNameLst>
                                          <p:attrName>style.visibility</p:attrName>
                                        </p:attrNameLst>
                                      </p:cBhvr>
                                      <p:to>
                                        <p:strVal val="visible"/>
                                      </p:to>
                                    </p:set>
                                    <p:animEffect transition="in" filter="wipe(left)">
                                      <p:cBhvr>
                                        <p:cTn id="33" dur="5000"/>
                                        <p:tgtEl>
                                          <p:spTgt spid="102441"/>
                                        </p:tgtEl>
                                      </p:cBhvr>
                                    </p:animEffect>
                                  </p:childTnLst>
                                </p:cTn>
                              </p:par>
                            </p:childTnLst>
                          </p:cTn>
                        </p:par>
                        <p:par>
                          <p:cTn id="34" fill="hold" nodeType="afterGroup">
                            <p:stCondLst>
                              <p:cond delay="42000"/>
                            </p:stCondLst>
                            <p:childTnLst>
                              <p:par>
                                <p:cTn id="35" presetID="10" presetClass="entr" presetSubtype="0" fill="hold" grpId="0" nodeType="afterEffect">
                                  <p:stCondLst>
                                    <p:cond delay="0"/>
                                  </p:stCondLst>
                                  <p:childTnLst>
                                    <p:set>
                                      <p:cBhvr>
                                        <p:cTn id="36" dur="1" fill="hold">
                                          <p:stCondLst>
                                            <p:cond delay="0"/>
                                          </p:stCondLst>
                                        </p:cTn>
                                        <p:tgtEl>
                                          <p:spTgt spid="102469"/>
                                        </p:tgtEl>
                                        <p:attrNameLst>
                                          <p:attrName>style.visibility</p:attrName>
                                        </p:attrNameLst>
                                      </p:cBhvr>
                                      <p:to>
                                        <p:strVal val="visible"/>
                                      </p:to>
                                    </p:set>
                                    <p:animEffect transition="in" filter="fade">
                                      <p:cBhvr>
                                        <p:cTn id="37" dur="5000"/>
                                        <p:tgtEl>
                                          <p:spTgt spid="1024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406"/>
                                        </p:tgtEl>
                                        <p:attrNameLst>
                                          <p:attrName>style.visibility</p:attrName>
                                        </p:attrNameLst>
                                      </p:cBhvr>
                                      <p:to>
                                        <p:strVal val="visible"/>
                                      </p:to>
                                    </p:set>
                                    <p:animEffect transition="in" filter="fade">
                                      <p:cBhvr>
                                        <p:cTn id="40" dur="5000"/>
                                        <p:tgtEl>
                                          <p:spTgt spid="10240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02427"/>
                                        </p:tgtEl>
                                        <p:attrNameLst>
                                          <p:attrName>style.visibility</p:attrName>
                                        </p:attrNameLst>
                                      </p:cBhvr>
                                      <p:to>
                                        <p:strVal val="visible"/>
                                      </p:to>
                                    </p:set>
                                    <p:animEffect transition="in" filter="wipe(up)">
                                      <p:cBhvr>
                                        <p:cTn id="43" dur="5000"/>
                                        <p:tgtEl>
                                          <p:spTgt spid="102427"/>
                                        </p:tgtEl>
                                      </p:cBhvr>
                                    </p:animEffect>
                                  </p:childTnLst>
                                </p:cTn>
                              </p:par>
                            </p:childTnLst>
                          </p:cTn>
                        </p:par>
                        <p:par>
                          <p:cTn id="44" fill="hold" nodeType="afterGroup">
                            <p:stCondLst>
                              <p:cond delay="47000"/>
                            </p:stCondLst>
                            <p:childTnLst>
                              <p:par>
                                <p:cTn id="45" presetID="22" presetClass="entr" presetSubtype="8" fill="hold" nodeType="afterEffect">
                                  <p:stCondLst>
                                    <p:cond delay="0"/>
                                  </p:stCondLst>
                                  <p:childTnLst>
                                    <p:set>
                                      <p:cBhvr>
                                        <p:cTn id="46" dur="1" fill="hold">
                                          <p:stCondLst>
                                            <p:cond delay="0"/>
                                          </p:stCondLst>
                                        </p:cTn>
                                        <p:tgtEl>
                                          <p:spTgt spid="102408"/>
                                        </p:tgtEl>
                                        <p:attrNameLst>
                                          <p:attrName>style.visibility</p:attrName>
                                        </p:attrNameLst>
                                      </p:cBhvr>
                                      <p:to>
                                        <p:strVal val="visible"/>
                                      </p:to>
                                    </p:set>
                                    <p:animEffect transition="in" filter="wipe(left)">
                                      <p:cBhvr>
                                        <p:cTn id="47" dur="50000"/>
                                        <p:tgtEl>
                                          <p:spTgt spid="102408"/>
                                        </p:tgtEl>
                                      </p:cBhvr>
                                    </p:animEffect>
                                  </p:childTnLst>
                                </p:cTn>
                              </p:par>
                              <p:par>
                                <p:cTn id="48" presetID="22" presetClass="entr" presetSubtype="8" fill="hold" nodeType="withEffect">
                                  <p:stCondLst>
                                    <p:cond delay="0"/>
                                  </p:stCondLst>
                                  <p:childTnLst>
                                    <p:set>
                                      <p:cBhvr>
                                        <p:cTn id="49" dur="1" fill="hold">
                                          <p:stCondLst>
                                            <p:cond delay="0"/>
                                          </p:stCondLst>
                                        </p:cTn>
                                        <p:tgtEl>
                                          <p:spTgt spid="102410"/>
                                        </p:tgtEl>
                                        <p:attrNameLst>
                                          <p:attrName>style.visibility</p:attrName>
                                        </p:attrNameLst>
                                      </p:cBhvr>
                                      <p:to>
                                        <p:strVal val="visible"/>
                                      </p:to>
                                    </p:set>
                                    <p:animEffect transition="in" filter="wipe(left)">
                                      <p:cBhvr>
                                        <p:cTn id="50" dur="50000"/>
                                        <p:tgtEl>
                                          <p:spTgt spid="102410"/>
                                        </p:tgtEl>
                                      </p:cBhvr>
                                    </p:animEffect>
                                  </p:childTnLst>
                                </p:cTn>
                              </p:par>
                              <p:par>
                                <p:cTn id="51" presetID="22" presetClass="entr" presetSubtype="8" fill="hold" nodeType="withEffect">
                                  <p:stCondLst>
                                    <p:cond delay="1500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14000"/>
                                        <p:tgtEl>
                                          <p:spTgt spid="2"/>
                                        </p:tgtEl>
                                      </p:cBhvr>
                                    </p:animEffect>
                                  </p:childTnLst>
                                </p:cTn>
                              </p:par>
                              <p:par>
                                <p:cTn id="54" presetID="22" presetClass="entr" presetSubtype="8" fill="hold" nodeType="withEffect">
                                  <p:stCondLst>
                                    <p:cond delay="1500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14000"/>
                                        <p:tgtEl>
                                          <p:spTgt spid="3"/>
                                        </p:tgtEl>
                                      </p:cBhvr>
                                    </p:animEffect>
                                  </p:childTnLst>
                                </p:cTn>
                              </p:par>
                              <p:par>
                                <p:cTn id="57" presetID="22" presetClass="entr" presetSubtype="8" fill="hold" nodeType="withEffect">
                                  <p:stCondLst>
                                    <p:cond delay="0"/>
                                  </p:stCondLst>
                                  <p:childTnLst>
                                    <p:set>
                                      <p:cBhvr>
                                        <p:cTn id="58" dur="1" fill="hold">
                                          <p:stCondLst>
                                            <p:cond delay="0"/>
                                          </p:stCondLst>
                                        </p:cTn>
                                        <p:tgtEl>
                                          <p:spTgt spid="102414"/>
                                        </p:tgtEl>
                                        <p:attrNameLst>
                                          <p:attrName>style.visibility</p:attrName>
                                        </p:attrNameLst>
                                      </p:cBhvr>
                                      <p:to>
                                        <p:strVal val="visible"/>
                                      </p:to>
                                    </p:set>
                                    <p:animEffect transition="in" filter="wipe(left)">
                                      <p:cBhvr>
                                        <p:cTn id="59" dur="105000"/>
                                        <p:tgtEl>
                                          <p:spTgt spid="102414"/>
                                        </p:tgtEl>
                                      </p:cBhvr>
                                    </p:animEffect>
                                  </p:childTnLst>
                                </p:cTn>
                              </p:par>
                              <p:par>
                                <p:cTn id="60" presetID="22" presetClass="entr" presetSubtype="8" fill="hold" grpId="0" nodeType="withEffect">
                                  <p:stCondLst>
                                    <p:cond delay="1000"/>
                                  </p:stCondLst>
                                  <p:childTnLst>
                                    <p:set>
                                      <p:cBhvr>
                                        <p:cTn id="61" dur="1" fill="hold">
                                          <p:stCondLst>
                                            <p:cond delay="0"/>
                                          </p:stCondLst>
                                        </p:cTn>
                                        <p:tgtEl>
                                          <p:spTgt spid="102423"/>
                                        </p:tgtEl>
                                        <p:attrNameLst>
                                          <p:attrName>style.visibility</p:attrName>
                                        </p:attrNameLst>
                                      </p:cBhvr>
                                      <p:to>
                                        <p:strVal val="visible"/>
                                      </p:to>
                                    </p:set>
                                    <p:animEffect transition="in" filter="wipe(left)">
                                      <p:cBhvr>
                                        <p:cTn id="62" dur="3000"/>
                                        <p:tgtEl>
                                          <p:spTgt spid="102423"/>
                                        </p:tgtEl>
                                      </p:cBhvr>
                                    </p:animEffect>
                                  </p:childTnLst>
                                </p:cTn>
                              </p:par>
                              <p:par>
                                <p:cTn id="63" presetID="22" presetClass="entr" presetSubtype="8" fill="hold" grpId="0" nodeType="withEffect">
                                  <p:stCondLst>
                                    <p:cond delay="1000"/>
                                  </p:stCondLst>
                                  <p:childTnLst>
                                    <p:set>
                                      <p:cBhvr>
                                        <p:cTn id="64" dur="1" fill="hold">
                                          <p:stCondLst>
                                            <p:cond delay="0"/>
                                          </p:stCondLst>
                                        </p:cTn>
                                        <p:tgtEl>
                                          <p:spTgt spid="102448"/>
                                        </p:tgtEl>
                                        <p:attrNameLst>
                                          <p:attrName>style.visibility</p:attrName>
                                        </p:attrNameLst>
                                      </p:cBhvr>
                                      <p:to>
                                        <p:strVal val="visible"/>
                                      </p:to>
                                    </p:set>
                                    <p:animEffect transition="in" filter="wipe(left)">
                                      <p:cBhvr>
                                        <p:cTn id="65" dur="3000"/>
                                        <p:tgtEl>
                                          <p:spTgt spid="102448"/>
                                        </p:tgtEl>
                                      </p:cBhvr>
                                    </p:animEffect>
                                  </p:childTnLst>
                                </p:cTn>
                              </p:par>
                              <p:par>
                                <p:cTn id="66" presetID="22" presetClass="entr" presetSubtype="8" fill="hold" grpId="0" nodeType="withEffect">
                                  <p:stCondLst>
                                    <p:cond delay="1000"/>
                                  </p:stCondLst>
                                  <p:childTnLst>
                                    <p:set>
                                      <p:cBhvr>
                                        <p:cTn id="67" dur="1" fill="hold">
                                          <p:stCondLst>
                                            <p:cond delay="0"/>
                                          </p:stCondLst>
                                        </p:cTn>
                                        <p:tgtEl>
                                          <p:spTgt spid="102428"/>
                                        </p:tgtEl>
                                        <p:attrNameLst>
                                          <p:attrName>style.visibility</p:attrName>
                                        </p:attrNameLst>
                                      </p:cBhvr>
                                      <p:to>
                                        <p:strVal val="visible"/>
                                      </p:to>
                                    </p:set>
                                    <p:animEffect transition="in" filter="wipe(left)">
                                      <p:cBhvr>
                                        <p:cTn id="68" dur="3000"/>
                                        <p:tgtEl>
                                          <p:spTgt spid="102428"/>
                                        </p:tgtEl>
                                      </p:cBhvr>
                                    </p:animEffect>
                                  </p:childTnLst>
                                </p:cTn>
                              </p:par>
                              <p:par>
                                <p:cTn id="69" presetID="22" presetClass="entr" presetSubtype="8" fill="hold" nodeType="withEffect">
                                  <p:stCondLst>
                                    <p:cond delay="10000"/>
                                  </p:stCondLst>
                                  <p:childTnLst>
                                    <p:set>
                                      <p:cBhvr>
                                        <p:cTn id="70" dur="1" fill="hold">
                                          <p:stCondLst>
                                            <p:cond delay="0"/>
                                          </p:stCondLst>
                                        </p:cTn>
                                        <p:tgtEl>
                                          <p:spTgt spid="102415"/>
                                        </p:tgtEl>
                                        <p:attrNameLst>
                                          <p:attrName>style.visibility</p:attrName>
                                        </p:attrNameLst>
                                      </p:cBhvr>
                                      <p:to>
                                        <p:strVal val="visible"/>
                                      </p:to>
                                    </p:set>
                                    <p:animEffect transition="in" filter="wipe(left)">
                                      <p:cBhvr>
                                        <p:cTn id="71" dur="2000"/>
                                        <p:tgtEl>
                                          <p:spTgt spid="102415"/>
                                        </p:tgtEl>
                                      </p:cBhvr>
                                    </p:animEffect>
                                  </p:childTnLst>
                                </p:cTn>
                              </p:par>
                              <p:par>
                                <p:cTn id="72" presetID="22" presetClass="entr" presetSubtype="8" fill="hold" grpId="0" nodeType="withEffect">
                                  <p:stCondLst>
                                    <p:cond delay="11000"/>
                                  </p:stCondLst>
                                  <p:childTnLst>
                                    <p:set>
                                      <p:cBhvr>
                                        <p:cTn id="73" dur="1" fill="hold">
                                          <p:stCondLst>
                                            <p:cond delay="0"/>
                                          </p:stCondLst>
                                        </p:cTn>
                                        <p:tgtEl>
                                          <p:spTgt spid="102449"/>
                                        </p:tgtEl>
                                        <p:attrNameLst>
                                          <p:attrName>style.visibility</p:attrName>
                                        </p:attrNameLst>
                                      </p:cBhvr>
                                      <p:to>
                                        <p:strVal val="visible"/>
                                      </p:to>
                                    </p:set>
                                    <p:animEffect transition="in" filter="wipe(left)">
                                      <p:cBhvr>
                                        <p:cTn id="74" dur="3000"/>
                                        <p:tgtEl>
                                          <p:spTgt spid="102449"/>
                                        </p:tgtEl>
                                      </p:cBhvr>
                                    </p:animEffect>
                                  </p:childTnLst>
                                </p:cTn>
                              </p:par>
                              <p:par>
                                <p:cTn id="75" presetID="22" presetClass="entr" presetSubtype="8" fill="hold" grpId="0" nodeType="withEffect">
                                  <p:stCondLst>
                                    <p:cond delay="11000"/>
                                  </p:stCondLst>
                                  <p:childTnLst>
                                    <p:set>
                                      <p:cBhvr>
                                        <p:cTn id="76" dur="1" fill="hold">
                                          <p:stCondLst>
                                            <p:cond delay="0"/>
                                          </p:stCondLst>
                                        </p:cTn>
                                        <p:tgtEl>
                                          <p:spTgt spid="102424"/>
                                        </p:tgtEl>
                                        <p:attrNameLst>
                                          <p:attrName>style.visibility</p:attrName>
                                        </p:attrNameLst>
                                      </p:cBhvr>
                                      <p:to>
                                        <p:strVal val="visible"/>
                                      </p:to>
                                    </p:set>
                                    <p:animEffect transition="in" filter="wipe(left)">
                                      <p:cBhvr>
                                        <p:cTn id="77" dur="3000"/>
                                        <p:tgtEl>
                                          <p:spTgt spid="102424"/>
                                        </p:tgtEl>
                                      </p:cBhvr>
                                    </p:animEffect>
                                  </p:childTnLst>
                                </p:cTn>
                              </p:par>
                              <p:par>
                                <p:cTn id="78" presetID="22" presetClass="entr" presetSubtype="8" fill="hold" grpId="0" nodeType="withEffect">
                                  <p:stCondLst>
                                    <p:cond delay="11000"/>
                                  </p:stCondLst>
                                  <p:childTnLst>
                                    <p:set>
                                      <p:cBhvr>
                                        <p:cTn id="79" dur="1" fill="hold">
                                          <p:stCondLst>
                                            <p:cond delay="0"/>
                                          </p:stCondLst>
                                        </p:cTn>
                                        <p:tgtEl>
                                          <p:spTgt spid="102429"/>
                                        </p:tgtEl>
                                        <p:attrNameLst>
                                          <p:attrName>style.visibility</p:attrName>
                                        </p:attrNameLst>
                                      </p:cBhvr>
                                      <p:to>
                                        <p:strVal val="visible"/>
                                      </p:to>
                                    </p:set>
                                    <p:animEffect transition="in" filter="wipe(left)">
                                      <p:cBhvr>
                                        <p:cTn id="80" dur="3000"/>
                                        <p:tgtEl>
                                          <p:spTgt spid="102429"/>
                                        </p:tgtEl>
                                      </p:cBhvr>
                                    </p:animEffect>
                                  </p:childTnLst>
                                </p:cTn>
                              </p:par>
                              <p:par>
                                <p:cTn id="81" presetID="22" presetClass="entr" presetSubtype="8" fill="hold" nodeType="withEffect">
                                  <p:stCondLst>
                                    <p:cond delay="20000"/>
                                  </p:stCondLst>
                                  <p:childTnLst>
                                    <p:set>
                                      <p:cBhvr>
                                        <p:cTn id="82" dur="1" fill="hold">
                                          <p:stCondLst>
                                            <p:cond delay="0"/>
                                          </p:stCondLst>
                                        </p:cTn>
                                        <p:tgtEl>
                                          <p:spTgt spid="102416"/>
                                        </p:tgtEl>
                                        <p:attrNameLst>
                                          <p:attrName>style.visibility</p:attrName>
                                        </p:attrNameLst>
                                      </p:cBhvr>
                                      <p:to>
                                        <p:strVal val="visible"/>
                                      </p:to>
                                    </p:set>
                                    <p:animEffect transition="in" filter="wipe(left)">
                                      <p:cBhvr>
                                        <p:cTn id="83" dur="2000"/>
                                        <p:tgtEl>
                                          <p:spTgt spid="102416"/>
                                        </p:tgtEl>
                                      </p:cBhvr>
                                    </p:animEffect>
                                  </p:childTnLst>
                                </p:cTn>
                              </p:par>
                              <p:par>
                                <p:cTn id="84" presetID="22" presetClass="entr" presetSubtype="8" fill="hold" grpId="0" nodeType="withEffect">
                                  <p:stCondLst>
                                    <p:cond delay="21000"/>
                                  </p:stCondLst>
                                  <p:childTnLst>
                                    <p:set>
                                      <p:cBhvr>
                                        <p:cTn id="85" dur="1" fill="hold">
                                          <p:stCondLst>
                                            <p:cond delay="0"/>
                                          </p:stCondLst>
                                        </p:cTn>
                                        <p:tgtEl>
                                          <p:spTgt spid="102425"/>
                                        </p:tgtEl>
                                        <p:attrNameLst>
                                          <p:attrName>style.visibility</p:attrName>
                                        </p:attrNameLst>
                                      </p:cBhvr>
                                      <p:to>
                                        <p:strVal val="visible"/>
                                      </p:to>
                                    </p:set>
                                    <p:animEffect transition="in" filter="wipe(left)">
                                      <p:cBhvr>
                                        <p:cTn id="86" dur="3000"/>
                                        <p:tgtEl>
                                          <p:spTgt spid="102425"/>
                                        </p:tgtEl>
                                      </p:cBhvr>
                                    </p:animEffect>
                                  </p:childTnLst>
                                </p:cTn>
                              </p:par>
                              <p:par>
                                <p:cTn id="87" presetID="22" presetClass="entr" presetSubtype="8" fill="hold" grpId="0" nodeType="withEffect">
                                  <p:stCondLst>
                                    <p:cond delay="21000"/>
                                  </p:stCondLst>
                                  <p:childTnLst>
                                    <p:set>
                                      <p:cBhvr>
                                        <p:cTn id="88" dur="1" fill="hold">
                                          <p:stCondLst>
                                            <p:cond delay="0"/>
                                          </p:stCondLst>
                                        </p:cTn>
                                        <p:tgtEl>
                                          <p:spTgt spid="102450"/>
                                        </p:tgtEl>
                                        <p:attrNameLst>
                                          <p:attrName>style.visibility</p:attrName>
                                        </p:attrNameLst>
                                      </p:cBhvr>
                                      <p:to>
                                        <p:strVal val="visible"/>
                                      </p:to>
                                    </p:set>
                                    <p:animEffect transition="in" filter="wipe(left)">
                                      <p:cBhvr>
                                        <p:cTn id="89" dur="3000"/>
                                        <p:tgtEl>
                                          <p:spTgt spid="102450"/>
                                        </p:tgtEl>
                                      </p:cBhvr>
                                    </p:animEffect>
                                  </p:childTnLst>
                                </p:cTn>
                              </p:par>
                              <p:par>
                                <p:cTn id="90" presetID="22" presetClass="entr" presetSubtype="8" fill="hold" grpId="0" nodeType="withEffect">
                                  <p:stCondLst>
                                    <p:cond delay="21000"/>
                                  </p:stCondLst>
                                  <p:childTnLst>
                                    <p:set>
                                      <p:cBhvr>
                                        <p:cTn id="91" dur="1" fill="hold">
                                          <p:stCondLst>
                                            <p:cond delay="0"/>
                                          </p:stCondLst>
                                        </p:cTn>
                                        <p:tgtEl>
                                          <p:spTgt spid="102430"/>
                                        </p:tgtEl>
                                        <p:attrNameLst>
                                          <p:attrName>style.visibility</p:attrName>
                                        </p:attrNameLst>
                                      </p:cBhvr>
                                      <p:to>
                                        <p:strVal val="visible"/>
                                      </p:to>
                                    </p:set>
                                    <p:animEffect transition="in" filter="wipe(left)">
                                      <p:cBhvr>
                                        <p:cTn id="92" dur="3000"/>
                                        <p:tgtEl>
                                          <p:spTgt spid="102430"/>
                                        </p:tgtEl>
                                      </p:cBhvr>
                                    </p:animEffect>
                                  </p:childTnLst>
                                </p:cTn>
                              </p:par>
                              <p:par>
                                <p:cTn id="93" presetID="22" presetClass="entr" presetSubtype="8" fill="hold" nodeType="withEffect">
                                  <p:stCondLst>
                                    <p:cond delay="30000"/>
                                  </p:stCondLst>
                                  <p:childTnLst>
                                    <p:set>
                                      <p:cBhvr>
                                        <p:cTn id="94" dur="1" fill="hold">
                                          <p:stCondLst>
                                            <p:cond delay="0"/>
                                          </p:stCondLst>
                                        </p:cTn>
                                        <p:tgtEl>
                                          <p:spTgt spid="102417"/>
                                        </p:tgtEl>
                                        <p:attrNameLst>
                                          <p:attrName>style.visibility</p:attrName>
                                        </p:attrNameLst>
                                      </p:cBhvr>
                                      <p:to>
                                        <p:strVal val="visible"/>
                                      </p:to>
                                    </p:set>
                                    <p:animEffect transition="in" filter="wipe(left)">
                                      <p:cBhvr>
                                        <p:cTn id="95" dur="2000"/>
                                        <p:tgtEl>
                                          <p:spTgt spid="102417"/>
                                        </p:tgtEl>
                                      </p:cBhvr>
                                    </p:animEffect>
                                  </p:childTnLst>
                                </p:cTn>
                              </p:par>
                              <p:par>
                                <p:cTn id="96" presetID="22" presetClass="entr" presetSubtype="8" fill="hold" grpId="0" nodeType="withEffect">
                                  <p:stCondLst>
                                    <p:cond delay="31000"/>
                                  </p:stCondLst>
                                  <p:childTnLst>
                                    <p:set>
                                      <p:cBhvr>
                                        <p:cTn id="97" dur="1" fill="hold">
                                          <p:stCondLst>
                                            <p:cond delay="0"/>
                                          </p:stCondLst>
                                        </p:cTn>
                                        <p:tgtEl>
                                          <p:spTgt spid="102426"/>
                                        </p:tgtEl>
                                        <p:attrNameLst>
                                          <p:attrName>style.visibility</p:attrName>
                                        </p:attrNameLst>
                                      </p:cBhvr>
                                      <p:to>
                                        <p:strVal val="visible"/>
                                      </p:to>
                                    </p:set>
                                    <p:animEffect transition="in" filter="wipe(left)">
                                      <p:cBhvr>
                                        <p:cTn id="98" dur="3000"/>
                                        <p:tgtEl>
                                          <p:spTgt spid="102426"/>
                                        </p:tgtEl>
                                      </p:cBhvr>
                                    </p:animEffect>
                                  </p:childTnLst>
                                </p:cTn>
                              </p:par>
                              <p:par>
                                <p:cTn id="99" presetID="22" presetClass="entr" presetSubtype="8" fill="hold" grpId="0" nodeType="withEffect">
                                  <p:stCondLst>
                                    <p:cond delay="31000"/>
                                  </p:stCondLst>
                                  <p:childTnLst>
                                    <p:set>
                                      <p:cBhvr>
                                        <p:cTn id="100" dur="1" fill="hold">
                                          <p:stCondLst>
                                            <p:cond delay="0"/>
                                          </p:stCondLst>
                                        </p:cTn>
                                        <p:tgtEl>
                                          <p:spTgt spid="102451"/>
                                        </p:tgtEl>
                                        <p:attrNameLst>
                                          <p:attrName>style.visibility</p:attrName>
                                        </p:attrNameLst>
                                      </p:cBhvr>
                                      <p:to>
                                        <p:strVal val="visible"/>
                                      </p:to>
                                    </p:set>
                                    <p:animEffect transition="in" filter="wipe(left)">
                                      <p:cBhvr>
                                        <p:cTn id="101" dur="3000"/>
                                        <p:tgtEl>
                                          <p:spTgt spid="102451"/>
                                        </p:tgtEl>
                                      </p:cBhvr>
                                    </p:animEffect>
                                  </p:childTnLst>
                                </p:cTn>
                              </p:par>
                              <p:par>
                                <p:cTn id="102" presetID="22" presetClass="entr" presetSubtype="8" fill="hold" grpId="0" nodeType="withEffect">
                                  <p:stCondLst>
                                    <p:cond delay="31000"/>
                                  </p:stCondLst>
                                  <p:childTnLst>
                                    <p:set>
                                      <p:cBhvr>
                                        <p:cTn id="103" dur="1" fill="hold">
                                          <p:stCondLst>
                                            <p:cond delay="0"/>
                                          </p:stCondLst>
                                        </p:cTn>
                                        <p:tgtEl>
                                          <p:spTgt spid="102431"/>
                                        </p:tgtEl>
                                        <p:attrNameLst>
                                          <p:attrName>style.visibility</p:attrName>
                                        </p:attrNameLst>
                                      </p:cBhvr>
                                      <p:to>
                                        <p:strVal val="visible"/>
                                      </p:to>
                                    </p:set>
                                    <p:animEffect transition="in" filter="wipe(left)">
                                      <p:cBhvr>
                                        <p:cTn id="104" dur="3000"/>
                                        <p:tgtEl>
                                          <p:spTgt spid="102431"/>
                                        </p:tgtEl>
                                      </p:cBhvr>
                                    </p:animEffect>
                                  </p:childTnLst>
                                </p:cTn>
                              </p:par>
                              <p:par>
                                <p:cTn id="105" presetID="22" presetClass="entr" presetSubtype="8" fill="hold" nodeType="withEffect">
                                  <p:stCondLst>
                                    <p:cond delay="40000"/>
                                  </p:stCondLst>
                                  <p:childTnLst>
                                    <p:set>
                                      <p:cBhvr>
                                        <p:cTn id="106" dur="1" fill="hold">
                                          <p:stCondLst>
                                            <p:cond delay="0"/>
                                          </p:stCondLst>
                                        </p:cTn>
                                        <p:tgtEl>
                                          <p:spTgt spid="102418"/>
                                        </p:tgtEl>
                                        <p:attrNameLst>
                                          <p:attrName>style.visibility</p:attrName>
                                        </p:attrNameLst>
                                      </p:cBhvr>
                                      <p:to>
                                        <p:strVal val="visible"/>
                                      </p:to>
                                    </p:set>
                                    <p:animEffect transition="in" filter="wipe(left)">
                                      <p:cBhvr>
                                        <p:cTn id="107" dur="2000"/>
                                        <p:tgtEl>
                                          <p:spTgt spid="102418"/>
                                        </p:tgtEl>
                                      </p:cBhvr>
                                    </p:animEffect>
                                  </p:childTnLst>
                                </p:cTn>
                              </p:par>
                              <p:par>
                                <p:cTn id="108" presetID="22" presetClass="entr" presetSubtype="8" fill="hold" nodeType="withEffect">
                                  <p:stCondLst>
                                    <p:cond delay="20000"/>
                                  </p:stCondLst>
                                  <p:childTnLst>
                                    <p:set>
                                      <p:cBhvr>
                                        <p:cTn id="109" dur="1" fill="hold">
                                          <p:stCondLst>
                                            <p:cond delay="0"/>
                                          </p:stCondLst>
                                        </p:cTn>
                                        <p:tgtEl>
                                          <p:spTgt spid="4"/>
                                        </p:tgtEl>
                                        <p:attrNameLst>
                                          <p:attrName>style.visibility</p:attrName>
                                        </p:attrNameLst>
                                      </p:cBhvr>
                                      <p:to>
                                        <p:strVal val="visible"/>
                                      </p:to>
                                    </p:set>
                                    <p:animEffect transition="in" filter="wipe(left)">
                                      <p:cBhvr>
                                        <p:cTn id="110" dur="30000"/>
                                        <p:tgtEl>
                                          <p:spTgt spid="4"/>
                                        </p:tgtEl>
                                      </p:cBhvr>
                                    </p:animEffect>
                                  </p:childTnLst>
                                </p:cTn>
                              </p:par>
                              <p:par>
                                <p:cTn id="111" presetID="22" presetClass="entr" presetSubtype="8" fill="hold" nodeType="withEffect">
                                  <p:stCondLst>
                                    <p:cond delay="35000"/>
                                  </p:stCondLst>
                                  <p:childTnLst>
                                    <p:set>
                                      <p:cBhvr>
                                        <p:cTn id="112" dur="1" fill="hold">
                                          <p:stCondLst>
                                            <p:cond delay="0"/>
                                          </p:stCondLst>
                                        </p:cTn>
                                        <p:tgtEl>
                                          <p:spTgt spid="5"/>
                                        </p:tgtEl>
                                        <p:attrNameLst>
                                          <p:attrName>style.visibility</p:attrName>
                                        </p:attrNameLst>
                                      </p:cBhvr>
                                      <p:to>
                                        <p:strVal val="visible"/>
                                      </p:to>
                                    </p:set>
                                    <p:animEffect transition="in" filter="wipe(left)">
                                      <p:cBhvr>
                                        <p:cTn id="113" dur="15000"/>
                                        <p:tgtEl>
                                          <p:spTgt spid="5"/>
                                        </p:tgtEl>
                                      </p:cBhvr>
                                    </p:animEffect>
                                  </p:childTnLst>
                                </p:cTn>
                              </p:par>
                              <p:par>
                                <p:cTn id="114" presetID="22" presetClass="entr" presetSubtype="8" fill="hold" nodeType="withEffect">
                                  <p:stCondLst>
                                    <p:cond delay="50000"/>
                                  </p:stCondLst>
                                  <p:childTnLst>
                                    <p:set>
                                      <p:cBhvr>
                                        <p:cTn id="115" dur="1" fill="hold">
                                          <p:stCondLst>
                                            <p:cond delay="0"/>
                                          </p:stCondLst>
                                        </p:cTn>
                                        <p:tgtEl>
                                          <p:spTgt spid="102402"/>
                                        </p:tgtEl>
                                        <p:attrNameLst>
                                          <p:attrName>style.visibility</p:attrName>
                                        </p:attrNameLst>
                                      </p:cBhvr>
                                      <p:to>
                                        <p:strVal val="visible"/>
                                      </p:to>
                                    </p:set>
                                    <p:animEffect transition="in" filter="wipe(left)">
                                      <p:cBhvr>
                                        <p:cTn id="116" dur="5000"/>
                                        <p:tgtEl>
                                          <p:spTgt spid="102402"/>
                                        </p:tgtEl>
                                      </p:cBhvr>
                                    </p:animEffect>
                                  </p:childTnLst>
                                </p:cTn>
                              </p:par>
                              <p:par>
                                <p:cTn id="117" presetID="22" presetClass="entr" presetSubtype="8" fill="hold" nodeType="withEffect">
                                  <p:stCondLst>
                                    <p:cond delay="50000"/>
                                  </p:stCondLst>
                                  <p:childTnLst>
                                    <p:set>
                                      <p:cBhvr>
                                        <p:cTn id="118" dur="1" fill="hold">
                                          <p:stCondLst>
                                            <p:cond delay="0"/>
                                          </p:stCondLst>
                                        </p:cTn>
                                        <p:tgtEl>
                                          <p:spTgt spid="102405"/>
                                        </p:tgtEl>
                                        <p:attrNameLst>
                                          <p:attrName>style.visibility</p:attrName>
                                        </p:attrNameLst>
                                      </p:cBhvr>
                                      <p:to>
                                        <p:strVal val="visible"/>
                                      </p:to>
                                    </p:set>
                                    <p:animEffect transition="in" filter="wipe(left)">
                                      <p:cBhvr>
                                        <p:cTn id="119" dur="5000"/>
                                        <p:tgtEl>
                                          <p:spTgt spid="102405"/>
                                        </p:tgtEl>
                                      </p:cBhvr>
                                    </p:animEffect>
                                  </p:childTnLst>
                                </p:cTn>
                              </p:par>
                              <p:par>
                                <p:cTn id="120" presetID="22" presetClass="entr" presetSubtype="8" fill="hold" nodeType="withEffect">
                                  <p:stCondLst>
                                    <p:cond delay="50000"/>
                                  </p:stCondLst>
                                  <p:childTnLst>
                                    <p:set>
                                      <p:cBhvr>
                                        <p:cTn id="121" dur="1" fill="hold">
                                          <p:stCondLst>
                                            <p:cond delay="0"/>
                                          </p:stCondLst>
                                        </p:cTn>
                                        <p:tgtEl>
                                          <p:spTgt spid="102413"/>
                                        </p:tgtEl>
                                        <p:attrNameLst>
                                          <p:attrName>style.visibility</p:attrName>
                                        </p:attrNameLst>
                                      </p:cBhvr>
                                      <p:to>
                                        <p:strVal val="visible"/>
                                      </p:to>
                                    </p:set>
                                    <p:animEffect transition="in" filter="wipe(left)">
                                      <p:cBhvr>
                                        <p:cTn id="122" dur="5000"/>
                                        <p:tgtEl>
                                          <p:spTgt spid="102413"/>
                                        </p:tgtEl>
                                      </p:cBhvr>
                                    </p:animEffect>
                                  </p:childTnLst>
                                </p:cTn>
                              </p:par>
                              <p:par>
                                <p:cTn id="123" presetID="22" presetClass="entr" presetSubtype="8" fill="hold" nodeType="withEffect">
                                  <p:stCondLst>
                                    <p:cond delay="50000"/>
                                  </p:stCondLst>
                                  <p:childTnLst>
                                    <p:set>
                                      <p:cBhvr>
                                        <p:cTn id="124" dur="1" fill="hold">
                                          <p:stCondLst>
                                            <p:cond delay="0"/>
                                          </p:stCondLst>
                                        </p:cTn>
                                        <p:tgtEl>
                                          <p:spTgt spid="102445"/>
                                        </p:tgtEl>
                                        <p:attrNameLst>
                                          <p:attrName>style.visibility</p:attrName>
                                        </p:attrNameLst>
                                      </p:cBhvr>
                                      <p:to>
                                        <p:strVal val="visible"/>
                                      </p:to>
                                    </p:set>
                                    <p:animEffect transition="in" filter="wipe(left)">
                                      <p:cBhvr>
                                        <p:cTn id="125" dur="5000"/>
                                        <p:tgtEl>
                                          <p:spTgt spid="102445"/>
                                        </p:tgtEl>
                                      </p:cBhvr>
                                    </p:animEffect>
                                  </p:childTnLst>
                                </p:cTn>
                              </p:par>
                              <p:par>
                                <p:cTn id="126" presetID="22" presetClass="entr" presetSubtype="8" fill="hold" nodeType="withEffect">
                                  <p:stCondLst>
                                    <p:cond delay="50000"/>
                                  </p:stCondLst>
                                  <p:childTnLst>
                                    <p:set>
                                      <p:cBhvr>
                                        <p:cTn id="127" dur="1" fill="hold">
                                          <p:stCondLst>
                                            <p:cond delay="0"/>
                                          </p:stCondLst>
                                        </p:cTn>
                                        <p:tgtEl>
                                          <p:spTgt spid="102447"/>
                                        </p:tgtEl>
                                        <p:attrNameLst>
                                          <p:attrName>style.visibility</p:attrName>
                                        </p:attrNameLst>
                                      </p:cBhvr>
                                      <p:to>
                                        <p:strVal val="visible"/>
                                      </p:to>
                                    </p:set>
                                    <p:animEffect transition="in" filter="wipe(left)">
                                      <p:cBhvr>
                                        <p:cTn id="128" dur="5000"/>
                                        <p:tgtEl>
                                          <p:spTgt spid="102447"/>
                                        </p:tgtEl>
                                      </p:cBhvr>
                                    </p:animEffect>
                                  </p:childTnLst>
                                </p:cTn>
                              </p:par>
                              <p:par>
                                <p:cTn id="129" presetID="22" presetClass="entr" presetSubtype="8" fill="hold" nodeType="withEffect">
                                  <p:stCondLst>
                                    <p:cond delay="50000"/>
                                  </p:stCondLst>
                                  <p:childTnLst>
                                    <p:set>
                                      <p:cBhvr>
                                        <p:cTn id="130" dur="1" fill="hold">
                                          <p:stCondLst>
                                            <p:cond delay="0"/>
                                          </p:stCondLst>
                                        </p:cTn>
                                        <p:tgtEl>
                                          <p:spTgt spid="102456"/>
                                        </p:tgtEl>
                                        <p:attrNameLst>
                                          <p:attrName>style.visibility</p:attrName>
                                        </p:attrNameLst>
                                      </p:cBhvr>
                                      <p:to>
                                        <p:strVal val="visible"/>
                                      </p:to>
                                    </p:set>
                                    <p:animEffect transition="in" filter="wipe(left)">
                                      <p:cBhvr>
                                        <p:cTn id="131" dur="5000"/>
                                        <p:tgtEl>
                                          <p:spTgt spid="102456"/>
                                        </p:tgtEl>
                                      </p:cBhvr>
                                    </p:animEffect>
                                  </p:childTnLst>
                                </p:cTn>
                              </p:par>
                              <p:par>
                                <p:cTn id="132" presetID="22" presetClass="entr" presetSubtype="8" fill="hold" nodeType="withEffect">
                                  <p:stCondLst>
                                    <p:cond delay="50000"/>
                                  </p:stCondLst>
                                  <p:childTnLst>
                                    <p:set>
                                      <p:cBhvr>
                                        <p:cTn id="133" dur="1" fill="hold">
                                          <p:stCondLst>
                                            <p:cond delay="0"/>
                                          </p:stCondLst>
                                        </p:cTn>
                                        <p:tgtEl>
                                          <p:spTgt spid="102403"/>
                                        </p:tgtEl>
                                        <p:attrNameLst>
                                          <p:attrName>style.visibility</p:attrName>
                                        </p:attrNameLst>
                                      </p:cBhvr>
                                      <p:to>
                                        <p:strVal val="visible"/>
                                      </p:to>
                                    </p:set>
                                    <p:animEffect transition="in" filter="wipe(left)">
                                      <p:cBhvr>
                                        <p:cTn id="134" dur="5000"/>
                                        <p:tgtEl>
                                          <p:spTgt spid="102403"/>
                                        </p:tgtEl>
                                      </p:cBhvr>
                                    </p:animEffect>
                                  </p:childTnLst>
                                </p:cTn>
                              </p:par>
                              <p:par>
                                <p:cTn id="135" presetID="22" presetClass="entr" presetSubtype="8" fill="hold" nodeType="withEffect">
                                  <p:stCondLst>
                                    <p:cond delay="50000"/>
                                  </p:stCondLst>
                                  <p:childTnLst>
                                    <p:set>
                                      <p:cBhvr>
                                        <p:cTn id="136" dur="1" fill="hold">
                                          <p:stCondLst>
                                            <p:cond delay="0"/>
                                          </p:stCondLst>
                                        </p:cTn>
                                        <p:tgtEl>
                                          <p:spTgt spid="102404"/>
                                        </p:tgtEl>
                                        <p:attrNameLst>
                                          <p:attrName>style.visibility</p:attrName>
                                        </p:attrNameLst>
                                      </p:cBhvr>
                                      <p:to>
                                        <p:strVal val="visible"/>
                                      </p:to>
                                    </p:set>
                                    <p:animEffect transition="in" filter="wipe(left)">
                                      <p:cBhvr>
                                        <p:cTn id="137" dur="5000"/>
                                        <p:tgtEl>
                                          <p:spTgt spid="102404"/>
                                        </p:tgtEl>
                                      </p:cBhvr>
                                    </p:animEffect>
                                  </p:childTnLst>
                                </p:cTn>
                              </p:par>
                              <p:par>
                                <p:cTn id="138" presetID="22" presetClass="entr" presetSubtype="8" fill="hold" nodeType="withEffect">
                                  <p:stCondLst>
                                    <p:cond delay="55000"/>
                                  </p:stCondLst>
                                  <p:childTnLst>
                                    <p:set>
                                      <p:cBhvr>
                                        <p:cTn id="139" dur="1" fill="hold">
                                          <p:stCondLst>
                                            <p:cond delay="0"/>
                                          </p:stCondLst>
                                        </p:cTn>
                                        <p:tgtEl>
                                          <p:spTgt spid="102409"/>
                                        </p:tgtEl>
                                        <p:attrNameLst>
                                          <p:attrName>style.visibility</p:attrName>
                                        </p:attrNameLst>
                                      </p:cBhvr>
                                      <p:to>
                                        <p:strVal val="visible"/>
                                      </p:to>
                                    </p:set>
                                    <p:animEffect transition="in" filter="wipe(left)">
                                      <p:cBhvr>
                                        <p:cTn id="140" dur="50000"/>
                                        <p:tgtEl>
                                          <p:spTgt spid="102409"/>
                                        </p:tgtEl>
                                      </p:cBhvr>
                                    </p:animEffect>
                                  </p:childTnLst>
                                </p:cTn>
                              </p:par>
                              <p:par>
                                <p:cTn id="141" presetID="22" presetClass="entr" presetSubtype="8" fill="hold" nodeType="withEffect">
                                  <p:stCondLst>
                                    <p:cond delay="55000"/>
                                  </p:stCondLst>
                                  <p:childTnLst>
                                    <p:set>
                                      <p:cBhvr>
                                        <p:cTn id="142" dur="1" fill="hold">
                                          <p:stCondLst>
                                            <p:cond delay="0"/>
                                          </p:stCondLst>
                                        </p:cTn>
                                        <p:tgtEl>
                                          <p:spTgt spid="102411"/>
                                        </p:tgtEl>
                                        <p:attrNameLst>
                                          <p:attrName>style.visibility</p:attrName>
                                        </p:attrNameLst>
                                      </p:cBhvr>
                                      <p:to>
                                        <p:strVal val="visible"/>
                                      </p:to>
                                    </p:set>
                                    <p:animEffect transition="in" filter="wipe(left)">
                                      <p:cBhvr>
                                        <p:cTn id="143" dur="50000"/>
                                        <p:tgtEl>
                                          <p:spTgt spid="102411"/>
                                        </p:tgtEl>
                                      </p:cBhvr>
                                    </p:animEffect>
                                  </p:childTnLst>
                                </p:cTn>
                              </p:par>
                              <p:par>
                                <p:cTn id="144" presetID="22" presetClass="entr" presetSubtype="8" fill="hold" nodeType="withEffect">
                                  <p:stCondLst>
                                    <p:cond delay="55000"/>
                                  </p:stCondLst>
                                  <p:childTnLst>
                                    <p:set>
                                      <p:cBhvr>
                                        <p:cTn id="145" dur="1" fill="hold">
                                          <p:stCondLst>
                                            <p:cond delay="0"/>
                                          </p:stCondLst>
                                        </p:cTn>
                                        <p:tgtEl>
                                          <p:spTgt spid="102457"/>
                                        </p:tgtEl>
                                        <p:attrNameLst>
                                          <p:attrName>style.visibility</p:attrName>
                                        </p:attrNameLst>
                                      </p:cBhvr>
                                      <p:to>
                                        <p:strVal val="visible"/>
                                      </p:to>
                                    </p:set>
                                    <p:animEffect transition="in" filter="wipe(left)">
                                      <p:cBhvr>
                                        <p:cTn id="146" dur="30000"/>
                                        <p:tgtEl>
                                          <p:spTgt spid="102457"/>
                                        </p:tgtEl>
                                      </p:cBhvr>
                                    </p:animEffect>
                                  </p:childTnLst>
                                </p:cTn>
                              </p:par>
                              <p:par>
                                <p:cTn id="147" presetID="22" presetClass="entr" presetSubtype="8" fill="hold" nodeType="withEffect">
                                  <p:stCondLst>
                                    <p:cond delay="55000"/>
                                  </p:stCondLst>
                                  <p:childTnLst>
                                    <p:set>
                                      <p:cBhvr>
                                        <p:cTn id="148" dur="1" fill="hold">
                                          <p:stCondLst>
                                            <p:cond delay="0"/>
                                          </p:stCondLst>
                                        </p:cTn>
                                        <p:tgtEl>
                                          <p:spTgt spid="102446"/>
                                        </p:tgtEl>
                                        <p:attrNameLst>
                                          <p:attrName>style.visibility</p:attrName>
                                        </p:attrNameLst>
                                      </p:cBhvr>
                                      <p:to>
                                        <p:strVal val="visible"/>
                                      </p:to>
                                    </p:set>
                                    <p:animEffect transition="in" filter="wipe(left)">
                                      <p:cBhvr>
                                        <p:cTn id="149" dur="10000"/>
                                        <p:tgtEl>
                                          <p:spTgt spid="102446"/>
                                        </p:tgtEl>
                                      </p:cBhvr>
                                    </p:animEffect>
                                  </p:childTnLst>
                                </p:cTn>
                              </p:par>
                              <p:par>
                                <p:cTn id="150" presetID="22" presetClass="entr" presetSubtype="8" fill="hold" nodeType="withEffect">
                                  <p:stCondLst>
                                    <p:cond delay="65000"/>
                                  </p:stCondLst>
                                  <p:childTnLst>
                                    <p:set>
                                      <p:cBhvr>
                                        <p:cTn id="151" dur="1" fill="hold">
                                          <p:stCondLst>
                                            <p:cond delay="0"/>
                                          </p:stCondLst>
                                        </p:cTn>
                                        <p:tgtEl>
                                          <p:spTgt spid="102419"/>
                                        </p:tgtEl>
                                        <p:attrNameLst>
                                          <p:attrName>style.visibility</p:attrName>
                                        </p:attrNameLst>
                                      </p:cBhvr>
                                      <p:to>
                                        <p:strVal val="visible"/>
                                      </p:to>
                                    </p:set>
                                    <p:animEffect transition="in" filter="wipe(left)">
                                      <p:cBhvr>
                                        <p:cTn id="152" dur="2000"/>
                                        <p:tgtEl>
                                          <p:spTgt spid="102419"/>
                                        </p:tgtEl>
                                      </p:cBhvr>
                                    </p:animEffect>
                                  </p:childTnLst>
                                </p:cTn>
                              </p:par>
                              <p:par>
                                <p:cTn id="153" presetID="22" presetClass="entr" presetSubtype="8" fill="hold" grpId="0" nodeType="withEffect">
                                  <p:stCondLst>
                                    <p:cond delay="75000"/>
                                  </p:stCondLst>
                                  <p:childTnLst>
                                    <p:set>
                                      <p:cBhvr>
                                        <p:cTn id="154" dur="1" fill="hold">
                                          <p:stCondLst>
                                            <p:cond delay="0"/>
                                          </p:stCondLst>
                                        </p:cTn>
                                        <p:tgtEl>
                                          <p:spTgt spid="102432"/>
                                        </p:tgtEl>
                                        <p:attrNameLst>
                                          <p:attrName>style.visibility</p:attrName>
                                        </p:attrNameLst>
                                      </p:cBhvr>
                                      <p:to>
                                        <p:strVal val="visible"/>
                                      </p:to>
                                    </p:set>
                                    <p:animEffect transition="in" filter="wipe(left)">
                                      <p:cBhvr>
                                        <p:cTn id="155" dur="15000"/>
                                        <p:tgtEl>
                                          <p:spTgt spid="102432"/>
                                        </p:tgtEl>
                                      </p:cBhvr>
                                    </p:animEffect>
                                  </p:childTnLst>
                                </p:cTn>
                              </p:par>
                              <p:par>
                                <p:cTn id="156" presetID="22" presetClass="entr" presetSubtype="8" fill="hold" grpId="0" nodeType="withEffect">
                                  <p:stCondLst>
                                    <p:cond delay="66000"/>
                                  </p:stCondLst>
                                  <p:childTnLst>
                                    <p:set>
                                      <p:cBhvr>
                                        <p:cTn id="157" dur="1" fill="hold">
                                          <p:stCondLst>
                                            <p:cond delay="0"/>
                                          </p:stCondLst>
                                        </p:cTn>
                                        <p:tgtEl>
                                          <p:spTgt spid="102455"/>
                                        </p:tgtEl>
                                        <p:attrNameLst>
                                          <p:attrName>style.visibility</p:attrName>
                                        </p:attrNameLst>
                                      </p:cBhvr>
                                      <p:to>
                                        <p:strVal val="visible"/>
                                      </p:to>
                                    </p:set>
                                    <p:animEffect transition="in" filter="wipe(left)">
                                      <p:cBhvr>
                                        <p:cTn id="158" dur="3000"/>
                                        <p:tgtEl>
                                          <p:spTgt spid="102455"/>
                                        </p:tgtEl>
                                      </p:cBhvr>
                                    </p:animEffect>
                                  </p:childTnLst>
                                </p:cTn>
                              </p:par>
                              <p:par>
                                <p:cTn id="159" presetID="22" presetClass="entr" presetSubtype="8" fill="hold" nodeType="withEffect">
                                  <p:stCondLst>
                                    <p:cond delay="75000"/>
                                  </p:stCondLst>
                                  <p:childTnLst>
                                    <p:set>
                                      <p:cBhvr>
                                        <p:cTn id="160" dur="1" fill="hold">
                                          <p:stCondLst>
                                            <p:cond delay="0"/>
                                          </p:stCondLst>
                                        </p:cTn>
                                        <p:tgtEl>
                                          <p:spTgt spid="102420"/>
                                        </p:tgtEl>
                                        <p:attrNameLst>
                                          <p:attrName>style.visibility</p:attrName>
                                        </p:attrNameLst>
                                      </p:cBhvr>
                                      <p:to>
                                        <p:strVal val="visible"/>
                                      </p:to>
                                    </p:set>
                                    <p:animEffect transition="in" filter="wipe(left)">
                                      <p:cBhvr>
                                        <p:cTn id="161" dur="2000"/>
                                        <p:tgtEl>
                                          <p:spTgt spid="102420"/>
                                        </p:tgtEl>
                                      </p:cBhvr>
                                    </p:animEffect>
                                  </p:childTnLst>
                                </p:cTn>
                              </p:par>
                              <p:par>
                                <p:cTn id="162" presetID="22" presetClass="entr" presetSubtype="8" fill="hold" grpId="0" nodeType="withEffect">
                                  <p:stCondLst>
                                    <p:cond delay="76000"/>
                                  </p:stCondLst>
                                  <p:childTnLst>
                                    <p:set>
                                      <p:cBhvr>
                                        <p:cTn id="163" dur="1" fill="hold">
                                          <p:stCondLst>
                                            <p:cond delay="0"/>
                                          </p:stCondLst>
                                        </p:cTn>
                                        <p:tgtEl>
                                          <p:spTgt spid="102454"/>
                                        </p:tgtEl>
                                        <p:attrNameLst>
                                          <p:attrName>style.visibility</p:attrName>
                                        </p:attrNameLst>
                                      </p:cBhvr>
                                      <p:to>
                                        <p:strVal val="visible"/>
                                      </p:to>
                                    </p:set>
                                    <p:animEffect transition="in" filter="wipe(left)">
                                      <p:cBhvr>
                                        <p:cTn id="164" dur="3000"/>
                                        <p:tgtEl>
                                          <p:spTgt spid="102454"/>
                                        </p:tgtEl>
                                      </p:cBhvr>
                                    </p:animEffect>
                                  </p:childTnLst>
                                </p:cTn>
                              </p:par>
                              <p:par>
                                <p:cTn id="165" presetID="22" presetClass="entr" presetSubtype="8" fill="hold" nodeType="withEffect">
                                  <p:stCondLst>
                                    <p:cond delay="85000"/>
                                  </p:stCondLst>
                                  <p:childTnLst>
                                    <p:set>
                                      <p:cBhvr>
                                        <p:cTn id="166" dur="1" fill="hold">
                                          <p:stCondLst>
                                            <p:cond delay="0"/>
                                          </p:stCondLst>
                                        </p:cTn>
                                        <p:tgtEl>
                                          <p:spTgt spid="102421"/>
                                        </p:tgtEl>
                                        <p:attrNameLst>
                                          <p:attrName>style.visibility</p:attrName>
                                        </p:attrNameLst>
                                      </p:cBhvr>
                                      <p:to>
                                        <p:strVal val="visible"/>
                                      </p:to>
                                    </p:set>
                                    <p:animEffect transition="in" filter="wipe(left)">
                                      <p:cBhvr>
                                        <p:cTn id="167" dur="3000"/>
                                        <p:tgtEl>
                                          <p:spTgt spid="102421"/>
                                        </p:tgtEl>
                                      </p:cBhvr>
                                    </p:animEffect>
                                  </p:childTnLst>
                                </p:cTn>
                              </p:par>
                              <p:par>
                                <p:cTn id="168" presetID="22" presetClass="entr" presetSubtype="8" fill="hold" grpId="0" nodeType="withEffect">
                                  <p:stCondLst>
                                    <p:cond delay="86000"/>
                                  </p:stCondLst>
                                  <p:childTnLst>
                                    <p:set>
                                      <p:cBhvr>
                                        <p:cTn id="169" dur="1" fill="hold">
                                          <p:stCondLst>
                                            <p:cond delay="0"/>
                                          </p:stCondLst>
                                        </p:cTn>
                                        <p:tgtEl>
                                          <p:spTgt spid="102453"/>
                                        </p:tgtEl>
                                        <p:attrNameLst>
                                          <p:attrName>style.visibility</p:attrName>
                                        </p:attrNameLst>
                                      </p:cBhvr>
                                      <p:to>
                                        <p:strVal val="visible"/>
                                      </p:to>
                                    </p:set>
                                    <p:animEffect transition="in" filter="wipe(left)">
                                      <p:cBhvr>
                                        <p:cTn id="170" dur="3000"/>
                                        <p:tgtEl>
                                          <p:spTgt spid="102453"/>
                                        </p:tgtEl>
                                      </p:cBhvr>
                                    </p:animEffect>
                                  </p:childTnLst>
                                </p:cTn>
                              </p:par>
                              <p:par>
                                <p:cTn id="171" presetID="22" presetClass="entr" presetSubtype="8" fill="hold" nodeType="withEffect">
                                  <p:stCondLst>
                                    <p:cond delay="95000"/>
                                  </p:stCondLst>
                                  <p:childTnLst>
                                    <p:set>
                                      <p:cBhvr>
                                        <p:cTn id="172" dur="1" fill="hold">
                                          <p:stCondLst>
                                            <p:cond delay="0"/>
                                          </p:stCondLst>
                                        </p:cTn>
                                        <p:tgtEl>
                                          <p:spTgt spid="102422"/>
                                        </p:tgtEl>
                                        <p:attrNameLst>
                                          <p:attrName>style.visibility</p:attrName>
                                        </p:attrNameLst>
                                      </p:cBhvr>
                                      <p:to>
                                        <p:strVal val="visible"/>
                                      </p:to>
                                    </p:set>
                                    <p:animEffect transition="in" filter="wipe(left)">
                                      <p:cBhvr>
                                        <p:cTn id="173" dur="500"/>
                                        <p:tgtEl>
                                          <p:spTgt spid="102422"/>
                                        </p:tgtEl>
                                      </p:cBhvr>
                                    </p:animEffect>
                                  </p:childTnLst>
                                </p:cTn>
                              </p:par>
                              <p:par>
                                <p:cTn id="174" presetID="22" presetClass="entr" presetSubtype="8" fill="hold" grpId="0" nodeType="withEffect">
                                  <p:stCondLst>
                                    <p:cond delay="96000"/>
                                  </p:stCondLst>
                                  <p:childTnLst>
                                    <p:set>
                                      <p:cBhvr>
                                        <p:cTn id="175" dur="1" fill="hold">
                                          <p:stCondLst>
                                            <p:cond delay="0"/>
                                          </p:stCondLst>
                                        </p:cTn>
                                        <p:tgtEl>
                                          <p:spTgt spid="102452"/>
                                        </p:tgtEl>
                                        <p:attrNameLst>
                                          <p:attrName>style.visibility</p:attrName>
                                        </p:attrNameLst>
                                      </p:cBhvr>
                                      <p:to>
                                        <p:strVal val="visible"/>
                                      </p:to>
                                    </p:set>
                                    <p:animEffect transition="in" filter="wipe(left)">
                                      <p:cBhvr>
                                        <p:cTn id="176" dur="3000"/>
                                        <p:tgtEl>
                                          <p:spTgt spid="102452"/>
                                        </p:tgtEl>
                                      </p:cBhvr>
                                    </p:animEffect>
                                  </p:childTnLst>
                                </p:cTn>
                              </p:par>
                            </p:childTnLst>
                          </p:cTn>
                        </p:par>
                        <p:par>
                          <p:cTn id="177" fill="hold" nodeType="afterGroup">
                            <p:stCondLst>
                              <p:cond delay="152000"/>
                            </p:stCondLst>
                            <p:childTnLst>
                              <p:par>
                                <p:cTn id="178" presetID="10" presetClass="entr" presetSubtype="0" fill="hold" grpId="0" nodeType="afterEffect">
                                  <p:stCondLst>
                                    <p:cond delay="0"/>
                                  </p:stCondLst>
                                  <p:childTnLst>
                                    <p:set>
                                      <p:cBhvr>
                                        <p:cTn id="179" dur="1" fill="hold">
                                          <p:stCondLst>
                                            <p:cond delay="0"/>
                                          </p:stCondLst>
                                        </p:cTn>
                                        <p:tgtEl>
                                          <p:spTgt spid="102407"/>
                                        </p:tgtEl>
                                        <p:attrNameLst>
                                          <p:attrName>style.visibility</p:attrName>
                                        </p:attrNameLst>
                                      </p:cBhvr>
                                      <p:to>
                                        <p:strVal val="visible"/>
                                      </p:to>
                                    </p:set>
                                    <p:animEffect transition="in" filter="fade">
                                      <p:cBhvr>
                                        <p:cTn id="180" dur="3000"/>
                                        <p:tgtEl>
                                          <p:spTgt spid="10240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02470"/>
                                        </p:tgtEl>
                                        <p:attrNameLst>
                                          <p:attrName>style.visibility</p:attrName>
                                        </p:attrNameLst>
                                      </p:cBhvr>
                                      <p:to>
                                        <p:strVal val="visible"/>
                                      </p:to>
                                    </p:set>
                                    <p:animEffect transition="in" filter="fade">
                                      <p:cBhvr>
                                        <p:cTn id="183" dur="3000"/>
                                        <p:tgtEl>
                                          <p:spTgt spid="102470"/>
                                        </p:tgtEl>
                                      </p:cBhvr>
                                    </p:animEffect>
                                  </p:childTnLst>
                                </p:cTn>
                              </p:par>
                            </p:childTnLst>
                          </p:cTn>
                        </p:par>
                        <p:par>
                          <p:cTn id="184" fill="hold" nodeType="afterGroup">
                            <p:stCondLst>
                              <p:cond delay="155000"/>
                            </p:stCondLst>
                            <p:childTnLst>
                              <p:par>
                                <p:cTn id="185" presetID="22" presetClass="entr" presetSubtype="8" fill="hold" nodeType="afterEffect">
                                  <p:stCondLst>
                                    <p:cond delay="0"/>
                                  </p:stCondLst>
                                  <p:childTnLst>
                                    <p:set>
                                      <p:cBhvr>
                                        <p:cTn id="186" dur="1" fill="hold">
                                          <p:stCondLst>
                                            <p:cond delay="0"/>
                                          </p:stCondLst>
                                        </p:cTn>
                                        <p:tgtEl>
                                          <p:spTgt spid="102467"/>
                                        </p:tgtEl>
                                        <p:attrNameLst>
                                          <p:attrName>style.visibility</p:attrName>
                                        </p:attrNameLst>
                                      </p:cBhvr>
                                      <p:to>
                                        <p:strVal val="visible"/>
                                      </p:to>
                                    </p:set>
                                    <p:animEffect transition="in" filter="wipe(left)">
                                      <p:cBhvr>
                                        <p:cTn id="187" dur="5000"/>
                                        <p:tgtEl>
                                          <p:spTgt spid="102467"/>
                                        </p:tgtEl>
                                      </p:cBhvr>
                                    </p:animEffect>
                                  </p:childTnLst>
                                </p:cTn>
                              </p:par>
                              <p:par>
                                <p:cTn id="188" presetID="22" presetClass="entr" presetSubtype="8" fill="hold" nodeType="withEffect">
                                  <p:stCondLst>
                                    <p:cond delay="0"/>
                                  </p:stCondLst>
                                  <p:childTnLst>
                                    <p:set>
                                      <p:cBhvr>
                                        <p:cTn id="189" dur="1" fill="hold">
                                          <p:stCondLst>
                                            <p:cond delay="0"/>
                                          </p:stCondLst>
                                        </p:cTn>
                                        <p:tgtEl>
                                          <p:spTgt spid="102468"/>
                                        </p:tgtEl>
                                        <p:attrNameLst>
                                          <p:attrName>style.visibility</p:attrName>
                                        </p:attrNameLst>
                                      </p:cBhvr>
                                      <p:to>
                                        <p:strVal val="visible"/>
                                      </p:to>
                                    </p:set>
                                    <p:animEffect transition="in" filter="wipe(left)">
                                      <p:cBhvr>
                                        <p:cTn id="190" dur="5000"/>
                                        <p:tgtEl>
                                          <p:spTgt spid="102468"/>
                                        </p:tgtEl>
                                      </p:cBhvr>
                                    </p:animEffect>
                                  </p:childTnLst>
                                </p:cTn>
                              </p:par>
                            </p:childTnLst>
                          </p:cTn>
                        </p:par>
                        <p:par>
                          <p:cTn id="191" fill="hold" nodeType="afterGroup">
                            <p:stCondLst>
                              <p:cond delay="160000"/>
                            </p:stCondLst>
                            <p:childTnLst>
                              <p:par>
                                <p:cTn id="192" presetID="41" presetClass="entr" presetSubtype="0" fill="hold" grpId="0" nodeType="afterEffect">
                                  <p:stCondLst>
                                    <p:cond delay="0"/>
                                  </p:stCondLst>
                                  <p:iterate type="lt">
                                    <p:tmPct val="10000"/>
                                  </p:iterate>
                                  <p:childTnLst>
                                    <p:set>
                                      <p:cBhvr>
                                        <p:cTn id="193" dur="1" fill="hold">
                                          <p:stCondLst>
                                            <p:cond delay="0"/>
                                          </p:stCondLst>
                                        </p:cTn>
                                        <p:tgtEl>
                                          <p:spTgt spid="102433"/>
                                        </p:tgtEl>
                                        <p:attrNameLst>
                                          <p:attrName>style.visibility</p:attrName>
                                        </p:attrNameLst>
                                      </p:cBhvr>
                                      <p:to>
                                        <p:strVal val="visible"/>
                                      </p:to>
                                    </p:set>
                                    <p:anim calcmode="lin" valueType="num">
                                      <p:cBhvr>
                                        <p:cTn id="194" dur="2000" fill="hold"/>
                                        <p:tgtEl>
                                          <p:spTgt spid="102433"/>
                                        </p:tgtEl>
                                        <p:attrNameLst>
                                          <p:attrName>ppt_x</p:attrName>
                                        </p:attrNameLst>
                                      </p:cBhvr>
                                      <p:tavLst>
                                        <p:tav tm="0">
                                          <p:val>
                                            <p:strVal val="#ppt_x"/>
                                          </p:val>
                                        </p:tav>
                                        <p:tav tm="50000">
                                          <p:val>
                                            <p:strVal val="#ppt_x+.1"/>
                                          </p:val>
                                        </p:tav>
                                        <p:tav tm="100000">
                                          <p:val>
                                            <p:strVal val="#ppt_x"/>
                                          </p:val>
                                        </p:tav>
                                      </p:tavLst>
                                    </p:anim>
                                    <p:anim calcmode="lin" valueType="num">
                                      <p:cBhvr>
                                        <p:cTn id="195" dur="2000" fill="hold"/>
                                        <p:tgtEl>
                                          <p:spTgt spid="102433"/>
                                        </p:tgtEl>
                                        <p:attrNameLst>
                                          <p:attrName>ppt_y</p:attrName>
                                        </p:attrNameLst>
                                      </p:cBhvr>
                                      <p:tavLst>
                                        <p:tav tm="0">
                                          <p:val>
                                            <p:strVal val="#ppt_y"/>
                                          </p:val>
                                        </p:tav>
                                        <p:tav tm="100000">
                                          <p:val>
                                            <p:strVal val="#ppt_y"/>
                                          </p:val>
                                        </p:tav>
                                      </p:tavLst>
                                    </p:anim>
                                    <p:anim calcmode="lin" valueType="num">
                                      <p:cBhvr>
                                        <p:cTn id="196" dur="2000" fill="hold"/>
                                        <p:tgtEl>
                                          <p:spTgt spid="102433"/>
                                        </p:tgtEl>
                                        <p:attrNameLst>
                                          <p:attrName>ppt_h</p:attrName>
                                        </p:attrNameLst>
                                      </p:cBhvr>
                                      <p:tavLst>
                                        <p:tav tm="0">
                                          <p:val>
                                            <p:strVal val="#ppt_h/10"/>
                                          </p:val>
                                        </p:tav>
                                        <p:tav tm="50000">
                                          <p:val>
                                            <p:strVal val="#ppt_h+.01"/>
                                          </p:val>
                                        </p:tav>
                                        <p:tav tm="100000">
                                          <p:val>
                                            <p:strVal val="#ppt_h"/>
                                          </p:val>
                                        </p:tav>
                                      </p:tavLst>
                                    </p:anim>
                                    <p:anim calcmode="lin" valueType="num">
                                      <p:cBhvr>
                                        <p:cTn id="197" dur="2000" fill="hold"/>
                                        <p:tgtEl>
                                          <p:spTgt spid="102433"/>
                                        </p:tgtEl>
                                        <p:attrNameLst>
                                          <p:attrName>ppt_w</p:attrName>
                                        </p:attrNameLst>
                                      </p:cBhvr>
                                      <p:tavLst>
                                        <p:tav tm="0">
                                          <p:val>
                                            <p:strVal val="#ppt_w/10"/>
                                          </p:val>
                                        </p:tav>
                                        <p:tav tm="50000">
                                          <p:val>
                                            <p:strVal val="#ppt_w+.01"/>
                                          </p:val>
                                        </p:tav>
                                        <p:tav tm="100000">
                                          <p:val>
                                            <p:strVal val="#ppt_w"/>
                                          </p:val>
                                        </p:tav>
                                      </p:tavLst>
                                    </p:anim>
                                    <p:animEffect transition="in" filter="fade">
                                      <p:cBhvr>
                                        <p:cTn id="198" dur="2000" tmFilter="0,0; .5, 1; 1, 1"/>
                                        <p:tgtEl>
                                          <p:spTgt spid="102433"/>
                                        </p:tgtEl>
                                      </p:cBhvr>
                                    </p:animEffect>
                                  </p:childTnLst>
                                </p:cTn>
                              </p:par>
                            </p:childTnLst>
                          </p:cTn>
                        </p:par>
                        <p:par>
                          <p:cTn id="199" fill="hold" nodeType="afterGroup">
                            <p:stCondLst>
                              <p:cond delay="173800"/>
                            </p:stCondLst>
                            <p:childTnLst>
                              <p:par>
                                <p:cTn id="200" presetID="22" presetClass="entr" presetSubtype="1" fill="hold" grpId="0" nodeType="afterEffect">
                                  <p:stCondLst>
                                    <p:cond delay="0"/>
                                  </p:stCondLst>
                                  <p:childTnLst>
                                    <p:set>
                                      <p:cBhvr>
                                        <p:cTn id="201" dur="1" fill="hold">
                                          <p:stCondLst>
                                            <p:cond delay="0"/>
                                          </p:stCondLst>
                                        </p:cTn>
                                        <p:tgtEl>
                                          <p:spTgt spid="102435"/>
                                        </p:tgtEl>
                                        <p:attrNameLst>
                                          <p:attrName>style.visibility</p:attrName>
                                        </p:attrNameLst>
                                      </p:cBhvr>
                                      <p:to>
                                        <p:strVal val="visible"/>
                                      </p:to>
                                    </p:set>
                                    <p:animEffect transition="in" filter="wipe(up)">
                                      <p:cBhvr>
                                        <p:cTn id="202" dur="5000"/>
                                        <p:tgtEl>
                                          <p:spTgt spid="102435"/>
                                        </p:tgtEl>
                                      </p:cBhvr>
                                    </p:animEffect>
                                  </p:childTnLst>
                                </p:cTn>
                              </p:par>
                            </p:childTnLst>
                          </p:cTn>
                        </p:par>
                        <p:par>
                          <p:cTn id="203" fill="hold" nodeType="afterGroup">
                            <p:stCondLst>
                              <p:cond delay="178800"/>
                            </p:stCondLst>
                            <p:childTnLst>
                              <p:par>
                                <p:cTn id="204" presetID="22" presetClass="entr" presetSubtype="8" fill="hold" grpId="0" nodeType="afterEffect">
                                  <p:stCondLst>
                                    <p:cond delay="10000"/>
                                  </p:stCondLst>
                                  <p:childTnLst>
                                    <p:set>
                                      <p:cBhvr>
                                        <p:cTn id="205" dur="1" fill="hold">
                                          <p:stCondLst>
                                            <p:cond delay="0"/>
                                          </p:stCondLst>
                                        </p:cTn>
                                        <p:tgtEl>
                                          <p:spTgt spid="102439"/>
                                        </p:tgtEl>
                                        <p:attrNameLst>
                                          <p:attrName>style.visibility</p:attrName>
                                        </p:attrNameLst>
                                      </p:cBhvr>
                                      <p:to>
                                        <p:strVal val="visible"/>
                                      </p:to>
                                    </p:set>
                                    <p:animEffect transition="in" filter="wipe(left)">
                                      <p:cBhvr>
                                        <p:cTn id="206" dur="10000"/>
                                        <p:tgtEl>
                                          <p:spTgt spid="102439"/>
                                        </p:tgtEl>
                                      </p:cBhvr>
                                    </p:animEffect>
                                  </p:childTnLst>
                                </p:cTn>
                              </p:par>
                            </p:childTnLst>
                          </p:cTn>
                        </p:par>
                        <p:par>
                          <p:cTn id="207" fill="hold" nodeType="afterGroup">
                            <p:stCondLst>
                              <p:cond delay="198800"/>
                            </p:stCondLst>
                            <p:childTnLst>
                              <p:par>
                                <p:cTn id="208" presetID="22" presetClass="entr" presetSubtype="8" fill="hold" grpId="0" nodeType="afterEffect">
                                  <p:stCondLst>
                                    <p:cond delay="0"/>
                                  </p:stCondLst>
                                  <p:childTnLst>
                                    <p:set>
                                      <p:cBhvr>
                                        <p:cTn id="209" dur="1" fill="hold">
                                          <p:stCondLst>
                                            <p:cond delay="0"/>
                                          </p:stCondLst>
                                        </p:cTn>
                                        <p:tgtEl>
                                          <p:spTgt spid="102440"/>
                                        </p:tgtEl>
                                        <p:attrNameLst>
                                          <p:attrName>style.visibility</p:attrName>
                                        </p:attrNameLst>
                                      </p:cBhvr>
                                      <p:to>
                                        <p:strVal val="visible"/>
                                      </p:to>
                                    </p:set>
                                    <p:animEffect transition="in" filter="wipe(left)">
                                      <p:cBhvr>
                                        <p:cTn id="210" dur="10000"/>
                                        <p:tgtEl>
                                          <p:spTgt spid="102440"/>
                                        </p:tgtEl>
                                      </p:cBhvr>
                                    </p:animEffect>
                                  </p:childTnLst>
                                </p:cTn>
                              </p:par>
                            </p:childTnLst>
                          </p:cTn>
                        </p:par>
                        <p:par>
                          <p:cTn id="211" fill="hold" nodeType="afterGroup">
                            <p:stCondLst>
                              <p:cond delay="208800"/>
                            </p:stCondLst>
                            <p:childTnLst>
                              <p:par>
                                <p:cTn id="212" presetID="10" presetClass="entr" presetSubtype="0" fill="hold" grpId="0" nodeType="afterEffect">
                                  <p:stCondLst>
                                    <p:cond delay="5000"/>
                                  </p:stCondLst>
                                  <p:childTnLst>
                                    <p:set>
                                      <p:cBhvr>
                                        <p:cTn id="213" dur="1" fill="hold">
                                          <p:stCondLst>
                                            <p:cond delay="0"/>
                                          </p:stCondLst>
                                        </p:cTn>
                                        <p:tgtEl>
                                          <p:spTgt spid="102458"/>
                                        </p:tgtEl>
                                        <p:attrNameLst>
                                          <p:attrName>style.visibility</p:attrName>
                                        </p:attrNameLst>
                                      </p:cBhvr>
                                      <p:to>
                                        <p:strVal val="visible"/>
                                      </p:to>
                                    </p:set>
                                    <p:animEffect transition="in" filter="fade">
                                      <p:cBhvr>
                                        <p:cTn id="214" dur="5000"/>
                                        <p:tgtEl>
                                          <p:spTgt spid="102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p:bldP spid="102407" grpId="0" animBg="1"/>
      <p:bldP spid="102412" grpId="0"/>
      <p:bldP spid="102423" grpId="0"/>
      <p:bldP spid="102424" grpId="0"/>
      <p:bldP spid="102425" grpId="0"/>
      <p:bldP spid="102426" grpId="0"/>
      <p:bldP spid="102427" grpId="0"/>
      <p:bldP spid="102428" grpId="0"/>
      <p:bldP spid="102429" grpId="0"/>
      <p:bldP spid="102430" grpId="0"/>
      <p:bldP spid="102431" grpId="0"/>
      <p:bldP spid="102432" grpId="0"/>
      <p:bldP spid="102433" grpId="0"/>
      <p:bldP spid="102435" grpId="0"/>
      <p:bldP spid="102439" grpId="0" animBg="1"/>
      <p:bldP spid="102440" grpId="0" animBg="1"/>
      <p:bldP spid="102441" grpId="0"/>
      <p:bldP spid="102448" grpId="0" animBg="1"/>
      <p:bldP spid="102449" grpId="0" animBg="1"/>
      <p:bldP spid="102450" grpId="0" animBg="1"/>
      <p:bldP spid="102451" grpId="0" animBg="1"/>
      <p:bldP spid="102452" grpId="0" animBg="1"/>
      <p:bldP spid="102453" grpId="0" animBg="1"/>
      <p:bldP spid="102454" grpId="0" animBg="1"/>
      <p:bldP spid="102455" grpId="0" animBg="1"/>
      <p:bldP spid="102458" grpId="0" animBg="1"/>
      <p:bldP spid="102469" grpId="0"/>
      <p:bldP spid="1024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a:extLst>
              <a:ext uri="{FF2B5EF4-FFF2-40B4-BE49-F238E27FC236}">
                <a16:creationId xmlns:a16="http://schemas.microsoft.com/office/drawing/2014/main" id="{02DEE403-BA0D-44C3-9B64-2E7D6BDCEFCF}"/>
              </a:ext>
            </a:extLst>
          </p:cNvPr>
          <p:cNvSpPr>
            <a:spLocks noGrp="1"/>
          </p:cNvSpPr>
          <p:nvPr>
            <p:ph type="title"/>
          </p:nvPr>
        </p:nvSpPr>
        <p:spPr>
          <a:xfrm>
            <a:off x="628650" y="974727"/>
            <a:ext cx="7886700" cy="931192"/>
          </a:xfrm>
        </p:spPr>
        <p:txBody>
          <a:bodyPr>
            <a:normAutofit/>
          </a:bodyPr>
          <a:lstStyle/>
          <a:p>
            <a:r>
              <a:rPr lang="es-PE" altLang="es-ES" sz="2400" dirty="0">
                <a:solidFill>
                  <a:srgbClr val="FF0000"/>
                </a:solidFill>
              </a:rPr>
              <a:t>               </a:t>
            </a:r>
            <a:r>
              <a:rPr lang="es-PE" altLang="es-ES" sz="2400" b="1" dirty="0"/>
              <a:t>Ley de la gravitación universal de Newton (1687)</a:t>
            </a:r>
            <a:r>
              <a:rPr lang="es-ES" altLang="es-ES" sz="2400" b="1" dirty="0"/>
              <a:t> </a:t>
            </a:r>
            <a:r>
              <a:rPr lang="es-PE" altLang="es-ES" sz="2400" b="1" dirty="0"/>
              <a:t> </a:t>
            </a:r>
          </a:p>
        </p:txBody>
      </p:sp>
      <p:sp>
        <p:nvSpPr>
          <p:cNvPr id="20483" name="2 Marcador de contenido">
            <a:extLst>
              <a:ext uri="{FF2B5EF4-FFF2-40B4-BE49-F238E27FC236}">
                <a16:creationId xmlns:a16="http://schemas.microsoft.com/office/drawing/2014/main" id="{9C4C9D84-7209-4590-98A5-731AC57C40E5}"/>
              </a:ext>
            </a:extLst>
          </p:cNvPr>
          <p:cNvSpPr>
            <a:spLocks noGrp="1"/>
          </p:cNvSpPr>
          <p:nvPr>
            <p:ph idx="1"/>
          </p:nvPr>
        </p:nvSpPr>
        <p:spPr>
          <a:xfrm>
            <a:off x="628650" y="1763486"/>
            <a:ext cx="7886700" cy="5023077"/>
          </a:xfrm>
        </p:spPr>
        <p:txBody>
          <a:bodyPr>
            <a:normAutofit fontScale="85000" lnSpcReduction="20000"/>
          </a:bodyPr>
          <a:lstStyle/>
          <a:p>
            <a:pPr algn="just"/>
            <a:r>
              <a:rPr lang="es-ES" altLang="es-ES" dirty="0"/>
              <a:t>“La fuerza con que se atraen dos cuerpos de diferente masa únicamente depende del valor de sus masas y de la distancia que los separa, dedujo que la fuerza con que se atraen dos cuerpos de diferente masa únicamente depende del valor de sus masas y de la distancia que los separa”. </a:t>
            </a:r>
          </a:p>
          <a:p>
            <a:pPr algn="just"/>
            <a:r>
              <a:rPr lang="es-ES" altLang="es-ES" dirty="0"/>
              <a:t> </a:t>
            </a:r>
            <a:r>
              <a:rPr lang="es-ES" altLang="es-ES" i="1" dirty="0"/>
              <a:t>La fuerza ejercida entre dos cuerpos de masas m</a:t>
            </a:r>
            <a:r>
              <a:rPr lang="es-ES" altLang="es-ES" i="1" baseline="-25000" dirty="0"/>
              <a:t>1</a:t>
            </a:r>
            <a:r>
              <a:rPr lang="es-ES" altLang="es-ES" i="1" dirty="0"/>
              <a:t> y m</a:t>
            </a:r>
            <a:r>
              <a:rPr lang="es-ES" altLang="es-ES" i="1" baseline="-25000" dirty="0"/>
              <a:t>2</a:t>
            </a:r>
            <a:r>
              <a:rPr lang="es-ES" altLang="es-ES" i="1" dirty="0"/>
              <a:t> separados una distancia d es proporcional al producto de sus masas e inversamente proporcional al cuadrado de la distancia</a:t>
            </a:r>
            <a:r>
              <a:rPr lang="es-ES" altLang="es-ES" dirty="0"/>
              <a:t>.</a:t>
            </a:r>
          </a:p>
          <a:p>
            <a:pPr algn="just">
              <a:buFont typeface="Wingdings" panose="05000000000000000000" pitchFamily="2" charset="2"/>
              <a:buNone/>
            </a:pPr>
            <a:r>
              <a:rPr lang="es-ES" altLang="es-ES" dirty="0"/>
              <a:t>    </a:t>
            </a:r>
          </a:p>
          <a:p>
            <a:pPr algn="just">
              <a:buFont typeface="Wingdings" panose="05000000000000000000" pitchFamily="2" charset="2"/>
              <a:buNone/>
            </a:pPr>
            <a:endParaRPr lang="es-ES" altLang="es-ES" dirty="0"/>
          </a:p>
          <a:p>
            <a:pPr algn="just">
              <a:buFont typeface="Wingdings" panose="05000000000000000000" pitchFamily="2" charset="2"/>
              <a:buNone/>
            </a:pPr>
            <a:r>
              <a:rPr lang="es-ES" altLang="es-ES" dirty="0"/>
              <a:t>     El hombre andino, sabía la interacción astrofísica que existe entre el sol, la</a:t>
            </a:r>
            <a:r>
              <a:rPr lang="es-PE" altLang="es-ES" dirty="0"/>
              <a:t> </a:t>
            </a:r>
            <a:r>
              <a:rPr lang="es-ES" altLang="es-ES" dirty="0"/>
              <a:t>tierra,  la luna, las constelaciones y su influencia en los seres bióticos y abióticos en  cada mes del año lunar, de 28 días, así en cada fase lunar sabían si era tiempo de sembrar, regar, cosechar.</a:t>
            </a:r>
            <a:endParaRPr lang="es-PE" altLang="es-ES" dirty="0"/>
          </a:p>
        </p:txBody>
      </p:sp>
      <p:sp>
        <p:nvSpPr>
          <p:cNvPr id="4" name="3 Marcador de pie de página">
            <a:extLst>
              <a:ext uri="{FF2B5EF4-FFF2-40B4-BE49-F238E27FC236}">
                <a16:creationId xmlns:a16="http://schemas.microsoft.com/office/drawing/2014/main" id="{160D0AB8-502A-4FE1-B464-A69161A507EB}"/>
              </a:ext>
            </a:extLst>
          </p:cNvPr>
          <p:cNvSpPr>
            <a:spLocks noGrp="1"/>
          </p:cNvSpPr>
          <p:nvPr>
            <p:ph type="ftr" sz="quarter" idx="11"/>
          </p:nvPr>
        </p:nvSpPr>
        <p:spPr/>
        <p:txBody>
          <a:bodyPr/>
          <a:lstStyle/>
          <a:p>
            <a:pPr>
              <a:defRPr/>
            </a:pPr>
            <a:r>
              <a:rPr lang="es-ES_tradnl"/>
              <a:t>F. Salinas</a:t>
            </a:r>
          </a:p>
        </p:txBody>
      </p:sp>
      <p:pic>
        <p:nvPicPr>
          <p:cNvPr id="20485" name="4 Imagen" descr="F = G \frac {m_{1}m_{2}} {d^2}">
            <a:extLst>
              <a:ext uri="{FF2B5EF4-FFF2-40B4-BE49-F238E27FC236}">
                <a16:creationId xmlns:a16="http://schemas.microsoft.com/office/drawing/2014/main" id="{D9F8E22E-8038-4A0B-8526-B9329AAB3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888" y="3878263"/>
            <a:ext cx="10382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22678D60-D66A-4D5C-81A8-2B7322407318}"/>
              </a:ext>
            </a:extLst>
          </p:cNvPr>
          <p:cNvPicPr>
            <a:picLocks noChangeAspect="1"/>
          </p:cNvPicPr>
          <p:nvPr/>
        </p:nvPicPr>
        <p:blipFill>
          <a:blip r:embed="rId3"/>
          <a:stretch>
            <a:fillRect/>
          </a:stretch>
        </p:blipFill>
        <p:spPr>
          <a:xfrm>
            <a:off x="4053795" y="4616067"/>
            <a:ext cx="1036410" cy="64999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57BF3-D244-4E99-93C2-95AB561920DC}"/>
              </a:ext>
            </a:extLst>
          </p:cNvPr>
          <p:cNvSpPr>
            <a:spLocks noGrp="1"/>
          </p:cNvSpPr>
          <p:nvPr>
            <p:ph type="title"/>
          </p:nvPr>
        </p:nvSpPr>
        <p:spPr>
          <a:xfrm>
            <a:off x="628650" y="974727"/>
            <a:ext cx="7886700" cy="424416"/>
          </a:xfrm>
        </p:spPr>
        <p:txBody>
          <a:bodyPr>
            <a:normAutofit/>
          </a:bodyPr>
          <a:lstStyle/>
          <a:p>
            <a:r>
              <a:rPr kumimoji="0" lang="es-ES_tradnl" sz="2000" b="1" i="0" u="none" strike="noStrike" kern="0" cap="none" spc="0" normalizeH="0" baseline="0" noProof="0" dirty="0">
                <a:ln>
                  <a:noFill/>
                </a:ln>
                <a:solidFill>
                  <a:srgbClr val="FF0000"/>
                </a:solidFill>
                <a:effectLst>
                  <a:outerShdw blurRad="38100" dist="38100" dir="2700000" algn="tl">
                    <a:srgbClr val="000000"/>
                  </a:outerShdw>
                </a:effectLst>
                <a:uLnTx/>
                <a:uFillTx/>
                <a:latin typeface="Times New Roman"/>
                <a:ea typeface="+mj-ea"/>
                <a:cs typeface="+mj-cs"/>
              </a:rPr>
              <a:t> TEORÍA DE LA RELATIVIDAD ESPECIAL DE EINSTEIN (1905)</a:t>
            </a:r>
            <a:endParaRPr lang="es-ES" dirty="0"/>
          </a:p>
        </p:txBody>
      </p:sp>
      <p:sp>
        <p:nvSpPr>
          <p:cNvPr id="3" name="Marcador de contenido 2">
            <a:extLst>
              <a:ext uri="{FF2B5EF4-FFF2-40B4-BE49-F238E27FC236}">
                <a16:creationId xmlns:a16="http://schemas.microsoft.com/office/drawing/2014/main" id="{FE37FFBE-ECD2-4A00-A386-78DF7C826A63}"/>
              </a:ext>
            </a:extLst>
          </p:cNvPr>
          <p:cNvSpPr>
            <a:spLocks noGrp="1"/>
          </p:cNvSpPr>
          <p:nvPr>
            <p:ph idx="1"/>
          </p:nvPr>
        </p:nvSpPr>
        <p:spPr>
          <a:xfrm>
            <a:off x="628650" y="1399143"/>
            <a:ext cx="7886700" cy="5387420"/>
          </a:xfrm>
        </p:spPr>
        <p:txBody>
          <a:bodyPr/>
          <a:lstStyle/>
          <a:p>
            <a:pPr algn="just" eaLnBrk="1" hangingPunct="1">
              <a:lnSpc>
                <a:spcPct val="90000"/>
              </a:lnSpc>
              <a:spcBef>
                <a:spcPct val="0"/>
              </a:spcBef>
            </a:pPr>
            <a:r>
              <a:rPr lang="es-ES_tradnl" altLang="es-ES" sz="2000" dirty="0">
                <a:latin typeface="Bookman Old Style" panose="02050604050505020204" pitchFamily="18" charset="0"/>
              </a:rPr>
              <a:t>La relatividad especial toma el hecho de la constancia de la velocidad de la luz como condición básica para la construcción de la teoría.</a:t>
            </a:r>
          </a:p>
          <a:p>
            <a:pPr algn="just" eaLnBrk="1" hangingPunct="1">
              <a:lnSpc>
                <a:spcPct val="90000"/>
              </a:lnSpc>
              <a:spcBef>
                <a:spcPct val="0"/>
              </a:spcBef>
            </a:pPr>
            <a:r>
              <a:rPr lang="es-ES_tradnl" altLang="es-ES" sz="2000" dirty="0">
                <a:latin typeface="Bookman Old Style" panose="02050604050505020204" pitchFamily="18" charset="0"/>
              </a:rPr>
              <a:t>Además, Einstein introduce otro elemento:</a:t>
            </a:r>
          </a:p>
          <a:p>
            <a:pPr lvl="1" algn="just" eaLnBrk="1" hangingPunct="1">
              <a:lnSpc>
                <a:spcPct val="90000"/>
              </a:lnSpc>
              <a:spcBef>
                <a:spcPct val="0"/>
              </a:spcBef>
            </a:pPr>
            <a:r>
              <a:rPr lang="es-ES_tradnl" altLang="es-ES" sz="2000" dirty="0">
                <a:latin typeface="Bookman Old Style" panose="02050604050505020204" pitchFamily="18" charset="0"/>
              </a:rPr>
              <a:t>La coordenada del tiempo se debe tratar simplemente como una coordenada más del espacio.</a:t>
            </a:r>
          </a:p>
          <a:p>
            <a:pPr algn="just" eaLnBrk="1" hangingPunct="1">
              <a:lnSpc>
                <a:spcPct val="90000"/>
              </a:lnSpc>
              <a:spcBef>
                <a:spcPct val="0"/>
              </a:spcBef>
            </a:pPr>
            <a:r>
              <a:rPr lang="es-ES_tradnl" altLang="es-ES" sz="2000" dirty="0">
                <a:latin typeface="Bookman Old Style" panose="02050604050505020204" pitchFamily="18" charset="0"/>
              </a:rPr>
              <a:t>Las consecuencias de esta teoría son inimaginables:</a:t>
            </a:r>
          </a:p>
          <a:p>
            <a:pPr lvl="1" algn="just" eaLnBrk="1" hangingPunct="1">
              <a:lnSpc>
                <a:spcPct val="90000"/>
              </a:lnSpc>
              <a:spcBef>
                <a:spcPct val="0"/>
              </a:spcBef>
            </a:pPr>
            <a:r>
              <a:rPr lang="es-ES_tradnl" altLang="es-ES" sz="2000" dirty="0">
                <a:latin typeface="Bookman Old Style" panose="02050604050505020204" pitchFamily="18" charset="0"/>
              </a:rPr>
              <a:t>Un intervalo de tiempo medido en tierra no es igual al mismo intervalo medido desde un móvil.</a:t>
            </a:r>
          </a:p>
          <a:p>
            <a:pPr lvl="1" algn="just" eaLnBrk="1" hangingPunct="1">
              <a:lnSpc>
                <a:spcPct val="90000"/>
              </a:lnSpc>
              <a:spcBef>
                <a:spcPct val="0"/>
              </a:spcBef>
            </a:pPr>
            <a:r>
              <a:rPr lang="es-ES_tradnl" altLang="es-ES" sz="2000" dirty="0">
                <a:latin typeface="Bookman Old Style" panose="02050604050505020204" pitchFamily="18" charset="0"/>
              </a:rPr>
              <a:t>Una distancia medida en tierra no es igual a la misma distancia medida desde un móvil.</a:t>
            </a:r>
          </a:p>
          <a:p>
            <a:pPr lvl="1" algn="just" eaLnBrk="1" hangingPunct="1">
              <a:lnSpc>
                <a:spcPct val="90000"/>
              </a:lnSpc>
              <a:spcBef>
                <a:spcPct val="0"/>
              </a:spcBef>
            </a:pPr>
            <a:r>
              <a:rPr lang="es-ES_tradnl" altLang="es-ES" sz="2000" dirty="0">
                <a:latin typeface="Bookman Old Style" panose="02050604050505020204" pitchFamily="18" charset="0"/>
              </a:rPr>
              <a:t>La masa y la energía son conceptos equivalentes. La masa puede convertirse en otras formas de energía (como, por ejemplo, ondas de luz) y al contrario. De aquí sale la famosa fórmula: E = mc</a:t>
            </a:r>
            <a:r>
              <a:rPr lang="es-ES_tradnl" altLang="es-ES" sz="2000" baseline="30000" dirty="0">
                <a:latin typeface="Bookman Old Style" panose="02050604050505020204" pitchFamily="18" charset="0"/>
              </a:rPr>
              <a:t>2 </a:t>
            </a:r>
            <a:r>
              <a:rPr lang="es-ES_tradnl" altLang="es-ES" sz="2000" dirty="0">
                <a:latin typeface="Bookman Old Style" panose="02050604050505020204" pitchFamily="18" charset="0"/>
              </a:rPr>
              <a:t>(E = energía; m = masa; c = velocidad de la luz)</a:t>
            </a:r>
          </a:p>
          <a:p>
            <a:pPr algn="just" eaLnBrk="1" hangingPunct="1">
              <a:lnSpc>
                <a:spcPct val="90000"/>
              </a:lnSpc>
              <a:spcBef>
                <a:spcPct val="0"/>
              </a:spcBef>
            </a:pPr>
            <a:r>
              <a:rPr lang="es-ES_tradnl" altLang="es-ES" sz="2000" dirty="0">
                <a:latin typeface="Bookman Old Style" panose="02050604050505020204" pitchFamily="18" charset="0"/>
              </a:rPr>
              <a:t>Ejemplos donde se ha comprobado la conversión de masa de energía son la fisión nuclear, la fusión nuclear y la creación y aniquilación de materia.</a:t>
            </a:r>
          </a:p>
          <a:p>
            <a:endParaRPr lang="es-ES" dirty="0"/>
          </a:p>
        </p:txBody>
      </p:sp>
    </p:spTree>
    <p:extLst>
      <p:ext uri="{BB962C8B-B14F-4D97-AF65-F5344CB8AC3E}">
        <p14:creationId xmlns:p14="http://schemas.microsoft.com/office/powerpoint/2010/main" val="3007036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C88AC00E-40B5-411C-9D61-15D7244F2AA5}"/>
              </a:ext>
            </a:extLst>
          </p:cNvPr>
          <p:cNvSpPr>
            <a:spLocks noGrp="1"/>
          </p:cNvSpPr>
          <p:nvPr>
            <p:ph type="ftr" sz="quarter" idx="11"/>
          </p:nvPr>
        </p:nvSpPr>
        <p:spPr/>
        <p:txBody>
          <a:bodyPr/>
          <a:lstStyle/>
          <a:p>
            <a:r>
              <a:rPr lang="es-ES" altLang="es-ES" dirty="0"/>
              <a:t>F. Salinas</a:t>
            </a:r>
          </a:p>
        </p:txBody>
      </p:sp>
      <p:sp>
        <p:nvSpPr>
          <p:cNvPr id="99330" name="Rectangle 2">
            <a:extLst>
              <a:ext uri="{FF2B5EF4-FFF2-40B4-BE49-F238E27FC236}">
                <a16:creationId xmlns:a16="http://schemas.microsoft.com/office/drawing/2014/main" id="{AD4ACCBF-D983-4079-B7D0-8FA208503CE3}"/>
              </a:ext>
            </a:extLst>
          </p:cNvPr>
          <p:cNvSpPr>
            <a:spLocks noGrp="1" noChangeArrowheads="1"/>
          </p:cNvSpPr>
          <p:nvPr>
            <p:ph type="title"/>
          </p:nvPr>
        </p:nvSpPr>
        <p:spPr>
          <a:xfrm>
            <a:off x="0" y="1078850"/>
            <a:ext cx="9144000" cy="49449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ctr"/>
            <a:r>
              <a:rPr lang="es-ES_tradnl" altLang="es-ES" sz="1800" b="1" dirty="0"/>
              <a:t>¿HASTA DÓNDE LLEGO EL HOMBRE A CONOCER LAS SUBPARTICULAS DEL ATOMO</a:t>
            </a:r>
            <a:r>
              <a:rPr lang="es-ES_tradnl" altLang="es-ES" sz="2000" b="1" dirty="0"/>
              <a:t>?</a:t>
            </a:r>
          </a:p>
        </p:txBody>
      </p:sp>
      <p:pic>
        <p:nvPicPr>
          <p:cNvPr id="6" name="Imagen 5">
            <a:extLst>
              <a:ext uri="{FF2B5EF4-FFF2-40B4-BE49-F238E27FC236}">
                <a16:creationId xmlns:a16="http://schemas.microsoft.com/office/drawing/2014/main" id="{7A20959C-2838-1CA4-BA99-EC5E4601085C}"/>
              </a:ext>
            </a:extLst>
          </p:cNvPr>
          <p:cNvPicPr>
            <a:picLocks noChangeAspect="1"/>
          </p:cNvPicPr>
          <p:nvPr/>
        </p:nvPicPr>
        <p:blipFill rotWithShape="1">
          <a:blip r:embed="rId2">
            <a:extLst>
              <a:ext uri="{28A0092B-C50C-407E-A947-70E740481C1C}">
                <a14:useLocalDpi xmlns:a14="http://schemas.microsoft.com/office/drawing/2010/main" val="0"/>
              </a:ext>
            </a:extLst>
          </a:blip>
          <a:srcRect t="12758"/>
          <a:stretch/>
        </p:blipFill>
        <p:spPr>
          <a:xfrm>
            <a:off x="0" y="1757238"/>
            <a:ext cx="9144000" cy="5642626"/>
          </a:xfrm>
          <a:prstGeom prst="rect">
            <a:avLst/>
          </a:prstGeom>
        </p:spPr>
      </p:pic>
    </p:spTree>
    <p:extLst>
      <p:ext uri="{BB962C8B-B14F-4D97-AF65-F5344CB8AC3E}">
        <p14:creationId xmlns:p14="http://schemas.microsoft.com/office/powerpoint/2010/main" val="2346061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wipe(down)">
                                      <p:cBhvr>
                                        <p:cTn id="7" dur="2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07049-E5E4-48BE-095C-FC56AE31A00E}"/>
              </a:ext>
            </a:extLst>
          </p:cNvPr>
          <p:cNvSpPr>
            <a:spLocks noGrp="1"/>
          </p:cNvSpPr>
          <p:nvPr>
            <p:ph type="title"/>
          </p:nvPr>
        </p:nvSpPr>
        <p:spPr>
          <a:xfrm>
            <a:off x="259308" y="974727"/>
            <a:ext cx="8625384" cy="403698"/>
          </a:xfrm>
        </p:spPr>
        <p:txBody>
          <a:bodyPr>
            <a:noAutofit/>
          </a:bodyPr>
          <a:lstStyle/>
          <a:p>
            <a:r>
              <a:rPr lang="es-ES" sz="2400" dirty="0"/>
              <a:t>En </a:t>
            </a:r>
            <a:r>
              <a:rPr lang="es-ES" sz="2400" b="1" dirty="0"/>
              <a:t>1909 Villarreal Comentó y publicó la ley de la Relatividad Especial</a:t>
            </a:r>
            <a:endParaRPr lang="es-PE" sz="2400" b="1" dirty="0"/>
          </a:p>
        </p:txBody>
      </p:sp>
      <p:sp>
        <p:nvSpPr>
          <p:cNvPr id="3" name="Marcador de contenido 2">
            <a:extLst>
              <a:ext uri="{FF2B5EF4-FFF2-40B4-BE49-F238E27FC236}">
                <a16:creationId xmlns:a16="http://schemas.microsoft.com/office/drawing/2014/main" id="{8DAB9EED-E85F-3EC6-1BB1-ED7652C76530}"/>
              </a:ext>
            </a:extLst>
          </p:cNvPr>
          <p:cNvSpPr>
            <a:spLocks noGrp="1"/>
          </p:cNvSpPr>
          <p:nvPr>
            <p:ph idx="1"/>
          </p:nvPr>
        </p:nvSpPr>
        <p:spPr>
          <a:xfrm>
            <a:off x="395785" y="1378425"/>
            <a:ext cx="8488907" cy="5408138"/>
          </a:xfrm>
        </p:spPr>
        <p:txBody>
          <a:bodyPr>
            <a:normAutofit fontScale="70000" lnSpcReduction="20000"/>
          </a:bodyPr>
          <a:lstStyle/>
          <a:p>
            <a:pPr algn="just"/>
            <a:r>
              <a:rPr lang="es-ES" dirty="0"/>
              <a:t> de Albert Einstein. Este trabajo tuvo un impacto revolucionario al revelar las interconexiones entre energía, masa y velocidad de la luz, contribuyendo al avance del conocimiento científico de su época. Villarreal es reconocido como uno de los pocos científicos de su tiempo que comprendió y comentó con maestría la Ley de la Relatividad de Einstein, dejando así un legado importante en la historia de la ciencia.</a:t>
            </a:r>
          </a:p>
          <a:p>
            <a:pPr algn="just"/>
            <a:r>
              <a:rPr lang="es-ES" dirty="0"/>
              <a:t>Villarreal Comenta y publica en la revista Ciencias la ley de la Relatividad:</a:t>
            </a:r>
          </a:p>
          <a:p>
            <a:pPr algn="just"/>
            <a:r>
              <a:rPr lang="es-ES" dirty="0"/>
              <a:t>“Este nuevo enfoque que revoluciona a la mecánica de Newton, como la hipótesis sobre paralelas que pasan por un punto, ha revolucionado la geometría de Euclides; la masa que se admite actualmente como un coeficiente constante, en la mecánica de Lorentz, es un coeficiente y variable. Se pone un ejemplo numérico y se expone en qué consiste el principio de la relatividad, en que, midiendo las leyes de los fenómenos, por esas medidas no se puede saber si el observador está o no en movimiento. Según este principio se deduce “que los movimientos internos son disminuidos proporcionalmente al factor de Lorentz y la unidad de tiempo es, por consiguiente, más grande”. …</a:t>
            </a:r>
          </a:p>
          <a:p>
            <a:pPr algn="just"/>
            <a:r>
              <a:rPr lang="es-ES" dirty="0"/>
              <a:t>"Creo que la explicación más simple es que no hay un Dios. Nadie creó el universo y nadie dirige nuestro destino. Esto me llevó al profundo conocimiento de que probablemente no hay un cielo ni una vida después de la muerte. Tenemos esta única vida para apreciar el gran diseño del universo y, por ello, me siento extremadamente agradecido", expresó el científico.</a:t>
            </a:r>
          </a:p>
          <a:p>
            <a:pPr algn="just"/>
            <a:endParaRPr lang="es-ES" dirty="0"/>
          </a:p>
          <a:p>
            <a:endParaRPr lang="es-PE" dirty="0"/>
          </a:p>
        </p:txBody>
      </p:sp>
    </p:spTree>
    <p:extLst>
      <p:ext uri="{BB962C8B-B14F-4D97-AF65-F5344CB8AC3E}">
        <p14:creationId xmlns:p14="http://schemas.microsoft.com/office/powerpoint/2010/main" val="2274515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a:extLst>
              <a:ext uri="{FF2B5EF4-FFF2-40B4-BE49-F238E27FC236}">
                <a16:creationId xmlns:a16="http://schemas.microsoft.com/office/drawing/2014/main" id="{7C5FF8F3-B0C2-46F7-A24C-849177C488F9}"/>
              </a:ext>
            </a:extLst>
          </p:cNvPr>
          <p:cNvSpPr>
            <a:spLocks noGrp="1"/>
          </p:cNvSpPr>
          <p:nvPr>
            <p:ph type="ftr" sz="quarter" idx="11"/>
          </p:nvPr>
        </p:nvSpPr>
        <p:spPr/>
        <p:txBody>
          <a:bodyPr/>
          <a:lstStyle/>
          <a:p>
            <a:pPr>
              <a:defRPr/>
            </a:pPr>
            <a:r>
              <a:rPr lang="es-ES_tradnl"/>
              <a:t>F. Salinas</a:t>
            </a:r>
          </a:p>
        </p:txBody>
      </p:sp>
      <p:sp>
        <p:nvSpPr>
          <p:cNvPr id="104450" name="Rectangle 2">
            <a:extLst>
              <a:ext uri="{FF2B5EF4-FFF2-40B4-BE49-F238E27FC236}">
                <a16:creationId xmlns:a16="http://schemas.microsoft.com/office/drawing/2014/main" id="{23371469-FF1B-40F8-8683-E6FDE032DF8B}"/>
              </a:ext>
            </a:extLst>
          </p:cNvPr>
          <p:cNvSpPr>
            <a:spLocks noGrp="1" noChangeArrowheads="1"/>
          </p:cNvSpPr>
          <p:nvPr>
            <p:ph type="title"/>
          </p:nvPr>
        </p:nvSpPr>
        <p:spPr/>
        <p:txBody>
          <a:bodyPr/>
          <a:lstStyle/>
          <a:p>
            <a:pPr eaLnBrk="1" hangingPunct="1">
              <a:defRPr/>
            </a:pPr>
            <a:r>
              <a:rPr lang="es-ES_tradnl" sz="2400" dirty="0">
                <a:solidFill>
                  <a:srgbClr val="FF0000"/>
                </a:solidFill>
                <a:effectLst>
                  <a:outerShdw blurRad="38100" dist="38100" dir="2700000" algn="tl">
                    <a:srgbClr val="000000"/>
                  </a:outerShdw>
                </a:effectLst>
              </a:rPr>
              <a:t>                     </a:t>
            </a:r>
            <a:r>
              <a:rPr lang="es-ES_tradnl" sz="2400" b="1" dirty="0">
                <a:effectLst>
                  <a:outerShdw blurRad="38100" dist="38100" dir="2700000" algn="tl">
                    <a:srgbClr val="000000"/>
                  </a:outerShdw>
                </a:effectLst>
              </a:rPr>
              <a:t>TEORÍA DE LA RELATIVIDAD GENERAL (1916)</a:t>
            </a:r>
          </a:p>
        </p:txBody>
      </p:sp>
      <p:sp>
        <p:nvSpPr>
          <p:cNvPr id="104451" name="Rectangle 3">
            <a:extLst>
              <a:ext uri="{FF2B5EF4-FFF2-40B4-BE49-F238E27FC236}">
                <a16:creationId xmlns:a16="http://schemas.microsoft.com/office/drawing/2014/main" id="{A5B1D958-420F-4F19-A831-72567CDD871A}"/>
              </a:ext>
            </a:extLst>
          </p:cNvPr>
          <p:cNvSpPr>
            <a:spLocks noGrp="1" noChangeArrowheads="1"/>
          </p:cNvSpPr>
          <p:nvPr>
            <p:ph type="body" idx="1"/>
          </p:nvPr>
        </p:nvSpPr>
        <p:spPr>
          <a:xfrm>
            <a:off x="117567" y="1946366"/>
            <a:ext cx="8882742" cy="4840197"/>
          </a:xfrm>
        </p:spPr>
        <p:txBody>
          <a:bodyPr>
            <a:normAutofit fontScale="77500" lnSpcReduction="20000"/>
          </a:bodyPr>
          <a:lstStyle/>
          <a:p>
            <a:pPr algn="just" eaLnBrk="1" hangingPunct="1">
              <a:lnSpc>
                <a:spcPct val="90000"/>
              </a:lnSpc>
              <a:spcBef>
                <a:spcPct val="0"/>
              </a:spcBef>
            </a:pPr>
            <a:r>
              <a:rPr lang="es-ES_tradnl" altLang="es-ES" dirty="0">
                <a:latin typeface="Bookman Old Style" panose="02050604050505020204" pitchFamily="18" charset="0"/>
              </a:rPr>
              <a:t>La gravedad es una fuerza de atracción universal que sufren todos los objetos con masa, sea este un electrón o una estrella.</a:t>
            </a:r>
          </a:p>
          <a:p>
            <a:pPr algn="just" eaLnBrk="1" hangingPunct="1">
              <a:lnSpc>
                <a:spcPct val="90000"/>
              </a:lnSpc>
              <a:spcBef>
                <a:spcPct val="0"/>
              </a:spcBef>
            </a:pPr>
            <a:r>
              <a:rPr lang="es-ES_tradnl" altLang="es-ES" dirty="0">
                <a:latin typeface="Bookman Old Style" panose="02050604050505020204" pitchFamily="18" charset="0"/>
              </a:rPr>
              <a:t>En 1916 Einstein extendió los conceptos de la Relatividad Especial para explicar la atracción gravitacional entre masas.</a:t>
            </a:r>
          </a:p>
          <a:p>
            <a:pPr algn="just" eaLnBrk="1" hangingPunct="1">
              <a:lnSpc>
                <a:spcPct val="90000"/>
              </a:lnSpc>
              <a:spcBef>
                <a:spcPct val="0"/>
              </a:spcBef>
            </a:pPr>
            <a:r>
              <a:rPr lang="es-ES_tradnl" altLang="es-ES" dirty="0">
                <a:latin typeface="Bookman Old Style" panose="02050604050505020204" pitchFamily="18" charset="0"/>
              </a:rPr>
              <a:t>La estructura del espacio-tiempo es modificada por la presencia de un agujero negro.</a:t>
            </a:r>
          </a:p>
          <a:p>
            <a:pPr algn="just" eaLnBrk="1" hangingPunct="1">
              <a:lnSpc>
                <a:spcPct val="90000"/>
              </a:lnSpc>
              <a:spcBef>
                <a:spcPct val="0"/>
              </a:spcBef>
            </a:pPr>
            <a:r>
              <a:rPr lang="es-ES_tradnl" altLang="es-ES" dirty="0">
                <a:latin typeface="Bookman Old Style" panose="02050604050505020204" pitchFamily="18" charset="0"/>
              </a:rPr>
              <a:t>Según Newton la fuerza de gravedad aparece automáticamente siempre que hayan dos masas.</a:t>
            </a:r>
          </a:p>
          <a:p>
            <a:pPr algn="just" eaLnBrk="1" hangingPunct="1">
              <a:lnSpc>
                <a:spcPct val="90000"/>
              </a:lnSpc>
              <a:spcBef>
                <a:spcPct val="0"/>
              </a:spcBef>
            </a:pPr>
            <a:r>
              <a:rPr lang="es-ES_tradnl" altLang="es-ES" dirty="0">
                <a:latin typeface="Bookman Old Style" panose="02050604050505020204" pitchFamily="18" charset="0"/>
              </a:rPr>
              <a:t>La Tierra y la Luna se atraen gravitacionalmente de forma recíproca. Supongamos que la Luna cambia de lugar repentinamente (por ejemplo como consecuencia de un impacto con un asteroide). La Tierra siente ahora una fuerza de gravedad más intensa porque la Luna se encuentra más cerca. La pregunta es: ?Cuánto tiempo le toma a la Tierra para “sentir” la nueva posición de la Luna?</a:t>
            </a:r>
          </a:p>
          <a:p>
            <a:pPr algn="just" eaLnBrk="1" hangingPunct="1">
              <a:lnSpc>
                <a:spcPct val="90000"/>
              </a:lnSpc>
              <a:spcBef>
                <a:spcPct val="0"/>
              </a:spcBef>
            </a:pPr>
            <a:r>
              <a:rPr lang="es-ES_tradnl" altLang="es-ES" dirty="0">
                <a:latin typeface="Bookman Old Style" panose="02050604050505020204" pitchFamily="18" charset="0"/>
              </a:rPr>
              <a:t>Ley general de la relatividad: </a:t>
            </a:r>
            <a:r>
              <a:rPr lang="es-ES_tradnl" altLang="es-ES" i="1" dirty="0">
                <a:latin typeface="Bookman Old Style" panose="02050604050505020204" pitchFamily="18" charset="0"/>
              </a:rPr>
              <a:t>G </a:t>
            </a:r>
            <a:r>
              <a:rPr lang="en-US" altLang="es-ES" i="1" dirty="0">
                <a:latin typeface="Bookman Old Style" panose="02050604050505020204" pitchFamily="18" charset="0"/>
              </a:rPr>
              <a:t>µ v </a:t>
            </a:r>
            <a:r>
              <a:rPr lang="es-ES_tradnl" altLang="es-ES" i="1" dirty="0">
                <a:latin typeface="Bookman Old Style" panose="02050604050505020204" pitchFamily="18" charset="0"/>
              </a:rPr>
              <a:t>= 8 </a:t>
            </a:r>
            <a:r>
              <a:rPr lang="el-GR" altLang="es-ES" i="1" dirty="0">
                <a:latin typeface="Bookman Old Style" panose="02050604050505020204" pitchFamily="18" charset="0"/>
              </a:rPr>
              <a:t>π</a:t>
            </a:r>
            <a:r>
              <a:rPr lang="es-ES_tradnl" altLang="es-ES" i="1" dirty="0">
                <a:latin typeface="Bookman Old Style" panose="02050604050505020204" pitchFamily="18" charset="0"/>
              </a:rPr>
              <a:t> K T </a:t>
            </a:r>
            <a:r>
              <a:rPr lang="en-US" altLang="es-ES" i="1" dirty="0">
                <a:latin typeface="Bookman Old Style" panose="02050604050505020204" pitchFamily="18" charset="0"/>
              </a:rPr>
              <a:t>µ v </a:t>
            </a:r>
            <a:r>
              <a:rPr lang="en-US" altLang="es-ES" dirty="0">
                <a:latin typeface="Bookman Old Style" panose="02050604050505020204" pitchFamily="18" charset="0"/>
              </a:rPr>
              <a:t>(G = </a:t>
            </a:r>
            <a:r>
              <a:rPr lang="en-US" altLang="es-ES" dirty="0" err="1">
                <a:latin typeface="Bookman Old Style" panose="02050604050505020204" pitchFamily="18" charset="0"/>
              </a:rPr>
              <a:t>gravedad</a:t>
            </a:r>
            <a:r>
              <a:rPr lang="en-US" altLang="es-ES" dirty="0">
                <a:latin typeface="Bookman Old Style" panose="02050604050505020204" pitchFamily="18" charset="0"/>
              </a:rPr>
              <a:t>; K = </a:t>
            </a:r>
            <a:r>
              <a:rPr lang="en-US" altLang="es-ES" dirty="0" err="1">
                <a:latin typeface="Bookman Old Style" panose="02050604050505020204" pitchFamily="18" charset="0"/>
              </a:rPr>
              <a:t>constante</a:t>
            </a:r>
            <a:r>
              <a:rPr lang="en-US" altLang="es-ES" dirty="0">
                <a:latin typeface="Bookman Old Style" panose="02050604050505020204" pitchFamily="18" charset="0"/>
              </a:rPr>
              <a:t>; T = </a:t>
            </a:r>
            <a:r>
              <a:rPr lang="en-US" altLang="es-ES" dirty="0" err="1">
                <a:latin typeface="Bookman Old Style" panose="02050604050505020204" pitchFamily="18" charset="0"/>
              </a:rPr>
              <a:t>temperatura</a:t>
            </a:r>
            <a:r>
              <a:rPr lang="en-US" altLang="es-ES" dirty="0">
                <a:latin typeface="Bookman Old Style" panose="02050604050505020204" pitchFamily="18" charset="0"/>
              </a:rPr>
              <a:t>)</a:t>
            </a:r>
          </a:p>
          <a:p>
            <a:pPr algn="just" eaLnBrk="1" hangingPunct="1">
              <a:lnSpc>
                <a:spcPct val="90000"/>
              </a:lnSpc>
              <a:spcBef>
                <a:spcPct val="0"/>
              </a:spcBef>
            </a:pPr>
            <a:r>
              <a:rPr lang="es-ES_tradnl" altLang="es-ES" dirty="0">
                <a:latin typeface="Bookman Old Style" panose="02050604050505020204" pitchFamily="18" charset="0"/>
              </a:rPr>
              <a:t>La gravedad (o atracción entre cuerpos con masa) es consecuencia de la forma del </a:t>
            </a:r>
            <a:r>
              <a:rPr lang="es-ES_tradnl" altLang="es-ES" dirty="0" err="1">
                <a:latin typeface="Bookman Old Style" panose="02050604050505020204" pitchFamily="18" charset="0"/>
              </a:rPr>
              <a:t>espaio</a:t>
            </a:r>
            <a:r>
              <a:rPr lang="es-ES_tradnl" altLang="es-ES" dirty="0">
                <a:latin typeface="Bookman Old Style" panose="0205060405050502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2000"/>
                                        <p:tgtEl>
                                          <p:spTgt spid="104450"/>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4451">
                                            <p:txEl>
                                              <p:pRg st="0" end="0"/>
                                            </p:txEl>
                                          </p:spTgt>
                                        </p:tgtEl>
                                        <p:attrNameLst>
                                          <p:attrName>style.visibility</p:attrName>
                                        </p:attrNameLst>
                                      </p:cBhvr>
                                      <p:to>
                                        <p:strVal val="visible"/>
                                      </p:to>
                                    </p:set>
                                    <p:animEffect transition="in" filter="wipe(left)">
                                      <p:cBhvr>
                                        <p:cTn id="11" dur="2000"/>
                                        <p:tgtEl>
                                          <p:spTgt spid="104451">
                                            <p:txEl>
                                              <p:pRg st="0" end="0"/>
                                            </p:txEl>
                                          </p:spTgt>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04451">
                                            <p:txEl>
                                              <p:pRg st="1" end="1"/>
                                            </p:txEl>
                                          </p:spTgt>
                                        </p:tgtEl>
                                        <p:attrNameLst>
                                          <p:attrName>style.visibility</p:attrName>
                                        </p:attrNameLst>
                                      </p:cBhvr>
                                      <p:to>
                                        <p:strVal val="visible"/>
                                      </p:to>
                                    </p:set>
                                    <p:animEffect transition="in" filter="wipe(left)">
                                      <p:cBhvr>
                                        <p:cTn id="15" dur="2000"/>
                                        <p:tgtEl>
                                          <p:spTgt spid="104451">
                                            <p:txEl>
                                              <p:pRg st="1" end="1"/>
                                            </p:txEl>
                                          </p:spTgt>
                                        </p:tgtEl>
                                      </p:cBhvr>
                                    </p:animEffect>
                                  </p:childTnLst>
                                </p:cTn>
                              </p:par>
                            </p:childTnLst>
                          </p:cTn>
                        </p:par>
                        <p:par>
                          <p:cTn id="16" fill="hold" nodeType="afterGroup">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Effect transition="in" filter="wipe(left)">
                                      <p:cBhvr>
                                        <p:cTn id="19" dur="2000"/>
                                        <p:tgtEl>
                                          <p:spTgt spid="104451">
                                            <p:txEl>
                                              <p:pRg st="2" end="2"/>
                                            </p:txEl>
                                          </p:spTgt>
                                        </p:tgtEl>
                                      </p:cBhvr>
                                    </p:animEffect>
                                  </p:childTnLst>
                                </p:cTn>
                              </p:par>
                            </p:childTnLst>
                          </p:cTn>
                        </p:par>
                        <p:par>
                          <p:cTn id="20" fill="hold" nodeType="afterGroup">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104451">
                                            <p:txEl>
                                              <p:pRg st="3" end="3"/>
                                            </p:txEl>
                                          </p:spTgt>
                                        </p:tgtEl>
                                        <p:attrNameLst>
                                          <p:attrName>style.visibility</p:attrName>
                                        </p:attrNameLst>
                                      </p:cBhvr>
                                      <p:to>
                                        <p:strVal val="visible"/>
                                      </p:to>
                                    </p:set>
                                    <p:animEffect transition="in" filter="wipe(left)">
                                      <p:cBhvr>
                                        <p:cTn id="23" dur="2000"/>
                                        <p:tgtEl>
                                          <p:spTgt spid="104451">
                                            <p:txEl>
                                              <p:pRg st="3" end="3"/>
                                            </p:txEl>
                                          </p:spTgt>
                                        </p:tgtEl>
                                      </p:cBhvr>
                                    </p:animEffect>
                                  </p:childTnLst>
                                </p:cTn>
                              </p:par>
                            </p:childTnLst>
                          </p:cTn>
                        </p:par>
                        <p:par>
                          <p:cTn id="24" fill="hold" nodeType="afterGroup">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104451">
                                            <p:txEl>
                                              <p:pRg st="4" end="4"/>
                                            </p:txEl>
                                          </p:spTgt>
                                        </p:tgtEl>
                                        <p:attrNameLst>
                                          <p:attrName>style.visibility</p:attrName>
                                        </p:attrNameLst>
                                      </p:cBhvr>
                                      <p:to>
                                        <p:strVal val="visible"/>
                                      </p:to>
                                    </p:set>
                                    <p:animEffect transition="in" filter="wipe(left)">
                                      <p:cBhvr>
                                        <p:cTn id="27" dur="2000"/>
                                        <p:tgtEl>
                                          <p:spTgt spid="104451">
                                            <p:txEl>
                                              <p:pRg st="4" end="4"/>
                                            </p:txEl>
                                          </p:spTgt>
                                        </p:tgtEl>
                                      </p:cBhvr>
                                    </p:animEffect>
                                  </p:childTnLst>
                                </p:cTn>
                              </p:par>
                            </p:childTnLst>
                          </p:cTn>
                        </p:par>
                        <p:par>
                          <p:cTn id="28" fill="hold" nodeType="afterGroup">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104451">
                                            <p:txEl>
                                              <p:pRg st="5" end="5"/>
                                            </p:txEl>
                                          </p:spTgt>
                                        </p:tgtEl>
                                        <p:attrNameLst>
                                          <p:attrName>style.visibility</p:attrName>
                                        </p:attrNameLst>
                                      </p:cBhvr>
                                      <p:to>
                                        <p:strVal val="visible"/>
                                      </p:to>
                                    </p:set>
                                    <p:animEffect transition="in" filter="wipe(left)">
                                      <p:cBhvr>
                                        <p:cTn id="31" dur="2000"/>
                                        <p:tgtEl>
                                          <p:spTgt spid="104451">
                                            <p:txEl>
                                              <p:pRg st="5" end="5"/>
                                            </p:txEl>
                                          </p:spTgt>
                                        </p:tgtEl>
                                      </p:cBhvr>
                                    </p:animEffect>
                                  </p:childTnLst>
                                </p:cTn>
                              </p:par>
                            </p:childTnLst>
                          </p:cTn>
                        </p:par>
                        <p:par>
                          <p:cTn id="32" fill="hold" nodeType="afterGroup">
                            <p:stCondLst>
                              <p:cond delay="14000"/>
                            </p:stCondLst>
                            <p:childTnLst>
                              <p:par>
                                <p:cTn id="33" presetID="22" presetClass="entr" presetSubtype="8" fill="hold" grpId="0" nodeType="afterEffect">
                                  <p:stCondLst>
                                    <p:cond delay="0"/>
                                  </p:stCondLst>
                                  <p:childTnLst>
                                    <p:set>
                                      <p:cBhvr>
                                        <p:cTn id="34" dur="1" fill="hold">
                                          <p:stCondLst>
                                            <p:cond delay="0"/>
                                          </p:stCondLst>
                                        </p:cTn>
                                        <p:tgtEl>
                                          <p:spTgt spid="104451">
                                            <p:txEl>
                                              <p:pRg st="6" end="6"/>
                                            </p:txEl>
                                          </p:spTgt>
                                        </p:tgtEl>
                                        <p:attrNameLst>
                                          <p:attrName>style.visibility</p:attrName>
                                        </p:attrNameLst>
                                      </p:cBhvr>
                                      <p:to>
                                        <p:strVal val="visible"/>
                                      </p:to>
                                    </p:set>
                                    <p:animEffect transition="in" filter="wipe(left)">
                                      <p:cBhvr>
                                        <p:cTn id="35" dur="2000"/>
                                        <p:tgtEl>
                                          <p:spTgt spid="104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a:extLst>
              <a:ext uri="{FF2B5EF4-FFF2-40B4-BE49-F238E27FC236}">
                <a16:creationId xmlns:a16="http://schemas.microsoft.com/office/drawing/2014/main" id="{3BFB2544-AF85-4220-A2F0-F7812AEDC67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0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mn-ea"/>
                <a:cs typeface="+mn-cs"/>
              </a:rPr>
              <a:t>F. Salinas</a:t>
            </a:r>
          </a:p>
        </p:txBody>
      </p:sp>
      <p:sp>
        <p:nvSpPr>
          <p:cNvPr id="23555" name="Rectangle 2">
            <a:extLst>
              <a:ext uri="{FF2B5EF4-FFF2-40B4-BE49-F238E27FC236}">
                <a16:creationId xmlns:a16="http://schemas.microsoft.com/office/drawing/2014/main" id="{6B9DFDBA-A69D-4B35-B5BC-D44973C8B5FD}"/>
              </a:ext>
            </a:extLst>
          </p:cNvPr>
          <p:cNvSpPr>
            <a:spLocks noGrp="1" noChangeArrowheads="1"/>
          </p:cNvSpPr>
          <p:nvPr>
            <p:ph type="title"/>
          </p:nvPr>
        </p:nvSpPr>
        <p:spPr/>
        <p:txBody>
          <a:bodyPr/>
          <a:lstStyle/>
          <a:p>
            <a:pPr eaLnBrk="1" hangingPunct="1"/>
            <a:r>
              <a:rPr lang="es-ES_tradnl" altLang="es-ES" dirty="0">
                <a:solidFill>
                  <a:srgbClr val="FF0000"/>
                </a:solidFill>
              </a:rPr>
              <a:t>                          </a:t>
            </a:r>
            <a:r>
              <a:rPr lang="es-ES_tradnl" altLang="es-ES" dirty="0">
                <a:solidFill>
                  <a:schemeClr val="tx1"/>
                </a:solidFill>
              </a:rPr>
              <a:t>Teoría general: 1916</a:t>
            </a:r>
          </a:p>
        </p:txBody>
      </p:sp>
      <p:sp>
        <p:nvSpPr>
          <p:cNvPr id="23556" name="Rectangle 3">
            <a:extLst>
              <a:ext uri="{FF2B5EF4-FFF2-40B4-BE49-F238E27FC236}">
                <a16:creationId xmlns:a16="http://schemas.microsoft.com/office/drawing/2014/main" id="{17FEC39B-2535-42B8-883A-020D3A84FBDF}"/>
              </a:ext>
            </a:extLst>
          </p:cNvPr>
          <p:cNvSpPr>
            <a:spLocks noGrp="1" noChangeArrowheads="1"/>
          </p:cNvSpPr>
          <p:nvPr>
            <p:ph type="body" idx="1"/>
          </p:nvPr>
        </p:nvSpPr>
        <p:spPr/>
        <p:txBody>
          <a:bodyPr/>
          <a:lstStyle/>
          <a:p>
            <a:pPr algn="just" eaLnBrk="1" hangingPunct="1"/>
            <a:endParaRPr lang="es-ES_tradnl" altLang="es-ES" sz="2000" dirty="0">
              <a:latin typeface="Bookman Old Style" panose="02050604050505020204" pitchFamily="18" charset="0"/>
            </a:endParaRPr>
          </a:p>
          <a:p>
            <a:pPr algn="just" eaLnBrk="1" hangingPunct="1"/>
            <a:r>
              <a:rPr lang="es-ES_tradnl" altLang="es-ES" sz="2000" dirty="0">
                <a:latin typeface="Bookman Old Style" panose="02050604050505020204" pitchFamily="18" charset="0"/>
              </a:rPr>
              <a:t>Esta teoría es matemáticamente más compleja, porque trata con sistema de referencia acelerados. En esta ley, Einstein desarrolla conceptos de espacio-tiempo interrelacionados para hablar de espacio-tiempo-curvado.</a:t>
            </a:r>
          </a:p>
          <a:p>
            <a:pPr algn="just" eaLnBrk="1" hangingPunct="1"/>
            <a:r>
              <a:rPr lang="es-ES_tradnl" altLang="es-ES" sz="2000" dirty="0">
                <a:latin typeface="Bookman Old Style" panose="02050604050505020204" pitchFamily="18" charset="0"/>
              </a:rPr>
              <a:t>Argumentó que la gravedad es en realidad la curvatura del espacio-tiempo.</a:t>
            </a:r>
          </a:p>
          <a:p>
            <a:pPr algn="just" eaLnBrk="1" hangingPunct="1"/>
            <a:r>
              <a:rPr lang="es-ES_tradnl" altLang="es-ES" sz="2000" dirty="0">
                <a:latin typeface="Bookman Old Style" panose="02050604050505020204" pitchFamily="18" charset="0"/>
              </a:rPr>
              <a:t>La relatividad general se confirma por la existencia de una curvatura del espacio-tiempo tan potente, que la luz no pudiera escapar. Este es el concepto que ahora llamamos agujero negro.</a:t>
            </a:r>
          </a:p>
          <a:p>
            <a:pPr algn="just" eaLnBrk="1" hangingPunct="1"/>
            <a:r>
              <a:rPr lang="es-ES_tradnl" altLang="es-ES" sz="2000" dirty="0">
                <a:latin typeface="Bookman Old Style" panose="02050604050505020204" pitchFamily="18" charset="0"/>
              </a:rPr>
              <a:t>Otras confirmaciones de la curvatura espacio-tiempo es que se pueden observar las estrellas cuya posición real se encuentra justo detrás de nuestro sol (paralaje).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4 Marcador de pie de página">
            <a:extLst>
              <a:ext uri="{FF2B5EF4-FFF2-40B4-BE49-F238E27FC236}">
                <a16:creationId xmlns:a16="http://schemas.microsoft.com/office/drawing/2014/main" id="{220F9FC9-E423-483A-8F32-9DBD8C53A6A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400" b="0" i="0" u="none" strike="noStrike" kern="1200" cap="none" spc="0" normalizeH="0" baseline="0" noProof="0">
                <a:ln>
                  <a:noFill/>
                </a:ln>
                <a:solidFill>
                  <a:srgbClr val="000000"/>
                </a:solidFill>
                <a:effectLst/>
                <a:uLnTx/>
                <a:uFillTx/>
                <a:latin typeface="Arial"/>
                <a:ea typeface="+mn-ea"/>
                <a:cs typeface="+mn-cs"/>
              </a:rPr>
              <a:t>F. Salinas</a:t>
            </a:r>
          </a:p>
        </p:txBody>
      </p:sp>
      <p:sp>
        <p:nvSpPr>
          <p:cNvPr id="107522" name="Oval 2">
            <a:extLst>
              <a:ext uri="{FF2B5EF4-FFF2-40B4-BE49-F238E27FC236}">
                <a16:creationId xmlns:a16="http://schemas.microsoft.com/office/drawing/2014/main" id="{D04617C6-7049-4C7E-89AB-E3A2681C9103}"/>
              </a:ext>
            </a:extLst>
          </p:cNvPr>
          <p:cNvSpPr>
            <a:spLocks noChangeArrowheads="1"/>
          </p:cNvSpPr>
          <p:nvPr/>
        </p:nvSpPr>
        <p:spPr bwMode="auto">
          <a:xfrm rot="10800000">
            <a:off x="7327900" y="2513013"/>
            <a:ext cx="700088" cy="225425"/>
          </a:xfrm>
          <a:prstGeom prst="ellipse">
            <a:avLst/>
          </a:prstGeom>
          <a:noFill/>
          <a:ln w="38100" cmpd="dbl">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23" name="Text Box 3" descr="Lienzo">
            <a:extLst>
              <a:ext uri="{FF2B5EF4-FFF2-40B4-BE49-F238E27FC236}">
                <a16:creationId xmlns:a16="http://schemas.microsoft.com/office/drawing/2014/main" id="{E660223B-2BEF-4DD9-A5BF-3A20EB998889}"/>
              </a:ext>
            </a:extLst>
          </p:cNvPr>
          <p:cNvSpPr txBox="1">
            <a:spLocks noChangeArrowheads="1"/>
          </p:cNvSpPr>
          <p:nvPr/>
        </p:nvSpPr>
        <p:spPr bwMode="auto">
          <a:xfrm>
            <a:off x="34925" y="4941888"/>
            <a:ext cx="9069388" cy="287337"/>
          </a:xfrm>
          <a:prstGeom prst="rect">
            <a:avLst/>
          </a:prstGeom>
          <a:blipFill dpi="0" rotWithShape="1">
            <a:blip r:embed="rId2" cstate="print"/>
            <a:srcRect/>
            <a:tile tx="0" ty="0" sx="100000" sy="100000" flip="none" algn="tl"/>
          </a:blipFill>
          <a:ln w="38100" cmpd="dbl">
            <a:solidFill>
              <a:schemeClr val="tx1"/>
            </a:solidFill>
            <a:miter lim="800000"/>
            <a:headEnd/>
            <a:tailEnd/>
          </a:ln>
          <a:effectLst/>
        </p:spPr>
        <p:txBody>
          <a:bodyPr/>
          <a:lstStyle/>
          <a:p>
            <a:pPr marL="0" marR="0" lvl="0" indent="0" algn="ctr" defTabSz="914400" rtl="0" eaLnBrk="1" fontAlgn="base" latinLnBrk="0" hangingPunct="1">
              <a:lnSpc>
                <a:spcPct val="100000"/>
              </a:lnSpc>
              <a:spcBef>
                <a:spcPct val="20000"/>
              </a:spcBef>
              <a:spcAft>
                <a:spcPct val="0"/>
              </a:spcAft>
              <a:buClr>
                <a:srgbClr val="009999"/>
              </a:buClr>
              <a:buSzPct val="70000"/>
              <a:buFont typeface="Wingdings" pitchFamily="2" charset="2"/>
              <a:buNone/>
              <a:tabLst/>
              <a:defRPr/>
            </a:pPr>
            <a:r>
              <a:rPr kumimoji="0" lang="es-ES_tradnl" sz="11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mn-cs"/>
              </a:rPr>
              <a:t>LA ACCIÓN GRAVITACIONAL DEL SOL Y LA LUNA EJERCEN INFLUENCIA EN LOS SERES VIVOS</a:t>
            </a:r>
          </a:p>
        </p:txBody>
      </p:sp>
      <p:sp>
        <p:nvSpPr>
          <p:cNvPr id="107524" name="Text Box 4" descr="Lienzo">
            <a:extLst>
              <a:ext uri="{FF2B5EF4-FFF2-40B4-BE49-F238E27FC236}">
                <a16:creationId xmlns:a16="http://schemas.microsoft.com/office/drawing/2014/main" id="{143FC797-5E3A-4243-8259-59176AFDB058}"/>
              </a:ext>
            </a:extLst>
          </p:cNvPr>
          <p:cNvSpPr txBox="1">
            <a:spLocks noChangeArrowheads="1"/>
          </p:cNvSpPr>
          <p:nvPr/>
        </p:nvSpPr>
        <p:spPr bwMode="auto">
          <a:xfrm>
            <a:off x="34925" y="5229225"/>
            <a:ext cx="2266950" cy="1547813"/>
          </a:xfrm>
          <a:prstGeom prst="rect">
            <a:avLst/>
          </a:prstGeom>
          <a:blipFill dpi="0" rotWithShape="1">
            <a:blip r:embed="rId2" cstate="print"/>
            <a:srcRect/>
            <a:tile tx="0" ty="0" sx="100000" sy="100000" flip="none" algn="tl"/>
          </a:blipFill>
          <a:ln w="38100" cmpd="dbl">
            <a:solidFill>
              <a:schemeClr val="tx1"/>
            </a:solidFill>
            <a:miter lim="800000"/>
            <a:headEnd/>
            <a:tailEnd/>
          </a:ln>
          <a:effectLst/>
        </p:spPr>
        <p:txBody>
          <a:bodyPr/>
          <a:lstStyle/>
          <a:p>
            <a:pPr marL="90488" marR="0" lvl="0" indent="-90488" algn="l" defTabSz="914400" rtl="0" eaLnBrk="1" fontAlgn="base" latinLnBrk="0" hangingPunct="1">
              <a:lnSpc>
                <a:spcPct val="100000"/>
              </a:lnSpc>
              <a:spcBef>
                <a:spcPct val="0"/>
              </a:spcBef>
              <a:spcAft>
                <a:spcPct val="30000"/>
              </a:spcAft>
              <a:buClrTx/>
              <a:buSzTx/>
              <a:buFontTx/>
              <a:buNone/>
              <a:tabLst/>
              <a:defRPr/>
            </a:pPr>
            <a:r>
              <a:rPr kumimoji="0" lang="es-ES_tradnl" sz="11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Narrow" pitchFamily="34" charset="0"/>
                <a:ea typeface="+mn-ea"/>
                <a:cs typeface="+mn-cs"/>
              </a:rPr>
              <a:t>Luna Nueva o </a:t>
            </a:r>
            <a:r>
              <a:rPr kumimoji="0" lang="es-ES_tradnl" sz="1100" b="1" i="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Narrow" pitchFamily="34" charset="0"/>
                <a:ea typeface="+mn-ea"/>
                <a:cs typeface="+mn-cs"/>
              </a:rPr>
              <a:t>Musuq killa</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Narrow" pitchFamily="34" charset="0"/>
                <a:ea typeface="+mn-ea"/>
                <a:cs typeface="+mn-cs"/>
              </a:rPr>
              <a:t>La luna se encuentra entre el Sol y la tierra.</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Narrow" pitchFamily="34" charset="0"/>
                <a:ea typeface="+mn-ea"/>
                <a:cs typeface="+mn-cs"/>
              </a:rPr>
              <a:t>Se producen eclipses.</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Narrow" pitchFamily="34" charset="0"/>
                <a:ea typeface="+mn-ea"/>
                <a:cs typeface="+mn-cs"/>
              </a:rPr>
              <a:t>Los fluidos hídricos se incrementan, en los pozos, los manantiales, los </a:t>
            </a:r>
            <a:r>
              <a:rPr kumimoji="0" lang="es-ES_tradnl" sz="1100" b="0"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Narrow" pitchFamily="34" charset="0"/>
                <a:ea typeface="+mn-ea"/>
                <a:cs typeface="+mn-cs"/>
              </a:rPr>
              <a:t>geisers</a:t>
            </a:r>
            <a:r>
              <a:rPr kumimoji="0" lang="es-ES_tradnl" sz="11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Narrow" pitchFamily="34" charset="0"/>
                <a:ea typeface="+mn-ea"/>
                <a:cs typeface="+mn-cs"/>
              </a:rPr>
              <a:t>, las mareas son máximas.</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Narrow" pitchFamily="34" charset="0"/>
                <a:ea typeface="+mn-ea"/>
                <a:cs typeface="+mn-cs"/>
              </a:rPr>
              <a:t>Se inicia el año andino.</a:t>
            </a:r>
          </a:p>
        </p:txBody>
      </p:sp>
      <p:sp>
        <p:nvSpPr>
          <p:cNvPr id="107525" name="Text Box 5" descr="Lienzo">
            <a:extLst>
              <a:ext uri="{FF2B5EF4-FFF2-40B4-BE49-F238E27FC236}">
                <a16:creationId xmlns:a16="http://schemas.microsoft.com/office/drawing/2014/main" id="{402A0145-DCB1-45A2-A2DD-D22D5193485A}"/>
              </a:ext>
            </a:extLst>
          </p:cNvPr>
          <p:cNvSpPr txBox="1">
            <a:spLocks noChangeArrowheads="1"/>
          </p:cNvSpPr>
          <p:nvPr/>
        </p:nvSpPr>
        <p:spPr bwMode="auto">
          <a:xfrm>
            <a:off x="2305050" y="5229225"/>
            <a:ext cx="2266950" cy="1547813"/>
          </a:xfrm>
          <a:prstGeom prst="rect">
            <a:avLst/>
          </a:prstGeom>
          <a:blipFill dpi="0" rotWithShape="1">
            <a:blip r:embed="rId2" cstate="print"/>
            <a:srcRect/>
            <a:tile tx="0" ty="0" sx="100000" sy="100000" flip="none" algn="tl"/>
          </a:blipFill>
          <a:ln w="38100" cmpd="dbl">
            <a:solidFill>
              <a:schemeClr val="tx1"/>
            </a:solidFill>
            <a:miter lim="800000"/>
            <a:headEnd/>
            <a:tailEnd/>
          </a:ln>
          <a:effectLst/>
        </p:spPr>
        <p:txBody>
          <a:bodyPr/>
          <a:lstStyle/>
          <a:p>
            <a:pPr marL="90488" marR="0" lvl="0" indent="-90488" algn="l" defTabSz="914400" rtl="0" eaLnBrk="1" fontAlgn="base" latinLnBrk="0" hangingPunct="1">
              <a:lnSpc>
                <a:spcPct val="100000"/>
              </a:lnSpc>
              <a:spcBef>
                <a:spcPct val="0"/>
              </a:spcBef>
              <a:spcAft>
                <a:spcPct val="30000"/>
              </a:spcAft>
              <a:buClrTx/>
              <a:buSzTx/>
              <a:buFontTx/>
              <a:buNone/>
              <a:tabLst/>
              <a:defRPr/>
            </a:pPr>
            <a:r>
              <a:rPr kumimoji="0" lang="es-ES_tradnl" sz="11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Cuarto Creciente o </a:t>
            </a:r>
            <a:r>
              <a:rPr kumimoji="0" lang="es-ES_tradnl" sz="11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Llullu killa</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Ideal para realizar operaciones.</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Óptimo para tratamiento nutricional.</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El crecimiento de las plantas y los animales se da en equilibrio.</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Ideal para el apareamiento.</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Excelente para empollar huevos.</a:t>
            </a:r>
          </a:p>
        </p:txBody>
      </p:sp>
      <p:sp>
        <p:nvSpPr>
          <p:cNvPr id="107526" name="Text Box 6" descr="Lienzo">
            <a:extLst>
              <a:ext uri="{FF2B5EF4-FFF2-40B4-BE49-F238E27FC236}">
                <a16:creationId xmlns:a16="http://schemas.microsoft.com/office/drawing/2014/main" id="{48CF9A03-B413-4FCD-B9AD-ECE44A579235}"/>
              </a:ext>
            </a:extLst>
          </p:cNvPr>
          <p:cNvSpPr txBox="1">
            <a:spLocks noChangeArrowheads="1"/>
          </p:cNvSpPr>
          <p:nvPr/>
        </p:nvSpPr>
        <p:spPr bwMode="auto">
          <a:xfrm>
            <a:off x="4572000" y="5229225"/>
            <a:ext cx="2266950" cy="1547813"/>
          </a:xfrm>
          <a:prstGeom prst="rect">
            <a:avLst/>
          </a:prstGeom>
          <a:blipFill dpi="0" rotWithShape="1">
            <a:blip r:embed="rId2" cstate="print"/>
            <a:srcRect/>
            <a:tile tx="0" ty="0" sx="100000" sy="100000" flip="none" algn="tl"/>
          </a:blipFill>
          <a:ln w="38100" cmpd="dbl">
            <a:solidFill>
              <a:schemeClr val="tx1"/>
            </a:solidFill>
            <a:miter lim="800000"/>
            <a:headEnd/>
            <a:tailEnd/>
          </a:ln>
          <a:effectLst/>
        </p:spPr>
        <p:txBody>
          <a:bodyPr/>
          <a:lstStyle/>
          <a:p>
            <a:pPr marL="90488" marR="0" lvl="0" indent="-90488" algn="l" defTabSz="914400" rtl="0" eaLnBrk="1" fontAlgn="base" latinLnBrk="0" hangingPunct="1">
              <a:lnSpc>
                <a:spcPct val="100000"/>
              </a:lnSpc>
              <a:spcBef>
                <a:spcPct val="0"/>
              </a:spcBef>
              <a:spcAft>
                <a:spcPct val="30000"/>
              </a:spcAft>
              <a:buClrTx/>
              <a:buSzTx/>
              <a:buFontTx/>
              <a:buNone/>
              <a:tabLst/>
              <a:defRPr/>
            </a:pPr>
            <a:r>
              <a:rPr kumimoji="0" lang="es-ES_tradnl" sz="11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Luna Llena o </a:t>
            </a:r>
            <a:r>
              <a:rPr kumimoji="0" lang="es-ES_tradnl" sz="11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Poqoy killa</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La luna se encuentra opuesta al sol.</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Aumenta el deseo sexual.</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Es ideal para faenas de pesca.</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Se apolilla la madera.</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Se registra más violencia en las ciudades.</a:t>
            </a:r>
          </a:p>
        </p:txBody>
      </p:sp>
      <p:sp>
        <p:nvSpPr>
          <p:cNvPr id="107527" name="Text Box 7" descr="Lienzo">
            <a:extLst>
              <a:ext uri="{FF2B5EF4-FFF2-40B4-BE49-F238E27FC236}">
                <a16:creationId xmlns:a16="http://schemas.microsoft.com/office/drawing/2014/main" id="{5A16A943-30DB-4DBA-9980-776C95B61141}"/>
              </a:ext>
            </a:extLst>
          </p:cNvPr>
          <p:cNvSpPr txBox="1">
            <a:spLocks noChangeArrowheads="1"/>
          </p:cNvSpPr>
          <p:nvPr/>
        </p:nvSpPr>
        <p:spPr bwMode="auto">
          <a:xfrm>
            <a:off x="6842125" y="5229225"/>
            <a:ext cx="2266950" cy="1547813"/>
          </a:xfrm>
          <a:prstGeom prst="rect">
            <a:avLst/>
          </a:prstGeom>
          <a:blipFill dpi="0" rotWithShape="1">
            <a:blip r:embed="rId2" cstate="print"/>
            <a:srcRect/>
            <a:tile tx="0" ty="0" sx="100000" sy="100000" flip="none" algn="tl"/>
          </a:blipFill>
          <a:ln w="38100" cmpd="dbl">
            <a:solidFill>
              <a:schemeClr val="tx1"/>
            </a:solidFill>
            <a:miter lim="800000"/>
            <a:headEnd/>
            <a:tailEnd/>
          </a:ln>
          <a:effectLst/>
        </p:spPr>
        <p:txBody>
          <a:bodyPr/>
          <a:lstStyle/>
          <a:p>
            <a:pPr marL="90488" marR="0" lvl="0" indent="-90488" algn="l" defTabSz="914400" rtl="0" eaLnBrk="1" fontAlgn="base" latinLnBrk="0" hangingPunct="1">
              <a:lnSpc>
                <a:spcPct val="100000"/>
              </a:lnSpc>
              <a:spcBef>
                <a:spcPct val="0"/>
              </a:spcBef>
              <a:spcAft>
                <a:spcPct val="30000"/>
              </a:spcAft>
              <a:buClrTx/>
              <a:buSzTx/>
              <a:buFontTx/>
              <a:buNone/>
              <a:tabLst/>
              <a:defRPr/>
            </a:pPr>
            <a:r>
              <a:rPr kumimoji="0" lang="es-ES_tradnl" sz="11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Cuarto Menguante o </a:t>
            </a:r>
            <a:r>
              <a:rPr kumimoji="0" lang="es-ES_tradnl" sz="11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Wañu killa</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El proceso de cicatrización es rápido.</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Ideal para desparasitar.</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El crecimiento de las plantas se da en equilibrio.</a:t>
            </a:r>
          </a:p>
          <a:p>
            <a:pPr marL="90488" marR="0" lvl="0" indent="-90488" algn="l" defTabSz="914400" rtl="0" eaLnBrk="1" fontAlgn="base" latinLnBrk="0" hangingPunct="1">
              <a:lnSpc>
                <a:spcPct val="100000"/>
              </a:lnSpc>
              <a:spcBef>
                <a:spcPct val="0"/>
              </a:spcBef>
              <a:spcAft>
                <a:spcPct val="0"/>
              </a:spcAft>
              <a:buClrTx/>
              <a:buSzTx/>
              <a:buFont typeface="Wingdings" pitchFamily="2" charset="2"/>
              <a:buChar char="Ø"/>
              <a:tabLst/>
              <a:defRPr/>
            </a:pPr>
            <a:r>
              <a:rPr kumimoji="0" lang="es-ES_tradnl" sz="11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Los transplantes se adaptan al medio fácilmente.</a:t>
            </a:r>
          </a:p>
        </p:txBody>
      </p:sp>
      <p:sp>
        <p:nvSpPr>
          <p:cNvPr id="107528" name="Rectangle 8">
            <a:extLst>
              <a:ext uri="{FF2B5EF4-FFF2-40B4-BE49-F238E27FC236}">
                <a16:creationId xmlns:a16="http://schemas.microsoft.com/office/drawing/2014/main" id="{FDACC79F-422D-4151-BD94-6059851EB066}"/>
              </a:ext>
            </a:extLst>
          </p:cNvPr>
          <p:cNvSpPr>
            <a:spLocks noGrp="1" noChangeArrowheads="1"/>
          </p:cNvSpPr>
          <p:nvPr>
            <p:ph type="title"/>
          </p:nvPr>
        </p:nvSpPr>
        <p:spPr>
          <a:xfrm>
            <a:off x="457200" y="79375"/>
            <a:ext cx="8229600" cy="254000"/>
          </a:xfrm>
        </p:spPr>
        <p:txBody>
          <a:bodyPr/>
          <a:lstStyle/>
          <a:p>
            <a:pPr eaLnBrk="1" hangingPunct="1"/>
            <a:r>
              <a:rPr lang="es-ES_tradnl" altLang="es-ES" sz="1800" b="1" i="1">
                <a:solidFill>
                  <a:schemeClr val="tx1"/>
                </a:solidFill>
                <a:latin typeface="Arial Narrow" panose="020B0606020202030204" pitchFamily="34" charset="0"/>
              </a:rPr>
              <a:t>¿Cómo se interpreta el conocimiento del universo cosmoastronómico andino?</a:t>
            </a:r>
          </a:p>
        </p:txBody>
      </p:sp>
      <p:sp>
        <p:nvSpPr>
          <p:cNvPr id="107529" name="Line 9">
            <a:extLst>
              <a:ext uri="{FF2B5EF4-FFF2-40B4-BE49-F238E27FC236}">
                <a16:creationId xmlns:a16="http://schemas.microsoft.com/office/drawing/2014/main" id="{B30067AD-4C65-4B88-933C-852D230C2980}"/>
              </a:ext>
            </a:extLst>
          </p:cNvPr>
          <p:cNvSpPr>
            <a:spLocks noChangeShapeType="1"/>
          </p:cNvSpPr>
          <p:nvPr/>
        </p:nvSpPr>
        <p:spPr bwMode="auto">
          <a:xfrm>
            <a:off x="4591050" y="635000"/>
            <a:ext cx="0" cy="40655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30" name="Line 10">
            <a:extLst>
              <a:ext uri="{FF2B5EF4-FFF2-40B4-BE49-F238E27FC236}">
                <a16:creationId xmlns:a16="http://schemas.microsoft.com/office/drawing/2014/main" id="{D7D5D632-7F57-4EDD-B113-F17F956CED34}"/>
              </a:ext>
            </a:extLst>
          </p:cNvPr>
          <p:cNvSpPr>
            <a:spLocks noChangeShapeType="1"/>
          </p:cNvSpPr>
          <p:nvPr/>
        </p:nvSpPr>
        <p:spPr bwMode="auto">
          <a:xfrm>
            <a:off x="495300" y="2641600"/>
            <a:ext cx="80803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31" name="Oval 11">
            <a:extLst>
              <a:ext uri="{FF2B5EF4-FFF2-40B4-BE49-F238E27FC236}">
                <a16:creationId xmlns:a16="http://schemas.microsoft.com/office/drawing/2014/main" id="{B57F9A81-0165-447B-991E-C613E9AAC483}"/>
              </a:ext>
            </a:extLst>
          </p:cNvPr>
          <p:cNvSpPr>
            <a:spLocks noChangeArrowheads="1"/>
          </p:cNvSpPr>
          <p:nvPr/>
        </p:nvSpPr>
        <p:spPr bwMode="auto">
          <a:xfrm>
            <a:off x="3419475" y="2293938"/>
            <a:ext cx="2317750" cy="623887"/>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32" name="Oval 12">
            <a:extLst>
              <a:ext uri="{FF2B5EF4-FFF2-40B4-BE49-F238E27FC236}">
                <a16:creationId xmlns:a16="http://schemas.microsoft.com/office/drawing/2014/main" id="{31A7D1C1-28EA-4F57-B7D4-5DAEFD8FF9A6}"/>
              </a:ext>
            </a:extLst>
          </p:cNvPr>
          <p:cNvSpPr>
            <a:spLocks noChangeArrowheads="1"/>
          </p:cNvSpPr>
          <p:nvPr/>
        </p:nvSpPr>
        <p:spPr bwMode="auto">
          <a:xfrm>
            <a:off x="2700338" y="2000250"/>
            <a:ext cx="3740150" cy="1177925"/>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33" name="Oval 13">
            <a:extLst>
              <a:ext uri="{FF2B5EF4-FFF2-40B4-BE49-F238E27FC236}">
                <a16:creationId xmlns:a16="http://schemas.microsoft.com/office/drawing/2014/main" id="{33BB2176-668D-4368-B04E-D2703A1CFDA6}"/>
              </a:ext>
            </a:extLst>
          </p:cNvPr>
          <p:cNvSpPr>
            <a:spLocks noChangeArrowheads="1"/>
          </p:cNvSpPr>
          <p:nvPr/>
        </p:nvSpPr>
        <p:spPr bwMode="auto">
          <a:xfrm>
            <a:off x="1692275" y="1595438"/>
            <a:ext cx="5692775" cy="2085975"/>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534" name="Oval 14">
            <a:extLst>
              <a:ext uri="{FF2B5EF4-FFF2-40B4-BE49-F238E27FC236}">
                <a16:creationId xmlns:a16="http://schemas.microsoft.com/office/drawing/2014/main" id="{FC4E5384-4B39-4914-9620-9FE0C384015E}"/>
              </a:ext>
            </a:extLst>
          </p:cNvPr>
          <p:cNvSpPr>
            <a:spLocks noChangeArrowheads="1"/>
          </p:cNvSpPr>
          <p:nvPr/>
        </p:nvSpPr>
        <p:spPr bwMode="auto">
          <a:xfrm>
            <a:off x="827088" y="1144588"/>
            <a:ext cx="7423150" cy="2957512"/>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2" name="Group 15">
            <a:extLst>
              <a:ext uri="{FF2B5EF4-FFF2-40B4-BE49-F238E27FC236}">
                <a16:creationId xmlns:a16="http://schemas.microsoft.com/office/drawing/2014/main" id="{94936E0B-C77C-4633-A71F-D10C78CE503E}"/>
              </a:ext>
            </a:extLst>
          </p:cNvPr>
          <p:cNvGrpSpPr>
            <a:grpSpLocks/>
          </p:cNvGrpSpPr>
          <p:nvPr/>
        </p:nvGrpSpPr>
        <p:grpSpPr bwMode="auto">
          <a:xfrm>
            <a:off x="8153400" y="987425"/>
            <a:ext cx="638175" cy="1019175"/>
            <a:chOff x="5136" y="622"/>
            <a:chExt cx="402" cy="642"/>
          </a:xfrm>
        </p:grpSpPr>
        <p:grpSp>
          <p:nvGrpSpPr>
            <p:cNvPr id="24804" name="Group 16">
              <a:extLst>
                <a:ext uri="{FF2B5EF4-FFF2-40B4-BE49-F238E27FC236}">
                  <a16:creationId xmlns:a16="http://schemas.microsoft.com/office/drawing/2014/main" id="{315D77A1-C043-4DF6-B082-1153CAC7184E}"/>
                </a:ext>
              </a:extLst>
            </p:cNvPr>
            <p:cNvGrpSpPr>
              <a:grpSpLocks/>
            </p:cNvGrpSpPr>
            <p:nvPr/>
          </p:nvGrpSpPr>
          <p:grpSpPr bwMode="auto">
            <a:xfrm>
              <a:off x="5223" y="894"/>
              <a:ext cx="204" cy="370"/>
              <a:chOff x="4649" y="255"/>
              <a:chExt cx="499" cy="998"/>
            </a:xfrm>
          </p:grpSpPr>
          <p:sp>
            <p:nvSpPr>
              <p:cNvPr id="24806" name="Oval 17">
                <a:extLst>
                  <a:ext uri="{FF2B5EF4-FFF2-40B4-BE49-F238E27FC236}">
                    <a16:creationId xmlns:a16="http://schemas.microsoft.com/office/drawing/2014/main" id="{3899E39D-3388-4890-9A13-8FB8D645A32B}"/>
                  </a:ext>
                </a:extLst>
              </p:cNvPr>
              <p:cNvSpPr>
                <a:spLocks noChangeArrowheads="1"/>
              </p:cNvSpPr>
              <p:nvPr/>
            </p:nvSpPr>
            <p:spPr bwMode="auto">
              <a:xfrm rot="968969">
                <a:off x="4830" y="255"/>
                <a:ext cx="91" cy="91"/>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07" name="Oval 18">
                <a:extLst>
                  <a:ext uri="{FF2B5EF4-FFF2-40B4-BE49-F238E27FC236}">
                    <a16:creationId xmlns:a16="http://schemas.microsoft.com/office/drawing/2014/main" id="{CB1FF3A4-75C2-4F62-A16D-A4402D557AF9}"/>
                  </a:ext>
                </a:extLst>
              </p:cNvPr>
              <p:cNvSpPr>
                <a:spLocks noChangeArrowheads="1"/>
              </p:cNvSpPr>
              <p:nvPr/>
            </p:nvSpPr>
            <p:spPr bwMode="auto">
              <a:xfrm rot="898898">
                <a:off x="5057" y="346"/>
                <a:ext cx="91" cy="91"/>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08" name="Oval 19">
                <a:extLst>
                  <a:ext uri="{FF2B5EF4-FFF2-40B4-BE49-F238E27FC236}">
                    <a16:creationId xmlns:a16="http://schemas.microsoft.com/office/drawing/2014/main" id="{667AD301-4007-460F-A3D7-A8B32EA275BA}"/>
                  </a:ext>
                </a:extLst>
              </p:cNvPr>
              <p:cNvSpPr>
                <a:spLocks noChangeArrowheads="1"/>
              </p:cNvSpPr>
              <p:nvPr/>
            </p:nvSpPr>
            <p:spPr bwMode="auto">
              <a:xfrm rot="-749454">
                <a:off x="4680" y="444"/>
                <a:ext cx="91" cy="91"/>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09" name="Oval 20">
                <a:extLst>
                  <a:ext uri="{FF2B5EF4-FFF2-40B4-BE49-F238E27FC236}">
                    <a16:creationId xmlns:a16="http://schemas.microsoft.com/office/drawing/2014/main" id="{74D0FFD9-4519-4150-BF0E-86F2701D0D3C}"/>
                  </a:ext>
                </a:extLst>
              </p:cNvPr>
              <p:cNvSpPr>
                <a:spLocks noChangeArrowheads="1"/>
              </p:cNvSpPr>
              <p:nvPr/>
            </p:nvSpPr>
            <p:spPr bwMode="auto">
              <a:xfrm>
                <a:off x="4784" y="663"/>
                <a:ext cx="91" cy="91"/>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10" name="Oval 21">
                <a:extLst>
                  <a:ext uri="{FF2B5EF4-FFF2-40B4-BE49-F238E27FC236}">
                    <a16:creationId xmlns:a16="http://schemas.microsoft.com/office/drawing/2014/main" id="{B2A829FF-F22F-4B30-9DF3-D1ABEC8440FF}"/>
                  </a:ext>
                </a:extLst>
              </p:cNvPr>
              <p:cNvSpPr>
                <a:spLocks noChangeArrowheads="1"/>
              </p:cNvSpPr>
              <p:nvPr/>
            </p:nvSpPr>
            <p:spPr bwMode="auto">
              <a:xfrm>
                <a:off x="5012" y="1025"/>
                <a:ext cx="91" cy="91"/>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11" name="Oval 22">
                <a:extLst>
                  <a:ext uri="{FF2B5EF4-FFF2-40B4-BE49-F238E27FC236}">
                    <a16:creationId xmlns:a16="http://schemas.microsoft.com/office/drawing/2014/main" id="{AD8755C8-49E8-4031-A484-0207D85B9A08}"/>
                  </a:ext>
                </a:extLst>
              </p:cNvPr>
              <p:cNvSpPr>
                <a:spLocks noChangeArrowheads="1"/>
              </p:cNvSpPr>
              <p:nvPr/>
            </p:nvSpPr>
            <p:spPr bwMode="auto">
              <a:xfrm rot="2238655">
                <a:off x="5011" y="799"/>
                <a:ext cx="91" cy="91"/>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12" name="Oval 23">
                <a:extLst>
                  <a:ext uri="{FF2B5EF4-FFF2-40B4-BE49-F238E27FC236}">
                    <a16:creationId xmlns:a16="http://schemas.microsoft.com/office/drawing/2014/main" id="{2604B0A7-9024-4E84-B5A3-3D9402339916}"/>
                  </a:ext>
                </a:extLst>
              </p:cNvPr>
              <p:cNvSpPr>
                <a:spLocks noChangeArrowheads="1"/>
              </p:cNvSpPr>
              <p:nvPr/>
            </p:nvSpPr>
            <p:spPr bwMode="auto">
              <a:xfrm>
                <a:off x="4649" y="1025"/>
                <a:ext cx="91" cy="91"/>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13" name="Oval 24">
                <a:extLst>
                  <a:ext uri="{FF2B5EF4-FFF2-40B4-BE49-F238E27FC236}">
                    <a16:creationId xmlns:a16="http://schemas.microsoft.com/office/drawing/2014/main" id="{585C451E-AB7F-46EE-AA24-F46AF942FA51}"/>
                  </a:ext>
                </a:extLst>
              </p:cNvPr>
              <p:cNvSpPr>
                <a:spLocks noChangeArrowheads="1"/>
              </p:cNvSpPr>
              <p:nvPr/>
            </p:nvSpPr>
            <p:spPr bwMode="auto">
              <a:xfrm rot="1013032">
                <a:off x="4829" y="1162"/>
                <a:ext cx="91" cy="91"/>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814" name="Oval 25">
                <a:extLst>
                  <a:ext uri="{FF2B5EF4-FFF2-40B4-BE49-F238E27FC236}">
                    <a16:creationId xmlns:a16="http://schemas.microsoft.com/office/drawing/2014/main" id="{6E5D92FF-A978-49F8-A011-FEE84E05F7D3}"/>
                  </a:ext>
                </a:extLst>
              </p:cNvPr>
              <p:cNvSpPr>
                <a:spLocks noChangeArrowheads="1"/>
              </p:cNvSpPr>
              <p:nvPr/>
            </p:nvSpPr>
            <p:spPr bwMode="auto">
              <a:xfrm rot="970606">
                <a:off x="5012" y="527"/>
                <a:ext cx="91" cy="91"/>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24815" name="AutoShape 26">
                <a:extLst>
                  <a:ext uri="{FF2B5EF4-FFF2-40B4-BE49-F238E27FC236}">
                    <a16:creationId xmlns:a16="http://schemas.microsoft.com/office/drawing/2014/main" id="{4378DB1E-0205-4F49-9FA8-EE398036F56B}"/>
                  </a:ext>
                </a:extLst>
              </p:cNvPr>
              <p:cNvCxnSpPr>
                <a:cxnSpLocks noChangeShapeType="1"/>
                <a:stCxn id="24807" idx="2"/>
                <a:endCxn id="24806" idx="6"/>
              </p:cNvCxnSpPr>
              <p:nvPr/>
            </p:nvCxnSpPr>
            <p:spPr bwMode="auto">
              <a:xfrm flipH="1" flipV="1">
                <a:off x="4928" y="316"/>
                <a:ext cx="121" cy="61"/>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16" name="AutoShape 27">
                <a:extLst>
                  <a:ext uri="{FF2B5EF4-FFF2-40B4-BE49-F238E27FC236}">
                    <a16:creationId xmlns:a16="http://schemas.microsoft.com/office/drawing/2014/main" id="{CF309DF9-BC68-4AA2-95CD-E39C545C2056}"/>
                  </a:ext>
                </a:extLst>
              </p:cNvPr>
              <p:cNvCxnSpPr>
                <a:cxnSpLocks noChangeShapeType="1"/>
                <a:stCxn id="24806" idx="3"/>
                <a:endCxn id="24808" idx="7"/>
              </p:cNvCxnSpPr>
              <p:nvPr/>
            </p:nvCxnSpPr>
            <p:spPr bwMode="auto">
              <a:xfrm flipH="1">
                <a:off x="4747" y="331"/>
                <a:ext cx="85" cy="111"/>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17" name="AutoShape 28">
                <a:extLst>
                  <a:ext uri="{FF2B5EF4-FFF2-40B4-BE49-F238E27FC236}">
                    <a16:creationId xmlns:a16="http://schemas.microsoft.com/office/drawing/2014/main" id="{214BCC0A-2348-4F03-837B-98F4C9ED6385}"/>
                  </a:ext>
                </a:extLst>
              </p:cNvPr>
              <p:cNvCxnSpPr>
                <a:cxnSpLocks noChangeShapeType="1"/>
                <a:stCxn id="24807" idx="4"/>
                <a:endCxn id="24814" idx="0"/>
              </p:cNvCxnSpPr>
              <p:nvPr/>
            </p:nvCxnSpPr>
            <p:spPr bwMode="auto">
              <a:xfrm flipH="1">
                <a:off x="5073" y="444"/>
                <a:ext cx="15" cy="75"/>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18" name="AutoShape 29">
                <a:extLst>
                  <a:ext uri="{FF2B5EF4-FFF2-40B4-BE49-F238E27FC236}">
                    <a16:creationId xmlns:a16="http://schemas.microsoft.com/office/drawing/2014/main" id="{068DB3B9-5AE9-4562-9115-4D46ADF4FACA}"/>
                  </a:ext>
                </a:extLst>
              </p:cNvPr>
              <p:cNvCxnSpPr>
                <a:cxnSpLocks noChangeShapeType="1"/>
                <a:stCxn id="24808" idx="4"/>
                <a:endCxn id="24809" idx="1"/>
              </p:cNvCxnSpPr>
              <p:nvPr/>
            </p:nvCxnSpPr>
            <p:spPr bwMode="auto">
              <a:xfrm>
                <a:off x="4737" y="543"/>
                <a:ext cx="60" cy="124"/>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19" name="AutoShape 30">
                <a:extLst>
                  <a:ext uri="{FF2B5EF4-FFF2-40B4-BE49-F238E27FC236}">
                    <a16:creationId xmlns:a16="http://schemas.microsoft.com/office/drawing/2014/main" id="{6965DF38-81DD-462C-BDF7-8D70FC7DFDB8}"/>
                  </a:ext>
                </a:extLst>
              </p:cNvPr>
              <p:cNvCxnSpPr>
                <a:cxnSpLocks noChangeShapeType="1"/>
                <a:stCxn id="24809" idx="5"/>
                <a:endCxn id="24811" idx="2"/>
              </p:cNvCxnSpPr>
              <p:nvPr/>
            </p:nvCxnSpPr>
            <p:spPr bwMode="auto">
              <a:xfrm>
                <a:off x="4862" y="750"/>
                <a:ext cx="151" cy="61"/>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20" name="AutoShape 31">
                <a:extLst>
                  <a:ext uri="{FF2B5EF4-FFF2-40B4-BE49-F238E27FC236}">
                    <a16:creationId xmlns:a16="http://schemas.microsoft.com/office/drawing/2014/main" id="{54C74CD2-22F8-4AE6-BAFD-53285291509D}"/>
                  </a:ext>
                </a:extLst>
              </p:cNvPr>
              <p:cNvCxnSpPr>
                <a:cxnSpLocks noChangeShapeType="1"/>
                <a:stCxn id="24811" idx="5"/>
                <a:endCxn id="24810" idx="0"/>
              </p:cNvCxnSpPr>
              <p:nvPr/>
            </p:nvCxnSpPr>
            <p:spPr bwMode="auto">
              <a:xfrm>
                <a:off x="5057" y="896"/>
                <a:ext cx="1" cy="12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21" name="AutoShape 32">
                <a:extLst>
                  <a:ext uri="{FF2B5EF4-FFF2-40B4-BE49-F238E27FC236}">
                    <a16:creationId xmlns:a16="http://schemas.microsoft.com/office/drawing/2014/main" id="{43B87FA9-2ADE-413D-A873-A345EF4363C3}"/>
                  </a:ext>
                </a:extLst>
              </p:cNvPr>
              <p:cNvCxnSpPr>
                <a:cxnSpLocks noChangeShapeType="1"/>
                <a:stCxn id="24810" idx="3"/>
                <a:endCxn id="24813" idx="7"/>
              </p:cNvCxnSpPr>
              <p:nvPr/>
            </p:nvCxnSpPr>
            <p:spPr bwMode="auto">
              <a:xfrm flipH="1">
                <a:off x="4917" y="1112"/>
                <a:ext cx="108" cy="64"/>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22" name="AutoShape 33">
                <a:extLst>
                  <a:ext uri="{FF2B5EF4-FFF2-40B4-BE49-F238E27FC236}">
                    <a16:creationId xmlns:a16="http://schemas.microsoft.com/office/drawing/2014/main" id="{47016AA3-7703-45C6-9F24-DD4825109A82}"/>
                  </a:ext>
                </a:extLst>
              </p:cNvPr>
              <p:cNvCxnSpPr>
                <a:cxnSpLocks noChangeShapeType="1"/>
                <a:stCxn id="24813" idx="2"/>
                <a:endCxn id="24812" idx="5"/>
              </p:cNvCxnSpPr>
              <p:nvPr/>
            </p:nvCxnSpPr>
            <p:spPr bwMode="auto">
              <a:xfrm flipH="1" flipV="1">
                <a:off x="4727" y="1112"/>
                <a:ext cx="95" cy="79"/>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grpSp>
        <p:sp>
          <p:nvSpPr>
            <p:cNvPr id="24805" name="WordArt 34">
              <a:extLst>
                <a:ext uri="{FF2B5EF4-FFF2-40B4-BE49-F238E27FC236}">
                  <a16:creationId xmlns:a16="http://schemas.microsoft.com/office/drawing/2014/main" id="{D627D4E2-8DBE-4659-83F1-1A88868377A6}"/>
                </a:ext>
              </a:extLst>
            </p:cNvPr>
            <p:cNvSpPr>
              <a:spLocks noChangeArrowheads="1" noChangeShapeType="1" noTextEdit="1"/>
            </p:cNvSpPr>
            <p:nvPr/>
          </p:nvSpPr>
          <p:spPr bwMode="auto">
            <a:xfrm>
              <a:off x="5136" y="622"/>
              <a:ext cx="402" cy="22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w="9525">
                    <a:solidFill>
                      <a:srgbClr val="000000"/>
                    </a:solidFill>
                    <a:round/>
                    <a:headEnd/>
                    <a:tailEnd/>
                  </a:ln>
                  <a:solidFill>
                    <a:srgbClr val="FFFFFF"/>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Amaru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w="9525">
                    <a:solidFill>
                      <a:srgbClr val="000000"/>
                    </a:solidFill>
                    <a:round/>
                    <a:headEnd/>
                    <a:tailEnd/>
                  </a:ln>
                  <a:solidFill>
                    <a:srgbClr val="FFFFFF"/>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(Serpiente)</a:t>
              </a:r>
            </a:p>
          </p:txBody>
        </p:sp>
      </p:grpSp>
      <p:grpSp>
        <p:nvGrpSpPr>
          <p:cNvPr id="4" name="Group 35">
            <a:extLst>
              <a:ext uri="{FF2B5EF4-FFF2-40B4-BE49-F238E27FC236}">
                <a16:creationId xmlns:a16="http://schemas.microsoft.com/office/drawing/2014/main" id="{69BBA18B-07CA-4CED-8830-B440DB0A12BB}"/>
              </a:ext>
            </a:extLst>
          </p:cNvPr>
          <p:cNvGrpSpPr>
            <a:grpSpLocks/>
          </p:cNvGrpSpPr>
          <p:nvPr/>
        </p:nvGrpSpPr>
        <p:grpSpPr bwMode="auto">
          <a:xfrm>
            <a:off x="384175" y="900113"/>
            <a:ext cx="609600" cy="1125537"/>
            <a:chOff x="288" y="255"/>
            <a:chExt cx="384" cy="778"/>
          </a:xfrm>
        </p:grpSpPr>
        <p:grpSp>
          <p:nvGrpSpPr>
            <p:cNvPr id="24786" name="Group 36">
              <a:extLst>
                <a:ext uri="{FF2B5EF4-FFF2-40B4-BE49-F238E27FC236}">
                  <a16:creationId xmlns:a16="http://schemas.microsoft.com/office/drawing/2014/main" id="{DD30CB29-38C6-4985-9E01-9F26B600288E}"/>
                </a:ext>
              </a:extLst>
            </p:cNvPr>
            <p:cNvGrpSpPr>
              <a:grpSpLocks/>
            </p:cNvGrpSpPr>
            <p:nvPr/>
          </p:nvGrpSpPr>
          <p:grpSpPr bwMode="auto">
            <a:xfrm>
              <a:off x="301" y="539"/>
              <a:ext cx="294" cy="494"/>
              <a:chOff x="1093" y="1276"/>
              <a:chExt cx="294" cy="494"/>
            </a:xfrm>
          </p:grpSpPr>
          <p:sp>
            <p:nvSpPr>
              <p:cNvPr id="24788" name="Oval 37">
                <a:extLst>
                  <a:ext uri="{FF2B5EF4-FFF2-40B4-BE49-F238E27FC236}">
                    <a16:creationId xmlns:a16="http://schemas.microsoft.com/office/drawing/2014/main" id="{A9759630-E573-44E5-85DF-1181BB8A62B8}"/>
                  </a:ext>
                </a:extLst>
              </p:cNvPr>
              <p:cNvSpPr>
                <a:spLocks noChangeArrowheads="1"/>
              </p:cNvSpPr>
              <p:nvPr/>
            </p:nvSpPr>
            <p:spPr bwMode="auto">
              <a:xfrm rot="968969">
                <a:off x="1247" y="1276"/>
                <a:ext cx="37" cy="37"/>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89" name="Oval 38">
                <a:extLst>
                  <a:ext uri="{FF2B5EF4-FFF2-40B4-BE49-F238E27FC236}">
                    <a16:creationId xmlns:a16="http://schemas.microsoft.com/office/drawing/2014/main" id="{6EF22158-8827-4FB4-B542-BECFDF3D1EAD}"/>
                  </a:ext>
                </a:extLst>
              </p:cNvPr>
              <p:cNvSpPr>
                <a:spLocks noChangeArrowheads="1"/>
              </p:cNvSpPr>
              <p:nvPr/>
            </p:nvSpPr>
            <p:spPr bwMode="auto">
              <a:xfrm rot="898898">
                <a:off x="1350" y="1351"/>
                <a:ext cx="37" cy="37"/>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90" name="Oval 39">
                <a:extLst>
                  <a:ext uri="{FF2B5EF4-FFF2-40B4-BE49-F238E27FC236}">
                    <a16:creationId xmlns:a16="http://schemas.microsoft.com/office/drawing/2014/main" id="{DA7E95B4-8251-4937-AC83-70F78D0C090E}"/>
                  </a:ext>
                </a:extLst>
              </p:cNvPr>
              <p:cNvSpPr>
                <a:spLocks noChangeArrowheads="1"/>
              </p:cNvSpPr>
              <p:nvPr/>
            </p:nvSpPr>
            <p:spPr bwMode="auto">
              <a:xfrm rot="-749454">
                <a:off x="1156" y="1351"/>
                <a:ext cx="37" cy="37"/>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91" name="Oval 40">
                <a:extLst>
                  <a:ext uri="{FF2B5EF4-FFF2-40B4-BE49-F238E27FC236}">
                    <a16:creationId xmlns:a16="http://schemas.microsoft.com/office/drawing/2014/main" id="{F875527F-0444-4F81-B5FA-9EB2072D37D2}"/>
                  </a:ext>
                </a:extLst>
              </p:cNvPr>
              <p:cNvSpPr>
                <a:spLocks noChangeArrowheads="1"/>
              </p:cNvSpPr>
              <p:nvPr/>
            </p:nvSpPr>
            <p:spPr bwMode="auto">
              <a:xfrm>
                <a:off x="1181" y="1448"/>
                <a:ext cx="37" cy="37"/>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92" name="Oval 41">
                <a:extLst>
                  <a:ext uri="{FF2B5EF4-FFF2-40B4-BE49-F238E27FC236}">
                    <a16:creationId xmlns:a16="http://schemas.microsoft.com/office/drawing/2014/main" id="{50547D38-B3CA-46DF-8722-66465A9E762F}"/>
                  </a:ext>
                </a:extLst>
              </p:cNvPr>
              <p:cNvSpPr>
                <a:spLocks noChangeArrowheads="1"/>
              </p:cNvSpPr>
              <p:nvPr/>
            </p:nvSpPr>
            <p:spPr bwMode="auto">
              <a:xfrm rot="1574420">
                <a:off x="1199" y="1644"/>
                <a:ext cx="38" cy="37"/>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93" name="Oval 42">
                <a:extLst>
                  <a:ext uri="{FF2B5EF4-FFF2-40B4-BE49-F238E27FC236}">
                    <a16:creationId xmlns:a16="http://schemas.microsoft.com/office/drawing/2014/main" id="{318C5833-268B-4468-B7FE-A7D8E8EC826E}"/>
                  </a:ext>
                </a:extLst>
              </p:cNvPr>
              <p:cNvSpPr>
                <a:spLocks noChangeArrowheads="1"/>
              </p:cNvSpPr>
              <p:nvPr/>
            </p:nvSpPr>
            <p:spPr bwMode="auto">
              <a:xfrm rot="3822443">
                <a:off x="1265" y="1561"/>
                <a:ext cx="37" cy="37"/>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94" name="Oval 43">
                <a:extLst>
                  <a:ext uri="{FF2B5EF4-FFF2-40B4-BE49-F238E27FC236}">
                    <a16:creationId xmlns:a16="http://schemas.microsoft.com/office/drawing/2014/main" id="{8F99C88A-4915-4497-95CA-BB0BB8FAEF37}"/>
                  </a:ext>
                </a:extLst>
              </p:cNvPr>
              <p:cNvSpPr>
                <a:spLocks noChangeArrowheads="1"/>
              </p:cNvSpPr>
              <p:nvPr/>
            </p:nvSpPr>
            <p:spPr bwMode="auto">
              <a:xfrm rot="1013032">
                <a:off x="1093" y="1733"/>
                <a:ext cx="37" cy="37"/>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95" name="Oval 44">
                <a:extLst>
                  <a:ext uri="{FF2B5EF4-FFF2-40B4-BE49-F238E27FC236}">
                    <a16:creationId xmlns:a16="http://schemas.microsoft.com/office/drawing/2014/main" id="{D9202F33-17E9-4A84-8324-5F128E2C7BFD}"/>
                  </a:ext>
                </a:extLst>
              </p:cNvPr>
              <p:cNvSpPr>
                <a:spLocks noChangeArrowheads="1"/>
              </p:cNvSpPr>
              <p:nvPr/>
            </p:nvSpPr>
            <p:spPr bwMode="auto">
              <a:xfrm rot="970606">
                <a:off x="1323" y="1462"/>
                <a:ext cx="38" cy="37"/>
              </a:xfrm>
              <a:prstGeom prst="ellipse">
                <a:avLst/>
              </a:prstGeom>
              <a:solidFill>
                <a:schemeClr val="bg1"/>
              </a:solidFill>
              <a:ln w="3175">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24796" name="AutoShape 45">
                <a:extLst>
                  <a:ext uri="{FF2B5EF4-FFF2-40B4-BE49-F238E27FC236}">
                    <a16:creationId xmlns:a16="http://schemas.microsoft.com/office/drawing/2014/main" id="{DB5928EA-CF6F-4DFB-BDEF-4A6A62CDB0CE}"/>
                  </a:ext>
                </a:extLst>
              </p:cNvPr>
              <p:cNvCxnSpPr>
                <a:cxnSpLocks noChangeShapeType="1"/>
                <a:stCxn id="24789" idx="1"/>
                <a:endCxn id="24788" idx="6"/>
              </p:cNvCxnSpPr>
              <p:nvPr/>
            </p:nvCxnSpPr>
            <p:spPr bwMode="auto">
              <a:xfrm flipH="1" flipV="1">
                <a:off x="1292" y="1302"/>
                <a:ext cx="69" cy="42"/>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797" name="AutoShape 46">
                <a:extLst>
                  <a:ext uri="{FF2B5EF4-FFF2-40B4-BE49-F238E27FC236}">
                    <a16:creationId xmlns:a16="http://schemas.microsoft.com/office/drawing/2014/main" id="{B1199093-87E1-4CB8-B0BF-B90D3A207B57}"/>
                  </a:ext>
                </a:extLst>
              </p:cNvPr>
              <p:cNvCxnSpPr>
                <a:cxnSpLocks noChangeShapeType="1"/>
                <a:stCxn id="24788" idx="3"/>
                <a:endCxn id="24790" idx="7"/>
              </p:cNvCxnSpPr>
              <p:nvPr/>
            </p:nvCxnSpPr>
            <p:spPr bwMode="auto">
              <a:xfrm flipH="1">
                <a:off x="1182" y="1312"/>
                <a:ext cx="64" cy="33"/>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798" name="AutoShape 47">
                <a:extLst>
                  <a:ext uri="{FF2B5EF4-FFF2-40B4-BE49-F238E27FC236}">
                    <a16:creationId xmlns:a16="http://schemas.microsoft.com/office/drawing/2014/main" id="{CF297530-B75D-4902-B3E2-ECA290386B5C}"/>
                  </a:ext>
                </a:extLst>
              </p:cNvPr>
              <p:cNvCxnSpPr>
                <a:cxnSpLocks noChangeShapeType="1"/>
                <a:stCxn id="24789" idx="4"/>
                <a:endCxn id="24795" idx="0"/>
              </p:cNvCxnSpPr>
              <p:nvPr/>
            </p:nvCxnSpPr>
            <p:spPr bwMode="auto">
              <a:xfrm flipH="1">
                <a:off x="1350" y="1396"/>
                <a:ext cx="11" cy="57"/>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799" name="AutoShape 48">
                <a:extLst>
                  <a:ext uri="{FF2B5EF4-FFF2-40B4-BE49-F238E27FC236}">
                    <a16:creationId xmlns:a16="http://schemas.microsoft.com/office/drawing/2014/main" id="{8FB692F5-5294-4459-B4C4-AA706A62B2B4}"/>
                  </a:ext>
                </a:extLst>
              </p:cNvPr>
              <p:cNvCxnSpPr>
                <a:cxnSpLocks noChangeShapeType="1"/>
                <a:stCxn id="24790" idx="4"/>
                <a:endCxn id="24791" idx="1"/>
              </p:cNvCxnSpPr>
              <p:nvPr/>
            </p:nvCxnSpPr>
            <p:spPr bwMode="auto">
              <a:xfrm>
                <a:off x="1180" y="1396"/>
                <a:ext cx="6" cy="48"/>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00" name="AutoShape 49">
                <a:extLst>
                  <a:ext uri="{FF2B5EF4-FFF2-40B4-BE49-F238E27FC236}">
                    <a16:creationId xmlns:a16="http://schemas.microsoft.com/office/drawing/2014/main" id="{8CC27295-6A2A-4192-BF23-E5622A729F30}"/>
                  </a:ext>
                </a:extLst>
              </p:cNvPr>
              <p:cNvCxnSpPr>
                <a:cxnSpLocks noChangeShapeType="1"/>
                <a:stCxn id="24791" idx="5"/>
                <a:endCxn id="24795" idx="4"/>
              </p:cNvCxnSpPr>
              <p:nvPr/>
            </p:nvCxnSpPr>
            <p:spPr bwMode="auto">
              <a:xfrm>
                <a:off x="1213" y="1489"/>
                <a:ext cx="120" cy="18"/>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01" name="AutoShape 50">
                <a:extLst>
                  <a:ext uri="{FF2B5EF4-FFF2-40B4-BE49-F238E27FC236}">
                    <a16:creationId xmlns:a16="http://schemas.microsoft.com/office/drawing/2014/main" id="{2ED7BDD5-DCDC-4ED6-8583-7AE4D6508D14}"/>
                  </a:ext>
                </a:extLst>
              </p:cNvPr>
              <p:cNvCxnSpPr>
                <a:cxnSpLocks noChangeShapeType="1"/>
                <a:stCxn id="24793" idx="5"/>
                <a:endCxn id="24792" idx="0"/>
              </p:cNvCxnSpPr>
              <p:nvPr/>
            </p:nvCxnSpPr>
            <p:spPr bwMode="auto">
              <a:xfrm flipH="1">
                <a:off x="1230" y="1601"/>
                <a:ext cx="41" cy="36"/>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02" name="AutoShape 51">
                <a:extLst>
                  <a:ext uri="{FF2B5EF4-FFF2-40B4-BE49-F238E27FC236}">
                    <a16:creationId xmlns:a16="http://schemas.microsoft.com/office/drawing/2014/main" id="{591278AE-1140-4896-8228-C1EB2E28006A}"/>
                  </a:ext>
                </a:extLst>
              </p:cNvPr>
              <p:cNvCxnSpPr>
                <a:cxnSpLocks noChangeShapeType="1"/>
                <a:stCxn id="24792" idx="3"/>
                <a:endCxn id="24794" idx="7"/>
              </p:cNvCxnSpPr>
              <p:nvPr/>
            </p:nvCxnSpPr>
            <p:spPr bwMode="auto">
              <a:xfrm flipH="1">
                <a:off x="1130" y="1676"/>
                <a:ext cx="66" cy="57"/>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4803" name="AutoShape 52">
                <a:extLst>
                  <a:ext uri="{FF2B5EF4-FFF2-40B4-BE49-F238E27FC236}">
                    <a16:creationId xmlns:a16="http://schemas.microsoft.com/office/drawing/2014/main" id="{4A80FFE8-E970-416C-9492-A08097B9E723}"/>
                  </a:ext>
                </a:extLst>
              </p:cNvPr>
              <p:cNvCxnSpPr>
                <a:cxnSpLocks noChangeShapeType="1"/>
                <a:stCxn id="24795" idx="4"/>
                <a:endCxn id="24793" idx="1"/>
              </p:cNvCxnSpPr>
              <p:nvPr/>
            </p:nvCxnSpPr>
            <p:spPr bwMode="auto">
              <a:xfrm flipH="1">
                <a:off x="1299" y="1507"/>
                <a:ext cx="34" cy="51"/>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grpSp>
        <p:sp>
          <p:nvSpPr>
            <p:cNvPr id="24787" name="WordArt 53">
              <a:extLst>
                <a:ext uri="{FF2B5EF4-FFF2-40B4-BE49-F238E27FC236}">
                  <a16:creationId xmlns:a16="http://schemas.microsoft.com/office/drawing/2014/main" id="{2247B8D5-96A6-4E0A-8DBE-CFB9B58D8293}"/>
                </a:ext>
              </a:extLst>
            </p:cNvPr>
            <p:cNvSpPr>
              <a:spLocks noChangeArrowheads="1" noChangeShapeType="1" noTextEdit="1"/>
            </p:cNvSpPr>
            <p:nvPr/>
          </p:nvSpPr>
          <p:spPr bwMode="auto">
            <a:xfrm>
              <a:off x="288" y="255"/>
              <a:ext cx="384" cy="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w="9525">
                    <a:solidFill>
                      <a:srgbClr val="000000"/>
                    </a:solidFill>
                    <a:round/>
                    <a:headEnd/>
                    <a:tailEnd/>
                  </a:ln>
                  <a:solidFill>
                    <a:srgbClr val="FFFFFF"/>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Kollka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w="9525">
                    <a:solidFill>
                      <a:srgbClr val="000000"/>
                    </a:solidFill>
                    <a:round/>
                    <a:headEnd/>
                    <a:tailEnd/>
                  </a:ln>
                  <a:solidFill>
                    <a:srgbClr val="FFFFFF"/>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(Pléyades)</a:t>
              </a:r>
            </a:p>
          </p:txBody>
        </p:sp>
      </p:grpSp>
      <p:grpSp>
        <p:nvGrpSpPr>
          <p:cNvPr id="6" name="Group 54">
            <a:extLst>
              <a:ext uri="{FF2B5EF4-FFF2-40B4-BE49-F238E27FC236}">
                <a16:creationId xmlns:a16="http://schemas.microsoft.com/office/drawing/2014/main" id="{E635E3AD-81F0-4F13-8D10-0D5D621C54D7}"/>
              </a:ext>
            </a:extLst>
          </p:cNvPr>
          <p:cNvGrpSpPr>
            <a:grpSpLocks/>
          </p:cNvGrpSpPr>
          <p:nvPr/>
        </p:nvGrpSpPr>
        <p:grpSpPr bwMode="auto">
          <a:xfrm>
            <a:off x="7223125" y="2489200"/>
            <a:ext cx="323850" cy="434975"/>
            <a:chOff x="787" y="3302"/>
            <a:chExt cx="204" cy="300"/>
          </a:xfrm>
        </p:grpSpPr>
        <p:sp>
          <p:nvSpPr>
            <p:cNvPr id="24760" name="WordArt 55">
              <a:extLst>
                <a:ext uri="{FF2B5EF4-FFF2-40B4-BE49-F238E27FC236}">
                  <a16:creationId xmlns:a16="http://schemas.microsoft.com/office/drawing/2014/main" id="{E7CC6815-C109-427C-820E-5BE896E0654A}"/>
                </a:ext>
              </a:extLst>
            </p:cNvPr>
            <p:cNvSpPr>
              <a:spLocks noChangeArrowheads="1" noChangeShapeType="1" noTextEdit="1"/>
            </p:cNvSpPr>
            <p:nvPr/>
          </p:nvSpPr>
          <p:spPr bwMode="auto">
            <a:xfrm>
              <a:off x="797" y="3512"/>
              <a:ext cx="186" cy="9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0" cap="none" spc="0" normalizeH="0" baseline="0" noProof="0">
                  <a:ln w="9525">
                    <a:solidFill>
                      <a:srgbClr val="0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Tierra</a:t>
              </a:r>
            </a:p>
          </p:txBody>
        </p:sp>
        <p:grpSp>
          <p:nvGrpSpPr>
            <p:cNvPr id="24761" name="Group 56">
              <a:extLst>
                <a:ext uri="{FF2B5EF4-FFF2-40B4-BE49-F238E27FC236}">
                  <a16:creationId xmlns:a16="http://schemas.microsoft.com/office/drawing/2014/main" id="{06DC3F2C-D863-4BB7-B2D4-CD5B003C9EA8}"/>
                </a:ext>
              </a:extLst>
            </p:cNvPr>
            <p:cNvGrpSpPr>
              <a:grpSpLocks/>
            </p:cNvGrpSpPr>
            <p:nvPr/>
          </p:nvGrpSpPr>
          <p:grpSpPr bwMode="auto">
            <a:xfrm>
              <a:off x="787" y="3302"/>
              <a:ext cx="204" cy="202"/>
              <a:chOff x="2047" y="1444"/>
              <a:chExt cx="1911" cy="1697"/>
            </a:xfrm>
          </p:grpSpPr>
          <p:sp>
            <p:nvSpPr>
              <p:cNvPr id="24762" name="Freeform 57">
                <a:extLst>
                  <a:ext uri="{FF2B5EF4-FFF2-40B4-BE49-F238E27FC236}">
                    <a16:creationId xmlns:a16="http://schemas.microsoft.com/office/drawing/2014/main" id="{CB8B5F6E-60FC-49F6-8017-3C402D1C71D1}"/>
                  </a:ext>
                </a:extLst>
              </p:cNvPr>
              <p:cNvSpPr>
                <a:spLocks/>
              </p:cNvSpPr>
              <p:nvPr/>
            </p:nvSpPr>
            <p:spPr bwMode="auto">
              <a:xfrm>
                <a:off x="2066" y="1459"/>
                <a:ext cx="1848" cy="1655"/>
              </a:xfrm>
              <a:custGeom>
                <a:avLst/>
                <a:gdLst>
                  <a:gd name="T0" fmla="*/ 1 w 3696"/>
                  <a:gd name="T1" fmla="*/ 0 h 3311"/>
                  <a:gd name="T2" fmla="*/ 1 w 3696"/>
                  <a:gd name="T3" fmla="*/ 0 h 3311"/>
                  <a:gd name="T4" fmla="*/ 1 w 3696"/>
                  <a:gd name="T5" fmla="*/ 0 h 3311"/>
                  <a:gd name="T6" fmla="*/ 1 w 3696"/>
                  <a:gd name="T7" fmla="*/ 0 h 3311"/>
                  <a:gd name="T8" fmla="*/ 0 w 3696"/>
                  <a:gd name="T9" fmla="*/ 0 h 3311"/>
                  <a:gd name="T10" fmla="*/ 1 w 3696"/>
                  <a:gd name="T11" fmla="*/ 0 h 3311"/>
                  <a:gd name="T12" fmla="*/ 1 w 3696"/>
                  <a:gd name="T13" fmla="*/ 0 h 3311"/>
                  <a:gd name="T14" fmla="*/ 1 w 3696"/>
                  <a:gd name="T15" fmla="*/ 0 h 3311"/>
                  <a:gd name="T16" fmla="*/ 1 w 3696"/>
                  <a:gd name="T17" fmla="*/ 0 h 3311"/>
                  <a:gd name="T18" fmla="*/ 1 w 3696"/>
                  <a:gd name="T19" fmla="*/ 0 h 3311"/>
                  <a:gd name="T20" fmla="*/ 1 w 3696"/>
                  <a:gd name="T21" fmla="*/ 0 h 3311"/>
                  <a:gd name="T22" fmla="*/ 1 w 3696"/>
                  <a:gd name="T23" fmla="*/ 0 h 3311"/>
                  <a:gd name="T24" fmla="*/ 1 w 3696"/>
                  <a:gd name="T25" fmla="*/ 0 h 3311"/>
                  <a:gd name="T26" fmla="*/ 1 w 3696"/>
                  <a:gd name="T27" fmla="*/ 0 h 3311"/>
                  <a:gd name="T28" fmla="*/ 1 w 3696"/>
                  <a:gd name="T29" fmla="*/ 0 h 3311"/>
                  <a:gd name="T30" fmla="*/ 1 w 3696"/>
                  <a:gd name="T31" fmla="*/ 0 h 3311"/>
                  <a:gd name="T32" fmla="*/ 1 w 3696"/>
                  <a:gd name="T33" fmla="*/ 0 h 3311"/>
                  <a:gd name="T34" fmla="*/ 1 w 3696"/>
                  <a:gd name="T35" fmla="*/ 0 h 3311"/>
                  <a:gd name="T36" fmla="*/ 1 w 3696"/>
                  <a:gd name="T37" fmla="*/ 0 h 3311"/>
                  <a:gd name="T38" fmla="*/ 1 w 3696"/>
                  <a:gd name="T39" fmla="*/ 0 h 3311"/>
                  <a:gd name="T40" fmla="*/ 1 w 3696"/>
                  <a:gd name="T41" fmla="*/ 0 h 3311"/>
                  <a:gd name="T42" fmla="*/ 1 w 3696"/>
                  <a:gd name="T43" fmla="*/ 0 h 3311"/>
                  <a:gd name="T44" fmla="*/ 1 w 3696"/>
                  <a:gd name="T45" fmla="*/ 0 h 3311"/>
                  <a:gd name="T46" fmla="*/ 1 w 3696"/>
                  <a:gd name="T47" fmla="*/ 0 h 3311"/>
                  <a:gd name="T48" fmla="*/ 1 w 3696"/>
                  <a:gd name="T49" fmla="*/ 0 h 3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96"/>
                  <a:gd name="T76" fmla="*/ 0 h 3311"/>
                  <a:gd name="T77" fmla="*/ 3696 w 3696"/>
                  <a:gd name="T78" fmla="*/ 3311 h 33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96" h="3311">
                    <a:moveTo>
                      <a:pt x="773" y="232"/>
                    </a:moveTo>
                    <a:lnTo>
                      <a:pt x="361" y="688"/>
                    </a:lnTo>
                    <a:lnTo>
                      <a:pt x="102" y="1091"/>
                    </a:lnTo>
                    <a:lnTo>
                      <a:pt x="17" y="1471"/>
                    </a:lnTo>
                    <a:lnTo>
                      <a:pt x="0" y="1883"/>
                    </a:lnTo>
                    <a:lnTo>
                      <a:pt x="163" y="2347"/>
                    </a:lnTo>
                    <a:lnTo>
                      <a:pt x="490" y="2762"/>
                    </a:lnTo>
                    <a:lnTo>
                      <a:pt x="876" y="3089"/>
                    </a:lnTo>
                    <a:lnTo>
                      <a:pt x="1496" y="3277"/>
                    </a:lnTo>
                    <a:lnTo>
                      <a:pt x="1994" y="3311"/>
                    </a:lnTo>
                    <a:lnTo>
                      <a:pt x="2631" y="3174"/>
                    </a:lnTo>
                    <a:lnTo>
                      <a:pt x="3207" y="2847"/>
                    </a:lnTo>
                    <a:lnTo>
                      <a:pt x="3534" y="2459"/>
                    </a:lnTo>
                    <a:lnTo>
                      <a:pt x="3696" y="1918"/>
                    </a:lnTo>
                    <a:lnTo>
                      <a:pt x="3696" y="1359"/>
                    </a:lnTo>
                    <a:lnTo>
                      <a:pt x="3576" y="920"/>
                    </a:lnTo>
                    <a:lnTo>
                      <a:pt x="3283" y="559"/>
                    </a:lnTo>
                    <a:lnTo>
                      <a:pt x="2941" y="300"/>
                    </a:lnTo>
                    <a:lnTo>
                      <a:pt x="2614" y="163"/>
                    </a:lnTo>
                    <a:lnTo>
                      <a:pt x="2287" y="68"/>
                    </a:lnTo>
                    <a:lnTo>
                      <a:pt x="1884" y="17"/>
                    </a:lnTo>
                    <a:lnTo>
                      <a:pt x="1616" y="0"/>
                    </a:lnTo>
                    <a:lnTo>
                      <a:pt x="1220" y="76"/>
                    </a:lnTo>
                    <a:lnTo>
                      <a:pt x="773" y="232"/>
                    </a:lnTo>
                    <a:close/>
                  </a:path>
                </a:pathLst>
              </a:custGeom>
              <a:gradFill rotWithShape="1">
                <a:gsLst>
                  <a:gs pos="0">
                    <a:srgbClr val="66FFFF"/>
                  </a:gs>
                  <a:gs pos="100000">
                    <a:srgbClr val="0000CC"/>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63" name="Freeform 58">
                <a:extLst>
                  <a:ext uri="{FF2B5EF4-FFF2-40B4-BE49-F238E27FC236}">
                    <a16:creationId xmlns:a16="http://schemas.microsoft.com/office/drawing/2014/main" id="{CFFA14A9-B5D1-4DBF-AC61-5D8FBBA66CD9}"/>
                  </a:ext>
                </a:extLst>
              </p:cNvPr>
              <p:cNvSpPr>
                <a:spLocks/>
              </p:cNvSpPr>
              <p:nvPr/>
            </p:nvSpPr>
            <p:spPr bwMode="auto">
              <a:xfrm>
                <a:off x="3597" y="1674"/>
                <a:ext cx="327" cy="597"/>
              </a:xfrm>
              <a:custGeom>
                <a:avLst/>
                <a:gdLst>
                  <a:gd name="T0" fmla="*/ 1 w 654"/>
                  <a:gd name="T1" fmla="*/ 0 h 1196"/>
                  <a:gd name="T2" fmla="*/ 1 w 654"/>
                  <a:gd name="T3" fmla="*/ 0 h 1196"/>
                  <a:gd name="T4" fmla="*/ 0 w 654"/>
                  <a:gd name="T5" fmla="*/ 0 h 1196"/>
                  <a:gd name="T6" fmla="*/ 1 w 654"/>
                  <a:gd name="T7" fmla="*/ 0 h 1196"/>
                  <a:gd name="T8" fmla="*/ 1 w 654"/>
                  <a:gd name="T9" fmla="*/ 0 h 1196"/>
                  <a:gd name="T10" fmla="*/ 1 w 654"/>
                  <a:gd name="T11" fmla="*/ 0 h 1196"/>
                  <a:gd name="T12" fmla="*/ 1 w 654"/>
                  <a:gd name="T13" fmla="*/ 0 h 1196"/>
                  <a:gd name="T14" fmla="*/ 1 w 654"/>
                  <a:gd name="T15" fmla="*/ 0 h 1196"/>
                  <a:gd name="T16" fmla="*/ 1 w 654"/>
                  <a:gd name="T17" fmla="*/ 0 h 1196"/>
                  <a:gd name="T18" fmla="*/ 1 w 654"/>
                  <a:gd name="T19" fmla="*/ 0 h 1196"/>
                  <a:gd name="T20" fmla="*/ 1 w 654"/>
                  <a:gd name="T21" fmla="*/ 0 h 1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1196"/>
                  <a:gd name="T35" fmla="*/ 654 w 654"/>
                  <a:gd name="T36" fmla="*/ 1196 h 1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1196">
                    <a:moveTo>
                      <a:pt x="24" y="0"/>
                    </a:moveTo>
                    <a:lnTo>
                      <a:pt x="85" y="284"/>
                    </a:lnTo>
                    <a:lnTo>
                      <a:pt x="0" y="447"/>
                    </a:lnTo>
                    <a:lnTo>
                      <a:pt x="154" y="576"/>
                    </a:lnTo>
                    <a:lnTo>
                      <a:pt x="412" y="886"/>
                    </a:lnTo>
                    <a:lnTo>
                      <a:pt x="395" y="1050"/>
                    </a:lnTo>
                    <a:lnTo>
                      <a:pt x="654" y="1196"/>
                    </a:lnTo>
                    <a:lnTo>
                      <a:pt x="549" y="628"/>
                    </a:lnTo>
                    <a:lnTo>
                      <a:pt x="334" y="242"/>
                    </a:lnTo>
                    <a:lnTo>
                      <a:pt x="24" y="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64" name="Freeform 59">
                <a:extLst>
                  <a:ext uri="{FF2B5EF4-FFF2-40B4-BE49-F238E27FC236}">
                    <a16:creationId xmlns:a16="http://schemas.microsoft.com/office/drawing/2014/main" id="{51AD2AFC-7B61-47B6-85D9-BD33AF01E181}"/>
                  </a:ext>
                </a:extLst>
              </p:cNvPr>
              <p:cNvSpPr>
                <a:spLocks/>
              </p:cNvSpPr>
              <p:nvPr/>
            </p:nvSpPr>
            <p:spPr bwMode="auto">
              <a:xfrm>
                <a:off x="2127" y="2465"/>
                <a:ext cx="219" cy="413"/>
              </a:xfrm>
              <a:custGeom>
                <a:avLst/>
                <a:gdLst>
                  <a:gd name="T0" fmla="*/ 0 w 438"/>
                  <a:gd name="T1" fmla="*/ 1 h 825"/>
                  <a:gd name="T2" fmla="*/ 1 w 438"/>
                  <a:gd name="T3" fmla="*/ 0 h 825"/>
                  <a:gd name="T4" fmla="*/ 1 w 438"/>
                  <a:gd name="T5" fmla="*/ 1 h 825"/>
                  <a:gd name="T6" fmla="*/ 1 w 438"/>
                  <a:gd name="T7" fmla="*/ 1 h 825"/>
                  <a:gd name="T8" fmla="*/ 1 w 438"/>
                  <a:gd name="T9" fmla="*/ 1 h 825"/>
                  <a:gd name="T10" fmla="*/ 1 w 438"/>
                  <a:gd name="T11" fmla="*/ 1 h 825"/>
                  <a:gd name="T12" fmla="*/ 0 w 438"/>
                  <a:gd name="T13" fmla="*/ 1 h 825"/>
                  <a:gd name="T14" fmla="*/ 0 w 438"/>
                  <a:gd name="T15" fmla="*/ 1 h 825"/>
                  <a:gd name="T16" fmla="*/ 0 60000 65536"/>
                  <a:gd name="T17" fmla="*/ 0 60000 65536"/>
                  <a:gd name="T18" fmla="*/ 0 60000 65536"/>
                  <a:gd name="T19" fmla="*/ 0 60000 65536"/>
                  <a:gd name="T20" fmla="*/ 0 60000 65536"/>
                  <a:gd name="T21" fmla="*/ 0 60000 65536"/>
                  <a:gd name="T22" fmla="*/ 0 60000 65536"/>
                  <a:gd name="T23" fmla="*/ 0 60000 65536"/>
                  <a:gd name="T24" fmla="*/ 0 w 438"/>
                  <a:gd name="T25" fmla="*/ 0 h 825"/>
                  <a:gd name="T26" fmla="*/ 438 w 438"/>
                  <a:gd name="T27" fmla="*/ 825 h 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8" h="825">
                    <a:moveTo>
                      <a:pt x="0" y="327"/>
                    </a:moveTo>
                    <a:lnTo>
                      <a:pt x="274" y="0"/>
                    </a:lnTo>
                    <a:lnTo>
                      <a:pt x="284" y="361"/>
                    </a:lnTo>
                    <a:lnTo>
                      <a:pt x="430" y="395"/>
                    </a:lnTo>
                    <a:lnTo>
                      <a:pt x="438" y="825"/>
                    </a:lnTo>
                    <a:lnTo>
                      <a:pt x="154" y="585"/>
                    </a:lnTo>
                    <a:lnTo>
                      <a:pt x="0" y="327"/>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65" name="Freeform 60">
                <a:extLst>
                  <a:ext uri="{FF2B5EF4-FFF2-40B4-BE49-F238E27FC236}">
                    <a16:creationId xmlns:a16="http://schemas.microsoft.com/office/drawing/2014/main" id="{E42A659D-85F3-4BA3-A7D0-EDD7E068F05F}"/>
                  </a:ext>
                </a:extLst>
              </p:cNvPr>
              <p:cNvSpPr>
                <a:spLocks/>
              </p:cNvSpPr>
              <p:nvPr/>
            </p:nvSpPr>
            <p:spPr bwMode="auto">
              <a:xfrm>
                <a:off x="3631" y="2212"/>
                <a:ext cx="283" cy="555"/>
              </a:xfrm>
              <a:custGeom>
                <a:avLst/>
                <a:gdLst>
                  <a:gd name="T0" fmla="*/ 0 w 567"/>
                  <a:gd name="T1" fmla="*/ 1 h 1110"/>
                  <a:gd name="T2" fmla="*/ 0 w 567"/>
                  <a:gd name="T3" fmla="*/ 1 h 1110"/>
                  <a:gd name="T4" fmla="*/ 0 w 567"/>
                  <a:gd name="T5" fmla="*/ 1 h 1110"/>
                  <a:gd name="T6" fmla="*/ 0 w 567"/>
                  <a:gd name="T7" fmla="*/ 1 h 1110"/>
                  <a:gd name="T8" fmla="*/ 0 w 567"/>
                  <a:gd name="T9" fmla="*/ 1 h 1110"/>
                  <a:gd name="T10" fmla="*/ 0 w 567"/>
                  <a:gd name="T11" fmla="*/ 0 h 1110"/>
                  <a:gd name="T12" fmla="*/ 0 w 567"/>
                  <a:gd name="T13" fmla="*/ 1 h 1110"/>
                  <a:gd name="T14" fmla="*/ 0 w 567"/>
                  <a:gd name="T15" fmla="*/ 1 h 1110"/>
                  <a:gd name="T16" fmla="*/ 0 w 567"/>
                  <a:gd name="T17" fmla="*/ 1 h 1110"/>
                  <a:gd name="T18" fmla="*/ 0 w 567"/>
                  <a:gd name="T19" fmla="*/ 1 h 1110"/>
                  <a:gd name="T20" fmla="*/ 0 w 567"/>
                  <a:gd name="T21" fmla="*/ 1 h 1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1110"/>
                  <a:gd name="T35" fmla="*/ 567 w 567"/>
                  <a:gd name="T36" fmla="*/ 1110 h 1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1110">
                    <a:moveTo>
                      <a:pt x="249" y="1110"/>
                    </a:moveTo>
                    <a:lnTo>
                      <a:pt x="259" y="876"/>
                    </a:lnTo>
                    <a:lnTo>
                      <a:pt x="163" y="705"/>
                    </a:lnTo>
                    <a:lnTo>
                      <a:pt x="0" y="532"/>
                    </a:lnTo>
                    <a:lnTo>
                      <a:pt x="34" y="95"/>
                    </a:lnTo>
                    <a:lnTo>
                      <a:pt x="300" y="0"/>
                    </a:lnTo>
                    <a:lnTo>
                      <a:pt x="549" y="17"/>
                    </a:lnTo>
                    <a:lnTo>
                      <a:pt x="567" y="378"/>
                    </a:lnTo>
                    <a:lnTo>
                      <a:pt x="464" y="791"/>
                    </a:lnTo>
                    <a:lnTo>
                      <a:pt x="249" y="111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66" name="Freeform 61">
                <a:extLst>
                  <a:ext uri="{FF2B5EF4-FFF2-40B4-BE49-F238E27FC236}">
                    <a16:creationId xmlns:a16="http://schemas.microsoft.com/office/drawing/2014/main" id="{20CE2C6E-8EB4-4675-B193-46D65148E8B6}"/>
                  </a:ext>
                </a:extLst>
              </p:cNvPr>
              <p:cNvSpPr>
                <a:spLocks/>
              </p:cNvSpPr>
              <p:nvPr/>
            </p:nvSpPr>
            <p:spPr bwMode="auto">
              <a:xfrm>
                <a:off x="2066" y="2004"/>
                <a:ext cx="138" cy="276"/>
              </a:xfrm>
              <a:custGeom>
                <a:avLst/>
                <a:gdLst>
                  <a:gd name="T0" fmla="*/ 1 w 275"/>
                  <a:gd name="T1" fmla="*/ 0 h 551"/>
                  <a:gd name="T2" fmla="*/ 1 w 275"/>
                  <a:gd name="T3" fmla="*/ 1 h 551"/>
                  <a:gd name="T4" fmla="*/ 1 w 275"/>
                  <a:gd name="T5" fmla="*/ 1 h 551"/>
                  <a:gd name="T6" fmla="*/ 0 w 275"/>
                  <a:gd name="T7" fmla="*/ 1 h 551"/>
                  <a:gd name="T8" fmla="*/ 1 w 275"/>
                  <a:gd name="T9" fmla="*/ 0 h 551"/>
                  <a:gd name="T10" fmla="*/ 1 w 275"/>
                  <a:gd name="T11" fmla="*/ 0 h 551"/>
                  <a:gd name="T12" fmla="*/ 0 60000 65536"/>
                  <a:gd name="T13" fmla="*/ 0 60000 65536"/>
                  <a:gd name="T14" fmla="*/ 0 60000 65536"/>
                  <a:gd name="T15" fmla="*/ 0 60000 65536"/>
                  <a:gd name="T16" fmla="*/ 0 60000 65536"/>
                  <a:gd name="T17" fmla="*/ 0 60000 65536"/>
                  <a:gd name="T18" fmla="*/ 0 w 275"/>
                  <a:gd name="T19" fmla="*/ 0 h 551"/>
                  <a:gd name="T20" fmla="*/ 275 w 275"/>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275" h="551">
                    <a:moveTo>
                      <a:pt x="129" y="0"/>
                    </a:moveTo>
                    <a:lnTo>
                      <a:pt x="275" y="112"/>
                    </a:lnTo>
                    <a:lnTo>
                      <a:pt x="207" y="422"/>
                    </a:lnTo>
                    <a:lnTo>
                      <a:pt x="0" y="551"/>
                    </a:lnTo>
                    <a:lnTo>
                      <a:pt x="129" y="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67" name="Freeform 62">
                <a:extLst>
                  <a:ext uri="{FF2B5EF4-FFF2-40B4-BE49-F238E27FC236}">
                    <a16:creationId xmlns:a16="http://schemas.microsoft.com/office/drawing/2014/main" id="{A4A965EE-BFBD-47F0-B82E-1C972F81C1AA}"/>
                  </a:ext>
                </a:extLst>
              </p:cNvPr>
              <p:cNvSpPr>
                <a:spLocks/>
              </p:cNvSpPr>
              <p:nvPr/>
            </p:nvSpPr>
            <p:spPr bwMode="auto">
              <a:xfrm>
                <a:off x="2836" y="2259"/>
                <a:ext cx="640" cy="731"/>
              </a:xfrm>
              <a:custGeom>
                <a:avLst/>
                <a:gdLst>
                  <a:gd name="T0" fmla="*/ 1 w 1279"/>
                  <a:gd name="T1" fmla="*/ 1 h 1462"/>
                  <a:gd name="T2" fmla="*/ 1 w 1279"/>
                  <a:gd name="T3" fmla="*/ 1 h 1462"/>
                  <a:gd name="T4" fmla="*/ 1 w 1279"/>
                  <a:gd name="T5" fmla="*/ 1 h 1462"/>
                  <a:gd name="T6" fmla="*/ 0 w 1279"/>
                  <a:gd name="T7" fmla="*/ 1 h 1462"/>
                  <a:gd name="T8" fmla="*/ 1 w 1279"/>
                  <a:gd name="T9" fmla="*/ 1 h 1462"/>
                  <a:gd name="T10" fmla="*/ 1 w 1279"/>
                  <a:gd name="T11" fmla="*/ 1 h 1462"/>
                  <a:gd name="T12" fmla="*/ 1 w 1279"/>
                  <a:gd name="T13" fmla="*/ 1 h 1462"/>
                  <a:gd name="T14" fmla="*/ 1 w 1279"/>
                  <a:gd name="T15" fmla="*/ 0 h 1462"/>
                  <a:gd name="T16" fmla="*/ 1 w 1279"/>
                  <a:gd name="T17" fmla="*/ 1 h 1462"/>
                  <a:gd name="T18" fmla="*/ 1 w 1279"/>
                  <a:gd name="T19" fmla="*/ 1 h 1462"/>
                  <a:gd name="T20" fmla="*/ 1 w 1279"/>
                  <a:gd name="T21" fmla="*/ 1 h 1462"/>
                  <a:gd name="T22" fmla="*/ 1 w 1279"/>
                  <a:gd name="T23" fmla="*/ 1 h 1462"/>
                  <a:gd name="T24" fmla="*/ 1 w 1279"/>
                  <a:gd name="T25" fmla="*/ 1 h 1462"/>
                  <a:gd name="T26" fmla="*/ 1 w 1279"/>
                  <a:gd name="T27" fmla="*/ 1 h 1462"/>
                  <a:gd name="T28" fmla="*/ 1 w 1279"/>
                  <a:gd name="T29" fmla="*/ 1 h 1462"/>
                  <a:gd name="T30" fmla="*/ 1 w 1279"/>
                  <a:gd name="T31" fmla="*/ 1 h 1462"/>
                  <a:gd name="T32" fmla="*/ 1 w 1279"/>
                  <a:gd name="T33" fmla="*/ 1 h 1462"/>
                  <a:gd name="T34" fmla="*/ 1 w 1279"/>
                  <a:gd name="T35" fmla="*/ 1 h 1462"/>
                  <a:gd name="T36" fmla="*/ 1 w 1279"/>
                  <a:gd name="T37" fmla="*/ 1 h 1462"/>
                  <a:gd name="T38" fmla="*/ 1 w 1279"/>
                  <a:gd name="T39" fmla="*/ 1 h 14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9"/>
                  <a:gd name="T61" fmla="*/ 0 h 1462"/>
                  <a:gd name="T62" fmla="*/ 1279 w 1279"/>
                  <a:gd name="T63" fmla="*/ 1462 h 14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9" h="1462">
                    <a:moveTo>
                      <a:pt x="351" y="1394"/>
                    </a:moveTo>
                    <a:lnTo>
                      <a:pt x="266" y="1049"/>
                    </a:lnTo>
                    <a:lnTo>
                      <a:pt x="290" y="842"/>
                    </a:lnTo>
                    <a:lnTo>
                      <a:pt x="0" y="637"/>
                    </a:lnTo>
                    <a:lnTo>
                      <a:pt x="41" y="430"/>
                    </a:lnTo>
                    <a:lnTo>
                      <a:pt x="93" y="257"/>
                    </a:lnTo>
                    <a:lnTo>
                      <a:pt x="395" y="110"/>
                    </a:lnTo>
                    <a:lnTo>
                      <a:pt x="747" y="0"/>
                    </a:lnTo>
                    <a:lnTo>
                      <a:pt x="971" y="17"/>
                    </a:lnTo>
                    <a:lnTo>
                      <a:pt x="1262" y="129"/>
                    </a:lnTo>
                    <a:lnTo>
                      <a:pt x="1279" y="378"/>
                    </a:lnTo>
                    <a:lnTo>
                      <a:pt x="1220" y="800"/>
                    </a:lnTo>
                    <a:lnTo>
                      <a:pt x="1013" y="869"/>
                    </a:lnTo>
                    <a:lnTo>
                      <a:pt x="918" y="869"/>
                    </a:lnTo>
                    <a:lnTo>
                      <a:pt x="695" y="981"/>
                    </a:lnTo>
                    <a:lnTo>
                      <a:pt x="610" y="1152"/>
                    </a:lnTo>
                    <a:lnTo>
                      <a:pt x="576" y="1291"/>
                    </a:lnTo>
                    <a:lnTo>
                      <a:pt x="378" y="1462"/>
                    </a:lnTo>
                    <a:lnTo>
                      <a:pt x="351" y="1394"/>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68" name="Freeform 63">
                <a:extLst>
                  <a:ext uri="{FF2B5EF4-FFF2-40B4-BE49-F238E27FC236}">
                    <a16:creationId xmlns:a16="http://schemas.microsoft.com/office/drawing/2014/main" id="{B4A41DD9-3371-4E71-A173-6FBCF867717B}"/>
                  </a:ext>
                </a:extLst>
              </p:cNvPr>
              <p:cNvSpPr>
                <a:spLocks/>
              </p:cNvSpPr>
              <p:nvPr/>
            </p:nvSpPr>
            <p:spPr bwMode="auto">
              <a:xfrm>
                <a:off x="2582" y="2147"/>
                <a:ext cx="400" cy="232"/>
              </a:xfrm>
              <a:custGeom>
                <a:avLst/>
                <a:gdLst>
                  <a:gd name="T0" fmla="*/ 0 w 798"/>
                  <a:gd name="T1" fmla="*/ 1 h 464"/>
                  <a:gd name="T2" fmla="*/ 1 w 798"/>
                  <a:gd name="T3" fmla="*/ 1 h 464"/>
                  <a:gd name="T4" fmla="*/ 1 w 798"/>
                  <a:gd name="T5" fmla="*/ 1 h 464"/>
                  <a:gd name="T6" fmla="*/ 1 w 798"/>
                  <a:gd name="T7" fmla="*/ 1 h 464"/>
                  <a:gd name="T8" fmla="*/ 1 w 798"/>
                  <a:gd name="T9" fmla="*/ 1 h 464"/>
                  <a:gd name="T10" fmla="*/ 1 w 798"/>
                  <a:gd name="T11" fmla="*/ 1 h 464"/>
                  <a:gd name="T12" fmla="*/ 1 w 798"/>
                  <a:gd name="T13" fmla="*/ 1 h 464"/>
                  <a:gd name="T14" fmla="*/ 1 w 798"/>
                  <a:gd name="T15" fmla="*/ 1 h 464"/>
                  <a:gd name="T16" fmla="*/ 1 w 798"/>
                  <a:gd name="T17" fmla="*/ 1 h 464"/>
                  <a:gd name="T18" fmla="*/ 1 w 798"/>
                  <a:gd name="T19" fmla="*/ 1 h 464"/>
                  <a:gd name="T20" fmla="*/ 1 w 798"/>
                  <a:gd name="T21" fmla="*/ 0 h 464"/>
                  <a:gd name="T22" fmla="*/ 0 w 798"/>
                  <a:gd name="T23" fmla="*/ 1 h 464"/>
                  <a:gd name="T24" fmla="*/ 0 w 798"/>
                  <a:gd name="T25" fmla="*/ 1 h 4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464"/>
                  <a:gd name="T41" fmla="*/ 798 w 798"/>
                  <a:gd name="T42" fmla="*/ 464 h 4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464">
                    <a:moveTo>
                      <a:pt x="0" y="61"/>
                    </a:moveTo>
                    <a:lnTo>
                      <a:pt x="137" y="207"/>
                    </a:lnTo>
                    <a:lnTo>
                      <a:pt x="224" y="283"/>
                    </a:lnTo>
                    <a:lnTo>
                      <a:pt x="652" y="464"/>
                    </a:lnTo>
                    <a:lnTo>
                      <a:pt x="798" y="405"/>
                    </a:lnTo>
                    <a:lnTo>
                      <a:pt x="739" y="361"/>
                    </a:lnTo>
                    <a:lnTo>
                      <a:pt x="764" y="171"/>
                    </a:lnTo>
                    <a:lnTo>
                      <a:pt x="644" y="103"/>
                    </a:lnTo>
                    <a:lnTo>
                      <a:pt x="515" y="232"/>
                    </a:lnTo>
                    <a:lnTo>
                      <a:pt x="378" y="163"/>
                    </a:lnTo>
                    <a:lnTo>
                      <a:pt x="412" y="0"/>
                    </a:lnTo>
                    <a:lnTo>
                      <a:pt x="0" y="61"/>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69" name="Freeform 64">
                <a:extLst>
                  <a:ext uri="{FF2B5EF4-FFF2-40B4-BE49-F238E27FC236}">
                    <a16:creationId xmlns:a16="http://schemas.microsoft.com/office/drawing/2014/main" id="{85E62D21-245A-4E67-B9DF-64DBE4BD058F}"/>
                  </a:ext>
                </a:extLst>
              </p:cNvPr>
              <p:cNvSpPr>
                <a:spLocks/>
              </p:cNvSpPr>
              <p:nvPr/>
            </p:nvSpPr>
            <p:spPr bwMode="auto">
              <a:xfrm>
                <a:off x="2741" y="1532"/>
                <a:ext cx="211" cy="68"/>
              </a:xfrm>
              <a:custGeom>
                <a:avLst/>
                <a:gdLst>
                  <a:gd name="T0" fmla="*/ 0 w 422"/>
                  <a:gd name="T1" fmla="*/ 0 h 137"/>
                  <a:gd name="T2" fmla="*/ 1 w 422"/>
                  <a:gd name="T3" fmla="*/ 0 h 137"/>
                  <a:gd name="T4" fmla="*/ 1 w 422"/>
                  <a:gd name="T5" fmla="*/ 0 h 137"/>
                  <a:gd name="T6" fmla="*/ 1 w 422"/>
                  <a:gd name="T7" fmla="*/ 0 h 137"/>
                  <a:gd name="T8" fmla="*/ 1 w 422"/>
                  <a:gd name="T9" fmla="*/ 0 h 137"/>
                  <a:gd name="T10" fmla="*/ 1 w 422"/>
                  <a:gd name="T11" fmla="*/ 0 h 137"/>
                  <a:gd name="T12" fmla="*/ 0 w 422"/>
                  <a:gd name="T13" fmla="*/ 0 h 137"/>
                  <a:gd name="T14" fmla="*/ 0 w 422"/>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137"/>
                  <a:gd name="T26" fmla="*/ 422 w 422"/>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137">
                    <a:moveTo>
                      <a:pt x="0" y="25"/>
                    </a:moveTo>
                    <a:lnTo>
                      <a:pt x="301" y="0"/>
                    </a:lnTo>
                    <a:lnTo>
                      <a:pt x="422" y="25"/>
                    </a:lnTo>
                    <a:lnTo>
                      <a:pt x="362" y="137"/>
                    </a:lnTo>
                    <a:lnTo>
                      <a:pt x="181" y="86"/>
                    </a:lnTo>
                    <a:lnTo>
                      <a:pt x="61" y="93"/>
                    </a:lnTo>
                    <a:lnTo>
                      <a:pt x="0" y="25"/>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0" name="Freeform 65">
                <a:extLst>
                  <a:ext uri="{FF2B5EF4-FFF2-40B4-BE49-F238E27FC236}">
                    <a16:creationId xmlns:a16="http://schemas.microsoft.com/office/drawing/2014/main" id="{E656855B-BFFA-4774-BE8A-8A9888DD74C0}"/>
                  </a:ext>
                </a:extLst>
              </p:cNvPr>
              <p:cNvSpPr>
                <a:spLocks/>
              </p:cNvSpPr>
              <p:nvPr/>
            </p:nvSpPr>
            <p:spPr bwMode="auto">
              <a:xfrm>
                <a:off x="2453" y="1614"/>
                <a:ext cx="881" cy="679"/>
              </a:xfrm>
              <a:custGeom>
                <a:avLst/>
                <a:gdLst>
                  <a:gd name="T0" fmla="*/ 0 w 1763"/>
                  <a:gd name="T1" fmla="*/ 0 h 1359"/>
                  <a:gd name="T2" fmla="*/ 0 w 1763"/>
                  <a:gd name="T3" fmla="*/ 0 h 1359"/>
                  <a:gd name="T4" fmla="*/ 0 w 1763"/>
                  <a:gd name="T5" fmla="*/ 0 h 1359"/>
                  <a:gd name="T6" fmla="*/ 0 w 1763"/>
                  <a:gd name="T7" fmla="*/ 0 h 1359"/>
                  <a:gd name="T8" fmla="*/ 0 w 1763"/>
                  <a:gd name="T9" fmla="*/ 0 h 1359"/>
                  <a:gd name="T10" fmla="*/ 0 w 1763"/>
                  <a:gd name="T11" fmla="*/ 0 h 1359"/>
                  <a:gd name="T12" fmla="*/ 0 w 1763"/>
                  <a:gd name="T13" fmla="*/ 0 h 1359"/>
                  <a:gd name="T14" fmla="*/ 0 w 1763"/>
                  <a:gd name="T15" fmla="*/ 0 h 1359"/>
                  <a:gd name="T16" fmla="*/ 0 w 1763"/>
                  <a:gd name="T17" fmla="*/ 0 h 1359"/>
                  <a:gd name="T18" fmla="*/ 0 w 1763"/>
                  <a:gd name="T19" fmla="*/ 0 h 1359"/>
                  <a:gd name="T20" fmla="*/ 0 w 1763"/>
                  <a:gd name="T21" fmla="*/ 0 h 1359"/>
                  <a:gd name="T22" fmla="*/ 0 w 1763"/>
                  <a:gd name="T23" fmla="*/ 0 h 1359"/>
                  <a:gd name="T24" fmla="*/ 0 w 1763"/>
                  <a:gd name="T25" fmla="*/ 0 h 1359"/>
                  <a:gd name="T26" fmla="*/ 0 w 1763"/>
                  <a:gd name="T27" fmla="*/ 0 h 1359"/>
                  <a:gd name="T28" fmla="*/ 0 w 1763"/>
                  <a:gd name="T29" fmla="*/ 0 h 1359"/>
                  <a:gd name="T30" fmla="*/ 0 w 1763"/>
                  <a:gd name="T31" fmla="*/ 0 h 1359"/>
                  <a:gd name="T32" fmla="*/ 0 w 1763"/>
                  <a:gd name="T33" fmla="*/ 0 h 1359"/>
                  <a:gd name="T34" fmla="*/ 0 w 1763"/>
                  <a:gd name="T35" fmla="*/ 0 h 1359"/>
                  <a:gd name="T36" fmla="*/ 0 w 1763"/>
                  <a:gd name="T37" fmla="*/ 0 h 1359"/>
                  <a:gd name="T38" fmla="*/ 0 w 1763"/>
                  <a:gd name="T39" fmla="*/ 0 h 1359"/>
                  <a:gd name="T40" fmla="*/ 0 w 1763"/>
                  <a:gd name="T41" fmla="*/ 0 h 1359"/>
                  <a:gd name="T42" fmla="*/ 0 w 1763"/>
                  <a:gd name="T43" fmla="*/ 0 h 1359"/>
                  <a:gd name="T44" fmla="*/ 0 w 1763"/>
                  <a:gd name="T45" fmla="*/ 0 h 1359"/>
                  <a:gd name="T46" fmla="*/ 0 w 1763"/>
                  <a:gd name="T47" fmla="*/ 0 h 1359"/>
                  <a:gd name="T48" fmla="*/ 0 w 1763"/>
                  <a:gd name="T49" fmla="*/ 0 h 1359"/>
                  <a:gd name="T50" fmla="*/ 0 w 1763"/>
                  <a:gd name="T51" fmla="*/ 0 h 1359"/>
                  <a:gd name="T52" fmla="*/ 0 w 1763"/>
                  <a:gd name="T53" fmla="*/ 0 h 1359"/>
                  <a:gd name="T54" fmla="*/ 0 w 1763"/>
                  <a:gd name="T55" fmla="*/ 0 h 1359"/>
                  <a:gd name="T56" fmla="*/ 0 w 1763"/>
                  <a:gd name="T57" fmla="*/ 0 h 1359"/>
                  <a:gd name="T58" fmla="*/ 0 w 1763"/>
                  <a:gd name="T59" fmla="*/ 0 h 1359"/>
                  <a:gd name="T60" fmla="*/ 0 w 1763"/>
                  <a:gd name="T61" fmla="*/ 0 h 1359"/>
                  <a:gd name="T62" fmla="*/ 0 w 1763"/>
                  <a:gd name="T63" fmla="*/ 0 h 1359"/>
                  <a:gd name="T64" fmla="*/ 0 w 1763"/>
                  <a:gd name="T65" fmla="*/ 0 h 1359"/>
                  <a:gd name="T66" fmla="*/ 0 w 1763"/>
                  <a:gd name="T67" fmla="*/ 0 h 1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3"/>
                  <a:gd name="T103" fmla="*/ 0 h 1359"/>
                  <a:gd name="T104" fmla="*/ 1763 w 1763"/>
                  <a:gd name="T105" fmla="*/ 1359 h 1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3" h="1359">
                    <a:moveTo>
                      <a:pt x="594" y="24"/>
                    </a:moveTo>
                    <a:lnTo>
                      <a:pt x="337" y="127"/>
                    </a:lnTo>
                    <a:lnTo>
                      <a:pt x="267" y="283"/>
                    </a:lnTo>
                    <a:lnTo>
                      <a:pt x="0" y="566"/>
                    </a:lnTo>
                    <a:lnTo>
                      <a:pt x="17" y="739"/>
                    </a:lnTo>
                    <a:lnTo>
                      <a:pt x="0" y="929"/>
                    </a:lnTo>
                    <a:lnTo>
                      <a:pt x="86" y="1161"/>
                    </a:lnTo>
                    <a:lnTo>
                      <a:pt x="208" y="1359"/>
                    </a:lnTo>
                    <a:lnTo>
                      <a:pt x="242" y="1134"/>
                    </a:lnTo>
                    <a:lnTo>
                      <a:pt x="396" y="1298"/>
                    </a:lnTo>
                    <a:lnTo>
                      <a:pt x="654" y="1108"/>
                    </a:lnTo>
                    <a:lnTo>
                      <a:pt x="911" y="963"/>
                    </a:lnTo>
                    <a:lnTo>
                      <a:pt x="1067" y="929"/>
                    </a:lnTo>
                    <a:lnTo>
                      <a:pt x="1152" y="1151"/>
                    </a:lnTo>
                    <a:lnTo>
                      <a:pt x="1238" y="929"/>
                    </a:lnTo>
                    <a:lnTo>
                      <a:pt x="1350" y="876"/>
                    </a:lnTo>
                    <a:lnTo>
                      <a:pt x="1504" y="705"/>
                    </a:lnTo>
                    <a:lnTo>
                      <a:pt x="1763" y="463"/>
                    </a:lnTo>
                    <a:lnTo>
                      <a:pt x="1704" y="334"/>
                    </a:lnTo>
                    <a:lnTo>
                      <a:pt x="1343" y="566"/>
                    </a:lnTo>
                    <a:lnTo>
                      <a:pt x="1462" y="344"/>
                    </a:lnTo>
                    <a:lnTo>
                      <a:pt x="1711" y="144"/>
                    </a:lnTo>
                    <a:lnTo>
                      <a:pt x="1497" y="0"/>
                    </a:lnTo>
                    <a:lnTo>
                      <a:pt x="1299" y="68"/>
                    </a:lnTo>
                    <a:lnTo>
                      <a:pt x="1111" y="266"/>
                    </a:lnTo>
                    <a:lnTo>
                      <a:pt x="1118" y="490"/>
                    </a:lnTo>
                    <a:lnTo>
                      <a:pt x="1033" y="515"/>
                    </a:lnTo>
                    <a:lnTo>
                      <a:pt x="964" y="378"/>
                    </a:lnTo>
                    <a:lnTo>
                      <a:pt x="774" y="378"/>
                    </a:lnTo>
                    <a:lnTo>
                      <a:pt x="749" y="283"/>
                    </a:lnTo>
                    <a:lnTo>
                      <a:pt x="791" y="102"/>
                    </a:lnTo>
                    <a:lnTo>
                      <a:pt x="749" y="51"/>
                    </a:lnTo>
                    <a:lnTo>
                      <a:pt x="594" y="24"/>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1" name="Freeform 66">
                <a:extLst>
                  <a:ext uri="{FF2B5EF4-FFF2-40B4-BE49-F238E27FC236}">
                    <a16:creationId xmlns:a16="http://schemas.microsoft.com/office/drawing/2014/main" id="{1E8D0C86-2798-4B20-8C17-C248EE2B4C11}"/>
                  </a:ext>
                </a:extLst>
              </p:cNvPr>
              <p:cNvSpPr>
                <a:spLocks/>
              </p:cNvSpPr>
              <p:nvPr/>
            </p:nvSpPr>
            <p:spPr bwMode="auto">
              <a:xfrm>
                <a:off x="2047" y="1444"/>
                <a:ext cx="1844" cy="1697"/>
              </a:xfrm>
              <a:custGeom>
                <a:avLst/>
                <a:gdLst>
                  <a:gd name="T0" fmla="*/ 1 w 3688"/>
                  <a:gd name="T1" fmla="*/ 0 h 3395"/>
                  <a:gd name="T2" fmla="*/ 1 w 3688"/>
                  <a:gd name="T3" fmla="*/ 0 h 3395"/>
                  <a:gd name="T4" fmla="*/ 1 w 3688"/>
                  <a:gd name="T5" fmla="*/ 0 h 3395"/>
                  <a:gd name="T6" fmla="*/ 1 w 3688"/>
                  <a:gd name="T7" fmla="*/ 0 h 3395"/>
                  <a:gd name="T8" fmla="*/ 1 w 3688"/>
                  <a:gd name="T9" fmla="*/ 0 h 3395"/>
                  <a:gd name="T10" fmla="*/ 1 w 3688"/>
                  <a:gd name="T11" fmla="*/ 0 h 3395"/>
                  <a:gd name="T12" fmla="*/ 1 w 3688"/>
                  <a:gd name="T13" fmla="*/ 0 h 3395"/>
                  <a:gd name="T14" fmla="*/ 1 w 3688"/>
                  <a:gd name="T15" fmla="*/ 0 h 3395"/>
                  <a:gd name="T16" fmla="*/ 1 w 3688"/>
                  <a:gd name="T17" fmla="*/ 0 h 3395"/>
                  <a:gd name="T18" fmla="*/ 1 w 3688"/>
                  <a:gd name="T19" fmla="*/ 0 h 3395"/>
                  <a:gd name="T20" fmla="*/ 1 w 3688"/>
                  <a:gd name="T21" fmla="*/ 0 h 3395"/>
                  <a:gd name="T22" fmla="*/ 1 w 3688"/>
                  <a:gd name="T23" fmla="*/ 0 h 3395"/>
                  <a:gd name="T24" fmla="*/ 1 w 3688"/>
                  <a:gd name="T25" fmla="*/ 0 h 3395"/>
                  <a:gd name="T26" fmla="*/ 1 w 3688"/>
                  <a:gd name="T27" fmla="*/ 0 h 3395"/>
                  <a:gd name="T28" fmla="*/ 1 w 3688"/>
                  <a:gd name="T29" fmla="*/ 0 h 3395"/>
                  <a:gd name="T30" fmla="*/ 1 w 3688"/>
                  <a:gd name="T31" fmla="*/ 0 h 3395"/>
                  <a:gd name="T32" fmla="*/ 1 w 3688"/>
                  <a:gd name="T33" fmla="*/ 0 h 3395"/>
                  <a:gd name="T34" fmla="*/ 1 w 3688"/>
                  <a:gd name="T35" fmla="*/ 0 h 3395"/>
                  <a:gd name="T36" fmla="*/ 1 w 3688"/>
                  <a:gd name="T37" fmla="*/ 0 h 3395"/>
                  <a:gd name="T38" fmla="*/ 1 w 3688"/>
                  <a:gd name="T39" fmla="*/ 0 h 3395"/>
                  <a:gd name="T40" fmla="*/ 1 w 3688"/>
                  <a:gd name="T41" fmla="*/ 0 h 3395"/>
                  <a:gd name="T42" fmla="*/ 1 w 3688"/>
                  <a:gd name="T43" fmla="*/ 0 h 3395"/>
                  <a:gd name="T44" fmla="*/ 1 w 3688"/>
                  <a:gd name="T45" fmla="*/ 0 h 3395"/>
                  <a:gd name="T46" fmla="*/ 1 w 3688"/>
                  <a:gd name="T47" fmla="*/ 0 h 3395"/>
                  <a:gd name="T48" fmla="*/ 1 w 3688"/>
                  <a:gd name="T49" fmla="*/ 0 h 3395"/>
                  <a:gd name="T50" fmla="*/ 1 w 3688"/>
                  <a:gd name="T51" fmla="*/ 0 h 3395"/>
                  <a:gd name="T52" fmla="*/ 1 w 3688"/>
                  <a:gd name="T53" fmla="*/ 0 h 3395"/>
                  <a:gd name="T54" fmla="*/ 1 w 3688"/>
                  <a:gd name="T55" fmla="*/ 0 h 3395"/>
                  <a:gd name="T56" fmla="*/ 1 w 3688"/>
                  <a:gd name="T57" fmla="*/ 0 h 3395"/>
                  <a:gd name="T58" fmla="*/ 1 w 3688"/>
                  <a:gd name="T59" fmla="*/ 0 h 3395"/>
                  <a:gd name="T60" fmla="*/ 1 w 3688"/>
                  <a:gd name="T61" fmla="*/ 0 h 3395"/>
                  <a:gd name="T62" fmla="*/ 1 w 3688"/>
                  <a:gd name="T63" fmla="*/ 0 h 3395"/>
                  <a:gd name="T64" fmla="*/ 1 w 3688"/>
                  <a:gd name="T65" fmla="*/ 0 h 3395"/>
                  <a:gd name="T66" fmla="*/ 1 w 3688"/>
                  <a:gd name="T67" fmla="*/ 0 h 3395"/>
                  <a:gd name="T68" fmla="*/ 1 w 3688"/>
                  <a:gd name="T69" fmla="*/ 0 h 3395"/>
                  <a:gd name="T70" fmla="*/ 1 w 3688"/>
                  <a:gd name="T71" fmla="*/ 0 h 3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8"/>
                  <a:gd name="T109" fmla="*/ 0 h 3395"/>
                  <a:gd name="T110" fmla="*/ 3688 w 3688"/>
                  <a:gd name="T111" fmla="*/ 3395 h 3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8" h="3395">
                    <a:moveTo>
                      <a:pt x="1914" y="25"/>
                    </a:moveTo>
                    <a:lnTo>
                      <a:pt x="1633" y="0"/>
                    </a:lnTo>
                    <a:lnTo>
                      <a:pt x="1334" y="42"/>
                    </a:lnTo>
                    <a:lnTo>
                      <a:pt x="1068" y="116"/>
                    </a:lnTo>
                    <a:lnTo>
                      <a:pt x="886" y="200"/>
                    </a:lnTo>
                    <a:lnTo>
                      <a:pt x="712" y="316"/>
                    </a:lnTo>
                    <a:lnTo>
                      <a:pt x="538" y="456"/>
                    </a:lnTo>
                    <a:lnTo>
                      <a:pt x="347" y="673"/>
                    </a:lnTo>
                    <a:lnTo>
                      <a:pt x="239" y="821"/>
                    </a:lnTo>
                    <a:lnTo>
                      <a:pt x="140" y="1029"/>
                    </a:lnTo>
                    <a:lnTo>
                      <a:pt x="57" y="1213"/>
                    </a:lnTo>
                    <a:lnTo>
                      <a:pt x="7" y="1462"/>
                    </a:lnTo>
                    <a:lnTo>
                      <a:pt x="0" y="1702"/>
                    </a:lnTo>
                    <a:lnTo>
                      <a:pt x="24" y="1985"/>
                    </a:lnTo>
                    <a:lnTo>
                      <a:pt x="106" y="2241"/>
                    </a:lnTo>
                    <a:lnTo>
                      <a:pt x="201" y="2490"/>
                    </a:lnTo>
                    <a:lnTo>
                      <a:pt x="330" y="2680"/>
                    </a:lnTo>
                    <a:lnTo>
                      <a:pt x="501" y="2869"/>
                    </a:lnTo>
                    <a:lnTo>
                      <a:pt x="682" y="3025"/>
                    </a:lnTo>
                    <a:lnTo>
                      <a:pt x="920" y="3171"/>
                    </a:lnTo>
                    <a:lnTo>
                      <a:pt x="1159" y="3262"/>
                    </a:lnTo>
                    <a:lnTo>
                      <a:pt x="1433" y="3336"/>
                    </a:lnTo>
                    <a:lnTo>
                      <a:pt x="1732" y="3386"/>
                    </a:lnTo>
                    <a:lnTo>
                      <a:pt x="2005" y="3395"/>
                    </a:lnTo>
                    <a:lnTo>
                      <a:pt x="2287" y="3361"/>
                    </a:lnTo>
                    <a:lnTo>
                      <a:pt x="2618" y="3283"/>
                    </a:lnTo>
                    <a:lnTo>
                      <a:pt x="2834" y="3203"/>
                    </a:lnTo>
                    <a:lnTo>
                      <a:pt x="3099" y="3038"/>
                    </a:lnTo>
                    <a:lnTo>
                      <a:pt x="3330" y="2848"/>
                    </a:lnTo>
                    <a:lnTo>
                      <a:pt x="3456" y="2698"/>
                    </a:lnTo>
                    <a:lnTo>
                      <a:pt x="3614" y="2441"/>
                    </a:lnTo>
                    <a:lnTo>
                      <a:pt x="3678" y="2241"/>
                    </a:lnTo>
                    <a:lnTo>
                      <a:pt x="3688" y="2108"/>
                    </a:lnTo>
                    <a:lnTo>
                      <a:pt x="3638" y="2025"/>
                    </a:lnTo>
                    <a:lnTo>
                      <a:pt x="3614" y="2167"/>
                    </a:lnTo>
                    <a:lnTo>
                      <a:pt x="3572" y="2308"/>
                    </a:lnTo>
                    <a:lnTo>
                      <a:pt x="3471" y="2473"/>
                    </a:lnTo>
                    <a:lnTo>
                      <a:pt x="3456" y="2357"/>
                    </a:lnTo>
                    <a:lnTo>
                      <a:pt x="3389" y="2374"/>
                    </a:lnTo>
                    <a:lnTo>
                      <a:pt x="3397" y="2481"/>
                    </a:lnTo>
                    <a:lnTo>
                      <a:pt x="3407" y="2589"/>
                    </a:lnTo>
                    <a:lnTo>
                      <a:pt x="3256" y="2730"/>
                    </a:lnTo>
                    <a:lnTo>
                      <a:pt x="3157" y="2848"/>
                    </a:lnTo>
                    <a:lnTo>
                      <a:pt x="2983" y="2964"/>
                    </a:lnTo>
                    <a:lnTo>
                      <a:pt x="2800" y="3063"/>
                    </a:lnTo>
                    <a:lnTo>
                      <a:pt x="2669" y="3146"/>
                    </a:lnTo>
                    <a:lnTo>
                      <a:pt x="2395" y="3213"/>
                    </a:lnTo>
                    <a:lnTo>
                      <a:pt x="2097" y="3253"/>
                    </a:lnTo>
                    <a:lnTo>
                      <a:pt x="1823" y="3262"/>
                    </a:lnTo>
                    <a:lnTo>
                      <a:pt x="1557" y="3237"/>
                    </a:lnTo>
                    <a:lnTo>
                      <a:pt x="1342" y="3171"/>
                    </a:lnTo>
                    <a:lnTo>
                      <a:pt x="1036" y="3070"/>
                    </a:lnTo>
                    <a:lnTo>
                      <a:pt x="836" y="2954"/>
                    </a:lnTo>
                    <a:lnTo>
                      <a:pt x="671" y="2814"/>
                    </a:lnTo>
                    <a:lnTo>
                      <a:pt x="439" y="2631"/>
                    </a:lnTo>
                    <a:lnTo>
                      <a:pt x="289" y="2407"/>
                    </a:lnTo>
                    <a:lnTo>
                      <a:pt x="207" y="2224"/>
                    </a:lnTo>
                    <a:lnTo>
                      <a:pt x="140" y="2025"/>
                    </a:lnTo>
                    <a:lnTo>
                      <a:pt x="106" y="1852"/>
                    </a:lnTo>
                    <a:lnTo>
                      <a:pt x="98" y="1694"/>
                    </a:lnTo>
                    <a:lnTo>
                      <a:pt x="123" y="1494"/>
                    </a:lnTo>
                    <a:lnTo>
                      <a:pt x="165" y="1295"/>
                    </a:lnTo>
                    <a:lnTo>
                      <a:pt x="256" y="1063"/>
                    </a:lnTo>
                    <a:lnTo>
                      <a:pt x="397" y="797"/>
                    </a:lnTo>
                    <a:lnTo>
                      <a:pt x="545" y="624"/>
                    </a:lnTo>
                    <a:lnTo>
                      <a:pt x="695" y="456"/>
                    </a:lnTo>
                    <a:lnTo>
                      <a:pt x="903" y="299"/>
                    </a:lnTo>
                    <a:lnTo>
                      <a:pt x="1142" y="192"/>
                    </a:lnTo>
                    <a:lnTo>
                      <a:pt x="1359" y="116"/>
                    </a:lnTo>
                    <a:lnTo>
                      <a:pt x="1665" y="67"/>
                    </a:lnTo>
                    <a:lnTo>
                      <a:pt x="19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2" name="Freeform 67">
                <a:extLst>
                  <a:ext uri="{FF2B5EF4-FFF2-40B4-BE49-F238E27FC236}">
                    <a16:creationId xmlns:a16="http://schemas.microsoft.com/office/drawing/2014/main" id="{A64E2178-FC43-4BBA-A60F-14274DE23882}"/>
                  </a:ext>
                </a:extLst>
              </p:cNvPr>
              <p:cNvSpPr>
                <a:spLocks/>
              </p:cNvSpPr>
              <p:nvPr/>
            </p:nvSpPr>
            <p:spPr bwMode="auto">
              <a:xfrm>
                <a:off x="3154" y="1468"/>
                <a:ext cx="804" cy="1013"/>
              </a:xfrm>
              <a:custGeom>
                <a:avLst/>
                <a:gdLst>
                  <a:gd name="T0" fmla="*/ 0 w 1608"/>
                  <a:gd name="T1" fmla="*/ 0 h 2026"/>
                  <a:gd name="T2" fmla="*/ 1 w 1608"/>
                  <a:gd name="T3" fmla="*/ 1 h 2026"/>
                  <a:gd name="T4" fmla="*/ 1 w 1608"/>
                  <a:gd name="T5" fmla="*/ 1 h 2026"/>
                  <a:gd name="T6" fmla="*/ 1 w 1608"/>
                  <a:gd name="T7" fmla="*/ 1 h 2026"/>
                  <a:gd name="T8" fmla="*/ 1 w 1608"/>
                  <a:gd name="T9" fmla="*/ 1 h 2026"/>
                  <a:gd name="T10" fmla="*/ 1 w 1608"/>
                  <a:gd name="T11" fmla="*/ 1 h 2026"/>
                  <a:gd name="T12" fmla="*/ 1 w 1608"/>
                  <a:gd name="T13" fmla="*/ 1 h 2026"/>
                  <a:gd name="T14" fmla="*/ 1 w 1608"/>
                  <a:gd name="T15" fmla="*/ 1 h 2026"/>
                  <a:gd name="T16" fmla="*/ 1 w 1608"/>
                  <a:gd name="T17" fmla="*/ 1 h 2026"/>
                  <a:gd name="T18" fmla="*/ 1 w 1608"/>
                  <a:gd name="T19" fmla="*/ 1 h 2026"/>
                  <a:gd name="T20" fmla="*/ 1 w 1608"/>
                  <a:gd name="T21" fmla="*/ 1 h 2026"/>
                  <a:gd name="T22" fmla="*/ 1 w 1608"/>
                  <a:gd name="T23" fmla="*/ 1 h 2026"/>
                  <a:gd name="T24" fmla="*/ 1 w 1608"/>
                  <a:gd name="T25" fmla="*/ 1 h 2026"/>
                  <a:gd name="T26" fmla="*/ 1 w 1608"/>
                  <a:gd name="T27" fmla="*/ 1 h 2026"/>
                  <a:gd name="T28" fmla="*/ 1 w 1608"/>
                  <a:gd name="T29" fmla="*/ 1 h 2026"/>
                  <a:gd name="T30" fmla="*/ 1 w 1608"/>
                  <a:gd name="T31" fmla="*/ 1 h 2026"/>
                  <a:gd name="T32" fmla="*/ 1 w 1608"/>
                  <a:gd name="T33" fmla="*/ 1 h 2026"/>
                  <a:gd name="T34" fmla="*/ 1 w 1608"/>
                  <a:gd name="T35" fmla="*/ 1 h 2026"/>
                  <a:gd name="T36" fmla="*/ 1 w 1608"/>
                  <a:gd name="T37" fmla="*/ 1 h 2026"/>
                  <a:gd name="T38" fmla="*/ 1 w 1608"/>
                  <a:gd name="T39" fmla="*/ 1 h 2026"/>
                  <a:gd name="T40" fmla="*/ 1 w 1608"/>
                  <a:gd name="T41" fmla="*/ 1 h 2026"/>
                  <a:gd name="T42" fmla="*/ 1 w 1608"/>
                  <a:gd name="T43" fmla="*/ 1 h 2026"/>
                  <a:gd name="T44" fmla="*/ 1 w 1608"/>
                  <a:gd name="T45" fmla="*/ 1 h 2026"/>
                  <a:gd name="T46" fmla="*/ 1 w 1608"/>
                  <a:gd name="T47" fmla="*/ 1 h 2026"/>
                  <a:gd name="T48" fmla="*/ 1 w 1608"/>
                  <a:gd name="T49" fmla="*/ 1 h 2026"/>
                  <a:gd name="T50" fmla="*/ 0 w 1608"/>
                  <a:gd name="T51" fmla="*/ 0 h 2026"/>
                  <a:gd name="T52" fmla="*/ 0 w 1608"/>
                  <a:gd name="T53" fmla="*/ 0 h 20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8"/>
                  <a:gd name="T82" fmla="*/ 0 h 2026"/>
                  <a:gd name="T83" fmla="*/ 1608 w 1608"/>
                  <a:gd name="T84" fmla="*/ 2026 h 20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8" h="2026">
                    <a:moveTo>
                      <a:pt x="0" y="0"/>
                    </a:moveTo>
                    <a:lnTo>
                      <a:pt x="323" y="83"/>
                    </a:lnTo>
                    <a:lnTo>
                      <a:pt x="562" y="167"/>
                    </a:lnTo>
                    <a:lnTo>
                      <a:pt x="794" y="273"/>
                    </a:lnTo>
                    <a:lnTo>
                      <a:pt x="1005" y="410"/>
                    </a:lnTo>
                    <a:lnTo>
                      <a:pt x="1159" y="557"/>
                    </a:lnTo>
                    <a:lnTo>
                      <a:pt x="1289" y="686"/>
                    </a:lnTo>
                    <a:lnTo>
                      <a:pt x="1433" y="922"/>
                    </a:lnTo>
                    <a:lnTo>
                      <a:pt x="1517" y="1112"/>
                    </a:lnTo>
                    <a:lnTo>
                      <a:pt x="1574" y="1311"/>
                    </a:lnTo>
                    <a:lnTo>
                      <a:pt x="1608" y="1528"/>
                    </a:lnTo>
                    <a:lnTo>
                      <a:pt x="1591" y="1767"/>
                    </a:lnTo>
                    <a:lnTo>
                      <a:pt x="1532" y="2026"/>
                    </a:lnTo>
                    <a:lnTo>
                      <a:pt x="1500" y="1876"/>
                    </a:lnTo>
                    <a:lnTo>
                      <a:pt x="1450" y="1701"/>
                    </a:lnTo>
                    <a:lnTo>
                      <a:pt x="1458" y="1528"/>
                    </a:lnTo>
                    <a:lnTo>
                      <a:pt x="1441" y="1262"/>
                    </a:lnTo>
                    <a:lnTo>
                      <a:pt x="1384" y="1079"/>
                    </a:lnTo>
                    <a:lnTo>
                      <a:pt x="1300" y="905"/>
                    </a:lnTo>
                    <a:lnTo>
                      <a:pt x="1201" y="747"/>
                    </a:lnTo>
                    <a:lnTo>
                      <a:pt x="1068" y="623"/>
                    </a:lnTo>
                    <a:lnTo>
                      <a:pt x="819" y="406"/>
                    </a:lnTo>
                    <a:lnTo>
                      <a:pt x="597" y="273"/>
                    </a:lnTo>
                    <a:lnTo>
                      <a:pt x="365" y="184"/>
                    </a:lnTo>
                    <a:lnTo>
                      <a:pt x="106" y="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3" name="Freeform 68">
                <a:extLst>
                  <a:ext uri="{FF2B5EF4-FFF2-40B4-BE49-F238E27FC236}">
                    <a16:creationId xmlns:a16="http://schemas.microsoft.com/office/drawing/2014/main" id="{22E4E6E4-B64F-4D2D-ADE7-30ED260E4ED5}"/>
                  </a:ext>
                </a:extLst>
              </p:cNvPr>
              <p:cNvSpPr>
                <a:spLocks/>
              </p:cNvSpPr>
              <p:nvPr/>
            </p:nvSpPr>
            <p:spPr bwMode="auto">
              <a:xfrm>
                <a:off x="2076" y="1996"/>
                <a:ext cx="154" cy="290"/>
              </a:xfrm>
              <a:custGeom>
                <a:avLst/>
                <a:gdLst>
                  <a:gd name="T0" fmla="*/ 1 w 308"/>
                  <a:gd name="T1" fmla="*/ 1 h 579"/>
                  <a:gd name="T2" fmla="*/ 1 w 308"/>
                  <a:gd name="T3" fmla="*/ 1 h 579"/>
                  <a:gd name="T4" fmla="*/ 1 w 308"/>
                  <a:gd name="T5" fmla="*/ 1 h 579"/>
                  <a:gd name="T6" fmla="*/ 1 w 308"/>
                  <a:gd name="T7" fmla="*/ 1 h 579"/>
                  <a:gd name="T8" fmla="*/ 1 w 308"/>
                  <a:gd name="T9" fmla="*/ 1 h 579"/>
                  <a:gd name="T10" fmla="*/ 1 w 308"/>
                  <a:gd name="T11" fmla="*/ 1 h 579"/>
                  <a:gd name="T12" fmla="*/ 1 w 308"/>
                  <a:gd name="T13" fmla="*/ 1 h 579"/>
                  <a:gd name="T14" fmla="*/ 1 w 308"/>
                  <a:gd name="T15" fmla="*/ 1 h 579"/>
                  <a:gd name="T16" fmla="*/ 1 w 308"/>
                  <a:gd name="T17" fmla="*/ 0 h 579"/>
                  <a:gd name="T18" fmla="*/ 1 w 308"/>
                  <a:gd name="T19" fmla="*/ 1 h 579"/>
                  <a:gd name="T20" fmla="*/ 1 w 308"/>
                  <a:gd name="T21" fmla="*/ 1 h 579"/>
                  <a:gd name="T22" fmla="*/ 1 w 308"/>
                  <a:gd name="T23" fmla="*/ 1 h 579"/>
                  <a:gd name="T24" fmla="*/ 1 w 308"/>
                  <a:gd name="T25" fmla="*/ 1 h 579"/>
                  <a:gd name="T26" fmla="*/ 1 w 308"/>
                  <a:gd name="T27" fmla="*/ 1 h 579"/>
                  <a:gd name="T28" fmla="*/ 1 w 308"/>
                  <a:gd name="T29" fmla="*/ 1 h 579"/>
                  <a:gd name="T30" fmla="*/ 0 w 308"/>
                  <a:gd name="T31" fmla="*/ 1 h 579"/>
                  <a:gd name="T32" fmla="*/ 1 w 308"/>
                  <a:gd name="T33" fmla="*/ 1 h 579"/>
                  <a:gd name="T34" fmla="*/ 1 w 308"/>
                  <a:gd name="T35" fmla="*/ 1 h 5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8"/>
                  <a:gd name="T55" fmla="*/ 0 h 579"/>
                  <a:gd name="T56" fmla="*/ 308 w 308"/>
                  <a:gd name="T57" fmla="*/ 579 h 5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8" h="579">
                    <a:moveTo>
                      <a:pt x="17" y="579"/>
                    </a:moveTo>
                    <a:lnTo>
                      <a:pt x="83" y="488"/>
                    </a:lnTo>
                    <a:lnTo>
                      <a:pt x="165" y="463"/>
                    </a:lnTo>
                    <a:lnTo>
                      <a:pt x="232" y="448"/>
                    </a:lnTo>
                    <a:lnTo>
                      <a:pt x="249" y="397"/>
                    </a:lnTo>
                    <a:lnTo>
                      <a:pt x="266" y="256"/>
                    </a:lnTo>
                    <a:lnTo>
                      <a:pt x="308" y="140"/>
                    </a:lnTo>
                    <a:lnTo>
                      <a:pt x="298" y="81"/>
                    </a:lnTo>
                    <a:lnTo>
                      <a:pt x="116" y="0"/>
                    </a:lnTo>
                    <a:lnTo>
                      <a:pt x="83" y="91"/>
                    </a:lnTo>
                    <a:lnTo>
                      <a:pt x="182" y="123"/>
                    </a:lnTo>
                    <a:lnTo>
                      <a:pt x="182" y="207"/>
                    </a:lnTo>
                    <a:lnTo>
                      <a:pt x="157" y="298"/>
                    </a:lnTo>
                    <a:lnTo>
                      <a:pt x="140" y="389"/>
                    </a:lnTo>
                    <a:lnTo>
                      <a:pt x="91" y="431"/>
                    </a:lnTo>
                    <a:lnTo>
                      <a:pt x="0" y="456"/>
                    </a:lnTo>
                    <a:lnTo>
                      <a:pt x="17"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4" name="Freeform 69">
                <a:extLst>
                  <a:ext uri="{FF2B5EF4-FFF2-40B4-BE49-F238E27FC236}">
                    <a16:creationId xmlns:a16="http://schemas.microsoft.com/office/drawing/2014/main" id="{53A1DCDD-CAD8-4159-9B28-6C5233064190}"/>
                  </a:ext>
                </a:extLst>
              </p:cNvPr>
              <p:cNvSpPr>
                <a:spLocks/>
              </p:cNvSpPr>
              <p:nvPr/>
            </p:nvSpPr>
            <p:spPr bwMode="auto">
              <a:xfrm>
                <a:off x="3013" y="2249"/>
                <a:ext cx="278" cy="103"/>
              </a:xfrm>
              <a:custGeom>
                <a:avLst/>
                <a:gdLst>
                  <a:gd name="T0" fmla="*/ 0 w 555"/>
                  <a:gd name="T1" fmla="*/ 0 h 207"/>
                  <a:gd name="T2" fmla="*/ 1 w 555"/>
                  <a:gd name="T3" fmla="*/ 0 h 207"/>
                  <a:gd name="T4" fmla="*/ 1 w 555"/>
                  <a:gd name="T5" fmla="*/ 0 h 207"/>
                  <a:gd name="T6" fmla="*/ 1 w 555"/>
                  <a:gd name="T7" fmla="*/ 0 h 207"/>
                  <a:gd name="T8" fmla="*/ 1 w 555"/>
                  <a:gd name="T9" fmla="*/ 0 h 207"/>
                  <a:gd name="T10" fmla="*/ 1 w 555"/>
                  <a:gd name="T11" fmla="*/ 0 h 207"/>
                  <a:gd name="T12" fmla="*/ 1 w 555"/>
                  <a:gd name="T13" fmla="*/ 0 h 207"/>
                  <a:gd name="T14" fmla="*/ 1 w 555"/>
                  <a:gd name="T15" fmla="*/ 0 h 207"/>
                  <a:gd name="T16" fmla="*/ 1 w 555"/>
                  <a:gd name="T17" fmla="*/ 0 h 207"/>
                  <a:gd name="T18" fmla="*/ 0 w 555"/>
                  <a:gd name="T19" fmla="*/ 0 h 207"/>
                  <a:gd name="T20" fmla="*/ 0 w 555"/>
                  <a:gd name="T21" fmla="*/ 0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5"/>
                  <a:gd name="T34" fmla="*/ 0 h 207"/>
                  <a:gd name="T35" fmla="*/ 555 w 55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5" h="207">
                    <a:moveTo>
                      <a:pt x="0" y="133"/>
                    </a:moveTo>
                    <a:lnTo>
                      <a:pt x="183" y="67"/>
                    </a:lnTo>
                    <a:lnTo>
                      <a:pt x="323" y="17"/>
                    </a:lnTo>
                    <a:lnTo>
                      <a:pt x="555" y="0"/>
                    </a:lnTo>
                    <a:lnTo>
                      <a:pt x="521" y="67"/>
                    </a:lnTo>
                    <a:lnTo>
                      <a:pt x="363" y="67"/>
                    </a:lnTo>
                    <a:lnTo>
                      <a:pt x="223" y="116"/>
                    </a:lnTo>
                    <a:lnTo>
                      <a:pt x="124" y="166"/>
                    </a:lnTo>
                    <a:lnTo>
                      <a:pt x="25" y="207"/>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5" name="Freeform 70">
                <a:extLst>
                  <a:ext uri="{FF2B5EF4-FFF2-40B4-BE49-F238E27FC236}">
                    <a16:creationId xmlns:a16="http://schemas.microsoft.com/office/drawing/2014/main" id="{29332139-A7A6-4939-A1D8-DD909FE8A1C1}"/>
                  </a:ext>
                </a:extLst>
              </p:cNvPr>
              <p:cNvSpPr>
                <a:spLocks/>
              </p:cNvSpPr>
              <p:nvPr/>
            </p:nvSpPr>
            <p:spPr bwMode="auto">
              <a:xfrm>
                <a:off x="3282" y="2266"/>
                <a:ext cx="228" cy="431"/>
              </a:xfrm>
              <a:custGeom>
                <a:avLst/>
                <a:gdLst>
                  <a:gd name="T0" fmla="*/ 0 w 457"/>
                  <a:gd name="T1" fmla="*/ 0 h 862"/>
                  <a:gd name="T2" fmla="*/ 0 w 457"/>
                  <a:gd name="T3" fmla="*/ 1 h 862"/>
                  <a:gd name="T4" fmla="*/ 0 w 457"/>
                  <a:gd name="T5" fmla="*/ 1 h 862"/>
                  <a:gd name="T6" fmla="*/ 0 w 457"/>
                  <a:gd name="T7" fmla="*/ 1 h 862"/>
                  <a:gd name="T8" fmla="*/ 0 w 457"/>
                  <a:gd name="T9" fmla="*/ 1 h 862"/>
                  <a:gd name="T10" fmla="*/ 0 w 457"/>
                  <a:gd name="T11" fmla="*/ 1 h 862"/>
                  <a:gd name="T12" fmla="*/ 0 w 457"/>
                  <a:gd name="T13" fmla="*/ 1 h 862"/>
                  <a:gd name="T14" fmla="*/ 0 w 457"/>
                  <a:gd name="T15" fmla="*/ 1 h 862"/>
                  <a:gd name="T16" fmla="*/ 0 w 457"/>
                  <a:gd name="T17" fmla="*/ 1 h 862"/>
                  <a:gd name="T18" fmla="*/ 0 w 457"/>
                  <a:gd name="T19" fmla="*/ 1 h 862"/>
                  <a:gd name="T20" fmla="*/ 0 w 457"/>
                  <a:gd name="T21" fmla="*/ 1 h 862"/>
                  <a:gd name="T22" fmla="*/ 0 w 457"/>
                  <a:gd name="T23" fmla="*/ 1 h 862"/>
                  <a:gd name="T24" fmla="*/ 0 w 457"/>
                  <a:gd name="T25" fmla="*/ 1 h 862"/>
                  <a:gd name="T26" fmla="*/ 0 w 457"/>
                  <a:gd name="T27" fmla="*/ 1 h 862"/>
                  <a:gd name="T28" fmla="*/ 0 w 457"/>
                  <a:gd name="T29" fmla="*/ 1 h 862"/>
                  <a:gd name="T30" fmla="*/ 0 w 457"/>
                  <a:gd name="T31" fmla="*/ 1 h 862"/>
                  <a:gd name="T32" fmla="*/ 0 w 457"/>
                  <a:gd name="T33" fmla="*/ 1 h 862"/>
                  <a:gd name="T34" fmla="*/ 0 w 457"/>
                  <a:gd name="T35" fmla="*/ 1 h 862"/>
                  <a:gd name="T36" fmla="*/ 0 w 457"/>
                  <a:gd name="T37" fmla="*/ 1 h 862"/>
                  <a:gd name="T38" fmla="*/ 0 w 457"/>
                  <a:gd name="T39" fmla="*/ 0 h 862"/>
                  <a:gd name="T40" fmla="*/ 0 w 457"/>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7"/>
                  <a:gd name="T64" fmla="*/ 0 h 862"/>
                  <a:gd name="T65" fmla="*/ 457 w 457"/>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7" h="862">
                    <a:moveTo>
                      <a:pt x="225" y="0"/>
                    </a:moveTo>
                    <a:lnTo>
                      <a:pt x="274" y="49"/>
                    </a:lnTo>
                    <a:lnTo>
                      <a:pt x="407" y="57"/>
                    </a:lnTo>
                    <a:lnTo>
                      <a:pt x="457" y="115"/>
                    </a:lnTo>
                    <a:lnTo>
                      <a:pt x="439" y="298"/>
                    </a:lnTo>
                    <a:lnTo>
                      <a:pt x="407" y="505"/>
                    </a:lnTo>
                    <a:lnTo>
                      <a:pt x="380" y="695"/>
                    </a:lnTo>
                    <a:lnTo>
                      <a:pt x="356" y="811"/>
                    </a:lnTo>
                    <a:lnTo>
                      <a:pt x="240" y="862"/>
                    </a:lnTo>
                    <a:lnTo>
                      <a:pt x="0" y="862"/>
                    </a:lnTo>
                    <a:lnTo>
                      <a:pt x="17" y="811"/>
                    </a:lnTo>
                    <a:lnTo>
                      <a:pt x="116" y="821"/>
                    </a:lnTo>
                    <a:lnTo>
                      <a:pt x="240" y="779"/>
                    </a:lnTo>
                    <a:lnTo>
                      <a:pt x="306" y="705"/>
                    </a:lnTo>
                    <a:lnTo>
                      <a:pt x="323" y="522"/>
                    </a:lnTo>
                    <a:lnTo>
                      <a:pt x="365" y="264"/>
                    </a:lnTo>
                    <a:lnTo>
                      <a:pt x="356" y="140"/>
                    </a:lnTo>
                    <a:lnTo>
                      <a:pt x="291" y="115"/>
                    </a:lnTo>
                    <a:lnTo>
                      <a:pt x="215" y="9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6" name="Freeform 71">
                <a:extLst>
                  <a:ext uri="{FF2B5EF4-FFF2-40B4-BE49-F238E27FC236}">
                    <a16:creationId xmlns:a16="http://schemas.microsoft.com/office/drawing/2014/main" id="{020B7263-DB7F-44CA-9D46-7D9E98565904}"/>
                  </a:ext>
                </a:extLst>
              </p:cNvPr>
              <p:cNvSpPr>
                <a:spLocks/>
              </p:cNvSpPr>
              <p:nvPr/>
            </p:nvSpPr>
            <p:spPr bwMode="auto">
              <a:xfrm>
                <a:off x="2996" y="2705"/>
                <a:ext cx="240" cy="286"/>
              </a:xfrm>
              <a:custGeom>
                <a:avLst/>
                <a:gdLst>
                  <a:gd name="T0" fmla="*/ 0 w 481"/>
                  <a:gd name="T1" fmla="*/ 1 h 572"/>
                  <a:gd name="T2" fmla="*/ 0 w 481"/>
                  <a:gd name="T3" fmla="*/ 1 h 572"/>
                  <a:gd name="T4" fmla="*/ 0 w 481"/>
                  <a:gd name="T5" fmla="*/ 1 h 572"/>
                  <a:gd name="T6" fmla="*/ 0 w 481"/>
                  <a:gd name="T7" fmla="*/ 1 h 572"/>
                  <a:gd name="T8" fmla="*/ 0 w 481"/>
                  <a:gd name="T9" fmla="*/ 1 h 572"/>
                  <a:gd name="T10" fmla="*/ 0 w 481"/>
                  <a:gd name="T11" fmla="*/ 1 h 572"/>
                  <a:gd name="T12" fmla="*/ 0 w 481"/>
                  <a:gd name="T13" fmla="*/ 1 h 572"/>
                  <a:gd name="T14" fmla="*/ 0 w 481"/>
                  <a:gd name="T15" fmla="*/ 1 h 572"/>
                  <a:gd name="T16" fmla="*/ 0 w 481"/>
                  <a:gd name="T17" fmla="*/ 1 h 572"/>
                  <a:gd name="T18" fmla="*/ 0 w 481"/>
                  <a:gd name="T19" fmla="*/ 0 h 572"/>
                  <a:gd name="T20" fmla="*/ 0 w 481"/>
                  <a:gd name="T21" fmla="*/ 1 h 572"/>
                  <a:gd name="T22" fmla="*/ 0 w 481"/>
                  <a:gd name="T23" fmla="*/ 1 h 572"/>
                  <a:gd name="T24" fmla="*/ 0 w 481"/>
                  <a:gd name="T25" fmla="*/ 1 h 572"/>
                  <a:gd name="T26" fmla="*/ 0 w 481"/>
                  <a:gd name="T27" fmla="*/ 1 h 572"/>
                  <a:gd name="T28" fmla="*/ 0 w 481"/>
                  <a:gd name="T29" fmla="*/ 1 h 572"/>
                  <a:gd name="T30" fmla="*/ 0 w 481"/>
                  <a:gd name="T31" fmla="*/ 1 h 572"/>
                  <a:gd name="T32" fmla="*/ 0 w 481"/>
                  <a:gd name="T33" fmla="*/ 1 h 572"/>
                  <a:gd name="T34" fmla="*/ 0 w 481"/>
                  <a:gd name="T35" fmla="*/ 1 h 572"/>
                  <a:gd name="T36" fmla="*/ 0 w 481"/>
                  <a:gd name="T37" fmla="*/ 1 h 572"/>
                  <a:gd name="T38" fmla="*/ 0 w 481"/>
                  <a:gd name="T39" fmla="*/ 1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1"/>
                  <a:gd name="T61" fmla="*/ 0 h 572"/>
                  <a:gd name="T62" fmla="*/ 481 w 481"/>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1" h="572">
                    <a:moveTo>
                      <a:pt x="0" y="399"/>
                    </a:moveTo>
                    <a:lnTo>
                      <a:pt x="8" y="540"/>
                    </a:lnTo>
                    <a:lnTo>
                      <a:pt x="59" y="572"/>
                    </a:lnTo>
                    <a:lnTo>
                      <a:pt x="165" y="498"/>
                    </a:lnTo>
                    <a:lnTo>
                      <a:pt x="298" y="416"/>
                    </a:lnTo>
                    <a:lnTo>
                      <a:pt x="357" y="332"/>
                    </a:lnTo>
                    <a:lnTo>
                      <a:pt x="348" y="249"/>
                    </a:lnTo>
                    <a:lnTo>
                      <a:pt x="397" y="157"/>
                    </a:lnTo>
                    <a:lnTo>
                      <a:pt x="481" y="66"/>
                    </a:lnTo>
                    <a:lnTo>
                      <a:pt x="432" y="0"/>
                    </a:lnTo>
                    <a:lnTo>
                      <a:pt x="357" y="83"/>
                    </a:lnTo>
                    <a:lnTo>
                      <a:pt x="298" y="150"/>
                    </a:lnTo>
                    <a:lnTo>
                      <a:pt x="266" y="232"/>
                    </a:lnTo>
                    <a:lnTo>
                      <a:pt x="257" y="325"/>
                    </a:lnTo>
                    <a:lnTo>
                      <a:pt x="224" y="382"/>
                    </a:lnTo>
                    <a:lnTo>
                      <a:pt x="141" y="441"/>
                    </a:lnTo>
                    <a:lnTo>
                      <a:pt x="91" y="482"/>
                    </a:lnTo>
                    <a:lnTo>
                      <a:pt x="49" y="374"/>
                    </a:lnTo>
                    <a:lnTo>
                      <a:pt x="0"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7" name="Freeform 72">
                <a:extLst>
                  <a:ext uri="{FF2B5EF4-FFF2-40B4-BE49-F238E27FC236}">
                    <a16:creationId xmlns:a16="http://schemas.microsoft.com/office/drawing/2014/main" id="{D81A92F4-E58F-4F38-A22F-E7564A06957F}"/>
                  </a:ext>
                </a:extLst>
              </p:cNvPr>
              <p:cNvSpPr>
                <a:spLocks/>
              </p:cNvSpPr>
              <p:nvPr/>
            </p:nvSpPr>
            <p:spPr bwMode="auto">
              <a:xfrm>
                <a:off x="2681" y="2266"/>
                <a:ext cx="324" cy="593"/>
              </a:xfrm>
              <a:custGeom>
                <a:avLst/>
                <a:gdLst>
                  <a:gd name="T0" fmla="*/ 0 w 646"/>
                  <a:gd name="T1" fmla="*/ 1 h 1186"/>
                  <a:gd name="T2" fmla="*/ 1 w 646"/>
                  <a:gd name="T3" fmla="*/ 1 h 1186"/>
                  <a:gd name="T4" fmla="*/ 1 w 646"/>
                  <a:gd name="T5" fmla="*/ 1 h 1186"/>
                  <a:gd name="T6" fmla="*/ 1 w 646"/>
                  <a:gd name="T7" fmla="*/ 1 h 1186"/>
                  <a:gd name="T8" fmla="*/ 1 w 646"/>
                  <a:gd name="T9" fmla="*/ 1 h 1186"/>
                  <a:gd name="T10" fmla="*/ 1 w 646"/>
                  <a:gd name="T11" fmla="*/ 1 h 1186"/>
                  <a:gd name="T12" fmla="*/ 1 w 646"/>
                  <a:gd name="T13" fmla="*/ 1 h 1186"/>
                  <a:gd name="T14" fmla="*/ 1 w 646"/>
                  <a:gd name="T15" fmla="*/ 1 h 1186"/>
                  <a:gd name="T16" fmla="*/ 1 w 646"/>
                  <a:gd name="T17" fmla="*/ 1 h 1186"/>
                  <a:gd name="T18" fmla="*/ 1 w 646"/>
                  <a:gd name="T19" fmla="*/ 1 h 1186"/>
                  <a:gd name="T20" fmla="*/ 1 w 646"/>
                  <a:gd name="T21" fmla="*/ 1 h 1186"/>
                  <a:gd name="T22" fmla="*/ 1 w 646"/>
                  <a:gd name="T23" fmla="*/ 1 h 1186"/>
                  <a:gd name="T24" fmla="*/ 1 w 646"/>
                  <a:gd name="T25" fmla="*/ 1 h 1186"/>
                  <a:gd name="T26" fmla="*/ 1 w 646"/>
                  <a:gd name="T27" fmla="*/ 1 h 1186"/>
                  <a:gd name="T28" fmla="*/ 1 w 646"/>
                  <a:gd name="T29" fmla="*/ 1 h 1186"/>
                  <a:gd name="T30" fmla="*/ 1 w 646"/>
                  <a:gd name="T31" fmla="*/ 1 h 1186"/>
                  <a:gd name="T32" fmla="*/ 1 w 646"/>
                  <a:gd name="T33" fmla="*/ 1 h 1186"/>
                  <a:gd name="T34" fmla="*/ 1 w 646"/>
                  <a:gd name="T35" fmla="*/ 1 h 1186"/>
                  <a:gd name="T36" fmla="*/ 1 w 646"/>
                  <a:gd name="T37" fmla="*/ 1 h 1186"/>
                  <a:gd name="T38" fmla="*/ 1 w 646"/>
                  <a:gd name="T39" fmla="*/ 1 h 1186"/>
                  <a:gd name="T40" fmla="*/ 1 w 646"/>
                  <a:gd name="T41" fmla="*/ 1 h 1186"/>
                  <a:gd name="T42" fmla="*/ 1 w 646"/>
                  <a:gd name="T43" fmla="*/ 1 h 1186"/>
                  <a:gd name="T44" fmla="*/ 1 w 646"/>
                  <a:gd name="T45" fmla="*/ 1 h 1186"/>
                  <a:gd name="T46" fmla="*/ 1 w 646"/>
                  <a:gd name="T47" fmla="*/ 0 h 1186"/>
                  <a:gd name="T48" fmla="*/ 0 w 646"/>
                  <a:gd name="T49" fmla="*/ 1 h 1186"/>
                  <a:gd name="T50" fmla="*/ 0 w 646"/>
                  <a:gd name="T51" fmla="*/ 1 h 1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1186"/>
                  <a:gd name="T80" fmla="*/ 646 w 646"/>
                  <a:gd name="T81" fmla="*/ 1186 h 1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1186">
                    <a:moveTo>
                      <a:pt x="0" y="64"/>
                    </a:moveTo>
                    <a:lnTo>
                      <a:pt x="298" y="165"/>
                    </a:lnTo>
                    <a:lnTo>
                      <a:pt x="405" y="207"/>
                    </a:lnTo>
                    <a:lnTo>
                      <a:pt x="330" y="347"/>
                    </a:lnTo>
                    <a:lnTo>
                      <a:pt x="256" y="555"/>
                    </a:lnTo>
                    <a:lnTo>
                      <a:pt x="239" y="638"/>
                    </a:lnTo>
                    <a:lnTo>
                      <a:pt x="306" y="695"/>
                    </a:lnTo>
                    <a:lnTo>
                      <a:pt x="464" y="779"/>
                    </a:lnTo>
                    <a:lnTo>
                      <a:pt x="562" y="828"/>
                    </a:lnTo>
                    <a:lnTo>
                      <a:pt x="555" y="1077"/>
                    </a:lnTo>
                    <a:lnTo>
                      <a:pt x="604" y="1186"/>
                    </a:lnTo>
                    <a:lnTo>
                      <a:pt x="629" y="1094"/>
                    </a:lnTo>
                    <a:lnTo>
                      <a:pt x="621" y="954"/>
                    </a:lnTo>
                    <a:lnTo>
                      <a:pt x="646" y="870"/>
                    </a:lnTo>
                    <a:lnTo>
                      <a:pt x="629" y="779"/>
                    </a:lnTo>
                    <a:lnTo>
                      <a:pt x="521" y="729"/>
                    </a:lnTo>
                    <a:lnTo>
                      <a:pt x="429" y="663"/>
                    </a:lnTo>
                    <a:lnTo>
                      <a:pt x="323" y="613"/>
                    </a:lnTo>
                    <a:lnTo>
                      <a:pt x="380" y="380"/>
                    </a:lnTo>
                    <a:lnTo>
                      <a:pt x="481" y="264"/>
                    </a:lnTo>
                    <a:lnTo>
                      <a:pt x="454" y="172"/>
                    </a:lnTo>
                    <a:lnTo>
                      <a:pt x="306" y="91"/>
                    </a:lnTo>
                    <a:lnTo>
                      <a:pt x="148" y="32"/>
                    </a:lnTo>
                    <a:lnTo>
                      <a:pt x="66"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8" name="Freeform 73">
                <a:extLst>
                  <a:ext uri="{FF2B5EF4-FFF2-40B4-BE49-F238E27FC236}">
                    <a16:creationId xmlns:a16="http://schemas.microsoft.com/office/drawing/2014/main" id="{DE65E036-D02D-4B57-B4C4-1C8869A5F586}"/>
                  </a:ext>
                </a:extLst>
              </p:cNvPr>
              <p:cNvSpPr>
                <a:spLocks/>
              </p:cNvSpPr>
              <p:nvPr/>
            </p:nvSpPr>
            <p:spPr bwMode="auto">
              <a:xfrm>
                <a:off x="2478" y="2145"/>
                <a:ext cx="182" cy="162"/>
              </a:xfrm>
              <a:custGeom>
                <a:avLst/>
                <a:gdLst>
                  <a:gd name="T0" fmla="*/ 0 w 365"/>
                  <a:gd name="T1" fmla="*/ 1 h 323"/>
                  <a:gd name="T2" fmla="*/ 0 w 365"/>
                  <a:gd name="T3" fmla="*/ 1 h 323"/>
                  <a:gd name="T4" fmla="*/ 0 w 365"/>
                  <a:gd name="T5" fmla="*/ 1 h 323"/>
                  <a:gd name="T6" fmla="*/ 0 w 365"/>
                  <a:gd name="T7" fmla="*/ 0 h 323"/>
                  <a:gd name="T8" fmla="*/ 0 w 365"/>
                  <a:gd name="T9" fmla="*/ 1 h 323"/>
                  <a:gd name="T10" fmla="*/ 0 w 365"/>
                  <a:gd name="T11" fmla="*/ 1 h 323"/>
                  <a:gd name="T12" fmla="*/ 0 w 365"/>
                  <a:gd name="T13" fmla="*/ 1 h 323"/>
                  <a:gd name="T14" fmla="*/ 0 w 365"/>
                  <a:gd name="T15" fmla="*/ 1 h 323"/>
                  <a:gd name="T16" fmla="*/ 0 w 365"/>
                  <a:gd name="T17" fmla="*/ 1 h 323"/>
                  <a:gd name="T18" fmla="*/ 0 w 365"/>
                  <a:gd name="T19" fmla="*/ 1 h 323"/>
                  <a:gd name="T20" fmla="*/ 0 w 365"/>
                  <a:gd name="T21" fmla="*/ 1 h 323"/>
                  <a:gd name="T22" fmla="*/ 0 w 365"/>
                  <a:gd name="T23" fmla="*/ 1 h 323"/>
                  <a:gd name="T24" fmla="*/ 0 w 365"/>
                  <a:gd name="T25" fmla="*/ 1 h 323"/>
                  <a:gd name="T26" fmla="*/ 0 w 365"/>
                  <a:gd name="T27" fmla="*/ 1 h 323"/>
                  <a:gd name="T28" fmla="*/ 0 w 365"/>
                  <a:gd name="T29" fmla="*/ 1 h 323"/>
                  <a:gd name="T30" fmla="*/ 0 w 365"/>
                  <a:gd name="T31" fmla="*/ 1 h 323"/>
                  <a:gd name="T32" fmla="*/ 0 w 365"/>
                  <a:gd name="T33" fmla="*/ 1 h 323"/>
                  <a:gd name="T34" fmla="*/ 0 w 365"/>
                  <a:gd name="T35" fmla="*/ 1 h 323"/>
                  <a:gd name="T36" fmla="*/ 0 w 365"/>
                  <a:gd name="T37" fmla="*/ 1 h 323"/>
                  <a:gd name="T38" fmla="*/ 0 w 365"/>
                  <a:gd name="T39" fmla="*/ 1 h 323"/>
                  <a:gd name="T40" fmla="*/ 0 w 365"/>
                  <a:gd name="T41" fmla="*/ 1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323"/>
                  <a:gd name="T65" fmla="*/ 365 w 36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323">
                    <a:moveTo>
                      <a:pt x="365" y="215"/>
                    </a:moveTo>
                    <a:lnTo>
                      <a:pt x="340" y="133"/>
                    </a:lnTo>
                    <a:lnTo>
                      <a:pt x="291" y="42"/>
                    </a:lnTo>
                    <a:lnTo>
                      <a:pt x="232" y="0"/>
                    </a:lnTo>
                    <a:lnTo>
                      <a:pt x="125" y="25"/>
                    </a:lnTo>
                    <a:lnTo>
                      <a:pt x="91" y="124"/>
                    </a:lnTo>
                    <a:lnTo>
                      <a:pt x="59" y="91"/>
                    </a:lnTo>
                    <a:lnTo>
                      <a:pt x="0" y="99"/>
                    </a:lnTo>
                    <a:lnTo>
                      <a:pt x="0" y="141"/>
                    </a:lnTo>
                    <a:lnTo>
                      <a:pt x="83" y="249"/>
                    </a:lnTo>
                    <a:lnTo>
                      <a:pt x="158" y="323"/>
                    </a:lnTo>
                    <a:lnTo>
                      <a:pt x="224" y="306"/>
                    </a:lnTo>
                    <a:lnTo>
                      <a:pt x="199" y="242"/>
                    </a:lnTo>
                    <a:lnTo>
                      <a:pt x="175" y="158"/>
                    </a:lnTo>
                    <a:lnTo>
                      <a:pt x="165" y="91"/>
                    </a:lnTo>
                    <a:lnTo>
                      <a:pt x="215" y="74"/>
                    </a:lnTo>
                    <a:lnTo>
                      <a:pt x="256" y="150"/>
                    </a:lnTo>
                    <a:lnTo>
                      <a:pt x="315" y="232"/>
                    </a:lnTo>
                    <a:lnTo>
                      <a:pt x="357" y="257"/>
                    </a:lnTo>
                    <a:lnTo>
                      <a:pt x="365"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79" name="Freeform 74">
                <a:extLst>
                  <a:ext uri="{FF2B5EF4-FFF2-40B4-BE49-F238E27FC236}">
                    <a16:creationId xmlns:a16="http://schemas.microsoft.com/office/drawing/2014/main" id="{B8515973-580A-4E08-A2B7-5027C406A2CD}"/>
                  </a:ext>
                </a:extLst>
              </p:cNvPr>
              <p:cNvSpPr>
                <a:spLocks/>
              </p:cNvSpPr>
              <p:nvPr/>
            </p:nvSpPr>
            <p:spPr bwMode="auto">
              <a:xfrm>
                <a:off x="2424" y="1701"/>
                <a:ext cx="224" cy="460"/>
              </a:xfrm>
              <a:custGeom>
                <a:avLst/>
                <a:gdLst>
                  <a:gd name="T0" fmla="*/ 0 w 449"/>
                  <a:gd name="T1" fmla="*/ 1 h 920"/>
                  <a:gd name="T2" fmla="*/ 0 w 449"/>
                  <a:gd name="T3" fmla="*/ 1 h 920"/>
                  <a:gd name="T4" fmla="*/ 0 w 449"/>
                  <a:gd name="T5" fmla="*/ 1 h 920"/>
                  <a:gd name="T6" fmla="*/ 0 w 449"/>
                  <a:gd name="T7" fmla="*/ 1 h 920"/>
                  <a:gd name="T8" fmla="*/ 0 w 449"/>
                  <a:gd name="T9" fmla="*/ 1 h 920"/>
                  <a:gd name="T10" fmla="*/ 0 w 449"/>
                  <a:gd name="T11" fmla="*/ 1 h 920"/>
                  <a:gd name="T12" fmla="*/ 0 w 449"/>
                  <a:gd name="T13" fmla="*/ 1 h 920"/>
                  <a:gd name="T14" fmla="*/ 0 w 449"/>
                  <a:gd name="T15" fmla="*/ 1 h 920"/>
                  <a:gd name="T16" fmla="*/ 0 w 449"/>
                  <a:gd name="T17" fmla="*/ 1 h 920"/>
                  <a:gd name="T18" fmla="*/ 0 w 449"/>
                  <a:gd name="T19" fmla="*/ 1 h 920"/>
                  <a:gd name="T20" fmla="*/ 0 w 449"/>
                  <a:gd name="T21" fmla="*/ 1 h 920"/>
                  <a:gd name="T22" fmla="*/ 0 w 449"/>
                  <a:gd name="T23" fmla="*/ 1 h 920"/>
                  <a:gd name="T24" fmla="*/ 0 w 449"/>
                  <a:gd name="T25" fmla="*/ 1 h 920"/>
                  <a:gd name="T26" fmla="*/ 0 w 449"/>
                  <a:gd name="T27" fmla="*/ 1 h 920"/>
                  <a:gd name="T28" fmla="*/ 0 w 449"/>
                  <a:gd name="T29" fmla="*/ 1 h 920"/>
                  <a:gd name="T30" fmla="*/ 0 w 449"/>
                  <a:gd name="T31" fmla="*/ 1 h 920"/>
                  <a:gd name="T32" fmla="*/ 0 w 449"/>
                  <a:gd name="T33" fmla="*/ 1 h 920"/>
                  <a:gd name="T34" fmla="*/ 0 w 449"/>
                  <a:gd name="T35" fmla="*/ 0 h 920"/>
                  <a:gd name="T36" fmla="*/ 0 w 449"/>
                  <a:gd name="T37" fmla="*/ 1 h 920"/>
                  <a:gd name="T38" fmla="*/ 0 w 449"/>
                  <a:gd name="T39" fmla="*/ 1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9"/>
                  <a:gd name="T61" fmla="*/ 0 h 920"/>
                  <a:gd name="T62" fmla="*/ 449 w 449"/>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9" h="920">
                    <a:moveTo>
                      <a:pt x="449" y="50"/>
                    </a:moveTo>
                    <a:lnTo>
                      <a:pt x="333" y="175"/>
                    </a:lnTo>
                    <a:lnTo>
                      <a:pt x="217" y="267"/>
                    </a:lnTo>
                    <a:lnTo>
                      <a:pt x="109" y="422"/>
                    </a:lnTo>
                    <a:lnTo>
                      <a:pt x="143" y="464"/>
                    </a:lnTo>
                    <a:lnTo>
                      <a:pt x="143" y="555"/>
                    </a:lnTo>
                    <a:lnTo>
                      <a:pt x="116" y="631"/>
                    </a:lnTo>
                    <a:lnTo>
                      <a:pt x="101" y="747"/>
                    </a:lnTo>
                    <a:lnTo>
                      <a:pt x="109" y="920"/>
                    </a:lnTo>
                    <a:lnTo>
                      <a:pt x="35" y="846"/>
                    </a:lnTo>
                    <a:lnTo>
                      <a:pt x="0" y="706"/>
                    </a:lnTo>
                    <a:lnTo>
                      <a:pt x="35" y="573"/>
                    </a:lnTo>
                    <a:lnTo>
                      <a:pt x="52" y="498"/>
                    </a:lnTo>
                    <a:lnTo>
                      <a:pt x="18" y="440"/>
                    </a:lnTo>
                    <a:lnTo>
                      <a:pt x="52" y="358"/>
                    </a:lnTo>
                    <a:lnTo>
                      <a:pt x="134" y="257"/>
                    </a:lnTo>
                    <a:lnTo>
                      <a:pt x="284" y="133"/>
                    </a:lnTo>
                    <a:lnTo>
                      <a:pt x="440" y="0"/>
                    </a:lnTo>
                    <a:lnTo>
                      <a:pt x="44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80" name="Freeform 75">
                <a:extLst>
                  <a:ext uri="{FF2B5EF4-FFF2-40B4-BE49-F238E27FC236}">
                    <a16:creationId xmlns:a16="http://schemas.microsoft.com/office/drawing/2014/main" id="{738BAE26-2583-4B13-B73F-6DC6E44030FA}"/>
                  </a:ext>
                </a:extLst>
              </p:cNvPr>
              <p:cNvSpPr>
                <a:spLocks/>
              </p:cNvSpPr>
              <p:nvPr/>
            </p:nvSpPr>
            <p:spPr bwMode="auto">
              <a:xfrm>
                <a:off x="2599" y="1614"/>
                <a:ext cx="174" cy="91"/>
              </a:xfrm>
              <a:custGeom>
                <a:avLst/>
                <a:gdLst>
                  <a:gd name="T0" fmla="*/ 0 w 348"/>
                  <a:gd name="T1" fmla="*/ 1 h 182"/>
                  <a:gd name="T2" fmla="*/ 1 w 348"/>
                  <a:gd name="T3" fmla="*/ 1 h 182"/>
                  <a:gd name="T4" fmla="*/ 1 w 348"/>
                  <a:gd name="T5" fmla="*/ 0 h 182"/>
                  <a:gd name="T6" fmla="*/ 1 w 348"/>
                  <a:gd name="T7" fmla="*/ 1 h 182"/>
                  <a:gd name="T8" fmla="*/ 1 w 348"/>
                  <a:gd name="T9" fmla="*/ 1 h 182"/>
                  <a:gd name="T10" fmla="*/ 1 w 348"/>
                  <a:gd name="T11" fmla="*/ 1 h 182"/>
                  <a:gd name="T12" fmla="*/ 1 w 348"/>
                  <a:gd name="T13" fmla="*/ 1 h 182"/>
                  <a:gd name="T14" fmla="*/ 0 w 348"/>
                  <a:gd name="T15" fmla="*/ 1 h 182"/>
                  <a:gd name="T16" fmla="*/ 0 w 348"/>
                  <a:gd name="T17" fmla="*/ 1 h 182"/>
                  <a:gd name="T18" fmla="*/ 0 w 348"/>
                  <a:gd name="T19" fmla="*/ 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182"/>
                  <a:gd name="T32" fmla="*/ 348 w 348"/>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182">
                    <a:moveTo>
                      <a:pt x="0" y="108"/>
                    </a:moveTo>
                    <a:lnTo>
                      <a:pt x="131" y="49"/>
                    </a:lnTo>
                    <a:lnTo>
                      <a:pt x="257" y="0"/>
                    </a:lnTo>
                    <a:lnTo>
                      <a:pt x="348" y="9"/>
                    </a:lnTo>
                    <a:lnTo>
                      <a:pt x="297" y="49"/>
                    </a:lnTo>
                    <a:lnTo>
                      <a:pt x="173" y="91"/>
                    </a:lnTo>
                    <a:lnTo>
                      <a:pt x="82" y="115"/>
                    </a:lnTo>
                    <a:lnTo>
                      <a:pt x="0" y="182"/>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81" name="Freeform 76">
                <a:extLst>
                  <a:ext uri="{FF2B5EF4-FFF2-40B4-BE49-F238E27FC236}">
                    <a16:creationId xmlns:a16="http://schemas.microsoft.com/office/drawing/2014/main" id="{83640DC5-BD73-4DC9-AF5B-20603407BD28}"/>
                  </a:ext>
                </a:extLst>
              </p:cNvPr>
              <p:cNvSpPr>
                <a:spLocks/>
              </p:cNvSpPr>
              <p:nvPr/>
            </p:nvSpPr>
            <p:spPr bwMode="auto">
              <a:xfrm>
                <a:off x="2813" y="1651"/>
                <a:ext cx="274" cy="236"/>
              </a:xfrm>
              <a:custGeom>
                <a:avLst/>
                <a:gdLst>
                  <a:gd name="T0" fmla="*/ 1 w 547"/>
                  <a:gd name="T1" fmla="*/ 0 h 473"/>
                  <a:gd name="T2" fmla="*/ 1 w 547"/>
                  <a:gd name="T3" fmla="*/ 0 h 473"/>
                  <a:gd name="T4" fmla="*/ 1 w 547"/>
                  <a:gd name="T5" fmla="*/ 0 h 473"/>
                  <a:gd name="T6" fmla="*/ 0 w 547"/>
                  <a:gd name="T7" fmla="*/ 0 h 473"/>
                  <a:gd name="T8" fmla="*/ 1 w 547"/>
                  <a:gd name="T9" fmla="*/ 0 h 473"/>
                  <a:gd name="T10" fmla="*/ 1 w 547"/>
                  <a:gd name="T11" fmla="*/ 0 h 473"/>
                  <a:gd name="T12" fmla="*/ 1 w 547"/>
                  <a:gd name="T13" fmla="*/ 0 h 473"/>
                  <a:gd name="T14" fmla="*/ 1 w 547"/>
                  <a:gd name="T15" fmla="*/ 0 h 473"/>
                  <a:gd name="T16" fmla="*/ 1 w 547"/>
                  <a:gd name="T17" fmla="*/ 0 h 473"/>
                  <a:gd name="T18" fmla="*/ 1 w 547"/>
                  <a:gd name="T19" fmla="*/ 0 h 473"/>
                  <a:gd name="T20" fmla="*/ 1 w 547"/>
                  <a:gd name="T21" fmla="*/ 0 h 473"/>
                  <a:gd name="T22" fmla="*/ 1 w 547"/>
                  <a:gd name="T23" fmla="*/ 0 h 473"/>
                  <a:gd name="T24" fmla="*/ 1 w 547"/>
                  <a:gd name="T25" fmla="*/ 0 h 473"/>
                  <a:gd name="T26" fmla="*/ 1 w 547"/>
                  <a:gd name="T27" fmla="*/ 0 h 473"/>
                  <a:gd name="T28" fmla="*/ 1 w 547"/>
                  <a:gd name="T29" fmla="*/ 0 h 473"/>
                  <a:gd name="T30" fmla="*/ 1 w 547"/>
                  <a:gd name="T31" fmla="*/ 0 h 473"/>
                  <a:gd name="T32" fmla="*/ 1 w 547"/>
                  <a:gd name="T33" fmla="*/ 0 h 473"/>
                  <a:gd name="T34" fmla="*/ 1 w 547"/>
                  <a:gd name="T35" fmla="*/ 0 h 473"/>
                  <a:gd name="T36" fmla="*/ 1 w 547"/>
                  <a:gd name="T37" fmla="*/ 0 h 473"/>
                  <a:gd name="T38" fmla="*/ 1 w 547"/>
                  <a:gd name="T39" fmla="*/ 0 h 473"/>
                  <a:gd name="T40" fmla="*/ 1 w 547"/>
                  <a:gd name="T41" fmla="*/ 0 h 473"/>
                  <a:gd name="T42" fmla="*/ 1 w 547"/>
                  <a:gd name="T43" fmla="*/ 0 h 473"/>
                  <a:gd name="T44" fmla="*/ 1 w 547"/>
                  <a:gd name="T45" fmla="*/ 0 h 473"/>
                  <a:gd name="T46" fmla="*/ 1 w 547"/>
                  <a:gd name="T47" fmla="*/ 0 h 473"/>
                  <a:gd name="T48" fmla="*/ 1 w 547"/>
                  <a:gd name="T49" fmla="*/ 0 h 473"/>
                  <a:gd name="T50" fmla="*/ 1 w 547"/>
                  <a:gd name="T51" fmla="*/ 0 h 473"/>
                  <a:gd name="T52" fmla="*/ 1 w 547"/>
                  <a:gd name="T53" fmla="*/ 0 h 473"/>
                  <a:gd name="T54" fmla="*/ 1 w 547"/>
                  <a:gd name="T55" fmla="*/ 0 h 473"/>
                  <a:gd name="T56" fmla="*/ 1 w 547"/>
                  <a:gd name="T57" fmla="*/ 0 h 473"/>
                  <a:gd name="T58" fmla="*/ 1 w 547"/>
                  <a:gd name="T59" fmla="*/ 0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7"/>
                  <a:gd name="T91" fmla="*/ 0 h 473"/>
                  <a:gd name="T92" fmla="*/ 547 w 547"/>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7" h="473">
                    <a:moveTo>
                      <a:pt x="34" y="41"/>
                    </a:moveTo>
                    <a:lnTo>
                      <a:pt x="42" y="93"/>
                    </a:lnTo>
                    <a:lnTo>
                      <a:pt x="9" y="157"/>
                    </a:lnTo>
                    <a:lnTo>
                      <a:pt x="0" y="233"/>
                    </a:lnTo>
                    <a:lnTo>
                      <a:pt x="17" y="300"/>
                    </a:lnTo>
                    <a:lnTo>
                      <a:pt x="66" y="340"/>
                    </a:lnTo>
                    <a:lnTo>
                      <a:pt x="158" y="349"/>
                    </a:lnTo>
                    <a:lnTo>
                      <a:pt x="224" y="340"/>
                    </a:lnTo>
                    <a:lnTo>
                      <a:pt x="257" y="433"/>
                    </a:lnTo>
                    <a:lnTo>
                      <a:pt x="348" y="473"/>
                    </a:lnTo>
                    <a:lnTo>
                      <a:pt x="414" y="433"/>
                    </a:lnTo>
                    <a:lnTo>
                      <a:pt x="439" y="357"/>
                    </a:lnTo>
                    <a:lnTo>
                      <a:pt x="449" y="216"/>
                    </a:lnTo>
                    <a:lnTo>
                      <a:pt x="547" y="100"/>
                    </a:lnTo>
                    <a:lnTo>
                      <a:pt x="540" y="0"/>
                    </a:lnTo>
                    <a:lnTo>
                      <a:pt x="473" y="41"/>
                    </a:lnTo>
                    <a:lnTo>
                      <a:pt x="431" y="108"/>
                    </a:lnTo>
                    <a:lnTo>
                      <a:pt x="348" y="209"/>
                    </a:lnTo>
                    <a:lnTo>
                      <a:pt x="365" y="300"/>
                    </a:lnTo>
                    <a:lnTo>
                      <a:pt x="357" y="391"/>
                    </a:lnTo>
                    <a:lnTo>
                      <a:pt x="316" y="367"/>
                    </a:lnTo>
                    <a:lnTo>
                      <a:pt x="298" y="275"/>
                    </a:lnTo>
                    <a:lnTo>
                      <a:pt x="217" y="233"/>
                    </a:lnTo>
                    <a:lnTo>
                      <a:pt x="158" y="283"/>
                    </a:lnTo>
                    <a:lnTo>
                      <a:pt x="101" y="249"/>
                    </a:lnTo>
                    <a:lnTo>
                      <a:pt x="91" y="167"/>
                    </a:lnTo>
                    <a:lnTo>
                      <a:pt x="150" y="34"/>
                    </a:lnTo>
                    <a:lnTo>
                      <a:pt x="101" y="9"/>
                    </a:lnTo>
                    <a:lnTo>
                      <a:pt x="3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82" name="Freeform 77">
                <a:extLst>
                  <a:ext uri="{FF2B5EF4-FFF2-40B4-BE49-F238E27FC236}">
                    <a16:creationId xmlns:a16="http://schemas.microsoft.com/office/drawing/2014/main" id="{057DF1FA-1FBA-41AC-AB5E-462878DA76B0}"/>
                  </a:ext>
                </a:extLst>
              </p:cNvPr>
              <p:cNvSpPr>
                <a:spLocks/>
              </p:cNvSpPr>
              <p:nvPr/>
            </p:nvSpPr>
            <p:spPr bwMode="auto">
              <a:xfrm>
                <a:off x="2838" y="1619"/>
                <a:ext cx="514" cy="580"/>
              </a:xfrm>
              <a:custGeom>
                <a:avLst/>
                <a:gdLst>
                  <a:gd name="T0" fmla="*/ 0 w 1029"/>
                  <a:gd name="T1" fmla="*/ 0 h 1161"/>
                  <a:gd name="T2" fmla="*/ 0 w 1029"/>
                  <a:gd name="T3" fmla="*/ 0 h 1161"/>
                  <a:gd name="T4" fmla="*/ 0 w 1029"/>
                  <a:gd name="T5" fmla="*/ 0 h 1161"/>
                  <a:gd name="T6" fmla="*/ 0 w 1029"/>
                  <a:gd name="T7" fmla="*/ 0 h 1161"/>
                  <a:gd name="T8" fmla="*/ 0 w 1029"/>
                  <a:gd name="T9" fmla="*/ 0 h 1161"/>
                  <a:gd name="T10" fmla="*/ 0 w 1029"/>
                  <a:gd name="T11" fmla="*/ 0 h 1161"/>
                  <a:gd name="T12" fmla="*/ 0 w 1029"/>
                  <a:gd name="T13" fmla="*/ 0 h 1161"/>
                  <a:gd name="T14" fmla="*/ 0 w 1029"/>
                  <a:gd name="T15" fmla="*/ 0 h 1161"/>
                  <a:gd name="T16" fmla="*/ 0 w 1029"/>
                  <a:gd name="T17" fmla="*/ 0 h 1161"/>
                  <a:gd name="T18" fmla="*/ 0 w 1029"/>
                  <a:gd name="T19" fmla="*/ 0 h 1161"/>
                  <a:gd name="T20" fmla="*/ 0 w 1029"/>
                  <a:gd name="T21" fmla="*/ 0 h 1161"/>
                  <a:gd name="T22" fmla="*/ 0 w 1029"/>
                  <a:gd name="T23" fmla="*/ 0 h 1161"/>
                  <a:gd name="T24" fmla="*/ 0 w 1029"/>
                  <a:gd name="T25" fmla="*/ 0 h 1161"/>
                  <a:gd name="T26" fmla="*/ 0 w 1029"/>
                  <a:gd name="T27" fmla="*/ 0 h 1161"/>
                  <a:gd name="T28" fmla="*/ 0 w 1029"/>
                  <a:gd name="T29" fmla="*/ 0 h 1161"/>
                  <a:gd name="T30" fmla="*/ 0 w 1029"/>
                  <a:gd name="T31" fmla="*/ 0 h 1161"/>
                  <a:gd name="T32" fmla="*/ 0 w 1029"/>
                  <a:gd name="T33" fmla="*/ 0 h 1161"/>
                  <a:gd name="T34" fmla="*/ 0 w 1029"/>
                  <a:gd name="T35" fmla="*/ 0 h 1161"/>
                  <a:gd name="T36" fmla="*/ 0 w 1029"/>
                  <a:gd name="T37" fmla="*/ 0 h 1161"/>
                  <a:gd name="T38" fmla="*/ 0 w 1029"/>
                  <a:gd name="T39" fmla="*/ 0 h 1161"/>
                  <a:gd name="T40" fmla="*/ 0 w 1029"/>
                  <a:gd name="T41" fmla="*/ 0 h 1161"/>
                  <a:gd name="T42" fmla="*/ 0 w 1029"/>
                  <a:gd name="T43" fmla="*/ 0 h 1161"/>
                  <a:gd name="T44" fmla="*/ 0 w 1029"/>
                  <a:gd name="T45" fmla="*/ 0 h 1161"/>
                  <a:gd name="T46" fmla="*/ 0 w 1029"/>
                  <a:gd name="T47" fmla="*/ 0 h 1161"/>
                  <a:gd name="T48" fmla="*/ 0 w 1029"/>
                  <a:gd name="T49" fmla="*/ 0 h 1161"/>
                  <a:gd name="T50" fmla="*/ 0 w 1029"/>
                  <a:gd name="T51" fmla="*/ 0 h 1161"/>
                  <a:gd name="T52" fmla="*/ 0 w 1029"/>
                  <a:gd name="T53" fmla="*/ 0 h 1161"/>
                  <a:gd name="T54" fmla="*/ 0 w 1029"/>
                  <a:gd name="T55" fmla="*/ 0 h 1161"/>
                  <a:gd name="T56" fmla="*/ 0 w 1029"/>
                  <a:gd name="T57" fmla="*/ 0 h 1161"/>
                  <a:gd name="T58" fmla="*/ 0 w 1029"/>
                  <a:gd name="T59" fmla="*/ 0 h 1161"/>
                  <a:gd name="T60" fmla="*/ 0 w 1029"/>
                  <a:gd name="T61" fmla="*/ 0 h 1161"/>
                  <a:gd name="T62" fmla="*/ 0 w 1029"/>
                  <a:gd name="T63" fmla="*/ 0 h 1161"/>
                  <a:gd name="T64" fmla="*/ 0 w 1029"/>
                  <a:gd name="T65" fmla="*/ 0 h 1161"/>
                  <a:gd name="T66" fmla="*/ 0 w 1029"/>
                  <a:gd name="T67" fmla="*/ 0 h 1161"/>
                  <a:gd name="T68" fmla="*/ 0 w 1029"/>
                  <a:gd name="T69" fmla="*/ 0 h 1161"/>
                  <a:gd name="T70" fmla="*/ 0 w 1029"/>
                  <a:gd name="T71" fmla="*/ 0 h 1161"/>
                  <a:gd name="T72" fmla="*/ 0 w 1029"/>
                  <a:gd name="T73" fmla="*/ 0 h 1161"/>
                  <a:gd name="T74" fmla="*/ 0 w 1029"/>
                  <a:gd name="T75" fmla="*/ 0 h 1161"/>
                  <a:gd name="T76" fmla="*/ 0 w 1029"/>
                  <a:gd name="T77" fmla="*/ 0 h 1161"/>
                  <a:gd name="T78" fmla="*/ 0 w 1029"/>
                  <a:gd name="T79" fmla="*/ 0 h 1161"/>
                  <a:gd name="T80" fmla="*/ 0 w 1029"/>
                  <a:gd name="T81" fmla="*/ 0 h 1161"/>
                  <a:gd name="T82" fmla="*/ 0 w 1029"/>
                  <a:gd name="T83" fmla="*/ 0 h 1161"/>
                  <a:gd name="T84" fmla="*/ 0 w 1029"/>
                  <a:gd name="T85" fmla="*/ 0 h 1161"/>
                  <a:gd name="T86" fmla="*/ 0 w 1029"/>
                  <a:gd name="T87" fmla="*/ 0 h 1161"/>
                  <a:gd name="T88" fmla="*/ 0 w 1029"/>
                  <a:gd name="T89" fmla="*/ 0 h 1161"/>
                  <a:gd name="T90" fmla="*/ 0 w 1029"/>
                  <a:gd name="T91" fmla="*/ 0 h 1161"/>
                  <a:gd name="T92" fmla="*/ 0 w 1029"/>
                  <a:gd name="T93" fmla="*/ 0 h 1161"/>
                  <a:gd name="T94" fmla="*/ 0 w 1029"/>
                  <a:gd name="T95" fmla="*/ 0 h 1161"/>
                  <a:gd name="T96" fmla="*/ 0 w 1029"/>
                  <a:gd name="T97" fmla="*/ 0 h 1161"/>
                  <a:gd name="T98" fmla="*/ 0 w 1029"/>
                  <a:gd name="T99" fmla="*/ 0 h 1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9"/>
                  <a:gd name="T151" fmla="*/ 0 h 1161"/>
                  <a:gd name="T152" fmla="*/ 1029 w 1029"/>
                  <a:gd name="T153" fmla="*/ 1161 h 11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9" h="1161">
                    <a:moveTo>
                      <a:pt x="772" y="0"/>
                    </a:moveTo>
                    <a:lnTo>
                      <a:pt x="905" y="74"/>
                    </a:lnTo>
                    <a:lnTo>
                      <a:pt x="1004" y="106"/>
                    </a:lnTo>
                    <a:lnTo>
                      <a:pt x="997" y="165"/>
                    </a:lnTo>
                    <a:lnTo>
                      <a:pt x="846" y="281"/>
                    </a:lnTo>
                    <a:lnTo>
                      <a:pt x="639" y="464"/>
                    </a:lnTo>
                    <a:lnTo>
                      <a:pt x="938" y="298"/>
                    </a:lnTo>
                    <a:lnTo>
                      <a:pt x="997" y="331"/>
                    </a:lnTo>
                    <a:lnTo>
                      <a:pt x="1029" y="489"/>
                    </a:lnTo>
                    <a:lnTo>
                      <a:pt x="962" y="538"/>
                    </a:lnTo>
                    <a:lnTo>
                      <a:pt x="881" y="563"/>
                    </a:lnTo>
                    <a:lnTo>
                      <a:pt x="765" y="688"/>
                    </a:lnTo>
                    <a:lnTo>
                      <a:pt x="681" y="812"/>
                    </a:lnTo>
                    <a:lnTo>
                      <a:pt x="614" y="895"/>
                    </a:lnTo>
                    <a:lnTo>
                      <a:pt x="533" y="945"/>
                    </a:lnTo>
                    <a:lnTo>
                      <a:pt x="457" y="962"/>
                    </a:lnTo>
                    <a:lnTo>
                      <a:pt x="466" y="1045"/>
                    </a:lnTo>
                    <a:lnTo>
                      <a:pt x="440" y="1144"/>
                    </a:lnTo>
                    <a:lnTo>
                      <a:pt x="375" y="1161"/>
                    </a:lnTo>
                    <a:lnTo>
                      <a:pt x="333" y="1127"/>
                    </a:lnTo>
                    <a:lnTo>
                      <a:pt x="308" y="1061"/>
                    </a:lnTo>
                    <a:lnTo>
                      <a:pt x="291" y="994"/>
                    </a:lnTo>
                    <a:lnTo>
                      <a:pt x="234" y="962"/>
                    </a:lnTo>
                    <a:lnTo>
                      <a:pt x="126" y="994"/>
                    </a:lnTo>
                    <a:lnTo>
                      <a:pt x="25" y="1061"/>
                    </a:lnTo>
                    <a:lnTo>
                      <a:pt x="0" y="994"/>
                    </a:lnTo>
                    <a:lnTo>
                      <a:pt x="151" y="912"/>
                    </a:lnTo>
                    <a:lnTo>
                      <a:pt x="274" y="871"/>
                    </a:lnTo>
                    <a:lnTo>
                      <a:pt x="350" y="895"/>
                    </a:lnTo>
                    <a:lnTo>
                      <a:pt x="358" y="979"/>
                    </a:lnTo>
                    <a:lnTo>
                      <a:pt x="382" y="1078"/>
                    </a:lnTo>
                    <a:lnTo>
                      <a:pt x="400" y="994"/>
                    </a:lnTo>
                    <a:lnTo>
                      <a:pt x="432" y="912"/>
                    </a:lnTo>
                    <a:lnTo>
                      <a:pt x="548" y="871"/>
                    </a:lnTo>
                    <a:lnTo>
                      <a:pt x="664" y="772"/>
                    </a:lnTo>
                    <a:lnTo>
                      <a:pt x="738" y="663"/>
                    </a:lnTo>
                    <a:lnTo>
                      <a:pt x="871" y="523"/>
                    </a:lnTo>
                    <a:lnTo>
                      <a:pt x="905" y="447"/>
                    </a:lnTo>
                    <a:lnTo>
                      <a:pt x="888" y="380"/>
                    </a:lnTo>
                    <a:lnTo>
                      <a:pt x="789" y="447"/>
                    </a:lnTo>
                    <a:lnTo>
                      <a:pt x="656" y="530"/>
                    </a:lnTo>
                    <a:lnTo>
                      <a:pt x="565" y="597"/>
                    </a:lnTo>
                    <a:lnTo>
                      <a:pt x="506" y="530"/>
                    </a:lnTo>
                    <a:lnTo>
                      <a:pt x="639" y="380"/>
                    </a:lnTo>
                    <a:lnTo>
                      <a:pt x="748" y="274"/>
                    </a:lnTo>
                    <a:lnTo>
                      <a:pt x="896" y="165"/>
                    </a:lnTo>
                    <a:lnTo>
                      <a:pt x="797" y="91"/>
                    </a:lnTo>
                    <a:lnTo>
                      <a:pt x="706" y="0"/>
                    </a:lnTo>
                    <a:lnTo>
                      <a:pt x="7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83" name="Freeform 78">
                <a:extLst>
                  <a:ext uri="{FF2B5EF4-FFF2-40B4-BE49-F238E27FC236}">
                    <a16:creationId xmlns:a16="http://schemas.microsoft.com/office/drawing/2014/main" id="{BB71776B-0D1D-49E4-B89B-438A8A3015DC}"/>
                  </a:ext>
                </a:extLst>
              </p:cNvPr>
              <p:cNvSpPr>
                <a:spLocks/>
              </p:cNvSpPr>
              <p:nvPr/>
            </p:nvSpPr>
            <p:spPr bwMode="auto">
              <a:xfrm>
                <a:off x="3602" y="2178"/>
                <a:ext cx="194" cy="402"/>
              </a:xfrm>
              <a:custGeom>
                <a:avLst/>
                <a:gdLst>
                  <a:gd name="T0" fmla="*/ 0 w 390"/>
                  <a:gd name="T1" fmla="*/ 0 h 804"/>
                  <a:gd name="T2" fmla="*/ 0 w 390"/>
                  <a:gd name="T3" fmla="*/ 1 h 804"/>
                  <a:gd name="T4" fmla="*/ 0 w 390"/>
                  <a:gd name="T5" fmla="*/ 1 h 804"/>
                  <a:gd name="T6" fmla="*/ 0 w 390"/>
                  <a:gd name="T7" fmla="*/ 1 h 804"/>
                  <a:gd name="T8" fmla="*/ 0 w 390"/>
                  <a:gd name="T9" fmla="*/ 1 h 804"/>
                  <a:gd name="T10" fmla="*/ 0 w 390"/>
                  <a:gd name="T11" fmla="*/ 1 h 804"/>
                  <a:gd name="T12" fmla="*/ 0 w 390"/>
                  <a:gd name="T13" fmla="*/ 1 h 804"/>
                  <a:gd name="T14" fmla="*/ 0 w 390"/>
                  <a:gd name="T15" fmla="*/ 1 h 804"/>
                  <a:gd name="T16" fmla="*/ 0 w 390"/>
                  <a:gd name="T17" fmla="*/ 1 h 804"/>
                  <a:gd name="T18" fmla="*/ 0 w 390"/>
                  <a:gd name="T19" fmla="*/ 1 h 804"/>
                  <a:gd name="T20" fmla="*/ 0 w 390"/>
                  <a:gd name="T21" fmla="*/ 1 h 804"/>
                  <a:gd name="T22" fmla="*/ 0 w 390"/>
                  <a:gd name="T23" fmla="*/ 1 h 804"/>
                  <a:gd name="T24" fmla="*/ 0 w 390"/>
                  <a:gd name="T25" fmla="*/ 1 h 804"/>
                  <a:gd name="T26" fmla="*/ 0 w 390"/>
                  <a:gd name="T27" fmla="*/ 1 h 804"/>
                  <a:gd name="T28" fmla="*/ 0 w 390"/>
                  <a:gd name="T29" fmla="*/ 1 h 804"/>
                  <a:gd name="T30" fmla="*/ 0 w 390"/>
                  <a:gd name="T31" fmla="*/ 1 h 804"/>
                  <a:gd name="T32" fmla="*/ 0 w 390"/>
                  <a:gd name="T33" fmla="*/ 1 h 804"/>
                  <a:gd name="T34" fmla="*/ 0 w 390"/>
                  <a:gd name="T35" fmla="*/ 0 h 804"/>
                  <a:gd name="T36" fmla="*/ 0 w 390"/>
                  <a:gd name="T37" fmla="*/ 0 h 8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0"/>
                  <a:gd name="T58" fmla="*/ 0 h 804"/>
                  <a:gd name="T59" fmla="*/ 390 w 390"/>
                  <a:gd name="T60" fmla="*/ 804 h 8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0" h="804">
                    <a:moveTo>
                      <a:pt x="390" y="0"/>
                    </a:moveTo>
                    <a:lnTo>
                      <a:pt x="49" y="140"/>
                    </a:lnTo>
                    <a:lnTo>
                      <a:pt x="65" y="290"/>
                    </a:lnTo>
                    <a:lnTo>
                      <a:pt x="40" y="456"/>
                    </a:lnTo>
                    <a:lnTo>
                      <a:pt x="15" y="555"/>
                    </a:lnTo>
                    <a:lnTo>
                      <a:pt x="0" y="638"/>
                    </a:lnTo>
                    <a:lnTo>
                      <a:pt x="99" y="705"/>
                    </a:lnTo>
                    <a:lnTo>
                      <a:pt x="247" y="804"/>
                    </a:lnTo>
                    <a:lnTo>
                      <a:pt x="299" y="796"/>
                    </a:lnTo>
                    <a:lnTo>
                      <a:pt x="264" y="737"/>
                    </a:lnTo>
                    <a:lnTo>
                      <a:pt x="183" y="655"/>
                    </a:lnTo>
                    <a:lnTo>
                      <a:pt x="99" y="606"/>
                    </a:lnTo>
                    <a:lnTo>
                      <a:pt x="131" y="424"/>
                    </a:lnTo>
                    <a:lnTo>
                      <a:pt x="165" y="256"/>
                    </a:lnTo>
                    <a:lnTo>
                      <a:pt x="183" y="182"/>
                    </a:lnTo>
                    <a:lnTo>
                      <a:pt x="306" y="108"/>
                    </a:lnTo>
                    <a:lnTo>
                      <a:pt x="390" y="91"/>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84" name="Freeform 79">
                <a:extLst>
                  <a:ext uri="{FF2B5EF4-FFF2-40B4-BE49-F238E27FC236}">
                    <a16:creationId xmlns:a16="http://schemas.microsoft.com/office/drawing/2014/main" id="{82B0D4E7-D04E-41E3-B6D3-1EA09D38405D}"/>
                  </a:ext>
                </a:extLst>
              </p:cNvPr>
              <p:cNvSpPr>
                <a:spLocks/>
              </p:cNvSpPr>
              <p:nvPr/>
            </p:nvSpPr>
            <p:spPr bwMode="auto">
              <a:xfrm>
                <a:off x="2764" y="2136"/>
                <a:ext cx="228" cy="221"/>
              </a:xfrm>
              <a:custGeom>
                <a:avLst/>
                <a:gdLst>
                  <a:gd name="T0" fmla="*/ 1 w 456"/>
                  <a:gd name="T1" fmla="*/ 0 h 441"/>
                  <a:gd name="T2" fmla="*/ 1 w 456"/>
                  <a:gd name="T3" fmla="*/ 1 h 441"/>
                  <a:gd name="T4" fmla="*/ 0 w 456"/>
                  <a:gd name="T5" fmla="*/ 1 h 441"/>
                  <a:gd name="T6" fmla="*/ 1 w 456"/>
                  <a:gd name="T7" fmla="*/ 1 h 441"/>
                  <a:gd name="T8" fmla="*/ 1 w 456"/>
                  <a:gd name="T9" fmla="*/ 1 h 441"/>
                  <a:gd name="T10" fmla="*/ 1 w 456"/>
                  <a:gd name="T11" fmla="*/ 1 h 441"/>
                  <a:gd name="T12" fmla="*/ 1 w 456"/>
                  <a:gd name="T13" fmla="*/ 1 h 441"/>
                  <a:gd name="T14" fmla="*/ 1 w 456"/>
                  <a:gd name="T15" fmla="*/ 1 h 441"/>
                  <a:gd name="T16" fmla="*/ 1 w 456"/>
                  <a:gd name="T17" fmla="*/ 1 h 441"/>
                  <a:gd name="T18" fmla="*/ 1 w 456"/>
                  <a:gd name="T19" fmla="*/ 1 h 441"/>
                  <a:gd name="T20" fmla="*/ 1 w 456"/>
                  <a:gd name="T21" fmla="*/ 1 h 441"/>
                  <a:gd name="T22" fmla="*/ 1 w 456"/>
                  <a:gd name="T23" fmla="*/ 1 h 441"/>
                  <a:gd name="T24" fmla="*/ 1 w 456"/>
                  <a:gd name="T25" fmla="*/ 1 h 441"/>
                  <a:gd name="T26" fmla="*/ 1 w 456"/>
                  <a:gd name="T27" fmla="*/ 1 h 441"/>
                  <a:gd name="T28" fmla="*/ 1 w 456"/>
                  <a:gd name="T29" fmla="*/ 1 h 441"/>
                  <a:gd name="T30" fmla="*/ 1 w 456"/>
                  <a:gd name="T31" fmla="*/ 1 h 441"/>
                  <a:gd name="T32" fmla="*/ 1 w 456"/>
                  <a:gd name="T33" fmla="*/ 1 h 441"/>
                  <a:gd name="T34" fmla="*/ 1 w 456"/>
                  <a:gd name="T35" fmla="*/ 1 h 441"/>
                  <a:gd name="T36" fmla="*/ 1 w 456"/>
                  <a:gd name="T37" fmla="*/ 1 h 441"/>
                  <a:gd name="T38" fmla="*/ 1 w 456"/>
                  <a:gd name="T39" fmla="*/ 1 h 441"/>
                  <a:gd name="T40" fmla="*/ 1 w 456"/>
                  <a:gd name="T41" fmla="*/ 1 h 441"/>
                  <a:gd name="T42" fmla="*/ 1 w 456"/>
                  <a:gd name="T43" fmla="*/ 1 h 441"/>
                  <a:gd name="T44" fmla="*/ 1 w 456"/>
                  <a:gd name="T45" fmla="*/ 1 h 441"/>
                  <a:gd name="T46" fmla="*/ 1 w 456"/>
                  <a:gd name="T47" fmla="*/ 1 h 441"/>
                  <a:gd name="T48" fmla="*/ 1 w 456"/>
                  <a:gd name="T49" fmla="*/ 1 h 441"/>
                  <a:gd name="T50" fmla="*/ 1 w 456"/>
                  <a:gd name="T51" fmla="*/ 0 h 441"/>
                  <a:gd name="T52" fmla="*/ 1 w 456"/>
                  <a:gd name="T53" fmla="*/ 0 h 4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6"/>
                  <a:gd name="T82" fmla="*/ 0 h 441"/>
                  <a:gd name="T83" fmla="*/ 456 w 456"/>
                  <a:gd name="T84" fmla="*/ 441 h 4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6" h="441">
                    <a:moveTo>
                      <a:pt x="57" y="0"/>
                    </a:moveTo>
                    <a:lnTo>
                      <a:pt x="8" y="91"/>
                    </a:lnTo>
                    <a:lnTo>
                      <a:pt x="0" y="192"/>
                    </a:lnTo>
                    <a:lnTo>
                      <a:pt x="84" y="259"/>
                    </a:lnTo>
                    <a:lnTo>
                      <a:pt x="183" y="291"/>
                    </a:lnTo>
                    <a:lnTo>
                      <a:pt x="249" y="241"/>
                    </a:lnTo>
                    <a:lnTo>
                      <a:pt x="281" y="182"/>
                    </a:lnTo>
                    <a:lnTo>
                      <a:pt x="356" y="224"/>
                    </a:lnTo>
                    <a:lnTo>
                      <a:pt x="289" y="266"/>
                    </a:lnTo>
                    <a:lnTo>
                      <a:pt x="274" y="333"/>
                    </a:lnTo>
                    <a:lnTo>
                      <a:pt x="316" y="382"/>
                    </a:lnTo>
                    <a:lnTo>
                      <a:pt x="432" y="441"/>
                    </a:lnTo>
                    <a:lnTo>
                      <a:pt x="456" y="390"/>
                    </a:lnTo>
                    <a:lnTo>
                      <a:pt x="405" y="350"/>
                    </a:lnTo>
                    <a:lnTo>
                      <a:pt x="390" y="308"/>
                    </a:lnTo>
                    <a:lnTo>
                      <a:pt x="432" y="266"/>
                    </a:lnTo>
                    <a:lnTo>
                      <a:pt x="439" y="217"/>
                    </a:lnTo>
                    <a:lnTo>
                      <a:pt x="405" y="141"/>
                    </a:lnTo>
                    <a:lnTo>
                      <a:pt x="331" y="101"/>
                    </a:lnTo>
                    <a:lnTo>
                      <a:pt x="257" y="108"/>
                    </a:lnTo>
                    <a:lnTo>
                      <a:pt x="200" y="182"/>
                    </a:lnTo>
                    <a:lnTo>
                      <a:pt x="148" y="207"/>
                    </a:lnTo>
                    <a:lnTo>
                      <a:pt x="74" y="175"/>
                    </a:lnTo>
                    <a:lnTo>
                      <a:pt x="84" y="108"/>
                    </a:lnTo>
                    <a:lnTo>
                      <a:pt x="116" y="4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85" name="Freeform 80">
                <a:extLst>
                  <a:ext uri="{FF2B5EF4-FFF2-40B4-BE49-F238E27FC236}">
                    <a16:creationId xmlns:a16="http://schemas.microsoft.com/office/drawing/2014/main" id="{D04881EB-F08E-4D8F-823B-51AC72B71F17}"/>
                  </a:ext>
                </a:extLst>
              </p:cNvPr>
              <p:cNvSpPr>
                <a:spLocks/>
              </p:cNvSpPr>
              <p:nvPr/>
            </p:nvSpPr>
            <p:spPr bwMode="auto">
              <a:xfrm>
                <a:off x="2735" y="1514"/>
                <a:ext cx="228" cy="112"/>
              </a:xfrm>
              <a:custGeom>
                <a:avLst/>
                <a:gdLst>
                  <a:gd name="T0" fmla="*/ 1 w 456"/>
                  <a:gd name="T1" fmla="*/ 1 h 224"/>
                  <a:gd name="T2" fmla="*/ 1 w 456"/>
                  <a:gd name="T3" fmla="*/ 1 h 224"/>
                  <a:gd name="T4" fmla="*/ 1 w 456"/>
                  <a:gd name="T5" fmla="*/ 0 h 224"/>
                  <a:gd name="T6" fmla="*/ 1 w 456"/>
                  <a:gd name="T7" fmla="*/ 1 h 224"/>
                  <a:gd name="T8" fmla="*/ 1 w 456"/>
                  <a:gd name="T9" fmla="*/ 1 h 224"/>
                  <a:gd name="T10" fmla="*/ 1 w 456"/>
                  <a:gd name="T11" fmla="*/ 1 h 224"/>
                  <a:gd name="T12" fmla="*/ 1 w 456"/>
                  <a:gd name="T13" fmla="*/ 1 h 224"/>
                  <a:gd name="T14" fmla="*/ 1 w 456"/>
                  <a:gd name="T15" fmla="*/ 1 h 224"/>
                  <a:gd name="T16" fmla="*/ 1 w 456"/>
                  <a:gd name="T17" fmla="*/ 1 h 224"/>
                  <a:gd name="T18" fmla="*/ 1 w 456"/>
                  <a:gd name="T19" fmla="*/ 1 h 224"/>
                  <a:gd name="T20" fmla="*/ 1 w 456"/>
                  <a:gd name="T21" fmla="*/ 1 h 224"/>
                  <a:gd name="T22" fmla="*/ 1 w 456"/>
                  <a:gd name="T23" fmla="*/ 1 h 224"/>
                  <a:gd name="T24" fmla="*/ 1 w 456"/>
                  <a:gd name="T25" fmla="*/ 1 h 224"/>
                  <a:gd name="T26" fmla="*/ 1 w 456"/>
                  <a:gd name="T27" fmla="*/ 1 h 224"/>
                  <a:gd name="T28" fmla="*/ 0 w 456"/>
                  <a:gd name="T29" fmla="*/ 1 h 224"/>
                  <a:gd name="T30" fmla="*/ 1 w 456"/>
                  <a:gd name="T31" fmla="*/ 1 h 224"/>
                  <a:gd name="T32" fmla="*/ 1 w 456"/>
                  <a:gd name="T33" fmla="*/ 1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6"/>
                  <a:gd name="T52" fmla="*/ 0 h 224"/>
                  <a:gd name="T53" fmla="*/ 456 w 456"/>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6" h="224">
                    <a:moveTo>
                      <a:pt x="10" y="42"/>
                    </a:moveTo>
                    <a:lnTo>
                      <a:pt x="242" y="17"/>
                    </a:lnTo>
                    <a:lnTo>
                      <a:pt x="358" y="0"/>
                    </a:lnTo>
                    <a:lnTo>
                      <a:pt x="456" y="42"/>
                    </a:lnTo>
                    <a:lnTo>
                      <a:pt x="382" y="224"/>
                    </a:lnTo>
                    <a:lnTo>
                      <a:pt x="316" y="175"/>
                    </a:lnTo>
                    <a:lnTo>
                      <a:pt x="183" y="150"/>
                    </a:lnTo>
                    <a:lnTo>
                      <a:pt x="59" y="125"/>
                    </a:lnTo>
                    <a:lnTo>
                      <a:pt x="143" y="93"/>
                    </a:lnTo>
                    <a:lnTo>
                      <a:pt x="266" y="108"/>
                    </a:lnTo>
                    <a:lnTo>
                      <a:pt x="333" y="125"/>
                    </a:lnTo>
                    <a:lnTo>
                      <a:pt x="382" y="66"/>
                    </a:lnTo>
                    <a:lnTo>
                      <a:pt x="274" y="59"/>
                    </a:lnTo>
                    <a:lnTo>
                      <a:pt x="175" y="59"/>
                    </a:lnTo>
                    <a:lnTo>
                      <a:pt x="0" y="93"/>
                    </a:ln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07601" name="Oval 81">
            <a:extLst>
              <a:ext uri="{FF2B5EF4-FFF2-40B4-BE49-F238E27FC236}">
                <a16:creationId xmlns:a16="http://schemas.microsoft.com/office/drawing/2014/main" id="{75C40EA5-DC2A-4479-86F5-CF4E88535C87}"/>
              </a:ext>
            </a:extLst>
          </p:cNvPr>
          <p:cNvSpPr>
            <a:spLocks noChangeArrowheads="1"/>
          </p:cNvSpPr>
          <p:nvPr/>
        </p:nvSpPr>
        <p:spPr bwMode="auto">
          <a:xfrm>
            <a:off x="6640513" y="2128838"/>
            <a:ext cx="1360487" cy="1019175"/>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602" name="Text Box 82">
            <a:extLst>
              <a:ext uri="{FF2B5EF4-FFF2-40B4-BE49-F238E27FC236}">
                <a16:creationId xmlns:a16="http://schemas.microsoft.com/office/drawing/2014/main" id="{DB4EC7A1-7D9E-459B-B988-9BF5525E74E6}"/>
              </a:ext>
            </a:extLst>
          </p:cNvPr>
          <p:cNvSpPr txBox="1">
            <a:spLocks noChangeArrowheads="1"/>
          </p:cNvSpPr>
          <p:nvPr/>
        </p:nvSpPr>
        <p:spPr bwMode="auto">
          <a:xfrm>
            <a:off x="6516688" y="2354263"/>
            <a:ext cx="660400" cy="274637"/>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s-ES_tradnl" sz="12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rPr>
              <a:t>Día 1</a:t>
            </a:r>
          </a:p>
        </p:txBody>
      </p:sp>
      <p:sp>
        <p:nvSpPr>
          <p:cNvPr id="107603" name="Text Box 83">
            <a:extLst>
              <a:ext uri="{FF2B5EF4-FFF2-40B4-BE49-F238E27FC236}">
                <a16:creationId xmlns:a16="http://schemas.microsoft.com/office/drawing/2014/main" id="{CE99FBD7-382F-4720-9449-2908068AF79C}"/>
              </a:ext>
            </a:extLst>
          </p:cNvPr>
          <p:cNvSpPr txBox="1">
            <a:spLocks noChangeArrowheads="1"/>
          </p:cNvSpPr>
          <p:nvPr/>
        </p:nvSpPr>
        <p:spPr bwMode="auto">
          <a:xfrm>
            <a:off x="6443663" y="2687638"/>
            <a:ext cx="760412" cy="274637"/>
          </a:xfrm>
          <a:prstGeom prst="rect">
            <a:avLst/>
          </a:prstGeom>
          <a:solidFill>
            <a:schemeClr val="bg1"/>
          </a:solid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s-ES_tradnl" sz="12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rPr>
              <a:t>Día 365</a:t>
            </a:r>
          </a:p>
        </p:txBody>
      </p:sp>
      <p:sp>
        <p:nvSpPr>
          <p:cNvPr id="107604" name="AutoShape 84">
            <a:extLst>
              <a:ext uri="{FF2B5EF4-FFF2-40B4-BE49-F238E27FC236}">
                <a16:creationId xmlns:a16="http://schemas.microsoft.com/office/drawing/2014/main" id="{BFAB9192-F506-440D-B4B9-F37B7A88F031}"/>
              </a:ext>
            </a:extLst>
          </p:cNvPr>
          <p:cNvSpPr>
            <a:spLocks noChangeArrowheads="1"/>
          </p:cNvSpPr>
          <p:nvPr/>
        </p:nvSpPr>
        <p:spPr bwMode="auto">
          <a:xfrm>
            <a:off x="5257800" y="3211513"/>
            <a:ext cx="1258888" cy="215900"/>
          </a:xfrm>
          <a:prstGeom prst="roundRect">
            <a:avLst>
              <a:gd name="adj" fmla="val 16667"/>
            </a:avLst>
          </a:prstGeom>
          <a:gradFill rotWithShape="1">
            <a:gsLst>
              <a:gs pos="0">
                <a:srgbClr val="006600"/>
              </a:gs>
              <a:gs pos="50000">
                <a:srgbClr val="B2B2B2"/>
              </a:gs>
              <a:gs pos="100000">
                <a:srgbClr val="0066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900" b="1" i="0" u="none" strike="noStrike" kern="1200" cap="none" spc="0" normalizeH="0" baseline="0" noProof="0">
                <a:ln>
                  <a:noFill/>
                </a:ln>
                <a:solidFill>
                  <a:srgbClr val="000000"/>
                </a:solidFill>
                <a:effectLst/>
                <a:uLnTx/>
                <a:uFillTx/>
                <a:latin typeface="Tahoma" pitchFamily="34" charset="0"/>
                <a:ea typeface="+mn-ea"/>
                <a:cs typeface="+mn-cs"/>
              </a:rPr>
              <a:t>PRIMAVERA</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9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FRÍO Y HÚMEDO</a:t>
            </a:r>
          </a:p>
        </p:txBody>
      </p:sp>
      <p:sp>
        <p:nvSpPr>
          <p:cNvPr id="107605" name="AutoShape 85">
            <a:extLst>
              <a:ext uri="{FF2B5EF4-FFF2-40B4-BE49-F238E27FC236}">
                <a16:creationId xmlns:a16="http://schemas.microsoft.com/office/drawing/2014/main" id="{F34147AB-F7C2-4FC4-A59F-74D597C81616}"/>
              </a:ext>
            </a:extLst>
          </p:cNvPr>
          <p:cNvSpPr>
            <a:spLocks noChangeArrowheads="1"/>
          </p:cNvSpPr>
          <p:nvPr/>
        </p:nvSpPr>
        <p:spPr bwMode="auto">
          <a:xfrm>
            <a:off x="2627313" y="3228975"/>
            <a:ext cx="1258887" cy="215900"/>
          </a:xfrm>
          <a:prstGeom prst="roundRect">
            <a:avLst>
              <a:gd name="adj" fmla="val 16667"/>
            </a:avLst>
          </a:prstGeom>
          <a:gradFill rotWithShape="1">
            <a:gsLst>
              <a:gs pos="0">
                <a:schemeClr val="accent1"/>
              </a:gs>
              <a:gs pos="50000">
                <a:srgbClr val="B2B2B2"/>
              </a:gs>
              <a:gs pos="100000">
                <a:schemeClr val="accent1"/>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900" b="1" i="0" u="none" strike="noStrike" kern="1200" cap="none" spc="0" normalizeH="0" baseline="0" noProof="0">
                <a:ln>
                  <a:noFill/>
                </a:ln>
                <a:solidFill>
                  <a:srgbClr val="000000"/>
                </a:solidFill>
                <a:effectLst/>
                <a:uLnTx/>
                <a:uFillTx/>
                <a:latin typeface="Tahoma" pitchFamily="34" charset="0"/>
                <a:ea typeface="+mn-ea"/>
                <a:cs typeface="+mn-cs"/>
              </a:rPr>
              <a:t>INVIERNO</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9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FRÍO Y NIEBLAS</a:t>
            </a:r>
          </a:p>
        </p:txBody>
      </p:sp>
      <p:sp>
        <p:nvSpPr>
          <p:cNvPr id="107606" name="AutoShape 86">
            <a:extLst>
              <a:ext uri="{FF2B5EF4-FFF2-40B4-BE49-F238E27FC236}">
                <a16:creationId xmlns:a16="http://schemas.microsoft.com/office/drawing/2014/main" id="{BA7EADC8-2A42-4C09-A200-33133EEE96B5}"/>
              </a:ext>
            </a:extLst>
          </p:cNvPr>
          <p:cNvSpPr>
            <a:spLocks noChangeArrowheads="1"/>
          </p:cNvSpPr>
          <p:nvPr/>
        </p:nvSpPr>
        <p:spPr bwMode="auto">
          <a:xfrm>
            <a:off x="2627313" y="1843088"/>
            <a:ext cx="1258887" cy="215900"/>
          </a:xfrm>
          <a:prstGeom prst="roundRect">
            <a:avLst>
              <a:gd name="adj" fmla="val 16667"/>
            </a:avLst>
          </a:prstGeom>
          <a:gradFill rotWithShape="1">
            <a:gsLst>
              <a:gs pos="0">
                <a:srgbClr val="FF9966"/>
              </a:gs>
              <a:gs pos="50000">
                <a:srgbClr val="B2B2B2"/>
              </a:gs>
              <a:gs pos="100000">
                <a:srgbClr val="FF9966"/>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900" b="1" i="0" u="none" strike="noStrike" kern="1200" cap="none" spc="0" normalizeH="0" baseline="0" noProof="0">
                <a:ln>
                  <a:noFill/>
                </a:ln>
                <a:solidFill>
                  <a:srgbClr val="000000"/>
                </a:solidFill>
                <a:effectLst/>
                <a:uLnTx/>
                <a:uFillTx/>
                <a:latin typeface="Tahoma" pitchFamily="34" charset="0"/>
                <a:ea typeface="+mn-ea"/>
                <a:cs typeface="+mn-cs"/>
              </a:rPr>
              <a:t>OTOÑO</a:t>
            </a:r>
            <a:endParaRPr kumimoji="0" lang="es-ES_tradnl" sz="900" b="1" i="1" u="none" strike="noStrike" kern="1200" cap="none" spc="0" normalizeH="0" baseline="0" noProof="0">
              <a:ln>
                <a:noFill/>
              </a:ln>
              <a:solidFill>
                <a:srgbClr val="000000"/>
              </a:solidFill>
              <a:effectLst/>
              <a:uLnTx/>
              <a:uFillTx/>
              <a:latin typeface="Tahoma" pitchFamily="34" charset="0"/>
              <a:ea typeface="+mn-ea"/>
              <a:cs typeface="+mn-cs"/>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9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CÁLIDO Y HÚMEDO</a:t>
            </a:r>
          </a:p>
        </p:txBody>
      </p:sp>
      <p:grpSp>
        <p:nvGrpSpPr>
          <p:cNvPr id="8" name="Group 87">
            <a:extLst>
              <a:ext uri="{FF2B5EF4-FFF2-40B4-BE49-F238E27FC236}">
                <a16:creationId xmlns:a16="http://schemas.microsoft.com/office/drawing/2014/main" id="{2F5ED7FF-9569-4F95-89EF-2460C4F4D573}"/>
              </a:ext>
            </a:extLst>
          </p:cNvPr>
          <p:cNvGrpSpPr>
            <a:grpSpLocks/>
          </p:cNvGrpSpPr>
          <p:nvPr/>
        </p:nvGrpSpPr>
        <p:grpSpPr bwMode="auto">
          <a:xfrm>
            <a:off x="-101600" y="2174875"/>
            <a:ext cx="1069975" cy="1095375"/>
            <a:chOff x="-64" y="1480"/>
            <a:chExt cx="674" cy="757"/>
          </a:xfrm>
        </p:grpSpPr>
        <p:sp>
          <p:nvSpPr>
            <p:cNvPr id="24758" name="Freeform 88">
              <a:extLst>
                <a:ext uri="{FF2B5EF4-FFF2-40B4-BE49-F238E27FC236}">
                  <a16:creationId xmlns:a16="http://schemas.microsoft.com/office/drawing/2014/main" id="{E3E9099E-653C-499B-8065-FA341025CF1F}"/>
                </a:ext>
              </a:extLst>
            </p:cNvPr>
            <p:cNvSpPr>
              <a:spLocks noChangeAspect="1"/>
            </p:cNvSpPr>
            <p:nvPr/>
          </p:nvSpPr>
          <p:spPr bwMode="auto">
            <a:xfrm>
              <a:off x="43" y="1480"/>
              <a:ext cx="489" cy="445"/>
            </a:xfrm>
            <a:custGeom>
              <a:avLst/>
              <a:gdLst>
                <a:gd name="T0" fmla="*/ 0 w 2858"/>
                <a:gd name="T1" fmla="*/ 0 h 2601"/>
                <a:gd name="T2" fmla="*/ 0 w 2858"/>
                <a:gd name="T3" fmla="*/ 0 h 2601"/>
                <a:gd name="T4" fmla="*/ 0 w 2858"/>
                <a:gd name="T5" fmla="*/ 0 h 2601"/>
                <a:gd name="T6" fmla="*/ 0 w 2858"/>
                <a:gd name="T7" fmla="*/ 0 h 2601"/>
                <a:gd name="T8" fmla="*/ 0 w 2858"/>
                <a:gd name="T9" fmla="*/ 0 h 2601"/>
                <a:gd name="T10" fmla="*/ 0 w 2858"/>
                <a:gd name="T11" fmla="*/ 0 h 2601"/>
                <a:gd name="T12" fmla="*/ 0 w 2858"/>
                <a:gd name="T13" fmla="*/ 0 h 2601"/>
                <a:gd name="T14" fmla="*/ 0 w 2858"/>
                <a:gd name="T15" fmla="*/ 0 h 2601"/>
                <a:gd name="T16" fmla="*/ 0 w 2858"/>
                <a:gd name="T17" fmla="*/ 0 h 2601"/>
                <a:gd name="T18" fmla="*/ 0 w 2858"/>
                <a:gd name="T19" fmla="*/ 0 h 2601"/>
                <a:gd name="T20" fmla="*/ 0 w 2858"/>
                <a:gd name="T21" fmla="*/ 0 h 2601"/>
                <a:gd name="T22" fmla="*/ 0 w 2858"/>
                <a:gd name="T23" fmla="*/ 0 h 2601"/>
                <a:gd name="T24" fmla="*/ 0 w 2858"/>
                <a:gd name="T25" fmla="*/ 0 h 2601"/>
                <a:gd name="T26" fmla="*/ 0 w 2858"/>
                <a:gd name="T27" fmla="*/ 0 h 2601"/>
                <a:gd name="T28" fmla="*/ 0 w 2858"/>
                <a:gd name="T29" fmla="*/ 0 h 2601"/>
                <a:gd name="T30" fmla="*/ 0 w 2858"/>
                <a:gd name="T31" fmla="*/ 0 h 2601"/>
                <a:gd name="T32" fmla="*/ 0 w 2858"/>
                <a:gd name="T33" fmla="*/ 0 h 2601"/>
                <a:gd name="T34" fmla="*/ 0 w 2858"/>
                <a:gd name="T35" fmla="*/ 0 h 2601"/>
                <a:gd name="T36" fmla="*/ 0 w 2858"/>
                <a:gd name="T37" fmla="*/ 0 h 2601"/>
                <a:gd name="T38" fmla="*/ 0 w 2858"/>
                <a:gd name="T39" fmla="*/ 0 h 2601"/>
                <a:gd name="T40" fmla="*/ 0 w 2858"/>
                <a:gd name="T41" fmla="*/ 0 h 2601"/>
                <a:gd name="T42" fmla="*/ 0 w 2858"/>
                <a:gd name="T43" fmla="*/ 0 h 2601"/>
                <a:gd name="T44" fmla="*/ 0 w 2858"/>
                <a:gd name="T45" fmla="*/ 0 h 2601"/>
                <a:gd name="T46" fmla="*/ 0 w 2858"/>
                <a:gd name="T47" fmla="*/ 0 h 2601"/>
                <a:gd name="T48" fmla="*/ 0 w 2858"/>
                <a:gd name="T49" fmla="*/ 0 h 2601"/>
                <a:gd name="T50" fmla="*/ 0 w 2858"/>
                <a:gd name="T51" fmla="*/ 0 h 2601"/>
                <a:gd name="T52" fmla="*/ 0 w 2858"/>
                <a:gd name="T53" fmla="*/ 0 h 2601"/>
                <a:gd name="T54" fmla="*/ 0 w 2858"/>
                <a:gd name="T55" fmla="*/ 0 h 2601"/>
                <a:gd name="T56" fmla="*/ 0 w 2858"/>
                <a:gd name="T57" fmla="*/ 0 h 2601"/>
                <a:gd name="T58" fmla="*/ 0 w 2858"/>
                <a:gd name="T59" fmla="*/ 0 h 2601"/>
                <a:gd name="T60" fmla="*/ 0 w 2858"/>
                <a:gd name="T61" fmla="*/ 0 h 2601"/>
                <a:gd name="T62" fmla="*/ 0 w 2858"/>
                <a:gd name="T63" fmla="*/ 0 h 2601"/>
                <a:gd name="T64" fmla="*/ 0 w 2858"/>
                <a:gd name="T65" fmla="*/ 0 h 2601"/>
                <a:gd name="T66" fmla="*/ 0 w 2858"/>
                <a:gd name="T67" fmla="*/ 0 h 2601"/>
                <a:gd name="T68" fmla="*/ 0 w 2858"/>
                <a:gd name="T69" fmla="*/ 0 h 2601"/>
                <a:gd name="T70" fmla="*/ 0 w 2858"/>
                <a:gd name="T71" fmla="*/ 0 h 2601"/>
                <a:gd name="T72" fmla="*/ 0 w 2858"/>
                <a:gd name="T73" fmla="*/ 0 h 2601"/>
                <a:gd name="T74" fmla="*/ 0 w 2858"/>
                <a:gd name="T75" fmla="*/ 0 h 2601"/>
                <a:gd name="T76" fmla="*/ 0 w 2858"/>
                <a:gd name="T77" fmla="*/ 0 h 2601"/>
                <a:gd name="T78" fmla="*/ 0 w 2858"/>
                <a:gd name="T79" fmla="*/ 0 h 2601"/>
                <a:gd name="T80" fmla="*/ 0 w 2858"/>
                <a:gd name="T81" fmla="*/ 0 h 2601"/>
                <a:gd name="T82" fmla="*/ 0 w 2858"/>
                <a:gd name="T83" fmla="*/ 0 h 2601"/>
                <a:gd name="T84" fmla="*/ 0 w 2858"/>
                <a:gd name="T85" fmla="*/ 0 h 2601"/>
                <a:gd name="T86" fmla="*/ 0 w 2858"/>
                <a:gd name="T87" fmla="*/ 0 h 2601"/>
                <a:gd name="T88" fmla="*/ 0 w 2858"/>
                <a:gd name="T89" fmla="*/ 0 h 2601"/>
                <a:gd name="T90" fmla="*/ 0 w 2858"/>
                <a:gd name="T91" fmla="*/ 0 h 2601"/>
                <a:gd name="T92" fmla="*/ 0 w 2858"/>
                <a:gd name="T93" fmla="*/ 0 h 2601"/>
                <a:gd name="T94" fmla="*/ 0 w 2858"/>
                <a:gd name="T95" fmla="*/ 0 h 2601"/>
                <a:gd name="T96" fmla="*/ 0 w 2858"/>
                <a:gd name="T97" fmla="*/ 0 h 2601"/>
                <a:gd name="T98" fmla="*/ 0 w 2858"/>
                <a:gd name="T99" fmla="*/ 0 h 2601"/>
                <a:gd name="T100" fmla="*/ 0 w 2858"/>
                <a:gd name="T101" fmla="*/ 0 h 2601"/>
                <a:gd name="T102" fmla="*/ 0 w 2858"/>
                <a:gd name="T103" fmla="*/ 0 h 2601"/>
                <a:gd name="T104" fmla="*/ 0 w 2858"/>
                <a:gd name="T105" fmla="*/ 0 h 2601"/>
                <a:gd name="T106" fmla="*/ 0 w 2858"/>
                <a:gd name="T107" fmla="*/ 0 h 2601"/>
                <a:gd name="T108" fmla="*/ 0 w 2858"/>
                <a:gd name="T109" fmla="*/ 0 h 26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58"/>
                <a:gd name="T166" fmla="*/ 0 h 2601"/>
                <a:gd name="T167" fmla="*/ 2858 w 2858"/>
                <a:gd name="T168" fmla="*/ 2601 h 26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58" h="2601">
                  <a:moveTo>
                    <a:pt x="0" y="2253"/>
                  </a:moveTo>
                  <a:lnTo>
                    <a:pt x="677" y="2130"/>
                  </a:lnTo>
                  <a:lnTo>
                    <a:pt x="880" y="2079"/>
                  </a:lnTo>
                  <a:cubicBezTo>
                    <a:pt x="811" y="2083"/>
                    <a:pt x="1058" y="2043"/>
                    <a:pt x="1087" y="1989"/>
                  </a:cubicBezTo>
                  <a:cubicBezTo>
                    <a:pt x="1090" y="1963"/>
                    <a:pt x="1101" y="1942"/>
                    <a:pt x="1069" y="1934"/>
                  </a:cubicBezTo>
                  <a:cubicBezTo>
                    <a:pt x="1054" y="1909"/>
                    <a:pt x="1040" y="1913"/>
                    <a:pt x="1011" y="1916"/>
                  </a:cubicBezTo>
                  <a:cubicBezTo>
                    <a:pt x="989" y="1927"/>
                    <a:pt x="974" y="1927"/>
                    <a:pt x="949" y="1924"/>
                  </a:cubicBezTo>
                  <a:cubicBezTo>
                    <a:pt x="913" y="1905"/>
                    <a:pt x="884" y="1866"/>
                    <a:pt x="840" y="1858"/>
                  </a:cubicBezTo>
                  <a:cubicBezTo>
                    <a:pt x="822" y="1844"/>
                    <a:pt x="808" y="1840"/>
                    <a:pt x="786" y="1837"/>
                  </a:cubicBezTo>
                  <a:cubicBezTo>
                    <a:pt x="761" y="1826"/>
                    <a:pt x="735" y="1819"/>
                    <a:pt x="710" y="1815"/>
                  </a:cubicBezTo>
                  <a:cubicBezTo>
                    <a:pt x="645" y="1819"/>
                    <a:pt x="648" y="1819"/>
                    <a:pt x="601" y="1829"/>
                  </a:cubicBezTo>
                  <a:cubicBezTo>
                    <a:pt x="569" y="1844"/>
                    <a:pt x="529" y="1866"/>
                    <a:pt x="493" y="1873"/>
                  </a:cubicBezTo>
                  <a:cubicBezTo>
                    <a:pt x="456" y="1891"/>
                    <a:pt x="431" y="1884"/>
                    <a:pt x="384" y="1880"/>
                  </a:cubicBezTo>
                  <a:cubicBezTo>
                    <a:pt x="301" y="1862"/>
                    <a:pt x="217" y="1876"/>
                    <a:pt x="134" y="1858"/>
                  </a:cubicBezTo>
                  <a:cubicBezTo>
                    <a:pt x="116" y="1851"/>
                    <a:pt x="101" y="1848"/>
                    <a:pt x="87" y="1837"/>
                  </a:cubicBezTo>
                  <a:cubicBezTo>
                    <a:pt x="77" y="1825"/>
                    <a:pt x="63" y="1813"/>
                    <a:pt x="59" y="1797"/>
                  </a:cubicBezTo>
                  <a:cubicBezTo>
                    <a:pt x="55" y="1781"/>
                    <a:pt x="46" y="1749"/>
                    <a:pt x="65" y="1739"/>
                  </a:cubicBezTo>
                  <a:cubicBezTo>
                    <a:pt x="69" y="1710"/>
                    <a:pt x="152" y="1753"/>
                    <a:pt x="174" y="1739"/>
                  </a:cubicBezTo>
                  <a:cubicBezTo>
                    <a:pt x="196" y="1735"/>
                    <a:pt x="228" y="1753"/>
                    <a:pt x="283" y="1761"/>
                  </a:cubicBezTo>
                  <a:cubicBezTo>
                    <a:pt x="337" y="1768"/>
                    <a:pt x="460" y="1790"/>
                    <a:pt x="511" y="1793"/>
                  </a:cubicBezTo>
                  <a:cubicBezTo>
                    <a:pt x="569" y="1782"/>
                    <a:pt x="547" y="1790"/>
                    <a:pt x="580" y="1775"/>
                  </a:cubicBezTo>
                  <a:cubicBezTo>
                    <a:pt x="605" y="1739"/>
                    <a:pt x="605" y="1706"/>
                    <a:pt x="558" y="1695"/>
                  </a:cubicBezTo>
                  <a:cubicBezTo>
                    <a:pt x="529" y="1681"/>
                    <a:pt x="489" y="1677"/>
                    <a:pt x="456" y="1674"/>
                  </a:cubicBezTo>
                  <a:cubicBezTo>
                    <a:pt x="442" y="1670"/>
                    <a:pt x="427" y="1670"/>
                    <a:pt x="417" y="1663"/>
                  </a:cubicBezTo>
                  <a:cubicBezTo>
                    <a:pt x="377" y="1634"/>
                    <a:pt x="366" y="1598"/>
                    <a:pt x="308" y="1587"/>
                  </a:cubicBezTo>
                  <a:cubicBezTo>
                    <a:pt x="289" y="1574"/>
                    <a:pt x="352" y="1611"/>
                    <a:pt x="344" y="1607"/>
                  </a:cubicBezTo>
                  <a:cubicBezTo>
                    <a:pt x="339" y="1605"/>
                    <a:pt x="298" y="1585"/>
                    <a:pt x="279" y="1572"/>
                  </a:cubicBezTo>
                  <a:cubicBezTo>
                    <a:pt x="266" y="1556"/>
                    <a:pt x="257" y="1548"/>
                    <a:pt x="231" y="1526"/>
                  </a:cubicBezTo>
                  <a:cubicBezTo>
                    <a:pt x="220" y="1522"/>
                    <a:pt x="221" y="1511"/>
                    <a:pt x="210" y="1503"/>
                  </a:cubicBezTo>
                  <a:cubicBezTo>
                    <a:pt x="199" y="1489"/>
                    <a:pt x="185" y="1485"/>
                    <a:pt x="177" y="1467"/>
                  </a:cubicBezTo>
                  <a:cubicBezTo>
                    <a:pt x="170" y="1435"/>
                    <a:pt x="170" y="1409"/>
                    <a:pt x="206" y="1402"/>
                  </a:cubicBezTo>
                  <a:cubicBezTo>
                    <a:pt x="264" y="1409"/>
                    <a:pt x="268" y="1442"/>
                    <a:pt x="315" y="1471"/>
                  </a:cubicBezTo>
                  <a:cubicBezTo>
                    <a:pt x="337" y="1507"/>
                    <a:pt x="384" y="1532"/>
                    <a:pt x="417" y="1558"/>
                  </a:cubicBezTo>
                  <a:cubicBezTo>
                    <a:pt x="467" y="1641"/>
                    <a:pt x="663" y="1623"/>
                    <a:pt x="721" y="1623"/>
                  </a:cubicBezTo>
                  <a:cubicBezTo>
                    <a:pt x="746" y="1630"/>
                    <a:pt x="768" y="1641"/>
                    <a:pt x="793" y="1645"/>
                  </a:cubicBezTo>
                  <a:cubicBezTo>
                    <a:pt x="830" y="1670"/>
                    <a:pt x="898" y="1724"/>
                    <a:pt x="935" y="1739"/>
                  </a:cubicBezTo>
                  <a:cubicBezTo>
                    <a:pt x="960" y="1771"/>
                    <a:pt x="978" y="1800"/>
                    <a:pt x="1021" y="1808"/>
                  </a:cubicBezTo>
                  <a:cubicBezTo>
                    <a:pt x="1047" y="1822"/>
                    <a:pt x="1054" y="1742"/>
                    <a:pt x="1079" y="1739"/>
                  </a:cubicBezTo>
                  <a:cubicBezTo>
                    <a:pt x="1087" y="1677"/>
                    <a:pt x="1130" y="1645"/>
                    <a:pt x="1069" y="1608"/>
                  </a:cubicBezTo>
                  <a:cubicBezTo>
                    <a:pt x="1061" y="1565"/>
                    <a:pt x="971" y="1518"/>
                    <a:pt x="927" y="1511"/>
                  </a:cubicBezTo>
                  <a:cubicBezTo>
                    <a:pt x="909" y="1496"/>
                    <a:pt x="884" y="1482"/>
                    <a:pt x="862" y="1478"/>
                  </a:cubicBezTo>
                  <a:cubicBezTo>
                    <a:pt x="844" y="1464"/>
                    <a:pt x="819" y="1449"/>
                    <a:pt x="797" y="1445"/>
                  </a:cubicBezTo>
                  <a:cubicBezTo>
                    <a:pt x="779" y="1431"/>
                    <a:pt x="753" y="1416"/>
                    <a:pt x="732" y="1413"/>
                  </a:cubicBezTo>
                  <a:cubicBezTo>
                    <a:pt x="703" y="1398"/>
                    <a:pt x="663" y="1377"/>
                    <a:pt x="634" y="1369"/>
                  </a:cubicBezTo>
                  <a:cubicBezTo>
                    <a:pt x="594" y="1351"/>
                    <a:pt x="569" y="1358"/>
                    <a:pt x="522" y="1362"/>
                  </a:cubicBezTo>
                  <a:cubicBezTo>
                    <a:pt x="424" y="1358"/>
                    <a:pt x="373" y="1351"/>
                    <a:pt x="286" y="1337"/>
                  </a:cubicBezTo>
                  <a:cubicBezTo>
                    <a:pt x="264" y="1326"/>
                    <a:pt x="243" y="1319"/>
                    <a:pt x="221" y="1315"/>
                  </a:cubicBezTo>
                  <a:cubicBezTo>
                    <a:pt x="177" y="1282"/>
                    <a:pt x="163" y="1232"/>
                    <a:pt x="228" y="1217"/>
                  </a:cubicBezTo>
                  <a:cubicBezTo>
                    <a:pt x="272" y="1221"/>
                    <a:pt x="279" y="1224"/>
                    <a:pt x="315" y="1232"/>
                  </a:cubicBezTo>
                  <a:cubicBezTo>
                    <a:pt x="337" y="1243"/>
                    <a:pt x="359" y="1250"/>
                    <a:pt x="380" y="1253"/>
                  </a:cubicBezTo>
                  <a:cubicBezTo>
                    <a:pt x="402" y="1268"/>
                    <a:pt x="420" y="1282"/>
                    <a:pt x="446" y="1286"/>
                  </a:cubicBezTo>
                  <a:cubicBezTo>
                    <a:pt x="471" y="1297"/>
                    <a:pt x="496" y="1297"/>
                    <a:pt x="511" y="1272"/>
                  </a:cubicBezTo>
                  <a:cubicBezTo>
                    <a:pt x="504" y="1228"/>
                    <a:pt x="545" y="1217"/>
                    <a:pt x="510" y="1176"/>
                  </a:cubicBezTo>
                  <a:cubicBezTo>
                    <a:pt x="485" y="1127"/>
                    <a:pt x="507" y="1166"/>
                    <a:pt x="478" y="1123"/>
                  </a:cubicBezTo>
                  <a:cubicBezTo>
                    <a:pt x="471" y="1112"/>
                    <a:pt x="424" y="1058"/>
                    <a:pt x="417" y="1047"/>
                  </a:cubicBezTo>
                  <a:cubicBezTo>
                    <a:pt x="420" y="971"/>
                    <a:pt x="417" y="1000"/>
                    <a:pt x="478" y="989"/>
                  </a:cubicBezTo>
                  <a:cubicBezTo>
                    <a:pt x="496" y="1000"/>
                    <a:pt x="532" y="1025"/>
                    <a:pt x="532" y="1025"/>
                  </a:cubicBezTo>
                  <a:cubicBezTo>
                    <a:pt x="536" y="1047"/>
                    <a:pt x="547" y="1058"/>
                    <a:pt x="554" y="1076"/>
                  </a:cubicBezTo>
                  <a:cubicBezTo>
                    <a:pt x="565" y="1141"/>
                    <a:pt x="619" y="1185"/>
                    <a:pt x="674" y="1217"/>
                  </a:cubicBezTo>
                  <a:cubicBezTo>
                    <a:pt x="710" y="1268"/>
                    <a:pt x="826" y="1329"/>
                    <a:pt x="880" y="1362"/>
                  </a:cubicBezTo>
                  <a:cubicBezTo>
                    <a:pt x="895" y="1384"/>
                    <a:pt x="898" y="1391"/>
                    <a:pt x="924" y="1395"/>
                  </a:cubicBezTo>
                  <a:cubicBezTo>
                    <a:pt x="938" y="1420"/>
                    <a:pt x="971" y="1442"/>
                    <a:pt x="1000" y="1449"/>
                  </a:cubicBezTo>
                  <a:cubicBezTo>
                    <a:pt x="1021" y="1460"/>
                    <a:pt x="1029" y="1453"/>
                    <a:pt x="1043" y="1435"/>
                  </a:cubicBezTo>
                  <a:cubicBezTo>
                    <a:pt x="1058" y="1366"/>
                    <a:pt x="1043" y="1293"/>
                    <a:pt x="1003" y="1239"/>
                  </a:cubicBezTo>
                  <a:cubicBezTo>
                    <a:pt x="996" y="1203"/>
                    <a:pt x="971" y="1170"/>
                    <a:pt x="938" y="1156"/>
                  </a:cubicBezTo>
                  <a:cubicBezTo>
                    <a:pt x="906" y="1123"/>
                    <a:pt x="877" y="1101"/>
                    <a:pt x="840" y="1080"/>
                  </a:cubicBezTo>
                  <a:cubicBezTo>
                    <a:pt x="826" y="1061"/>
                    <a:pt x="815" y="1054"/>
                    <a:pt x="797" y="1043"/>
                  </a:cubicBezTo>
                  <a:cubicBezTo>
                    <a:pt x="782" y="1018"/>
                    <a:pt x="790" y="996"/>
                    <a:pt x="761" y="989"/>
                  </a:cubicBezTo>
                  <a:cubicBezTo>
                    <a:pt x="739" y="978"/>
                    <a:pt x="717" y="942"/>
                    <a:pt x="695" y="938"/>
                  </a:cubicBezTo>
                  <a:cubicBezTo>
                    <a:pt x="674" y="927"/>
                    <a:pt x="612" y="949"/>
                    <a:pt x="590" y="945"/>
                  </a:cubicBezTo>
                  <a:cubicBezTo>
                    <a:pt x="572" y="938"/>
                    <a:pt x="554" y="935"/>
                    <a:pt x="536" y="927"/>
                  </a:cubicBezTo>
                  <a:cubicBezTo>
                    <a:pt x="518" y="913"/>
                    <a:pt x="493" y="906"/>
                    <a:pt x="471" y="902"/>
                  </a:cubicBezTo>
                  <a:cubicBezTo>
                    <a:pt x="453" y="888"/>
                    <a:pt x="446" y="873"/>
                    <a:pt x="427" y="862"/>
                  </a:cubicBezTo>
                  <a:cubicBezTo>
                    <a:pt x="409" y="837"/>
                    <a:pt x="402" y="808"/>
                    <a:pt x="384" y="782"/>
                  </a:cubicBezTo>
                  <a:cubicBezTo>
                    <a:pt x="380" y="761"/>
                    <a:pt x="369" y="750"/>
                    <a:pt x="362" y="732"/>
                  </a:cubicBezTo>
                  <a:cubicBezTo>
                    <a:pt x="359" y="714"/>
                    <a:pt x="340" y="641"/>
                    <a:pt x="348" y="619"/>
                  </a:cubicBezTo>
                  <a:cubicBezTo>
                    <a:pt x="355" y="598"/>
                    <a:pt x="366" y="569"/>
                    <a:pt x="402" y="601"/>
                  </a:cubicBezTo>
                  <a:cubicBezTo>
                    <a:pt x="496" y="623"/>
                    <a:pt x="471" y="797"/>
                    <a:pt x="576" y="819"/>
                  </a:cubicBezTo>
                  <a:cubicBezTo>
                    <a:pt x="598" y="830"/>
                    <a:pt x="609" y="830"/>
                    <a:pt x="630" y="826"/>
                  </a:cubicBezTo>
                  <a:cubicBezTo>
                    <a:pt x="656" y="782"/>
                    <a:pt x="648" y="728"/>
                    <a:pt x="609" y="696"/>
                  </a:cubicBezTo>
                  <a:cubicBezTo>
                    <a:pt x="576" y="645"/>
                    <a:pt x="619" y="703"/>
                    <a:pt x="580" y="674"/>
                  </a:cubicBezTo>
                  <a:cubicBezTo>
                    <a:pt x="540" y="645"/>
                    <a:pt x="547" y="634"/>
                    <a:pt x="522" y="590"/>
                  </a:cubicBezTo>
                  <a:cubicBezTo>
                    <a:pt x="518" y="572"/>
                    <a:pt x="460" y="522"/>
                    <a:pt x="456" y="504"/>
                  </a:cubicBezTo>
                  <a:cubicBezTo>
                    <a:pt x="460" y="427"/>
                    <a:pt x="471" y="384"/>
                    <a:pt x="532" y="395"/>
                  </a:cubicBezTo>
                  <a:cubicBezTo>
                    <a:pt x="551" y="402"/>
                    <a:pt x="554" y="467"/>
                    <a:pt x="569" y="478"/>
                  </a:cubicBezTo>
                  <a:cubicBezTo>
                    <a:pt x="583" y="507"/>
                    <a:pt x="609" y="540"/>
                    <a:pt x="630" y="569"/>
                  </a:cubicBezTo>
                  <a:cubicBezTo>
                    <a:pt x="634" y="594"/>
                    <a:pt x="652" y="612"/>
                    <a:pt x="663" y="634"/>
                  </a:cubicBezTo>
                  <a:cubicBezTo>
                    <a:pt x="674" y="681"/>
                    <a:pt x="724" y="764"/>
                    <a:pt x="764" y="793"/>
                  </a:cubicBezTo>
                  <a:cubicBezTo>
                    <a:pt x="782" y="830"/>
                    <a:pt x="866" y="956"/>
                    <a:pt x="902" y="978"/>
                  </a:cubicBezTo>
                  <a:cubicBezTo>
                    <a:pt x="920" y="1003"/>
                    <a:pt x="931" y="1022"/>
                    <a:pt x="956" y="1036"/>
                  </a:cubicBezTo>
                  <a:cubicBezTo>
                    <a:pt x="978" y="1072"/>
                    <a:pt x="1025" y="1094"/>
                    <a:pt x="1058" y="1119"/>
                  </a:cubicBezTo>
                  <a:cubicBezTo>
                    <a:pt x="1090" y="1069"/>
                    <a:pt x="1083" y="989"/>
                    <a:pt x="1058" y="935"/>
                  </a:cubicBezTo>
                  <a:cubicBezTo>
                    <a:pt x="1054" y="913"/>
                    <a:pt x="1065" y="869"/>
                    <a:pt x="1054" y="848"/>
                  </a:cubicBezTo>
                  <a:cubicBezTo>
                    <a:pt x="1040" y="779"/>
                    <a:pt x="1065" y="714"/>
                    <a:pt x="1032" y="652"/>
                  </a:cubicBezTo>
                  <a:cubicBezTo>
                    <a:pt x="1018" y="576"/>
                    <a:pt x="962" y="568"/>
                    <a:pt x="923" y="503"/>
                  </a:cubicBezTo>
                  <a:cubicBezTo>
                    <a:pt x="919" y="481"/>
                    <a:pt x="917" y="492"/>
                    <a:pt x="906" y="470"/>
                  </a:cubicBezTo>
                  <a:cubicBezTo>
                    <a:pt x="902" y="459"/>
                    <a:pt x="893" y="432"/>
                    <a:pt x="893" y="432"/>
                  </a:cubicBezTo>
                  <a:cubicBezTo>
                    <a:pt x="900" y="453"/>
                    <a:pt x="890" y="411"/>
                    <a:pt x="890" y="386"/>
                  </a:cubicBezTo>
                  <a:cubicBezTo>
                    <a:pt x="890" y="361"/>
                    <a:pt x="864" y="355"/>
                    <a:pt x="879" y="333"/>
                  </a:cubicBezTo>
                  <a:cubicBezTo>
                    <a:pt x="867" y="312"/>
                    <a:pt x="873" y="315"/>
                    <a:pt x="869" y="297"/>
                  </a:cubicBezTo>
                  <a:cubicBezTo>
                    <a:pt x="866" y="283"/>
                    <a:pt x="837" y="257"/>
                    <a:pt x="826" y="250"/>
                  </a:cubicBezTo>
                  <a:cubicBezTo>
                    <a:pt x="804" y="206"/>
                    <a:pt x="797" y="214"/>
                    <a:pt x="753" y="188"/>
                  </a:cubicBezTo>
                  <a:cubicBezTo>
                    <a:pt x="743" y="170"/>
                    <a:pt x="735" y="167"/>
                    <a:pt x="717" y="152"/>
                  </a:cubicBezTo>
                  <a:cubicBezTo>
                    <a:pt x="706" y="134"/>
                    <a:pt x="688" y="127"/>
                    <a:pt x="674" y="109"/>
                  </a:cubicBezTo>
                  <a:cubicBezTo>
                    <a:pt x="667" y="94"/>
                    <a:pt x="656" y="29"/>
                    <a:pt x="663" y="14"/>
                  </a:cubicBezTo>
                  <a:cubicBezTo>
                    <a:pt x="670" y="0"/>
                    <a:pt x="695" y="11"/>
                    <a:pt x="721" y="22"/>
                  </a:cubicBezTo>
                  <a:cubicBezTo>
                    <a:pt x="786" y="25"/>
                    <a:pt x="786" y="40"/>
                    <a:pt x="819" y="91"/>
                  </a:cubicBezTo>
                  <a:cubicBezTo>
                    <a:pt x="830" y="109"/>
                    <a:pt x="862" y="134"/>
                    <a:pt x="862" y="134"/>
                  </a:cubicBezTo>
                  <a:cubicBezTo>
                    <a:pt x="877" y="156"/>
                    <a:pt x="895" y="174"/>
                    <a:pt x="916" y="188"/>
                  </a:cubicBezTo>
                  <a:cubicBezTo>
                    <a:pt x="935" y="217"/>
                    <a:pt x="989" y="272"/>
                    <a:pt x="1003" y="304"/>
                  </a:cubicBezTo>
                  <a:cubicBezTo>
                    <a:pt x="1011" y="344"/>
                    <a:pt x="1029" y="391"/>
                    <a:pt x="1047" y="427"/>
                  </a:cubicBezTo>
                  <a:cubicBezTo>
                    <a:pt x="1054" y="467"/>
                    <a:pt x="1087" y="554"/>
                    <a:pt x="1123" y="569"/>
                  </a:cubicBezTo>
                  <a:cubicBezTo>
                    <a:pt x="1184" y="558"/>
                    <a:pt x="1156" y="522"/>
                    <a:pt x="1184" y="471"/>
                  </a:cubicBezTo>
                  <a:cubicBezTo>
                    <a:pt x="1195" y="406"/>
                    <a:pt x="1170" y="337"/>
                    <a:pt x="1188" y="272"/>
                  </a:cubicBezTo>
                  <a:cubicBezTo>
                    <a:pt x="1192" y="232"/>
                    <a:pt x="1203" y="145"/>
                    <a:pt x="1250" y="134"/>
                  </a:cubicBezTo>
                  <a:cubicBezTo>
                    <a:pt x="1297" y="170"/>
                    <a:pt x="1297" y="304"/>
                    <a:pt x="1275" y="351"/>
                  </a:cubicBezTo>
                  <a:cubicBezTo>
                    <a:pt x="1271" y="380"/>
                    <a:pt x="1261" y="409"/>
                    <a:pt x="1253" y="438"/>
                  </a:cubicBezTo>
                  <a:cubicBezTo>
                    <a:pt x="1250" y="482"/>
                    <a:pt x="1275" y="533"/>
                    <a:pt x="1264" y="576"/>
                  </a:cubicBezTo>
                  <a:cubicBezTo>
                    <a:pt x="1261" y="619"/>
                    <a:pt x="1257" y="667"/>
                    <a:pt x="1239" y="706"/>
                  </a:cubicBezTo>
                  <a:cubicBezTo>
                    <a:pt x="1235" y="728"/>
                    <a:pt x="1217" y="772"/>
                    <a:pt x="1206" y="793"/>
                  </a:cubicBezTo>
                  <a:cubicBezTo>
                    <a:pt x="1192" y="859"/>
                    <a:pt x="1181" y="924"/>
                    <a:pt x="1242" y="960"/>
                  </a:cubicBezTo>
                  <a:cubicBezTo>
                    <a:pt x="1275" y="953"/>
                    <a:pt x="1271" y="898"/>
                    <a:pt x="1304" y="891"/>
                  </a:cubicBezTo>
                  <a:cubicBezTo>
                    <a:pt x="1326" y="880"/>
                    <a:pt x="1347" y="866"/>
                    <a:pt x="1369" y="851"/>
                  </a:cubicBezTo>
                  <a:cubicBezTo>
                    <a:pt x="1384" y="830"/>
                    <a:pt x="1402" y="819"/>
                    <a:pt x="1413" y="793"/>
                  </a:cubicBezTo>
                  <a:cubicBezTo>
                    <a:pt x="1420" y="757"/>
                    <a:pt x="1424" y="764"/>
                    <a:pt x="1416" y="721"/>
                  </a:cubicBezTo>
                  <a:cubicBezTo>
                    <a:pt x="1420" y="641"/>
                    <a:pt x="1424" y="547"/>
                    <a:pt x="1456" y="471"/>
                  </a:cubicBezTo>
                  <a:cubicBezTo>
                    <a:pt x="1467" y="413"/>
                    <a:pt x="1482" y="308"/>
                    <a:pt x="1543" y="297"/>
                  </a:cubicBezTo>
                  <a:cubicBezTo>
                    <a:pt x="1561" y="312"/>
                    <a:pt x="1587" y="370"/>
                    <a:pt x="1590" y="391"/>
                  </a:cubicBezTo>
                  <a:cubicBezTo>
                    <a:pt x="1587" y="424"/>
                    <a:pt x="1587" y="460"/>
                    <a:pt x="1558" y="482"/>
                  </a:cubicBezTo>
                  <a:cubicBezTo>
                    <a:pt x="1547" y="500"/>
                    <a:pt x="1539" y="511"/>
                    <a:pt x="1521" y="525"/>
                  </a:cubicBezTo>
                  <a:cubicBezTo>
                    <a:pt x="1514" y="543"/>
                    <a:pt x="1511" y="561"/>
                    <a:pt x="1503" y="580"/>
                  </a:cubicBezTo>
                  <a:cubicBezTo>
                    <a:pt x="1496" y="623"/>
                    <a:pt x="1482" y="670"/>
                    <a:pt x="1521" y="696"/>
                  </a:cubicBezTo>
                  <a:cubicBezTo>
                    <a:pt x="1539" y="674"/>
                    <a:pt x="1561" y="670"/>
                    <a:pt x="1587" y="656"/>
                  </a:cubicBezTo>
                  <a:cubicBezTo>
                    <a:pt x="1597" y="641"/>
                    <a:pt x="1601" y="627"/>
                    <a:pt x="1608" y="609"/>
                  </a:cubicBezTo>
                  <a:cubicBezTo>
                    <a:pt x="1619" y="551"/>
                    <a:pt x="1641" y="482"/>
                    <a:pt x="1688" y="449"/>
                  </a:cubicBezTo>
                  <a:cubicBezTo>
                    <a:pt x="1699" y="453"/>
                    <a:pt x="1710" y="496"/>
                    <a:pt x="1721" y="500"/>
                  </a:cubicBezTo>
                  <a:cubicBezTo>
                    <a:pt x="1742" y="511"/>
                    <a:pt x="1731" y="547"/>
                    <a:pt x="1728" y="558"/>
                  </a:cubicBezTo>
                  <a:cubicBezTo>
                    <a:pt x="1717" y="616"/>
                    <a:pt x="1655" y="667"/>
                    <a:pt x="1623" y="710"/>
                  </a:cubicBezTo>
                  <a:cubicBezTo>
                    <a:pt x="1616" y="743"/>
                    <a:pt x="1594" y="775"/>
                    <a:pt x="1579" y="804"/>
                  </a:cubicBezTo>
                  <a:cubicBezTo>
                    <a:pt x="1576" y="833"/>
                    <a:pt x="1554" y="866"/>
                    <a:pt x="1525" y="873"/>
                  </a:cubicBezTo>
                  <a:cubicBezTo>
                    <a:pt x="1514" y="895"/>
                    <a:pt x="1474" y="945"/>
                    <a:pt x="1449" y="949"/>
                  </a:cubicBezTo>
                  <a:cubicBezTo>
                    <a:pt x="1424" y="971"/>
                    <a:pt x="1402" y="993"/>
                    <a:pt x="1373" y="1011"/>
                  </a:cubicBezTo>
                  <a:cubicBezTo>
                    <a:pt x="1351" y="1040"/>
                    <a:pt x="1358" y="1185"/>
                    <a:pt x="1380" y="1228"/>
                  </a:cubicBezTo>
                  <a:cubicBezTo>
                    <a:pt x="1387" y="1268"/>
                    <a:pt x="1427" y="1344"/>
                    <a:pt x="1467" y="1308"/>
                  </a:cubicBezTo>
                  <a:cubicBezTo>
                    <a:pt x="1492" y="1344"/>
                    <a:pt x="1500" y="1272"/>
                    <a:pt x="1511" y="1264"/>
                  </a:cubicBezTo>
                  <a:cubicBezTo>
                    <a:pt x="1518" y="1261"/>
                    <a:pt x="1565" y="1235"/>
                    <a:pt x="1568" y="1228"/>
                  </a:cubicBezTo>
                  <a:cubicBezTo>
                    <a:pt x="1576" y="1217"/>
                    <a:pt x="1626" y="1163"/>
                    <a:pt x="1641" y="1156"/>
                  </a:cubicBezTo>
                  <a:cubicBezTo>
                    <a:pt x="1655" y="1134"/>
                    <a:pt x="1652" y="1127"/>
                    <a:pt x="1674" y="1112"/>
                  </a:cubicBezTo>
                  <a:cubicBezTo>
                    <a:pt x="1684" y="1051"/>
                    <a:pt x="1695" y="967"/>
                    <a:pt x="1721" y="906"/>
                  </a:cubicBezTo>
                  <a:cubicBezTo>
                    <a:pt x="1735" y="866"/>
                    <a:pt x="1775" y="830"/>
                    <a:pt x="1797" y="793"/>
                  </a:cubicBezTo>
                  <a:cubicBezTo>
                    <a:pt x="1815" y="764"/>
                    <a:pt x="1829" y="735"/>
                    <a:pt x="1858" y="717"/>
                  </a:cubicBezTo>
                  <a:cubicBezTo>
                    <a:pt x="1873" y="692"/>
                    <a:pt x="1905" y="630"/>
                    <a:pt x="1934" y="623"/>
                  </a:cubicBezTo>
                  <a:cubicBezTo>
                    <a:pt x="1956" y="612"/>
                    <a:pt x="2007" y="616"/>
                    <a:pt x="2025" y="630"/>
                  </a:cubicBezTo>
                  <a:cubicBezTo>
                    <a:pt x="2032" y="645"/>
                    <a:pt x="2003" y="706"/>
                    <a:pt x="2010" y="721"/>
                  </a:cubicBezTo>
                  <a:cubicBezTo>
                    <a:pt x="2000" y="746"/>
                    <a:pt x="1992" y="768"/>
                    <a:pt x="1971" y="782"/>
                  </a:cubicBezTo>
                  <a:cubicBezTo>
                    <a:pt x="1956" y="801"/>
                    <a:pt x="1934" y="819"/>
                    <a:pt x="1916" y="830"/>
                  </a:cubicBezTo>
                  <a:cubicBezTo>
                    <a:pt x="1902" y="851"/>
                    <a:pt x="1891" y="877"/>
                    <a:pt x="1869" y="891"/>
                  </a:cubicBezTo>
                  <a:cubicBezTo>
                    <a:pt x="1858" y="913"/>
                    <a:pt x="1847" y="924"/>
                    <a:pt x="1829" y="938"/>
                  </a:cubicBezTo>
                  <a:cubicBezTo>
                    <a:pt x="1818" y="956"/>
                    <a:pt x="1808" y="967"/>
                    <a:pt x="1804" y="989"/>
                  </a:cubicBezTo>
                  <a:cubicBezTo>
                    <a:pt x="1811" y="1043"/>
                    <a:pt x="1826" y="1018"/>
                    <a:pt x="1869" y="1011"/>
                  </a:cubicBezTo>
                  <a:cubicBezTo>
                    <a:pt x="1894" y="996"/>
                    <a:pt x="1927" y="993"/>
                    <a:pt x="1956" y="989"/>
                  </a:cubicBezTo>
                  <a:cubicBezTo>
                    <a:pt x="1978" y="982"/>
                    <a:pt x="2047" y="942"/>
                    <a:pt x="2068" y="935"/>
                  </a:cubicBezTo>
                  <a:cubicBezTo>
                    <a:pt x="2108" y="942"/>
                    <a:pt x="2086" y="964"/>
                    <a:pt x="2119" y="982"/>
                  </a:cubicBezTo>
                  <a:cubicBezTo>
                    <a:pt x="2126" y="1000"/>
                    <a:pt x="2097" y="1018"/>
                    <a:pt x="2068" y="1032"/>
                  </a:cubicBezTo>
                  <a:cubicBezTo>
                    <a:pt x="2039" y="1047"/>
                    <a:pt x="1971" y="1065"/>
                    <a:pt x="1938" y="1080"/>
                  </a:cubicBezTo>
                  <a:cubicBezTo>
                    <a:pt x="1913" y="1087"/>
                    <a:pt x="1887" y="1109"/>
                    <a:pt x="1862" y="1112"/>
                  </a:cubicBezTo>
                  <a:cubicBezTo>
                    <a:pt x="1851" y="1134"/>
                    <a:pt x="1840" y="1145"/>
                    <a:pt x="1818" y="1156"/>
                  </a:cubicBezTo>
                  <a:cubicBezTo>
                    <a:pt x="1793" y="1195"/>
                    <a:pt x="1771" y="1235"/>
                    <a:pt x="1731" y="1261"/>
                  </a:cubicBezTo>
                  <a:cubicBezTo>
                    <a:pt x="1710" y="1290"/>
                    <a:pt x="1710" y="1319"/>
                    <a:pt x="1677" y="1337"/>
                  </a:cubicBezTo>
                  <a:cubicBezTo>
                    <a:pt x="1637" y="1387"/>
                    <a:pt x="1503" y="1438"/>
                    <a:pt x="1478" y="1500"/>
                  </a:cubicBezTo>
                  <a:cubicBezTo>
                    <a:pt x="1467" y="1558"/>
                    <a:pt x="1500" y="1637"/>
                    <a:pt x="1536" y="1688"/>
                  </a:cubicBezTo>
                  <a:cubicBezTo>
                    <a:pt x="1543" y="1721"/>
                    <a:pt x="1590" y="1703"/>
                    <a:pt x="1619" y="1699"/>
                  </a:cubicBezTo>
                  <a:cubicBezTo>
                    <a:pt x="1626" y="1666"/>
                    <a:pt x="1674" y="1641"/>
                    <a:pt x="1706" y="1634"/>
                  </a:cubicBezTo>
                  <a:cubicBezTo>
                    <a:pt x="1731" y="1619"/>
                    <a:pt x="1742" y="1594"/>
                    <a:pt x="1771" y="1590"/>
                  </a:cubicBezTo>
                  <a:cubicBezTo>
                    <a:pt x="1797" y="1579"/>
                    <a:pt x="1800" y="1561"/>
                    <a:pt x="1826" y="1547"/>
                  </a:cubicBezTo>
                  <a:cubicBezTo>
                    <a:pt x="1865" y="1525"/>
                    <a:pt x="1880" y="1464"/>
                    <a:pt x="1923" y="1456"/>
                  </a:cubicBezTo>
                  <a:cubicBezTo>
                    <a:pt x="1945" y="1445"/>
                    <a:pt x="2000" y="1395"/>
                    <a:pt x="2000" y="1395"/>
                  </a:cubicBezTo>
                  <a:cubicBezTo>
                    <a:pt x="2010" y="1373"/>
                    <a:pt x="2036" y="1362"/>
                    <a:pt x="2057" y="1351"/>
                  </a:cubicBezTo>
                  <a:cubicBezTo>
                    <a:pt x="2072" y="1329"/>
                    <a:pt x="2076" y="1329"/>
                    <a:pt x="2097" y="1315"/>
                  </a:cubicBezTo>
                  <a:cubicBezTo>
                    <a:pt x="2115" y="1286"/>
                    <a:pt x="2141" y="1293"/>
                    <a:pt x="2152" y="1264"/>
                  </a:cubicBezTo>
                  <a:cubicBezTo>
                    <a:pt x="2155" y="1246"/>
                    <a:pt x="2159" y="1224"/>
                    <a:pt x="2173" y="1210"/>
                  </a:cubicBezTo>
                  <a:cubicBezTo>
                    <a:pt x="2188" y="1195"/>
                    <a:pt x="2220" y="1174"/>
                    <a:pt x="2220" y="1174"/>
                  </a:cubicBezTo>
                  <a:cubicBezTo>
                    <a:pt x="2235" y="1148"/>
                    <a:pt x="2271" y="1101"/>
                    <a:pt x="2297" y="1090"/>
                  </a:cubicBezTo>
                  <a:cubicBezTo>
                    <a:pt x="2333" y="1098"/>
                    <a:pt x="2344" y="1109"/>
                    <a:pt x="2358" y="1141"/>
                  </a:cubicBezTo>
                  <a:cubicBezTo>
                    <a:pt x="2340" y="1210"/>
                    <a:pt x="2315" y="1239"/>
                    <a:pt x="2253" y="1275"/>
                  </a:cubicBezTo>
                  <a:cubicBezTo>
                    <a:pt x="2235" y="1297"/>
                    <a:pt x="2217" y="1304"/>
                    <a:pt x="2195" y="1326"/>
                  </a:cubicBezTo>
                  <a:cubicBezTo>
                    <a:pt x="2173" y="1348"/>
                    <a:pt x="2163" y="1380"/>
                    <a:pt x="2144" y="1406"/>
                  </a:cubicBezTo>
                  <a:cubicBezTo>
                    <a:pt x="2141" y="1416"/>
                    <a:pt x="2130" y="1427"/>
                    <a:pt x="2130" y="1438"/>
                  </a:cubicBezTo>
                  <a:cubicBezTo>
                    <a:pt x="2137" y="1500"/>
                    <a:pt x="2257" y="1453"/>
                    <a:pt x="2318" y="1456"/>
                  </a:cubicBezTo>
                  <a:cubicBezTo>
                    <a:pt x="2373" y="1460"/>
                    <a:pt x="2434" y="1420"/>
                    <a:pt x="2470" y="1424"/>
                  </a:cubicBezTo>
                  <a:cubicBezTo>
                    <a:pt x="2510" y="1420"/>
                    <a:pt x="2546" y="1431"/>
                    <a:pt x="2565" y="1445"/>
                  </a:cubicBezTo>
                  <a:cubicBezTo>
                    <a:pt x="2583" y="1456"/>
                    <a:pt x="2575" y="1485"/>
                    <a:pt x="2586" y="1503"/>
                  </a:cubicBezTo>
                  <a:cubicBezTo>
                    <a:pt x="2568" y="1543"/>
                    <a:pt x="2546" y="1543"/>
                    <a:pt x="2503" y="1547"/>
                  </a:cubicBezTo>
                  <a:cubicBezTo>
                    <a:pt x="2460" y="1569"/>
                    <a:pt x="2333" y="1569"/>
                    <a:pt x="2286" y="1569"/>
                  </a:cubicBezTo>
                  <a:cubicBezTo>
                    <a:pt x="2239" y="1590"/>
                    <a:pt x="2195" y="1558"/>
                    <a:pt x="2166" y="1558"/>
                  </a:cubicBezTo>
                  <a:cubicBezTo>
                    <a:pt x="2137" y="1561"/>
                    <a:pt x="2054" y="1598"/>
                    <a:pt x="2025" y="1601"/>
                  </a:cubicBezTo>
                  <a:cubicBezTo>
                    <a:pt x="2007" y="1612"/>
                    <a:pt x="1985" y="1608"/>
                    <a:pt x="1967" y="1619"/>
                  </a:cubicBezTo>
                  <a:cubicBezTo>
                    <a:pt x="1952" y="1641"/>
                    <a:pt x="1942" y="1641"/>
                    <a:pt x="1916" y="1645"/>
                  </a:cubicBezTo>
                  <a:cubicBezTo>
                    <a:pt x="1913" y="1652"/>
                    <a:pt x="1913" y="1659"/>
                    <a:pt x="1905" y="1663"/>
                  </a:cubicBezTo>
                  <a:cubicBezTo>
                    <a:pt x="1898" y="1666"/>
                    <a:pt x="1891" y="1663"/>
                    <a:pt x="1884" y="1666"/>
                  </a:cubicBezTo>
                  <a:cubicBezTo>
                    <a:pt x="1865" y="1681"/>
                    <a:pt x="1887" y="1692"/>
                    <a:pt x="1840" y="1699"/>
                  </a:cubicBezTo>
                  <a:cubicBezTo>
                    <a:pt x="1818" y="1717"/>
                    <a:pt x="1771" y="1724"/>
                    <a:pt x="1742" y="1732"/>
                  </a:cubicBezTo>
                  <a:cubicBezTo>
                    <a:pt x="1721" y="1768"/>
                    <a:pt x="1710" y="1793"/>
                    <a:pt x="1677" y="1815"/>
                  </a:cubicBezTo>
                  <a:cubicBezTo>
                    <a:pt x="1655" y="1844"/>
                    <a:pt x="1619" y="1884"/>
                    <a:pt x="1587" y="1891"/>
                  </a:cubicBezTo>
                  <a:cubicBezTo>
                    <a:pt x="1550" y="1909"/>
                    <a:pt x="1568" y="1931"/>
                    <a:pt x="1525" y="1927"/>
                  </a:cubicBezTo>
                  <a:cubicBezTo>
                    <a:pt x="1496" y="1905"/>
                    <a:pt x="1471" y="1851"/>
                    <a:pt x="1456" y="1819"/>
                  </a:cubicBezTo>
                  <a:cubicBezTo>
                    <a:pt x="1453" y="1793"/>
                    <a:pt x="1453" y="1771"/>
                    <a:pt x="1434" y="1753"/>
                  </a:cubicBezTo>
                  <a:cubicBezTo>
                    <a:pt x="1431" y="1724"/>
                    <a:pt x="1424" y="1706"/>
                    <a:pt x="1405" y="1684"/>
                  </a:cubicBezTo>
                  <a:cubicBezTo>
                    <a:pt x="1402" y="1659"/>
                    <a:pt x="1384" y="1616"/>
                    <a:pt x="1373" y="1590"/>
                  </a:cubicBezTo>
                  <a:cubicBezTo>
                    <a:pt x="1376" y="1536"/>
                    <a:pt x="1344" y="1467"/>
                    <a:pt x="1319" y="1413"/>
                  </a:cubicBezTo>
                  <a:cubicBezTo>
                    <a:pt x="1311" y="1380"/>
                    <a:pt x="1293" y="1351"/>
                    <a:pt x="1275" y="1326"/>
                  </a:cubicBezTo>
                  <a:cubicBezTo>
                    <a:pt x="1268" y="1297"/>
                    <a:pt x="1264" y="1268"/>
                    <a:pt x="1253" y="1243"/>
                  </a:cubicBezTo>
                  <a:cubicBezTo>
                    <a:pt x="1246" y="1195"/>
                    <a:pt x="1206" y="1137"/>
                    <a:pt x="1166" y="1112"/>
                  </a:cubicBezTo>
                  <a:cubicBezTo>
                    <a:pt x="1141" y="1134"/>
                    <a:pt x="1137" y="1137"/>
                    <a:pt x="1123" y="1166"/>
                  </a:cubicBezTo>
                  <a:cubicBezTo>
                    <a:pt x="1130" y="1246"/>
                    <a:pt x="1116" y="1326"/>
                    <a:pt x="1130" y="1406"/>
                  </a:cubicBezTo>
                  <a:cubicBezTo>
                    <a:pt x="1134" y="1453"/>
                    <a:pt x="1134" y="1489"/>
                    <a:pt x="1152" y="1532"/>
                  </a:cubicBezTo>
                  <a:cubicBezTo>
                    <a:pt x="1152" y="1532"/>
                    <a:pt x="1163" y="1601"/>
                    <a:pt x="1166" y="1623"/>
                  </a:cubicBezTo>
                  <a:cubicBezTo>
                    <a:pt x="1170" y="1637"/>
                    <a:pt x="1174" y="1663"/>
                    <a:pt x="1174" y="1663"/>
                  </a:cubicBezTo>
                  <a:cubicBezTo>
                    <a:pt x="1177" y="1695"/>
                    <a:pt x="1181" y="1724"/>
                    <a:pt x="1195" y="1753"/>
                  </a:cubicBezTo>
                  <a:cubicBezTo>
                    <a:pt x="1199" y="1771"/>
                    <a:pt x="1192" y="1866"/>
                    <a:pt x="1195" y="1884"/>
                  </a:cubicBezTo>
                  <a:cubicBezTo>
                    <a:pt x="1192" y="1963"/>
                    <a:pt x="1228" y="2021"/>
                    <a:pt x="1152" y="2079"/>
                  </a:cubicBezTo>
                  <a:cubicBezTo>
                    <a:pt x="1137" y="2101"/>
                    <a:pt x="1147" y="2101"/>
                    <a:pt x="1121" y="2112"/>
                  </a:cubicBezTo>
                  <a:cubicBezTo>
                    <a:pt x="1107" y="2130"/>
                    <a:pt x="1092" y="2145"/>
                    <a:pt x="1074" y="2156"/>
                  </a:cubicBezTo>
                  <a:cubicBezTo>
                    <a:pt x="1040" y="2168"/>
                    <a:pt x="1018" y="2198"/>
                    <a:pt x="1026" y="2183"/>
                  </a:cubicBezTo>
                  <a:cubicBezTo>
                    <a:pt x="983" y="2237"/>
                    <a:pt x="1008" y="2201"/>
                    <a:pt x="1002" y="2244"/>
                  </a:cubicBezTo>
                  <a:cubicBezTo>
                    <a:pt x="1011" y="2250"/>
                    <a:pt x="1010" y="2265"/>
                    <a:pt x="1014" y="2277"/>
                  </a:cubicBezTo>
                  <a:cubicBezTo>
                    <a:pt x="1018" y="2289"/>
                    <a:pt x="1022" y="2297"/>
                    <a:pt x="1028" y="2319"/>
                  </a:cubicBezTo>
                  <a:cubicBezTo>
                    <a:pt x="1055" y="2355"/>
                    <a:pt x="1045" y="2369"/>
                    <a:pt x="1052" y="2409"/>
                  </a:cubicBezTo>
                  <a:cubicBezTo>
                    <a:pt x="1056" y="2492"/>
                    <a:pt x="1061" y="2554"/>
                    <a:pt x="1141" y="2601"/>
                  </a:cubicBezTo>
                  <a:cubicBezTo>
                    <a:pt x="1166" y="2565"/>
                    <a:pt x="1152" y="2492"/>
                    <a:pt x="1134" y="2449"/>
                  </a:cubicBezTo>
                  <a:cubicBezTo>
                    <a:pt x="1127" y="2384"/>
                    <a:pt x="1098" y="2282"/>
                    <a:pt x="1156" y="2239"/>
                  </a:cubicBezTo>
                  <a:cubicBezTo>
                    <a:pt x="1166" y="2257"/>
                    <a:pt x="1174" y="2271"/>
                    <a:pt x="1177" y="2293"/>
                  </a:cubicBezTo>
                  <a:cubicBezTo>
                    <a:pt x="1181" y="2362"/>
                    <a:pt x="1184" y="2434"/>
                    <a:pt x="1206" y="2503"/>
                  </a:cubicBezTo>
                  <a:cubicBezTo>
                    <a:pt x="1213" y="2547"/>
                    <a:pt x="1221" y="2561"/>
                    <a:pt x="1253" y="2587"/>
                  </a:cubicBezTo>
                  <a:cubicBezTo>
                    <a:pt x="1275" y="2576"/>
                    <a:pt x="1282" y="2572"/>
                    <a:pt x="1286" y="2547"/>
                  </a:cubicBezTo>
                  <a:cubicBezTo>
                    <a:pt x="1279" y="2514"/>
                    <a:pt x="1275" y="2478"/>
                    <a:pt x="1264" y="2445"/>
                  </a:cubicBezTo>
                  <a:cubicBezTo>
                    <a:pt x="1257" y="2376"/>
                    <a:pt x="1246" y="2297"/>
                    <a:pt x="1271" y="2231"/>
                  </a:cubicBezTo>
                  <a:cubicBezTo>
                    <a:pt x="1308" y="2250"/>
                    <a:pt x="1297" y="2333"/>
                    <a:pt x="1315" y="2373"/>
                  </a:cubicBezTo>
                  <a:cubicBezTo>
                    <a:pt x="1319" y="2395"/>
                    <a:pt x="1326" y="2416"/>
                    <a:pt x="1337" y="2438"/>
                  </a:cubicBezTo>
                  <a:cubicBezTo>
                    <a:pt x="1344" y="2467"/>
                    <a:pt x="1351" y="2496"/>
                    <a:pt x="1373" y="2514"/>
                  </a:cubicBezTo>
                  <a:cubicBezTo>
                    <a:pt x="1387" y="2539"/>
                    <a:pt x="1395" y="2547"/>
                    <a:pt x="1424" y="2536"/>
                  </a:cubicBezTo>
                  <a:cubicBezTo>
                    <a:pt x="1427" y="2507"/>
                    <a:pt x="1427" y="2478"/>
                    <a:pt x="1416" y="2449"/>
                  </a:cubicBezTo>
                  <a:cubicBezTo>
                    <a:pt x="1413" y="2427"/>
                    <a:pt x="1405" y="2402"/>
                    <a:pt x="1395" y="2380"/>
                  </a:cubicBezTo>
                  <a:cubicBezTo>
                    <a:pt x="1387" y="2351"/>
                    <a:pt x="1376" y="2322"/>
                    <a:pt x="1362" y="2297"/>
                  </a:cubicBezTo>
                  <a:cubicBezTo>
                    <a:pt x="1358" y="2275"/>
                    <a:pt x="1351" y="2250"/>
                    <a:pt x="1340" y="2228"/>
                  </a:cubicBezTo>
                  <a:cubicBezTo>
                    <a:pt x="1337" y="2203"/>
                    <a:pt x="1326" y="2203"/>
                    <a:pt x="1340" y="2177"/>
                  </a:cubicBezTo>
                  <a:cubicBezTo>
                    <a:pt x="1373" y="2192"/>
                    <a:pt x="1373" y="2221"/>
                    <a:pt x="1391" y="2250"/>
                  </a:cubicBezTo>
                  <a:cubicBezTo>
                    <a:pt x="1395" y="2279"/>
                    <a:pt x="1398" y="2282"/>
                    <a:pt x="1424" y="2297"/>
                  </a:cubicBezTo>
                  <a:cubicBezTo>
                    <a:pt x="1427" y="2322"/>
                    <a:pt x="1460" y="2355"/>
                    <a:pt x="1482" y="2373"/>
                  </a:cubicBezTo>
                  <a:cubicBezTo>
                    <a:pt x="1496" y="2405"/>
                    <a:pt x="1511" y="2449"/>
                    <a:pt x="1543" y="2467"/>
                  </a:cubicBezTo>
                  <a:cubicBezTo>
                    <a:pt x="1561" y="2503"/>
                    <a:pt x="1576" y="2539"/>
                    <a:pt x="1619" y="2547"/>
                  </a:cubicBezTo>
                  <a:cubicBezTo>
                    <a:pt x="1630" y="2489"/>
                    <a:pt x="1626" y="2449"/>
                    <a:pt x="1590" y="2402"/>
                  </a:cubicBezTo>
                  <a:cubicBezTo>
                    <a:pt x="1583" y="2362"/>
                    <a:pt x="1547" y="2315"/>
                    <a:pt x="1514" y="2297"/>
                  </a:cubicBezTo>
                  <a:cubicBezTo>
                    <a:pt x="1503" y="2279"/>
                    <a:pt x="1496" y="2264"/>
                    <a:pt x="1478" y="2253"/>
                  </a:cubicBezTo>
                  <a:cubicBezTo>
                    <a:pt x="1467" y="2231"/>
                    <a:pt x="1449" y="2210"/>
                    <a:pt x="1427" y="2199"/>
                  </a:cubicBezTo>
                  <a:cubicBezTo>
                    <a:pt x="1416" y="2181"/>
                    <a:pt x="1416" y="2159"/>
                    <a:pt x="1405" y="2141"/>
                  </a:cubicBezTo>
                  <a:cubicBezTo>
                    <a:pt x="1416" y="2108"/>
                    <a:pt x="1420" y="2126"/>
                    <a:pt x="1445" y="2141"/>
                  </a:cubicBezTo>
                  <a:cubicBezTo>
                    <a:pt x="1467" y="2166"/>
                    <a:pt x="1482" y="2192"/>
                    <a:pt x="1511" y="2210"/>
                  </a:cubicBezTo>
                  <a:cubicBezTo>
                    <a:pt x="1539" y="2257"/>
                    <a:pt x="1579" y="2318"/>
                    <a:pt x="1619" y="2351"/>
                  </a:cubicBezTo>
                  <a:cubicBezTo>
                    <a:pt x="1630" y="2369"/>
                    <a:pt x="1663" y="2395"/>
                    <a:pt x="1663" y="2395"/>
                  </a:cubicBezTo>
                  <a:cubicBezTo>
                    <a:pt x="1681" y="2427"/>
                    <a:pt x="1702" y="2434"/>
                    <a:pt x="1731" y="2456"/>
                  </a:cubicBezTo>
                  <a:cubicBezTo>
                    <a:pt x="1742" y="2452"/>
                    <a:pt x="1757" y="2456"/>
                    <a:pt x="1764" y="2449"/>
                  </a:cubicBezTo>
                  <a:cubicBezTo>
                    <a:pt x="1771" y="2442"/>
                    <a:pt x="1753" y="2427"/>
                    <a:pt x="1750" y="2416"/>
                  </a:cubicBezTo>
                  <a:cubicBezTo>
                    <a:pt x="1735" y="2384"/>
                    <a:pt x="1706" y="2344"/>
                    <a:pt x="1677" y="2326"/>
                  </a:cubicBezTo>
                  <a:cubicBezTo>
                    <a:pt x="1666" y="2308"/>
                    <a:pt x="1659" y="2297"/>
                    <a:pt x="1641" y="2282"/>
                  </a:cubicBezTo>
                  <a:cubicBezTo>
                    <a:pt x="1623" y="2253"/>
                    <a:pt x="1587" y="2206"/>
                    <a:pt x="1558" y="2188"/>
                  </a:cubicBezTo>
                  <a:cubicBezTo>
                    <a:pt x="1536" y="2159"/>
                    <a:pt x="1511" y="2130"/>
                    <a:pt x="1482" y="2108"/>
                  </a:cubicBezTo>
                  <a:cubicBezTo>
                    <a:pt x="1471" y="2090"/>
                    <a:pt x="1471" y="2072"/>
                    <a:pt x="1460" y="2054"/>
                  </a:cubicBezTo>
                  <a:cubicBezTo>
                    <a:pt x="1467" y="2007"/>
                    <a:pt x="1460" y="1996"/>
                    <a:pt x="1500" y="1989"/>
                  </a:cubicBezTo>
                  <a:cubicBezTo>
                    <a:pt x="1521" y="1978"/>
                    <a:pt x="1529" y="1956"/>
                    <a:pt x="1579" y="1945"/>
                  </a:cubicBezTo>
                  <a:cubicBezTo>
                    <a:pt x="1630" y="1934"/>
                    <a:pt x="1753" y="1924"/>
                    <a:pt x="1815" y="1916"/>
                  </a:cubicBezTo>
                  <a:cubicBezTo>
                    <a:pt x="1840" y="1905"/>
                    <a:pt x="1927" y="1905"/>
                    <a:pt x="1956" y="1902"/>
                  </a:cubicBezTo>
                  <a:cubicBezTo>
                    <a:pt x="2007" y="1876"/>
                    <a:pt x="2054" y="1866"/>
                    <a:pt x="2108" y="1862"/>
                  </a:cubicBezTo>
                  <a:cubicBezTo>
                    <a:pt x="2173" y="1848"/>
                    <a:pt x="2264" y="1840"/>
                    <a:pt x="2329" y="1837"/>
                  </a:cubicBezTo>
                  <a:cubicBezTo>
                    <a:pt x="2449" y="1811"/>
                    <a:pt x="2546" y="1775"/>
                    <a:pt x="2662" y="1750"/>
                  </a:cubicBezTo>
                  <a:cubicBezTo>
                    <a:pt x="2673" y="1746"/>
                    <a:pt x="2818" y="1699"/>
                    <a:pt x="2858" y="1684"/>
                  </a:cubicBezTo>
                </a:path>
              </a:pathLst>
            </a:custGeom>
            <a:solidFill>
              <a:schemeClr val="bg1"/>
            </a:solidFill>
            <a:ln w="6350" cmpd="sng">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609" name="Text Box 89">
              <a:extLst>
                <a:ext uri="{FF2B5EF4-FFF2-40B4-BE49-F238E27FC236}">
                  <a16:creationId xmlns:a16="http://schemas.microsoft.com/office/drawing/2014/main" id="{68E3AC57-4878-4EE7-8014-4D40C163E2BF}"/>
                </a:ext>
              </a:extLst>
            </p:cNvPr>
            <p:cNvSpPr txBox="1">
              <a:spLocks noChangeArrowheads="1"/>
            </p:cNvSpPr>
            <p:nvPr/>
          </p:nvSpPr>
          <p:spPr bwMode="auto">
            <a:xfrm>
              <a:off x="-64" y="1945"/>
              <a:ext cx="674" cy="292"/>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sz="1200" b="1" i="1"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Mallqui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sz="1200" b="1" i="1"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INTI RAYMI</a:t>
              </a:r>
            </a:p>
          </p:txBody>
        </p:sp>
      </p:grpSp>
      <p:grpSp>
        <p:nvGrpSpPr>
          <p:cNvPr id="9" name="Group 90">
            <a:extLst>
              <a:ext uri="{FF2B5EF4-FFF2-40B4-BE49-F238E27FC236}">
                <a16:creationId xmlns:a16="http://schemas.microsoft.com/office/drawing/2014/main" id="{A992BF23-3A11-4508-AF8A-41DE51880C59}"/>
              </a:ext>
            </a:extLst>
          </p:cNvPr>
          <p:cNvGrpSpPr>
            <a:grpSpLocks/>
          </p:cNvGrpSpPr>
          <p:nvPr/>
        </p:nvGrpSpPr>
        <p:grpSpPr bwMode="auto">
          <a:xfrm>
            <a:off x="7875588" y="1790700"/>
            <a:ext cx="1316037" cy="1466850"/>
            <a:chOff x="4961" y="1215"/>
            <a:chExt cx="829" cy="1014"/>
          </a:xfrm>
        </p:grpSpPr>
        <p:sp>
          <p:nvSpPr>
            <p:cNvPr id="24756" name="Freeform 91">
              <a:extLst>
                <a:ext uri="{FF2B5EF4-FFF2-40B4-BE49-F238E27FC236}">
                  <a16:creationId xmlns:a16="http://schemas.microsoft.com/office/drawing/2014/main" id="{1BB5DCAE-7AEA-42A0-9DE4-5D60BE70C9AC}"/>
                </a:ext>
              </a:extLst>
            </p:cNvPr>
            <p:cNvSpPr>
              <a:spLocks noChangeAspect="1"/>
            </p:cNvSpPr>
            <p:nvPr/>
          </p:nvSpPr>
          <p:spPr bwMode="auto">
            <a:xfrm>
              <a:off x="5154" y="1215"/>
              <a:ext cx="636" cy="742"/>
            </a:xfrm>
            <a:custGeom>
              <a:avLst/>
              <a:gdLst>
                <a:gd name="T0" fmla="*/ 0 w 1999"/>
                <a:gd name="T1" fmla="*/ 0 h 2322"/>
                <a:gd name="T2" fmla="*/ 0 w 1999"/>
                <a:gd name="T3" fmla="*/ 0 h 2322"/>
                <a:gd name="T4" fmla="*/ 0 w 1999"/>
                <a:gd name="T5" fmla="*/ 0 h 2322"/>
                <a:gd name="T6" fmla="*/ 0 w 1999"/>
                <a:gd name="T7" fmla="*/ 0 h 2322"/>
                <a:gd name="T8" fmla="*/ 0 w 1999"/>
                <a:gd name="T9" fmla="*/ 0 h 2322"/>
                <a:gd name="T10" fmla="*/ 0 w 1999"/>
                <a:gd name="T11" fmla="*/ 0 h 2322"/>
                <a:gd name="T12" fmla="*/ 0 w 1999"/>
                <a:gd name="T13" fmla="*/ 0 h 2322"/>
                <a:gd name="T14" fmla="*/ 0 w 1999"/>
                <a:gd name="T15" fmla="*/ 0 h 2322"/>
                <a:gd name="T16" fmla="*/ 0 w 1999"/>
                <a:gd name="T17" fmla="*/ 0 h 2322"/>
                <a:gd name="T18" fmla="*/ 0 w 1999"/>
                <a:gd name="T19" fmla="*/ 0 h 2322"/>
                <a:gd name="T20" fmla="*/ 0 w 1999"/>
                <a:gd name="T21" fmla="*/ 0 h 2322"/>
                <a:gd name="T22" fmla="*/ 0 w 1999"/>
                <a:gd name="T23" fmla="*/ 0 h 2322"/>
                <a:gd name="T24" fmla="*/ 0 w 1999"/>
                <a:gd name="T25" fmla="*/ 0 h 2322"/>
                <a:gd name="T26" fmla="*/ 0 w 1999"/>
                <a:gd name="T27" fmla="*/ 0 h 2322"/>
                <a:gd name="T28" fmla="*/ 0 w 1999"/>
                <a:gd name="T29" fmla="*/ 0 h 2322"/>
                <a:gd name="T30" fmla="*/ 0 w 1999"/>
                <a:gd name="T31" fmla="*/ 0 h 2322"/>
                <a:gd name="T32" fmla="*/ 0 w 1999"/>
                <a:gd name="T33" fmla="*/ 0 h 2322"/>
                <a:gd name="T34" fmla="*/ 0 w 1999"/>
                <a:gd name="T35" fmla="*/ 0 h 2322"/>
                <a:gd name="T36" fmla="*/ 0 w 1999"/>
                <a:gd name="T37" fmla="*/ 0 h 2322"/>
                <a:gd name="T38" fmla="*/ 0 w 1999"/>
                <a:gd name="T39" fmla="*/ 0 h 2322"/>
                <a:gd name="T40" fmla="*/ 0 w 1999"/>
                <a:gd name="T41" fmla="*/ 0 h 2322"/>
                <a:gd name="T42" fmla="*/ 0 w 1999"/>
                <a:gd name="T43" fmla="*/ 0 h 2322"/>
                <a:gd name="T44" fmla="*/ 0 w 1999"/>
                <a:gd name="T45" fmla="*/ 0 h 2322"/>
                <a:gd name="T46" fmla="*/ 0 w 1999"/>
                <a:gd name="T47" fmla="*/ 0 h 2322"/>
                <a:gd name="T48" fmla="*/ 0 w 1999"/>
                <a:gd name="T49" fmla="*/ 0 h 2322"/>
                <a:gd name="T50" fmla="*/ 0 w 1999"/>
                <a:gd name="T51" fmla="*/ 0 h 2322"/>
                <a:gd name="T52" fmla="*/ 0 w 1999"/>
                <a:gd name="T53" fmla="*/ 0 h 2322"/>
                <a:gd name="T54" fmla="*/ 0 w 1999"/>
                <a:gd name="T55" fmla="*/ 0 h 2322"/>
                <a:gd name="T56" fmla="*/ 0 w 1999"/>
                <a:gd name="T57" fmla="*/ 0 h 2322"/>
                <a:gd name="T58" fmla="*/ 0 w 1999"/>
                <a:gd name="T59" fmla="*/ 0 h 2322"/>
                <a:gd name="T60" fmla="*/ 0 w 1999"/>
                <a:gd name="T61" fmla="*/ 0 h 2322"/>
                <a:gd name="T62" fmla="*/ 0 w 1999"/>
                <a:gd name="T63" fmla="*/ 0 h 2322"/>
                <a:gd name="T64" fmla="*/ 0 w 1999"/>
                <a:gd name="T65" fmla="*/ 0 h 2322"/>
                <a:gd name="T66" fmla="*/ 0 w 1999"/>
                <a:gd name="T67" fmla="*/ 0 h 2322"/>
                <a:gd name="T68" fmla="*/ 0 w 1999"/>
                <a:gd name="T69" fmla="*/ 0 h 2322"/>
                <a:gd name="T70" fmla="*/ 0 w 1999"/>
                <a:gd name="T71" fmla="*/ 0 h 2322"/>
                <a:gd name="T72" fmla="*/ 0 w 1999"/>
                <a:gd name="T73" fmla="*/ 0 h 2322"/>
                <a:gd name="T74" fmla="*/ 0 w 1999"/>
                <a:gd name="T75" fmla="*/ 0 h 2322"/>
                <a:gd name="T76" fmla="*/ 0 w 1999"/>
                <a:gd name="T77" fmla="*/ 0 h 2322"/>
                <a:gd name="T78" fmla="*/ 0 w 1999"/>
                <a:gd name="T79" fmla="*/ 0 h 2322"/>
                <a:gd name="T80" fmla="*/ 0 w 1999"/>
                <a:gd name="T81" fmla="*/ 0 h 2322"/>
                <a:gd name="T82" fmla="*/ 0 w 1999"/>
                <a:gd name="T83" fmla="*/ 0 h 2322"/>
                <a:gd name="T84" fmla="*/ 0 w 1999"/>
                <a:gd name="T85" fmla="*/ 0 h 2322"/>
                <a:gd name="T86" fmla="*/ 0 w 1999"/>
                <a:gd name="T87" fmla="*/ 0 h 2322"/>
                <a:gd name="T88" fmla="*/ 0 w 1999"/>
                <a:gd name="T89" fmla="*/ 0 h 2322"/>
                <a:gd name="T90" fmla="*/ 0 w 1999"/>
                <a:gd name="T91" fmla="*/ 0 h 2322"/>
                <a:gd name="T92" fmla="*/ 0 w 1999"/>
                <a:gd name="T93" fmla="*/ 0 h 2322"/>
                <a:gd name="T94" fmla="*/ 0 w 1999"/>
                <a:gd name="T95" fmla="*/ 0 h 2322"/>
                <a:gd name="T96" fmla="*/ 0 w 1999"/>
                <a:gd name="T97" fmla="*/ 0 h 23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9"/>
                <a:gd name="T148" fmla="*/ 0 h 2322"/>
                <a:gd name="T149" fmla="*/ 1999 w 1999"/>
                <a:gd name="T150" fmla="*/ 2322 h 23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9" h="2322">
                  <a:moveTo>
                    <a:pt x="1429" y="713"/>
                  </a:moveTo>
                  <a:cubicBezTo>
                    <a:pt x="1438" y="685"/>
                    <a:pt x="1459" y="633"/>
                    <a:pt x="1483" y="617"/>
                  </a:cubicBezTo>
                  <a:cubicBezTo>
                    <a:pt x="1489" y="600"/>
                    <a:pt x="1528" y="578"/>
                    <a:pt x="1546" y="566"/>
                  </a:cubicBezTo>
                  <a:cubicBezTo>
                    <a:pt x="1549" y="564"/>
                    <a:pt x="1552" y="561"/>
                    <a:pt x="1555" y="560"/>
                  </a:cubicBezTo>
                  <a:cubicBezTo>
                    <a:pt x="1558" y="559"/>
                    <a:pt x="1561" y="559"/>
                    <a:pt x="1564" y="557"/>
                  </a:cubicBezTo>
                  <a:cubicBezTo>
                    <a:pt x="1570" y="553"/>
                    <a:pt x="1582" y="545"/>
                    <a:pt x="1582" y="545"/>
                  </a:cubicBezTo>
                  <a:cubicBezTo>
                    <a:pt x="1586" y="539"/>
                    <a:pt x="1594" y="527"/>
                    <a:pt x="1594" y="527"/>
                  </a:cubicBezTo>
                  <a:lnTo>
                    <a:pt x="1979" y="0"/>
                  </a:lnTo>
                  <a:cubicBezTo>
                    <a:pt x="1986" y="12"/>
                    <a:pt x="1999" y="7"/>
                    <a:pt x="1999" y="23"/>
                  </a:cubicBezTo>
                  <a:lnTo>
                    <a:pt x="1616" y="544"/>
                  </a:lnTo>
                  <a:cubicBezTo>
                    <a:pt x="1590" y="588"/>
                    <a:pt x="1595" y="655"/>
                    <a:pt x="1549" y="686"/>
                  </a:cubicBezTo>
                  <a:cubicBezTo>
                    <a:pt x="1532" y="711"/>
                    <a:pt x="1507" y="721"/>
                    <a:pt x="1483" y="737"/>
                  </a:cubicBezTo>
                  <a:cubicBezTo>
                    <a:pt x="1470" y="746"/>
                    <a:pt x="1452" y="746"/>
                    <a:pt x="1438" y="755"/>
                  </a:cubicBezTo>
                  <a:cubicBezTo>
                    <a:pt x="1431" y="765"/>
                    <a:pt x="1436" y="764"/>
                    <a:pt x="1429" y="764"/>
                  </a:cubicBezTo>
                  <a:lnTo>
                    <a:pt x="1298" y="952"/>
                  </a:lnTo>
                  <a:cubicBezTo>
                    <a:pt x="1275" y="965"/>
                    <a:pt x="1270" y="967"/>
                    <a:pt x="1246" y="959"/>
                  </a:cubicBezTo>
                  <a:cubicBezTo>
                    <a:pt x="1243" y="949"/>
                    <a:pt x="1244" y="930"/>
                    <a:pt x="1237" y="923"/>
                  </a:cubicBezTo>
                  <a:cubicBezTo>
                    <a:pt x="1232" y="918"/>
                    <a:pt x="1225" y="915"/>
                    <a:pt x="1219" y="911"/>
                  </a:cubicBezTo>
                  <a:cubicBezTo>
                    <a:pt x="1214" y="907"/>
                    <a:pt x="1201" y="905"/>
                    <a:pt x="1201" y="905"/>
                  </a:cubicBezTo>
                  <a:cubicBezTo>
                    <a:pt x="1184" y="911"/>
                    <a:pt x="1192" y="916"/>
                    <a:pt x="1192" y="929"/>
                  </a:cubicBezTo>
                  <a:cubicBezTo>
                    <a:pt x="1256" y="1095"/>
                    <a:pt x="1231" y="1013"/>
                    <a:pt x="1245" y="1073"/>
                  </a:cubicBezTo>
                  <a:cubicBezTo>
                    <a:pt x="1245" y="1102"/>
                    <a:pt x="1253" y="1076"/>
                    <a:pt x="1243" y="1106"/>
                  </a:cubicBezTo>
                  <a:cubicBezTo>
                    <a:pt x="1241" y="1113"/>
                    <a:pt x="1244" y="1121"/>
                    <a:pt x="1240" y="1127"/>
                  </a:cubicBezTo>
                  <a:cubicBezTo>
                    <a:pt x="1234" y="1134"/>
                    <a:pt x="1213" y="1136"/>
                    <a:pt x="1213" y="1136"/>
                  </a:cubicBezTo>
                  <a:cubicBezTo>
                    <a:pt x="1194" y="1130"/>
                    <a:pt x="1176" y="1123"/>
                    <a:pt x="1159" y="1112"/>
                  </a:cubicBezTo>
                  <a:cubicBezTo>
                    <a:pt x="1152" y="1101"/>
                    <a:pt x="1141" y="1089"/>
                    <a:pt x="1129" y="1085"/>
                  </a:cubicBezTo>
                  <a:cubicBezTo>
                    <a:pt x="1122" y="1074"/>
                    <a:pt x="1110" y="1067"/>
                    <a:pt x="1099" y="1061"/>
                  </a:cubicBezTo>
                  <a:cubicBezTo>
                    <a:pt x="1093" y="1057"/>
                    <a:pt x="1081" y="1049"/>
                    <a:pt x="1081" y="1049"/>
                  </a:cubicBezTo>
                  <a:cubicBezTo>
                    <a:pt x="1075" y="1039"/>
                    <a:pt x="1062" y="1029"/>
                    <a:pt x="1051" y="1025"/>
                  </a:cubicBezTo>
                  <a:cubicBezTo>
                    <a:pt x="1048" y="1021"/>
                    <a:pt x="1033" y="1006"/>
                    <a:pt x="1030" y="1004"/>
                  </a:cubicBezTo>
                  <a:cubicBezTo>
                    <a:pt x="1025" y="1001"/>
                    <a:pt x="1018" y="1000"/>
                    <a:pt x="1012" y="998"/>
                  </a:cubicBezTo>
                  <a:cubicBezTo>
                    <a:pt x="1009" y="997"/>
                    <a:pt x="1003" y="995"/>
                    <a:pt x="1003" y="995"/>
                  </a:cubicBezTo>
                  <a:cubicBezTo>
                    <a:pt x="996" y="996"/>
                    <a:pt x="988" y="995"/>
                    <a:pt x="982" y="998"/>
                  </a:cubicBezTo>
                  <a:cubicBezTo>
                    <a:pt x="970" y="1003"/>
                    <a:pt x="972" y="1028"/>
                    <a:pt x="973" y="1031"/>
                  </a:cubicBezTo>
                  <a:cubicBezTo>
                    <a:pt x="978" y="1055"/>
                    <a:pt x="995" y="1089"/>
                    <a:pt x="1015" y="1102"/>
                  </a:cubicBezTo>
                  <a:cubicBezTo>
                    <a:pt x="1026" y="1121"/>
                    <a:pt x="1089" y="1216"/>
                    <a:pt x="1095" y="1225"/>
                  </a:cubicBezTo>
                  <a:cubicBezTo>
                    <a:pt x="1101" y="1234"/>
                    <a:pt x="1037" y="1132"/>
                    <a:pt x="1051" y="1157"/>
                  </a:cubicBezTo>
                  <a:cubicBezTo>
                    <a:pt x="1078" y="1203"/>
                    <a:pt x="1165" y="1328"/>
                    <a:pt x="1182" y="1378"/>
                  </a:cubicBezTo>
                  <a:cubicBezTo>
                    <a:pt x="1201" y="1428"/>
                    <a:pt x="1179" y="1446"/>
                    <a:pt x="1165" y="1457"/>
                  </a:cubicBezTo>
                  <a:cubicBezTo>
                    <a:pt x="1151" y="1468"/>
                    <a:pt x="1124" y="1459"/>
                    <a:pt x="1096" y="1445"/>
                  </a:cubicBezTo>
                  <a:cubicBezTo>
                    <a:pt x="1068" y="1431"/>
                    <a:pt x="1040" y="1406"/>
                    <a:pt x="1000" y="1376"/>
                  </a:cubicBezTo>
                  <a:cubicBezTo>
                    <a:pt x="960" y="1346"/>
                    <a:pt x="883" y="1288"/>
                    <a:pt x="855" y="1267"/>
                  </a:cubicBezTo>
                  <a:cubicBezTo>
                    <a:pt x="827" y="1246"/>
                    <a:pt x="835" y="1250"/>
                    <a:pt x="829" y="1250"/>
                  </a:cubicBezTo>
                  <a:cubicBezTo>
                    <a:pt x="823" y="1250"/>
                    <a:pt x="816" y="1252"/>
                    <a:pt x="816" y="1264"/>
                  </a:cubicBezTo>
                  <a:cubicBezTo>
                    <a:pt x="816" y="1276"/>
                    <a:pt x="806" y="1265"/>
                    <a:pt x="829" y="1322"/>
                  </a:cubicBezTo>
                  <a:cubicBezTo>
                    <a:pt x="852" y="1379"/>
                    <a:pt x="935" y="1546"/>
                    <a:pt x="954" y="1604"/>
                  </a:cubicBezTo>
                  <a:cubicBezTo>
                    <a:pt x="973" y="1662"/>
                    <a:pt x="954" y="1663"/>
                    <a:pt x="943" y="1672"/>
                  </a:cubicBezTo>
                  <a:cubicBezTo>
                    <a:pt x="932" y="1681"/>
                    <a:pt x="914" y="1676"/>
                    <a:pt x="889" y="1660"/>
                  </a:cubicBezTo>
                  <a:cubicBezTo>
                    <a:pt x="864" y="1644"/>
                    <a:pt x="830" y="1612"/>
                    <a:pt x="790" y="1576"/>
                  </a:cubicBezTo>
                  <a:cubicBezTo>
                    <a:pt x="750" y="1540"/>
                    <a:pt x="680" y="1468"/>
                    <a:pt x="651" y="1445"/>
                  </a:cubicBezTo>
                  <a:cubicBezTo>
                    <a:pt x="622" y="1422"/>
                    <a:pt x="621" y="1431"/>
                    <a:pt x="616" y="1436"/>
                  </a:cubicBezTo>
                  <a:cubicBezTo>
                    <a:pt x="611" y="1441"/>
                    <a:pt x="604" y="1434"/>
                    <a:pt x="621" y="1475"/>
                  </a:cubicBezTo>
                  <a:cubicBezTo>
                    <a:pt x="638" y="1516"/>
                    <a:pt x="710" y="1639"/>
                    <a:pt x="720" y="1684"/>
                  </a:cubicBezTo>
                  <a:cubicBezTo>
                    <a:pt x="730" y="1729"/>
                    <a:pt x="715" y="1735"/>
                    <a:pt x="682" y="1747"/>
                  </a:cubicBezTo>
                  <a:cubicBezTo>
                    <a:pt x="649" y="1759"/>
                    <a:pt x="553" y="1747"/>
                    <a:pt x="520" y="1754"/>
                  </a:cubicBezTo>
                  <a:cubicBezTo>
                    <a:pt x="487" y="1761"/>
                    <a:pt x="484" y="1765"/>
                    <a:pt x="486" y="1786"/>
                  </a:cubicBezTo>
                  <a:cubicBezTo>
                    <a:pt x="488" y="1807"/>
                    <a:pt x="501" y="1821"/>
                    <a:pt x="531" y="1880"/>
                  </a:cubicBezTo>
                  <a:cubicBezTo>
                    <a:pt x="561" y="1939"/>
                    <a:pt x="641" y="2090"/>
                    <a:pt x="667" y="2141"/>
                  </a:cubicBezTo>
                  <a:cubicBezTo>
                    <a:pt x="693" y="2192"/>
                    <a:pt x="688" y="2178"/>
                    <a:pt x="688" y="2188"/>
                  </a:cubicBezTo>
                  <a:cubicBezTo>
                    <a:pt x="688" y="2198"/>
                    <a:pt x="674" y="2211"/>
                    <a:pt x="664" y="2204"/>
                  </a:cubicBezTo>
                  <a:cubicBezTo>
                    <a:pt x="654" y="2197"/>
                    <a:pt x="658" y="2200"/>
                    <a:pt x="630" y="2147"/>
                  </a:cubicBezTo>
                  <a:cubicBezTo>
                    <a:pt x="602" y="2094"/>
                    <a:pt x="523" y="1932"/>
                    <a:pt x="496" y="1888"/>
                  </a:cubicBezTo>
                  <a:cubicBezTo>
                    <a:pt x="469" y="1844"/>
                    <a:pt x="470" y="1872"/>
                    <a:pt x="469" y="1880"/>
                  </a:cubicBezTo>
                  <a:cubicBezTo>
                    <a:pt x="468" y="1888"/>
                    <a:pt x="467" y="1892"/>
                    <a:pt x="492" y="1939"/>
                  </a:cubicBezTo>
                  <a:cubicBezTo>
                    <a:pt x="517" y="1986"/>
                    <a:pt x="591" y="2115"/>
                    <a:pt x="616" y="2161"/>
                  </a:cubicBezTo>
                  <a:cubicBezTo>
                    <a:pt x="641" y="2207"/>
                    <a:pt x="640" y="2203"/>
                    <a:pt x="640" y="2213"/>
                  </a:cubicBezTo>
                  <a:cubicBezTo>
                    <a:pt x="640" y="2223"/>
                    <a:pt x="628" y="2236"/>
                    <a:pt x="615" y="2222"/>
                  </a:cubicBezTo>
                  <a:cubicBezTo>
                    <a:pt x="602" y="2208"/>
                    <a:pt x="586" y="2176"/>
                    <a:pt x="559" y="2126"/>
                  </a:cubicBezTo>
                  <a:cubicBezTo>
                    <a:pt x="532" y="2076"/>
                    <a:pt x="474" y="1955"/>
                    <a:pt x="454" y="1924"/>
                  </a:cubicBezTo>
                  <a:cubicBezTo>
                    <a:pt x="434" y="1893"/>
                    <a:pt x="428" y="1911"/>
                    <a:pt x="439" y="1940"/>
                  </a:cubicBezTo>
                  <a:cubicBezTo>
                    <a:pt x="450" y="1969"/>
                    <a:pt x="503" y="2061"/>
                    <a:pt x="523" y="2101"/>
                  </a:cubicBezTo>
                  <a:cubicBezTo>
                    <a:pt x="543" y="2141"/>
                    <a:pt x="560" y="2170"/>
                    <a:pt x="562" y="2183"/>
                  </a:cubicBezTo>
                  <a:cubicBezTo>
                    <a:pt x="564" y="2196"/>
                    <a:pt x="556" y="2216"/>
                    <a:pt x="534" y="2180"/>
                  </a:cubicBezTo>
                  <a:cubicBezTo>
                    <a:pt x="512" y="2144"/>
                    <a:pt x="447" y="1999"/>
                    <a:pt x="427" y="1967"/>
                  </a:cubicBezTo>
                  <a:cubicBezTo>
                    <a:pt x="407" y="1935"/>
                    <a:pt x="409" y="1973"/>
                    <a:pt x="412" y="1987"/>
                  </a:cubicBezTo>
                  <a:cubicBezTo>
                    <a:pt x="415" y="2001"/>
                    <a:pt x="434" y="2031"/>
                    <a:pt x="444" y="2053"/>
                  </a:cubicBezTo>
                  <a:cubicBezTo>
                    <a:pt x="454" y="2075"/>
                    <a:pt x="462" y="2096"/>
                    <a:pt x="472" y="2117"/>
                  </a:cubicBezTo>
                  <a:cubicBezTo>
                    <a:pt x="482" y="2138"/>
                    <a:pt x="504" y="2170"/>
                    <a:pt x="504" y="2182"/>
                  </a:cubicBezTo>
                  <a:cubicBezTo>
                    <a:pt x="504" y="2194"/>
                    <a:pt x="493" y="2220"/>
                    <a:pt x="475" y="2188"/>
                  </a:cubicBezTo>
                  <a:cubicBezTo>
                    <a:pt x="457" y="2156"/>
                    <a:pt x="411" y="2018"/>
                    <a:pt x="393" y="1987"/>
                  </a:cubicBezTo>
                  <a:cubicBezTo>
                    <a:pt x="375" y="1956"/>
                    <a:pt x="370" y="1989"/>
                    <a:pt x="366" y="2002"/>
                  </a:cubicBezTo>
                  <a:cubicBezTo>
                    <a:pt x="362" y="2015"/>
                    <a:pt x="374" y="2044"/>
                    <a:pt x="369" y="2063"/>
                  </a:cubicBezTo>
                  <a:cubicBezTo>
                    <a:pt x="364" y="2082"/>
                    <a:pt x="341" y="2102"/>
                    <a:pt x="334" y="2116"/>
                  </a:cubicBezTo>
                  <a:cubicBezTo>
                    <a:pt x="327" y="2130"/>
                    <a:pt x="324" y="2141"/>
                    <a:pt x="324" y="2149"/>
                  </a:cubicBezTo>
                  <a:cubicBezTo>
                    <a:pt x="324" y="2157"/>
                    <a:pt x="333" y="2158"/>
                    <a:pt x="337" y="2165"/>
                  </a:cubicBezTo>
                  <a:cubicBezTo>
                    <a:pt x="341" y="2172"/>
                    <a:pt x="355" y="2188"/>
                    <a:pt x="351" y="2194"/>
                  </a:cubicBezTo>
                  <a:cubicBezTo>
                    <a:pt x="347" y="2200"/>
                    <a:pt x="323" y="2189"/>
                    <a:pt x="313" y="2200"/>
                  </a:cubicBezTo>
                  <a:cubicBezTo>
                    <a:pt x="303" y="2211"/>
                    <a:pt x="300" y="2249"/>
                    <a:pt x="291" y="2263"/>
                  </a:cubicBezTo>
                  <a:cubicBezTo>
                    <a:pt x="282" y="2277"/>
                    <a:pt x="266" y="2287"/>
                    <a:pt x="259" y="2281"/>
                  </a:cubicBezTo>
                  <a:cubicBezTo>
                    <a:pt x="252" y="2275"/>
                    <a:pt x="244" y="2242"/>
                    <a:pt x="247" y="2225"/>
                  </a:cubicBezTo>
                  <a:cubicBezTo>
                    <a:pt x="250" y="2208"/>
                    <a:pt x="273" y="2187"/>
                    <a:pt x="276" y="2177"/>
                  </a:cubicBezTo>
                  <a:cubicBezTo>
                    <a:pt x="279" y="2167"/>
                    <a:pt x="263" y="2168"/>
                    <a:pt x="262" y="2164"/>
                  </a:cubicBezTo>
                  <a:cubicBezTo>
                    <a:pt x="261" y="2160"/>
                    <a:pt x="264" y="2155"/>
                    <a:pt x="268" y="2152"/>
                  </a:cubicBezTo>
                  <a:cubicBezTo>
                    <a:pt x="272" y="2149"/>
                    <a:pt x="280" y="2153"/>
                    <a:pt x="286" y="2146"/>
                  </a:cubicBezTo>
                  <a:cubicBezTo>
                    <a:pt x="292" y="2139"/>
                    <a:pt x="296" y="2120"/>
                    <a:pt x="303" y="2108"/>
                  </a:cubicBezTo>
                  <a:cubicBezTo>
                    <a:pt x="310" y="2096"/>
                    <a:pt x="323" y="2088"/>
                    <a:pt x="327" y="2075"/>
                  </a:cubicBezTo>
                  <a:cubicBezTo>
                    <a:pt x="331" y="2062"/>
                    <a:pt x="321" y="2041"/>
                    <a:pt x="325" y="2032"/>
                  </a:cubicBezTo>
                  <a:cubicBezTo>
                    <a:pt x="329" y="2023"/>
                    <a:pt x="345" y="2025"/>
                    <a:pt x="349" y="2020"/>
                  </a:cubicBezTo>
                  <a:cubicBezTo>
                    <a:pt x="353" y="2015"/>
                    <a:pt x="355" y="2006"/>
                    <a:pt x="352" y="2000"/>
                  </a:cubicBezTo>
                  <a:cubicBezTo>
                    <a:pt x="349" y="1994"/>
                    <a:pt x="344" y="1978"/>
                    <a:pt x="333" y="1984"/>
                  </a:cubicBezTo>
                  <a:cubicBezTo>
                    <a:pt x="322" y="1990"/>
                    <a:pt x="311" y="1992"/>
                    <a:pt x="285" y="2036"/>
                  </a:cubicBezTo>
                  <a:cubicBezTo>
                    <a:pt x="259" y="2080"/>
                    <a:pt x="200" y="2201"/>
                    <a:pt x="174" y="2248"/>
                  </a:cubicBezTo>
                  <a:cubicBezTo>
                    <a:pt x="148" y="2295"/>
                    <a:pt x="139" y="2308"/>
                    <a:pt x="129" y="2315"/>
                  </a:cubicBezTo>
                  <a:cubicBezTo>
                    <a:pt x="119" y="2322"/>
                    <a:pt x="114" y="2305"/>
                    <a:pt x="117" y="2291"/>
                  </a:cubicBezTo>
                  <a:cubicBezTo>
                    <a:pt x="120" y="2277"/>
                    <a:pt x="127" y="2267"/>
                    <a:pt x="150" y="2228"/>
                  </a:cubicBezTo>
                  <a:cubicBezTo>
                    <a:pt x="173" y="2189"/>
                    <a:pt x="235" y="2093"/>
                    <a:pt x="252" y="2060"/>
                  </a:cubicBezTo>
                  <a:cubicBezTo>
                    <a:pt x="269" y="2027"/>
                    <a:pt x="256" y="2035"/>
                    <a:pt x="253" y="2032"/>
                  </a:cubicBezTo>
                  <a:cubicBezTo>
                    <a:pt x="250" y="2029"/>
                    <a:pt x="243" y="2032"/>
                    <a:pt x="235" y="2041"/>
                  </a:cubicBezTo>
                  <a:cubicBezTo>
                    <a:pt x="227" y="2050"/>
                    <a:pt x="220" y="2062"/>
                    <a:pt x="205" y="2086"/>
                  </a:cubicBezTo>
                  <a:cubicBezTo>
                    <a:pt x="190" y="2110"/>
                    <a:pt x="163" y="2154"/>
                    <a:pt x="144" y="2185"/>
                  </a:cubicBezTo>
                  <a:cubicBezTo>
                    <a:pt x="125" y="2216"/>
                    <a:pt x="104" y="2259"/>
                    <a:pt x="90" y="2272"/>
                  </a:cubicBezTo>
                  <a:cubicBezTo>
                    <a:pt x="76" y="2285"/>
                    <a:pt x="62" y="2272"/>
                    <a:pt x="60" y="2264"/>
                  </a:cubicBezTo>
                  <a:cubicBezTo>
                    <a:pt x="58" y="2256"/>
                    <a:pt x="63" y="2247"/>
                    <a:pt x="78" y="2224"/>
                  </a:cubicBezTo>
                  <a:cubicBezTo>
                    <a:pt x="93" y="2201"/>
                    <a:pt x="126" y="2160"/>
                    <a:pt x="153" y="2123"/>
                  </a:cubicBezTo>
                  <a:cubicBezTo>
                    <a:pt x="180" y="2086"/>
                    <a:pt x="227" y="2028"/>
                    <a:pt x="241" y="2003"/>
                  </a:cubicBezTo>
                  <a:cubicBezTo>
                    <a:pt x="255" y="1978"/>
                    <a:pt x="243" y="1972"/>
                    <a:pt x="238" y="1972"/>
                  </a:cubicBezTo>
                  <a:cubicBezTo>
                    <a:pt x="233" y="1972"/>
                    <a:pt x="226" y="1978"/>
                    <a:pt x="208" y="2000"/>
                  </a:cubicBezTo>
                  <a:cubicBezTo>
                    <a:pt x="190" y="2022"/>
                    <a:pt x="153" y="2071"/>
                    <a:pt x="129" y="2102"/>
                  </a:cubicBezTo>
                  <a:cubicBezTo>
                    <a:pt x="105" y="2133"/>
                    <a:pt x="81" y="2167"/>
                    <a:pt x="64" y="2188"/>
                  </a:cubicBezTo>
                  <a:cubicBezTo>
                    <a:pt x="47" y="2209"/>
                    <a:pt x="36" y="2223"/>
                    <a:pt x="25" y="2227"/>
                  </a:cubicBezTo>
                  <a:cubicBezTo>
                    <a:pt x="14" y="2231"/>
                    <a:pt x="0" y="2224"/>
                    <a:pt x="0" y="2215"/>
                  </a:cubicBezTo>
                  <a:cubicBezTo>
                    <a:pt x="0" y="2206"/>
                    <a:pt x="9" y="2190"/>
                    <a:pt x="25" y="2170"/>
                  </a:cubicBezTo>
                  <a:cubicBezTo>
                    <a:pt x="41" y="2150"/>
                    <a:pt x="63" y="2130"/>
                    <a:pt x="94" y="2095"/>
                  </a:cubicBezTo>
                  <a:cubicBezTo>
                    <a:pt x="125" y="2060"/>
                    <a:pt x="181" y="1990"/>
                    <a:pt x="210" y="1961"/>
                  </a:cubicBezTo>
                  <a:cubicBezTo>
                    <a:pt x="239" y="1932"/>
                    <a:pt x="254" y="1935"/>
                    <a:pt x="268" y="1922"/>
                  </a:cubicBezTo>
                  <a:cubicBezTo>
                    <a:pt x="282" y="1909"/>
                    <a:pt x="296" y="1890"/>
                    <a:pt x="292" y="1886"/>
                  </a:cubicBezTo>
                  <a:cubicBezTo>
                    <a:pt x="288" y="1882"/>
                    <a:pt x="261" y="1888"/>
                    <a:pt x="246" y="1897"/>
                  </a:cubicBezTo>
                  <a:cubicBezTo>
                    <a:pt x="231" y="1906"/>
                    <a:pt x="218" y="1932"/>
                    <a:pt x="202" y="1943"/>
                  </a:cubicBezTo>
                  <a:cubicBezTo>
                    <a:pt x="186" y="1954"/>
                    <a:pt x="162" y="1950"/>
                    <a:pt x="153" y="1961"/>
                  </a:cubicBezTo>
                  <a:cubicBezTo>
                    <a:pt x="144" y="1972"/>
                    <a:pt x="154" y="1997"/>
                    <a:pt x="151" y="2006"/>
                  </a:cubicBezTo>
                  <a:cubicBezTo>
                    <a:pt x="148" y="2015"/>
                    <a:pt x="142" y="2018"/>
                    <a:pt x="136" y="2017"/>
                  </a:cubicBezTo>
                  <a:cubicBezTo>
                    <a:pt x="130" y="2016"/>
                    <a:pt x="125" y="1996"/>
                    <a:pt x="117" y="1997"/>
                  </a:cubicBezTo>
                  <a:cubicBezTo>
                    <a:pt x="109" y="1998"/>
                    <a:pt x="94" y="2017"/>
                    <a:pt x="85" y="2023"/>
                  </a:cubicBezTo>
                  <a:cubicBezTo>
                    <a:pt x="76" y="2029"/>
                    <a:pt x="70" y="2033"/>
                    <a:pt x="60" y="2036"/>
                  </a:cubicBezTo>
                  <a:cubicBezTo>
                    <a:pt x="50" y="2039"/>
                    <a:pt x="28" y="2044"/>
                    <a:pt x="27" y="2038"/>
                  </a:cubicBezTo>
                  <a:cubicBezTo>
                    <a:pt x="26" y="2032"/>
                    <a:pt x="40" y="2009"/>
                    <a:pt x="52" y="1999"/>
                  </a:cubicBezTo>
                  <a:cubicBezTo>
                    <a:pt x="64" y="1989"/>
                    <a:pt x="95" y="1986"/>
                    <a:pt x="97" y="1978"/>
                  </a:cubicBezTo>
                  <a:cubicBezTo>
                    <a:pt x="99" y="1970"/>
                    <a:pt x="68" y="1957"/>
                    <a:pt x="67" y="1951"/>
                  </a:cubicBezTo>
                  <a:cubicBezTo>
                    <a:pt x="66" y="1945"/>
                    <a:pt x="81" y="1942"/>
                    <a:pt x="90" y="1942"/>
                  </a:cubicBezTo>
                  <a:cubicBezTo>
                    <a:pt x="99" y="1942"/>
                    <a:pt x="109" y="1951"/>
                    <a:pt x="124" y="1949"/>
                  </a:cubicBezTo>
                  <a:cubicBezTo>
                    <a:pt x="139" y="1947"/>
                    <a:pt x="163" y="1939"/>
                    <a:pt x="180" y="1927"/>
                  </a:cubicBezTo>
                  <a:cubicBezTo>
                    <a:pt x="197" y="1915"/>
                    <a:pt x="209" y="1890"/>
                    <a:pt x="223" y="1877"/>
                  </a:cubicBezTo>
                  <a:cubicBezTo>
                    <a:pt x="237" y="1864"/>
                    <a:pt x="251" y="1858"/>
                    <a:pt x="262" y="1850"/>
                  </a:cubicBezTo>
                  <a:cubicBezTo>
                    <a:pt x="273" y="1842"/>
                    <a:pt x="314" y="1847"/>
                    <a:pt x="292" y="1831"/>
                  </a:cubicBezTo>
                  <a:cubicBezTo>
                    <a:pt x="270" y="1815"/>
                    <a:pt x="157" y="1770"/>
                    <a:pt x="132" y="1753"/>
                  </a:cubicBezTo>
                  <a:cubicBezTo>
                    <a:pt x="107" y="1736"/>
                    <a:pt x="110" y="1715"/>
                    <a:pt x="142" y="1726"/>
                  </a:cubicBezTo>
                  <a:cubicBezTo>
                    <a:pt x="174" y="1737"/>
                    <a:pt x="289" y="1806"/>
                    <a:pt x="324" y="1820"/>
                  </a:cubicBezTo>
                  <a:cubicBezTo>
                    <a:pt x="359" y="1834"/>
                    <a:pt x="352" y="1813"/>
                    <a:pt x="351" y="1808"/>
                  </a:cubicBezTo>
                  <a:cubicBezTo>
                    <a:pt x="350" y="1803"/>
                    <a:pt x="346" y="1802"/>
                    <a:pt x="319" y="1787"/>
                  </a:cubicBezTo>
                  <a:cubicBezTo>
                    <a:pt x="292" y="1772"/>
                    <a:pt x="229" y="1739"/>
                    <a:pt x="190" y="1718"/>
                  </a:cubicBezTo>
                  <a:cubicBezTo>
                    <a:pt x="151" y="1697"/>
                    <a:pt x="103" y="1676"/>
                    <a:pt x="85" y="1661"/>
                  </a:cubicBezTo>
                  <a:cubicBezTo>
                    <a:pt x="67" y="1646"/>
                    <a:pt x="54" y="1615"/>
                    <a:pt x="82" y="1625"/>
                  </a:cubicBezTo>
                  <a:cubicBezTo>
                    <a:pt x="110" y="1635"/>
                    <a:pt x="215" y="1697"/>
                    <a:pt x="256" y="1720"/>
                  </a:cubicBezTo>
                  <a:cubicBezTo>
                    <a:pt x="297" y="1743"/>
                    <a:pt x="313" y="1751"/>
                    <a:pt x="330" y="1760"/>
                  </a:cubicBezTo>
                  <a:cubicBezTo>
                    <a:pt x="347" y="1769"/>
                    <a:pt x="356" y="1775"/>
                    <a:pt x="361" y="1772"/>
                  </a:cubicBezTo>
                  <a:cubicBezTo>
                    <a:pt x="366" y="1769"/>
                    <a:pt x="377" y="1762"/>
                    <a:pt x="360" y="1745"/>
                  </a:cubicBezTo>
                  <a:cubicBezTo>
                    <a:pt x="343" y="1728"/>
                    <a:pt x="299" y="1700"/>
                    <a:pt x="259" y="1670"/>
                  </a:cubicBezTo>
                  <a:cubicBezTo>
                    <a:pt x="219" y="1640"/>
                    <a:pt x="139" y="1587"/>
                    <a:pt x="118" y="1565"/>
                  </a:cubicBezTo>
                  <a:cubicBezTo>
                    <a:pt x="97" y="1543"/>
                    <a:pt x="125" y="1541"/>
                    <a:pt x="132" y="1541"/>
                  </a:cubicBezTo>
                  <a:cubicBezTo>
                    <a:pt x="139" y="1541"/>
                    <a:pt x="120" y="1532"/>
                    <a:pt x="162" y="1562"/>
                  </a:cubicBezTo>
                  <a:cubicBezTo>
                    <a:pt x="204" y="1592"/>
                    <a:pt x="343" y="1699"/>
                    <a:pt x="384" y="1723"/>
                  </a:cubicBezTo>
                  <a:cubicBezTo>
                    <a:pt x="425" y="1747"/>
                    <a:pt x="412" y="1716"/>
                    <a:pt x="409" y="1708"/>
                  </a:cubicBezTo>
                  <a:cubicBezTo>
                    <a:pt x="406" y="1700"/>
                    <a:pt x="392" y="1693"/>
                    <a:pt x="364" y="1673"/>
                  </a:cubicBezTo>
                  <a:cubicBezTo>
                    <a:pt x="336" y="1653"/>
                    <a:pt x="272" y="1610"/>
                    <a:pt x="241" y="1588"/>
                  </a:cubicBezTo>
                  <a:cubicBezTo>
                    <a:pt x="210" y="1566"/>
                    <a:pt x="194" y="1553"/>
                    <a:pt x="180" y="1540"/>
                  </a:cubicBezTo>
                  <a:cubicBezTo>
                    <a:pt x="166" y="1527"/>
                    <a:pt x="159" y="1520"/>
                    <a:pt x="159" y="1513"/>
                  </a:cubicBezTo>
                  <a:cubicBezTo>
                    <a:pt x="159" y="1506"/>
                    <a:pt x="171" y="1497"/>
                    <a:pt x="180" y="1499"/>
                  </a:cubicBezTo>
                  <a:cubicBezTo>
                    <a:pt x="189" y="1501"/>
                    <a:pt x="185" y="1503"/>
                    <a:pt x="214" y="1526"/>
                  </a:cubicBezTo>
                  <a:cubicBezTo>
                    <a:pt x="243" y="1549"/>
                    <a:pt x="316" y="1608"/>
                    <a:pt x="355" y="1637"/>
                  </a:cubicBezTo>
                  <a:cubicBezTo>
                    <a:pt x="394" y="1666"/>
                    <a:pt x="423" y="1690"/>
                    <a:pt x="451" y="1702"/>
                  </a:cubicBezTo>
                  <a:cubicBezTo>
                    <a:pt x="479" y="1714"/>
                    <a:pt x="502" y="1708"/>
                    <a:pt x="523" y="1709"/>
                  </a:cubicBezTo>
                  <a:cubicBezTo>
                    <a:pt x="544" y="1710"/>
                    <a:pt x="560" y="1711"/>
                    <a:pt x="580" y="1709"/>
                  </a:cubicBezTo>
                  <a:cubicBezTo>
                    <a:pt x="600" y="1707"/>
                    <a:pt x="632" y="1712"/>
                    <a:pt x="643" y="1697"/>
                  </a:cubicBezTo>
                  <a:cubicBezTo>
                    <a:pt x="654" y="1682"/>
                    <a:pt x="657" y="1662"/>
                    <a:pt x="645" y="1621"/>
                  </a:cubicBezTo>
                  <a:cubicBezTo>
                    <a:pt x="633" y="1580"/>
                    <a:pt x="578" y="1488"/>
                    <a:pt x="568" y="1450"/>
                  </a:cubicBezTo>
                  <a:cubicBezTo>
                    <a:pt x="558" y="1412"/>
                    <a:pt x="567" y="1397"/>
                    <a:pt x="585" y="1391"/>
                  </a:cubicBezTo>
                  <a:cubicBezTo>
                    <a:pt x="603" y="1385"/>
                    <a:pt x="643" y="1391"/>
                    <a:pt x="676" y="1411"/>
                  </a:cubicBezTo>
                  <a:cubicBezTo>
                    <a:pt x="709" y="1431"/>
                    <a:pt x="747" y="1476"/>
                    <a:pt x="783" y="1511"/>
                  </a:cubicBezTo>
                  <a:cubicBezTo>
                    <a:pt x="819" y="1546"/>
                    <a:pt x="871" y="1600"/>
                    <a:pt x="894" y="1618"/>
                  </a:cubicBezTo>
                  <a:cubicBezTo>
                    <a:pt x="917" y="1636"/>
                    <a:pt x="921" y="1630"/>
                    <a:pt x="922" y="1619"/>
                  </a:cubicBezTo>
                  <a:cubicBezTo>
                    <a:pt x="923" y="1608"/>
                    <a:pt x="920" y="1610"/>
                    <a:pt x="897" y="1552"/>
                  </a:cubicBezTo>
                  <a:cubicBezTo>
                    <a:pt x="874" y="1494"/>
                    <a:pt x="800" y="1328"/>
                    <a:pt x="784" y="1271"/>
                  </a:cubicBezTo>
                  <a:cubicBezTo>
                    <a:pt x="768" y="1214"/>
                    <a:pt x="787" y="1215"/>
                    <a:pt x="801" y="1207"/>
                  </a:cubicBezTo>
                  <a:cubicBezTo>
                    <a:pt x="815" y="1199"/>
                    <a:pt x="834" y="1204"/>
                    <a:pt x="868" y="1225"/>
                  </a:cubicBezTo>
                  <a:cubicBezTo>
                    <a:pt x="902" y="1246"/>
                    <a:pt x="963" y="1300"/>
                    <a:pt x="1005" y="1331"/>
                  </a:cubicBezTo>
                  <a:cubicBezTo>
                    <a:pt x="1047" y="1362"/>
                    <a:pt x="1099" y="1411"/>
                    <a:pt x="1119" y="1414"/>
                  </a:cubicBezTo>
                  <a:cubicBezTo>
                    <a:pt x="1139" y="1417"/>
                    <a:pt x="1156" y="1414"/>
                    <a:pt x="1126" y="1351"/>
                  </a:cubicBezTo>
                  <a:cubicBezTo>
                    <a:pt x="1096" y="1288"/>
                    <a:pt x="959" y="1100"/>
                    <a:pt x="936" y="1033"/>
                  </a:cubicBezTo>
                  <a:cubicBezTo>
                    <a:pt x="913" y="966"/>
                    <a:pt x="949" y="941"/>
                    <a:pt x="985" y="946"/>
                  </a:cubicBezTo>
                  <a:cubicBezTo>
                    <a:pt x="1021" y="951"/>
                    <a:pt x="1118" y="1046"/>
                    <a:pt x="1153" y="1064"/>
                  </a:cubicBezTo>
                  <a:cubicBezTo>
                    <a:pt x="1188" y="1082"/>
                    <a:pt x="1193" y="1075"/>
                    <a:pt x="1192" y="1051"/>
                  </a:cubicBezTo>
                  <a:cubicBezTo>
                    <a:pt x="1191" y="1027"/>
                    <a:pt x="1151" y="951"/>
                    <a:pt x="1146" y="919"/>
                  </a:cubicBezTo>
                  <a:cubicBezTo>
                    <a:pt x="1141" y="887"/>
                    <a:pt x="1154" y="868"/>
                    <a:pt x="1165" y="856"/>
                  </a:cubicBezTo>
                  <a:cubicBezTo>
                    <a:pt x="1176" y="844"/>
                    <a:pt x="1196" y="840"/>
                    <a:pt x="1212" y="845"/>
                  </a:cubicBezTo>
                  <a:cubicBezTo>
                    <a:pt x="1228" y="850"/>
                    <a:pt x="1245" y="882"/>
                    <a:pt x="1260" y="889"/>
                  </a:cubicBezTo>
                  <a:cubicBezTo>
                    <a:pt x="1275" y="896"/>
                    <a:pt x="1275" y="916"/>
                    <a:pt x="1303" y="887"/>
                  </a:cubicBezTo>
                  <a:cubicBezTo>
                    <a:pt x="1331" y="858"/>
                    <a:pt x="1413" y="735"/>
                    <a:pt x="1431" y="712"/>
                  </a:cubicBezTo>
                  <a:cubicBezTo>
                    <a:pt x="1431" y="712"/>
                    <a:pt x="1429" y="713"/>
                    <a:pt x="1429" y="713"/>
                  </a:cubicBezTo>
                  <a:close/>
                </a:path>
              </a:pathLst>
            </a:custGeom>
            <a:solidFill>
              <a:schemeClr val="bg1"/>
            </a:solidFill>
            <a:ln w="6350" cmpd="sng">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612" name="Text Box 92">
              <a:extLst>
                <a:ext uri="{FF2B5EF4-FFF2-40B4-BE49-F238E27FC236}">
                  <a16:creationId xmlns:a16="http://schemas.microsoft.com/office/drawing/2014/main" id="{22722CEB-2AED-473C-8C9F-48F9A99D8157}"/>
                </a:ext>
              </a:extLst>
            </p:cNvPr>
            <p:cNvSpPr txBox="1">
              <a:spLocks noChangeArrowheads="1"/>
            </p:cNvSpPr>
            <p:nvPr/>
          </p:nvSpPr>
          <p:spPr bwMode="auto">
            <a:xfrm>
              <a:off x="4961" y="1938"/>
              <a:ext cx="829" cy="291"/>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sz="1200" b="1" i="1"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Pariona</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sz="1200" b="1" i="1"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QAPAQ RAYMI</a:t>
              </a:r>
            </a:p>
          </p:txBody>
        </p:sp>
      </p:grpSp>
      <p:grpSp>
        <p:nvGrpSpPr>
          <p:cNvPr id="10" name="Group 93">
            <a:extLst>
              <a:ext uri="{FF2B5EF4-FFF2-40B4-BE49-F238E27FC236}">
                <a16:creationId xmlns:a16="http://schemas.microsoft.com/office/drawing/2014/main" id="{C31F9286-CA1C-4A5B-8876-BE8A2E49B29E}"/>
              </a:ext>
            </a:extLst>
          </p:cNvPr>
          <p:cNvGrpSpPr>
            <a:grpSpLocks/>
          </p:cNvGrpSpPr>
          <p:nvPr/>
        </p:nvGrpSpPr>
        <p:grpSpPr bwMode="auto">
          <a:xfrm>
            <a:off x="3419475" y="3292475"/>
            <a:ext cx="2390775" cy="1625600"/>
            <a:chOff x="2154" y="2074"/>
            <a:chExt cx="1506" cy="1024"/>
          </a:xfrm>
        </p:grpSpPr>
        <p:grpSp>
          <p:nvGrpSpPr>
            <p:cNvPr id="24728" name="Group 94">
              <a:extLst>
                <a:ext uri="{FF2B5EF4-FFF2-40B4-BE49-F238E27FC236}">
                  <a16:creationId xmlns:a16="http://schemas.microsoft.com/office/drawing/2014/main" id="{2A3B4A4F-799E-4249-A0DE-8BAE17461753}"/>
                </a:ext>
              </a:extLst>
            </p:cNvPr>
            <p:cNvGrpSpPr>
              <a:grpSpLocks/>
            </p:cNvGrpSpPr>
            <p:nvPr/>
          </p:nvGrpSpPr>
          <p:grpSpPr bwMode="auto">
            <a:xfrm>
              <a:off x="2789" y="2227"/>
              <a:ext cx="204" cy="185"/>
              <a:chOff x="2047" y="1444"/>
              <a:chExt cx="1911" cy="1697"/>
            </a:xfrm>
          </p:grpSpPr>
          <p:sp>
            <p:nvSpPr>
              <p:cNvPr id="24732" name="Freeform 95">
                <a:extLst>
                  <a:ext uri="{FF2B5EF4-FFF2-40B4-BE49-F238E27FC236}">
                    <a16:creationId xmlns:a16="http://schemas.microsoft.com/office/drawing/2014/main" id="{8C61C253-9369-4A66-8FDF-A7721E7941AD}"/>
                  </a:ext>
                </a:extLst>
              </p:cNvPr>
              <p:cNvSpPr>
                <a:spLocks/>
              </p:cNvSpPr>
              <p:nvPr/>
            </p:nvSpPr>
            <p:spPr bwMode="auto">
              <a:xfrm>
                <a:off x="2066" y="1459"/>
                <a:ext cx="1848" cy="1655"/>
              </a:xfrm>
              <a:custGeom>
                <a:avLst/>
                <a:gdLst>
                  <a:gd name="T0" fmla="*/ 1 w 3696"/>
                  <a:gd name="T1" fmla="*/ 0 h 3311"/>
                  <a:gd name="T2" fmla="*/ 1 w 3696"/>
                  <a:gd name="T3" fmla="*/ 0 h 3311"/>
                  <a:gd name="T4" fmla="*/ 1 w 3696"/>
                  <a:gd name="T5" fmla="*/ 0 h 3311"/>
                  <a:gd name="T6" fmla="*/ 1 w 3696"/>
                  <a:gd name="T7" fmla="*/ 0 h 3311"/>
                  <a:gd name="T8" fmla="*/ 0 w 3696"/>
                  <a:gd name="T9" fmla="*/ 0 h 3311"/>
                  <a:gd name="T10" fmla="*/ 1 w 3696"/>
                  <a:gd name="T11" fmla="*/ 0 h 3311"/>
                  <a:gd name="T12" fmla="*/ 1 w 3696"/>
                  <a:gd name="T13" fmla="*/ 0 h 3311"/>
                  <a:gd name="T14" fmla="*/ 1 w 3696"/>
                  <a:gd name="T15" fmla="*/ 0 h 3311"/>
                  <a:gd name="T16" fmla="*/ 1 w 3696"/>
                  <a:gd name="T17" fmla="*/ 0 h 3311"/>
                  <a:gd name="T18" fmla="*/ 1 w 3696"/>
                  <a:gd name="T19" fmla="*/ 0 h 3311"/>
                  <a:gd name="T20" fmla="*/ 1 w 3696"/>
                  <a:gd name="T21" fmla="*/ 0 h 3311"/>
                  <a:gd name="T22" fmla="*/ 1 w 3696"/>
                  <a:gd name="T23" fmla="*/ 0 h 3311"/>
                  <a:gd name="T24" fmla="*/ 1 w 3696"/>
                  <a:gd name="T25" fmla="*/ 0 h 3311"/>
                  <a:gd name="T26" fmla="*/ 1 w 3696"/>
                  <a:gd name="T27" fmla="*/ 0 h 3311"/>
                  <a:gd name="T28" fmla="*/ 1 w 3696"/>
                  <a:gd name="T29" fmla="*/ 0 h 3311"/>
                  <a:gd name="T30" fmla="*/ 1 w 3696"/>
                  <a:gd name="T31" fmla="*/ 0 h 3311"/>
                  <a:gd name="T32" fmla="*/ 1 w 3696"/>
                  <a:gd name="T33" fmla="*/ 0 h 3311"/>
                  <a:gd name="T34" fmla="*/ 1 w 3696"/>
                  <a:gd name="T35" fmla="*/ 0 h 3311"/>
                  <a:gd name="T36" fmla="*/ 1 w 3696"/>
                  <a:gd name="T37" fmla="*/ 0 h 3311"/>
                  <a:gd name="T38" fmla="*/ 1 w 3696"/>
                  <a:gd name="T39" fmla="*/ 0 h 3311"/>
                  <a:gd name="T40" fmla="*/ 1 w 3696"/>
                  <a:gd name="T41" fmla="*/ 0 h 3311"/>
                  <a:gd name="T42" fmla="*/ 1 w 3696"/>
                  <a:gd name="T43" fmla="*/ 0 h 3311"/>
                  <a:gd name="T44" fmla="*/ 1 w 3696"/>
                  <a:gd name="T45" fmla="*/ 0 h 3311"/>
                  <a:gd name="T46" fmla="*/ 1 w 3696"/>
                  <a:gd name="T47" fmla="*/ 0 h 3311"/>
                  <a:gd name="T48" fmla="*/ 1 w 3696"/>
                  <a:gd name="T49" fmla="*/ 0 h 3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96"/>
                  <a:gd name="T76" fmla="*/ 0 h 3311"/>
                  <a:gd name="T77" fmla="*/ 3696 w 3696"/>
                  <a:gd name="T78" fmla="*/ 3311 h 33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96" h="3311">
                    <a:moveTo>
                      <a:pt x="773" y="232"/>
                    </a:moveTo>
                    <a:lnTo>
                      <a:pt x="361" y="688"/>
                    </a:lnTo>
                    <a:lnTo>
                      <a:pt x="102" y="1091"/>
                    </a:lnTo>
                    <a:lnTo>
                      <a:pt x="17" y="1471"/>
                    </a:lnTo>
                    <a:lnTo>
                      <a:pt x="0" y="1883"/>
                    </a:lnTo>
                    <a:lnTo>
                      <a:pt x="163" y="2347"/>
                    </a:lnTo>
                    <a:lnTo>
                      <a:pt x="490" y="2762"/>
                    </a:lnTo>
                    <a:lnTo>
                      <a:pt x="876" y="3089"/>
                    </a:lnTo>
                    <a:lnTo>
                      <a:pt x="1496" y="3277"/>
                    </a:lnTo>
                    <a:lnTo>
                      <a:pt x="1994" y="3311"/>
                    </a:lnTo>
                    <a:lnTo>
                      <a:pt x="2631" y="3174"/>
                    </a:lnTo>
                    <a:lnTo>
                      <a:pt x="3207" y="2847"/>
                    </a:lnTo>
                    <a:lnTo>
                      <a:pt x="3534" y="2459"/>
                    </a:lnTo>
                    <a:lnTo>
                      <a:pt x="3696" y="1918"/>
                    </a:lnTo>
                    <a:lnTo>
                      <a:pt x="3696" y="1359"/>
                    </a:lnTo>
                    <a:lnTo>
                      <a:pt x="3576" y="920"/>
                    </a:lnTo>
                    <a:lnTo>
                      <a:pt x="3283" y="559"/>
                    </a:lnTo>
                    <a:lnTo>
                      <a:pt x="2941" y="300"/>
                    </a:lnTo>
                    <a:lnTo>
                      <a:pt x="2614" y="163"/>
                    </a:lnTo>
                    <a:lnTo>
                      <a:pt x="2287" y="68"/>
                    </a:lnTo>
                    <a:lnTo>
                      <a:pt x="1884" y="17"/>
                    </a:lnTo>
                    <a:lnTo>
                      <a:pt x="1616" y="0"/>
                    </a:lnTo>
                    <a:lnTo>
                      <a:pt x="1220" y="76"/>
                    </a:lnTo>
                    <a:lnTo>
                      <a:pt x="773" y="232"/>
                    </a:lnTo>
                    <a:close/>
                  </a:path>
                </a:pathLst>
              </a:custGeom>
              <a:gradFill rotWithShape="1">
                <a:gsLst>
                  <a:gs pos="0">
                    <a:srgbClr val="66FFFF"/>
                  </a:gs>
                  <a:gs pos="100000">
                    <a:srgbClr val="0000CC"/>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33" name="Freeform 96">
                <a:extLst>
                  <a:ext uri="{FF2B5EF4-FFF2-40B4-BE49-F238E27FC236}">
                    <a16:creationId xmlns:a16="http://schemas.microsoft.com/office/drawing/2014/main" id="{665F9488-4287-4281-82D0-50EBE0D4AF56}"/>
                  </a:ext>
                </a:extLst>
              </p:cNvPr>
              <p:cNvSpPr>
                <a:spLocks/>
              </p:cNvSpPr>
              <p:nvPr/>
            </p:nvSpPr>
            <p:spPr bwMode="auto">
              <a:xfrm>
                <a:off x="3597" y="1674"/>
                <a:ext cx="327" cy="597"/>
              </a:xfrm>
              <a:custGeom>
                <a:avLst/>
                <a:gdLst>
                  <a:gd name="T0" fmla="*/ 1 w 654"/>
                  <a:gd name="T1" fmla="*/ 0 h 1196"/>
                  <a:gd name="T2" fmla="*/ 1 w 654"/>
                  <a:gd name="T3" fmla="*/ 0 h 1196"/>
                  <a:gd name="T4" fmla="*/ 0 w 654"/>
                  <a:gd name="T5" fmla="*/ 0 h 1196"/>
                  <a:gd name="T6" fmla="*/ 1 w 654"/>
                  <a:gd name="T7" fmla="*/ 0 h 1196"/>
                  <a:gd name="T8" fmla="*/ 1 w 654"/>
                  <a:gd name="T9" fmla="*/ 0 h 1196"/>
                  <a:gd name="T10" fmla="*/ 1 w 654"/>
                  <a:gd name="T11" fmla="*/ 0 h 1196"/>
                  <a:gd name="T12" fmla="*/ 1 w 654"/>
                  <a:gd name="T13" fmla="*/ 0 h 1196"/>
                  <a:gd name="T14" fmla="*/ 1 w 654"/>
                  <a:gd name="T15" fmla="*/ 0 h 1196"/>
                  <a:gd name="T16" fmla="*/ 1 w 654"/>
                  <a:gd name="T17" fmla="*/ 0 h 1196"/>
                  <a:gd name="T18" fmla="*/ 1 w 654"/>
                  <a:gd name="T19" fmla="*/ 0 h 1196"/>
                  <a:gd name="T20" fmla="*/ 1 w 654"/>
                  <a:gd name="T21" fmla="*/ 0 h 1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1196"/>
                  <a:gd name="T35" fmla="*/ 654 w 654"/>
                  <a:gd name="T36" fmla="*/ 1196 h 1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1196">
                    <a:moveTo>
                      <a:pt x="24" y="0"/>
                    </a:moveTo>
                    <a:lnTo>
                      <a:pt x="85" y="284"/>
                    </a:lnTo>
                    <a:lnTo>
                      <a:pt x="0" y="447"/>
                    </a:lnTo>
                    <a:lnTo>
                      <a:pt x="154" y="576"/>
                    </a:lnTo>
                    <a:lnTo>
                      <a:pt x="412" y="886"/>
                    </a:lnTo>
                    <a:lnTo>
                      <a:pt x="395" y="1050"/>
                    </a:lnTo>
                    <a:lnTo>
                      <a:pt x="654" y="1196"/>
                    </a:lnTo>
                    <a:lnTo>
                      <a:pt x="549" y="628"/>
                    </a:lnTo>
                    <a:lnTo>
                      <a:pt x="334" y="242"/>
                    </a:lnTo>
                    <a:lnTo>
                      <a:pt x="24" y="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34" name="Freeform 97">
                <a:extLst>
                  <a:ext uri="{FF2B5EF4-FFF2-40B4-BE49-F238E27FC236}">
                    <a16:creationId xmlns:a16="http://schemas.microsoft.com/office/drawing/2014/main" id="{7B03A81F-C36D-4C49-ACAE-08DECE1559DA}"/>
                  </a:ext>
                </a:extLst>
              </p:cNvPr>
              <p:cNvSpPr>
                <a:spLocks/>
              </p:cNvSpPr>
              <p:nvPr/>
            </p:nvSpPr>
            <p:spPr bwMode="auto">
              <a:xfrm>
                <a:off x="2127" y="2465"/>
                <a:ext cx="219" cy="413"/>
              </a:xfrm>
              <a:custGeom>
                <a:avLst/>
                <a:gdLst>
                  <a:gd name="T0" fmla="*/ 0 w 438"/>
                  <a:gd name="T1" fmla="*/ 1 h 825"/>
                  <a:gd name="T2" fmla="*/ 1 w 438"/>
                  <a:gd name="T3" fmla="*/ 0 h 825"/>
                  <a:gd name="T4" fmla="*/ 1 w 438"/>
                  <a:gd name="T5" fmla="*/ 1 h 825"/>
                  <a:gd name="T6" fmla="*/ 1 w 438"/>
                  <a:gd name="T7" fmla="*/ 1 h 825"/>
                  <a:gd name="T8" fmla="*/ 1 w 438"/>
                  <a:gd name="T9" fmla="*/ 1 h 825"/>
                  <a:gd name="T10" fmla="*/ 1 w 438"/>
                  <a:gd name="T11" fmla="*/ 1 h 825"/>
                  <a:gd name="T12" fmla="*/ 0 w 438"/>
                  <a:gd name="T13" fmla="*/ 1 h 825"/>
                  <a:gd name="T14" fmla="*/ 0 w 438"/>
                  <a:gd name="T15" fmla="*/ 1 h 825"/>
                  <a:gd name="T16" fmla="*/ 0 60000 65536"/>
                  <a:gd name="T17" fmla="*/ 0 60000 65536"/>
                  <a:gd name="T18" fmla="*/ 0 60000 65536"/>
                  <a:gd name="T19" fmla="*/ 0 60000 65536"/>
                  <a:gd name="T20" fmla="*/ 0 60000 65536"/>
                  <a:gd name="T21" fmla="*/ 0 60000 65536"/>
                  <a:gd name="T22" fmla="*/ 0 60000 65536"/>
                  <a:gd name="T23" fmla="*/ 0 60000 65536"/>
                  <a:gd name="T24" fmla="*/ 0 w 438"/>
                  <a:gd name="T25" fmla="*/ 0 h 825"/>
                  <a:gd name="T26" fmla="*/ 438 w 438"/>
                  <a:gd name="T27" fmla="*/ 825 h 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8" h="825">
                    <a:moveTo>
                      <a:pt x="0" y="327"/>
                    </a:moveTo>
                    <a:lnTo>
                      <a:pt x="274" y="0"/>
                    </a:lnTo>
                    <a:lnTo>
                      <a:pt x="284" y="361"/>
                    </a:lnTo>
                    <a:lnTo>
                      <a:pt x="430" y="395"/>
                    </a:lnTo>
                    <a:lnTo>
                      <a:pt x="438" y="825"/>
                    </a:lnTo>
                    <a:lnTo>
                      <a:pt x="154" y="585"/>
                    </a:lnTo>
                    <a:lnTo>
                      <a:pt x="0" y="327"/>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35" name="Freeform 98">
                <a:extLst>
                  <a:ext uri="{FF2B5EF4-FFF2-40B4-BE49-F238E27FC236}">
                    <a16:creationId xmlns:a16="http://schemas.microsoft.com/office/drawing/2014/main" id="{ABEC3F24-98A2-40F8-970F-3E071BD4E406}"/>
                  </a:ext>
                </a:extLst>
              </p:cNvPr>
              <p:cNvSpPr>
                <a:spLocks/>
              </p:cNvSpPr>
              <p:nvPr/>
            </p:nvSpPr>
            <p:spPr bwMode="auto">
              <a:xfrm>
                <a:off x="3631" y="2212"/>
                <a:ext cx="283" cy="555"/>
              </a:xfrm>
              <a:custGeom>
                <a:avLst/>
                <a:gdLst>
                  <a:gd name="T0" fmla="*/ 0 w 567"/>
                  <a:gd name="T1" fmla="*/ 1 h 1110"/>
                  <a:gd name="T2" fmla="*/ 0 w 567"/>
                  <a:gd name="T3" fmla="*/ 1 h 1110"/>
                  <a:gd name="T4" fmla="*/ 0 w 567"/>
                  <a:gd name="T5" fmla="*/ 1 h 1110"/>
                  <a:gd name="T6" fmla="*/ 0 w 567"/>
                  <a:gd name="T7" fmla="*/ 1 h 1110"/>
                  <a:gd name="T8" fmla="*/ 0 w 567"/>
                  <a:gd name="T9" fmla="*/ 1 h 1110"/>
                  <a:gd name="T10" fmla="*/ 0 w 567"/>
                  <a:gd name="T11" fmla="*/ 0 h 1110"/>
                  <a:gd name="T12" fmla="*/ 0 w 567"/>
                  <a:gd name="T13" fmla="*/ 1 h 1110"/>
                  <a:gd name="T14" fmla="*/ 0 w 567"/>
                  <a:gd name="T15" fmla="*/ 1 h 1110"/>
                  <a:gd name="T16" fmla="*/ 0 w 567"/>
                  <a:gd name="T17" fmla="*/ 1 h 1110"/>
                  <a:gd name="T18" fmla="*/ 0 w 567"/>
                  <a:gd name="T19" fmla="*/ 1 h 1110"/>
                  <a:gd name="T20" fmla="*/ 0 w 567"/>
                  <a:gd name="T21" fmla="*/ 1 h 1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1110"/>
                  <a:gd name="T35" fmla="*/ 567 w 567"/>
                  <a:gd name="T36" fmla="*/ 1110 h 1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1110">
                    <a:moveTo>
                      <a:pt x="249" y="1110"/>
                    </a:moveTo>
                    <a:lnTo>
                      <a:pt x="259" y="876"/>
                    </a:lnTo>
                    <a:lnTo>
                      <a:pt x="163" y="705"/>
                    </a:lnTo>
                    <a:lnTo>
                      <a:pt x="0" y="532"/>
                    </a:lnTo>
                    <a:lnTo>
                      <a:pt x="34" y="95"/>
                    </a:lnTo>
                    <a:lnTo>
                      <a:pt x="300" y="0"/>
                    </a:lnTo>
                    <a:lnTo>
                      <a:pt x="549" y="17"/>
                    </a:lnTo>
                    <a:lnTo>
                      <a:pt x="567" y="378"/>
                    </a:lnTo>
                    <a:lnTo>
                      <a:pt x="464" y="791"/>
                    </a:lnTo>
                    <a:lnTo>
                      <a:pt x="249" y="111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36" name="Freeform 99">
                <a:extLst>
                  <a:ext uri="{FF2B5EF4-FFF2-40B4-BE49-F238E27FC236}">
                    <a16:creationId xmlns:a16="http://schemas.microsoft.com/office/drawing/2014/main" id="{35891260-8BE0-4AE6-A442-1CBF977E98DE}"/>
                  </a:ext>
                </a:extLst>
              </p:cNvPr>
              <p:cNvSpPr>
                <a:spLocks/>
              </p:cNvSpPr>
              <p:nvPr/>
            </p:nvSpPr>
            <p:spPr bwMode="auto">
              <a:xfrm>
                <a:off x="2066" y="2004"/>
                <a:ext cx="138" cy="276"/>
              </a:xfrm>
              <a:custGeom>
                <a:avLst/>
                <a:gdLst>
                  <a:gd name="T0" fmla="*/ 1 w 275"/>
                  <a:gd name="T1" fmla="*/ 0 h 551"/>
                  <a:gd name="T2" fmla="*/ 1 w 275"/>
                  <a:gd name="T3" fmla="*/ 1 h 551"/>
                  <a:gd name="T4" fmla="*/ 1 w 275"/>
                  <a:gd name="T5" fmla="*/ 1 h 551"/>
                  <a:gd name="T6" fmla="*/ 0 w 275"/>
                  <a:gd name="T7" fmla="*/ 1 h 551"/>
                  <a:gd name="T8" fmla="*/ 1 w 275"/>
                  <a:gd name="T9" fmla="*/ 0 h 551"/>
                  <a:gd name="T10" fmla="*/ 1 w 275"/>
                  <a:gd name="T11" fmla="*/ 0 h 551"/>
                  <a:gd name="T12" fmla="*/ 0 60000 65536"/>
                  <a:gd name="T13" fmla="*/ 0 60000 65536"/>
                  <a:gd name="T14" fmla="*/ 0 60000 65536"/>
                  <a:gd name="T15" fmla="*/ 0 60000 65536"/>
                  <a:gd name="T16" fmla="*/ 0 60000 65536"/>
                  <a:gd name="T17" fmla="*/ 0 60000 65536"/>
                  <a:gd name="T18" fmla="*/ 0 w 275"/>
                  <a:gd name="T19" fmla="*/ 0 h 551"/>
                  <a:gd name="T20" fmla="*/ 275 w 275"/>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275" h="551">
                    <a:moveTo>
                      <a:pt x="129" y="0"/>
                    </a:moveTo>
                    <a:lnTo>
                      <a:pt x="275" y="112"/>
                    </a:lnTo>
                    <a:lnTo>
                      <a:pt x="207" y="422"/>
                    </a:lnTo>
                    <a:lnTo>
                      <a:pt x="0" y="551"/>
                    </a:lnTo>
                    <a:lnTo>
                      <a:pt x="129" y="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37" name="Freeform 100">
                <a:extLst>
                  <a:ext uri="{FF2B5EF4-FFF2-40B4-BE49-F238E27FC236}">
                    <a16:creationId xmlns:a16="http://schemas.microsoft.com/office/drawing/2014/main" id="{AD806C1C-FA07-48BE-AD9A-0231D2FDB95F}"/>
                  </a:ext>
                </a:extLst>
              </p:cNvPr>
              <p:cNvSpPr>
                <a:spLocks/>
              </p:cNvSpPr>
              <p:nvPr/>
            </p:nvSpPr>
            <p:spPr bwMode="auto">
              <a:xfrm>
                <a:off x="2836" y="2259"/>
                <a:ext cx="640" cy="731"/>
              </a:xfrm>
              <a:custGeom>
                <a:avLst/>
                <a:gdLst>
                  <a:gd name="T0" fmla="*/ 1 w 1279"/>
                  <a:gd name="T1" fmla="*/ 1 h 1462"/>
                  <a:gd name="T2" fmla="*/ 1 w 1279"/>
                  <a:gd name="T3" fmla="*/ 1 h 1462"/>
                  <a:gd name="T4" fmla="*/ 1 w 1279"/>
                  <a:gd name="T5" fmla="*/ 1 h 1462"/>
                  <a:gd name="T6" fmla="*/ 0 w 1279"/>
                  <a:gd name="T7" fmla="*/ 1 h 1462"/>
                  <a:gd name="T8" fmla="*/ 1 w 1279"/>
                  <a:gd name="T9" fmla="*/ 1 h 1462"/>
                  <a:gd name="T10" fmla="*/ 1 w 1279"/>
                  <a:gd name="T11" fmla="*/ 1 h 1462"/>
                  <a:gd name="T12" fmla="*/ 1 w 1279"/>
                  <a:gd name="T13" fmla="*/ 1 h 1462"/>
                  <a:gd name="T14" fmla="*/ 1 w 1279"/>
                  <a:gd name="T15" fmla="*/ 0 h 1462"/>
                  <a:gd name="T16" fmla="*/ 1 w 1279"/>
                  <a:gd name="T17" fmla="*/ 1 h 1462"/>
                  <a:gd name="T18" fmla="*/ 1 w 1279"/>
                  <a:gd name="T19" fmla="*/ 1 h 1462"/>
                  <a:gd name="T20" fmla="*/ 1 w 1279"/>
                  <a:gd name="T21" fmla="*/ 1 h 1462"/>
                  <a:gd name="T22" fmla="*/ 1 w 1279"/>
                  <a:gd name="T23" fmla="*/ 1 h 1462"/>
                  <a:gd name="T24" fmla="*/ 1 w 1279"/>
                  <a:gd name="T25" fmla="*/ 1 h 1462"/>
                  <a:gd name="T26" fmla="*/ 1 w 1279"/>
                  <a:gd name="T27" fmla="*/ 1 h 1462"/>
                  <a:gd name="T28" fmla="*/ 1 w 1279"/>
                  <a:gd name="T29" fmla="*/ 1 h 1462"/>
                  <a:gd name="T30" fmla="*/ 1 w 1279"/>
                  <a:gd name="T31" fmla="*/ 1 h 1462"/>
                  <a:gd name="T32" fmla="*/ 1 w 1279"/>
                  <a:gd name="T33" fmla="*/ 1 h 1462"/>
                  <a:gd name="T34" fmla="*/ 1 w 1279"/>
                  <a:gd name="T35" fmla="*/ 1 h 1462"/>
                  <a:gd name="T36" fmla="*/ 1 w 1279"/>
                  <a:gd name="T37" fmla="*/ 1 h 1462"/>
                  <a:gd name="T38" fmla="*/ 1 w 1279"/>
                  <a:gd name="T39" fmla="*/ 1 h 14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9"/>
                  <a:gd name="T61" fmla="*/ 0 h 1462"/>
                  <a:gd name="T62" fmla="*/ 1279 w 1279"/>
                  <a:gd name="T63" fmla="*/ 1462 h 14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9" h="1462">
                    <a:moveTo>
                      <a:pt x="351" y="1394"/>
                    </a:moveTo>
                    <a:lnTo>
                      <a:pt x="266" y="1049"/>
                    </a:lnTo>
                    <a:lnTo>
                      <a:pt x="290" y="842"/>
                    </a:lnTo>
                    <a:lnTo>
                      <a:pt x="0" y="637"/>
                    </a:lnTo>
                    <a:lnTo>
                      <a:pt x="41" y="430"/>
                    </a:lnTo>
                    <a:lnTo>
                      <a:pt x="93" y="257"/>
                    </a:lnTo>
                    <a:lnTo>
                      <a:pt x="395" y="110"/>
                    </a:lnTo>
                    <a:lnTo>
                      <a:pt x="747" y="0"/>
                    </a:lnTo>
                    <a:lnTo>
                      <a:pt x="971" y="17"/>
                    </a:lnTo>
                    <a:lnTo>
                      <a:pt x="1262" y="129"/>
                    </a:lnTo>
                    <a:lnTo>
                      <a:pt x="1279" y="378"/>
                    </a:lnTo>
                    <a:lnTo>
                      <a:pt x="1220" y="800"/>
                    </a:lnTo>
                    <a:lnTo>
                      <a:pt x="1013" y="869"/>
                    </a:lnTo>
                    <a:lnTo>
                      <a:pt x="918" y="869"/>
                    </a:lnTo>
                    <a:lnTo>
                      <a:pt x="695" y="981"/>
                    </a:lnTo>
                    <a:lnTo>
                      <a:pt x="610" y="1152"/>
                    </a:lnTo>
                    <a:lnTo>
                      <a:pt x="576" y="1291"/>
                    </a:lnTo>
                    <a:lnTo>
                      <a:pt x="378" y="1462"/>
                    </a:lnTo>
                    <a:lnTo>
                      <a:pt x="351" y="1394"/>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38" name="Freeform 101">
                <a:extLst>
                  <a:ext uri="{FF2B5EF4-FFF2-40B4-BE49-F238E27FC236}">
                    <a16:creationId xmlns:a16="http://schemas.microsoft.com/office/drawing/2014/main" id="{BC931D56-A01B-4C3B-85B2-A114597688CA}"/>
                  </a:ext>
                </a:extLst>
              </p:cNvPr>
              <p:cNvSpPr>
                <a:spLocks/>
              </p:cNvSpPr>
              <p:nvPr/>
            </p:nvSpPr>
            <p:spPr bwMode="auto">
              <a:xfrm>
                <a:off x="2582" y="2147"/>
                <a:ext cx="400" cy="232"/>
              </a:xfrm>
              <a:custGeom>
                <a:avLst/>
                <a:gdLst>
                  <a:gd name="T0" fmla="*/ 0 w 798"/>
                  <a:gd name="T1" fmla="*/ 1 h 464"/>
                  <a:gd name="T2" fmla="*/ 1 w 798"/>
                  <a:gd name="T3" fmla="*/ 1 h 464"/>
                  <a:gd name="T4" fmla="*/ 1 w 798"/>
                  <a:gd name="T5" fmla="*/ 1 h 464"/>
                  <a:gd name="T6" fmla="*/ 1 w 798"/>
                  <a:gd name="T7" fmla="*/ 1 h 464"/>
                  <a:gd name="T8" fmla="*/ 1 w 798"/>
                  <a:gd name="T9" fmla="*/ 1 h 464"/>
                  <a:gd name="T10" fmla="*/ 1 w 798"/>
                  <a:gd name="T11" fmla="*/ 1 h 464"/>
                  <a:gd name="T12" fmla="*/ 1 w 798"/>
                  <a:gd name="T13" fmla="*/ 1 h 464"/>
                  <a:gd name="T14" fmla="*/ 1 w 798"/>
                  <a:gd name="T15" fmla="*/ 1 h 464"/>
                  <a:gd name="T16" fmla="*/ 1 w 798"/>
                  <a:gd name="T17" fmla="*/ 1 h 464"/>
                  <a:gd name="T18" fmla="*/ 1 w 798"/>
                  <a:gd name="T19" fmla="*/ 1 h 464"/>
                  <a:gd name="T20" fmla="*/ 1 w 798"/>
                  <a:gd name="T21" fmla="*/ 0 h 464"/>
                  <a:gd name="T22" fmla="*/ 0 w 798"/>
                  <a:gd name="T23" fmla="*/ 1 h 464"/>
                  <a:gd name="T24" fmla="*/ 0 w 798"/>
                  <a:gd name="T25" fmla="*/ 1 h 4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464"/>
                  <a:gd name="T41" fmla="*/ 798 w 798"/>
                  <a:gd name="T42" fmla="*/ 464 h 4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464">
                    <a:moveTo>
                      <a:pt x="0" y="61"/>
                    </a:moveTo>
                    <a:lnTo>
                      <a:pt x="137" y="207"/>
                    </a:lnTo>
                    <a:lnTo>
                      <a:pt x="224" y="283"/>
                    </a:lnTo>
                    <a:lnTo>
                      <a:pt x="652" y="464"/>
                    </a:lnTo>
                    <a:lnTo>
                      <a:pt x="798" y="405"/>
                    </a:lnTo>
                    <a:lnTo>
                      <a:pt x="739" y="361"/>
                    </a:lnTo>
                    <a:lnTo>
                      <a:pt x="764" y="171"/>
                    </a:lnTo>
                    <a:lnTo>
                      <a:pt x="644" y="103"/>
                    </a:lnTo>
                    <a:lnTo>
                      <a:pt x="515" y="232"/>
                    </a:lnTo>
                    <a:lnTo>
                      <a:pt x="378" y="163"/>
                    </a:lnTo>
                    <a:lnTo>
                      <a:pt x="412" y="0"/>
                    </a:lnTo>
                    <a:lnTo>
                      <a:pt x="0" y="61"/>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39" name="Freeform 102">
                <a:extLst>
                  <a:ext uri="{FF2B5EF4-FFF2-40B4-BE49-F238E27FC236}">
                    <a16:creationId xmlns:a16="http://schemas.microsoft.com/office/drawing/2014/main" id="{F6752385-A730-45BD-8E1A-8116FB177AC4}"/>
                  </a:ext>
                </a:extLst>
              </p:cNvPr>
              <p:cNvSpPr>
                <a:spLocks/>
              </p:cNvSpPr>
              <p:nvPr/>
            </p:nvSpPr>
            <p:spPr bwMode="auto">
              <a:xfrm>
                <a:off x="2741" y="1532"/>
                <a:ext cx="211" cy="68"/>
              </a:xfrm>
              <a:custGeom>
                <a:avLst/>
                <a:gdLst>
                  <a:gd name="T0" fmla="*/ 0 w 422"/>
                  <a:gd name="T1" fmla="*/ 0 h 137"/>
                  <a:gd name="T2" fmla="*/ 1 w 422"/>
                  <a:gd name="T3" fmla="*/ 0 h 137"/>
                  <a:gd name="T4" fmla="*/ 1 w 422"/>
                  <a:gd name="T5" fmla="*/ 0 h 137"/>
                  <a:gd name="T6" fmla="*/ 1 w 422"/>
                  <a:gd name="T7" fmla="*/ 0 h 137"/>
                  <a:gd name="T8" fmla="*/ 1 w 422"/>
                  <a:gd name="T9" fmla="*/ 0 h 137"/>
                  <a:gd name="T10" fmla="*/ 1 w 422"/>
                  <a:gd name="T11" fmla="*/ 0 h 137"/>
                  <a:gd name="T12" fmla="*/ 0 w 422"/>
                  <a:gd name="T13" fmla="*/ 0 h 137"/>
                  <a:gd name="T14" fmla="*/ 0 w 422"/>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137"/>
                  <a:gd name="T26" fmla="*/ 422 w 422"/>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137">
                    <a:moveTo>
                      <a:pt x="0" y="25"/>
                    </a:moveTo>
                    <a:lnTo>
                      <a:pt x="301" y="0"/>
                    </a:lnTo>
                    <a:lnTo>
                      <a:pt x="422" y="25"/>
                    </a:lnTo>
                    <a:lnTo>
                      <a:pt x="362" y="137"/>
                    </a:lnTo>
                    <a:lnTo>
                      <a:pt x="181" y="86"/>
                    </a:lnTo>
                    <a:lnTo>
                      <a:pt x="61" y="93"/>
                    </a:lnTo>
                    <a:lnTo>
                      <a:pt x="0" y="25"/>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0" name="Freeform 103">
                <a:extLst>
                  <a:ext uri="{FF2B5EF4-FFF2-40B4-BE49-F238E27FC236}">
                    <a16:creationId xmlns:a16="http://schemas.microsoft.com/office/drawing/2014/main" id="{A0C127B8-7EA8-488F-AC3E-EB8E844B9843}"/>
                  </a:ext>
                </a:extLst>
              </p:cNvPr>
              <p:cNvSpPr>
                <a:spLocks/>
              </p:cNvSpPr>
              <p:nvPr/>
            </p:nvSpPr>
            <p:spPr bwMode="auto">
              <a:xfrm>
                <a:off x="2453" y="1614"/>
                <a:ext cx="881" cy="679"/>
              </a:xfrm>
              <a:custGeom>
                <a:avLst/>
                <a:gdLst>
                  <a:gd name="T0" fmla="*/ 0 w 1763"/>
                  <a:gd name="T1" fmla="*/ 0 h 1359"/>
                  <a:gd name="T2" fmla="*/ 0 w 1763"/>
                  <a:gd name="T3" fmla="*/ 0 h 1359"/>
                  <a:gd name="T4" fmla="*/ 0 w 1763"/>
                  <a:gd name="T5" fmla="*/ 0 h 1359"/>
                  <a:gd name="T6" fmla="*/ 0 w 1763"/>
                  <a:gd name="T7" fmla="*/ 0 h 1359"/>
                  <a:gd name="T8" fmla="*/ 0 w 1763"/>
                  <a:gd name="T9" fmla="*/ 0 h 1359"/>
                  <a:gd name="T10" fmla="*/ 0 w 1763"/>
                  <a:gd name="T11" fmla="*/ 0 h 1359"/>
                  <a:gd name="T12" fmla="*/ 0 w 1763"/>
                  <a:gd name="T13" fmla="*/ 0 h 1359"/>
                  <a:gd name="T14" fmla="*/ 0 w 1763"/>
                  <a:gd name="T15" fmla="*/ 0 h 1359"/>
                  <a:gd name="T16" fmla="*/ 0 w 1763"/>
                  <a:gd name="T17" fmla="*/ 0 h 1359"/>
                  <a:gd name="T18" fmla="*/ 0 w 1763"/>
                  <a:gd name="T19" fmla="*/ 0 h 1359"/>
                  <a:gd name="T20" fmla="*/ 0 w 1763"/>
                  <a:gd name="T21" fmla="*/ 0 h 1359"/>
                  <a:gd name="T22" fmla="*/ 0 w 1763"/>
                  <a:gd name="T23" fmla="*/ 0 h 1359"/>
                  <a:gd name="T24" fmla="*/ 0 w 1763"/>
                  <a:gd name="T25" fmla="*/ 0 h 1359"/>
                  <a:gd name="T26" fmla="*/ 0 w 1763"/>
                  <a:gd name="T27" fmla="*/ 0 h 1359"/>
                  <a:gd name="T28" fmla="*/ 0 w 1763"/>
                  <a:gd name="T29" fmla="*/ 0 h 1359"/>
                  <a:gd name="T30" fmla="*/ 0 w 1763"/>
                  <a:gd name="T31" fmla="*/ 0 h 1359"/>
                  <a:gd name="T32" fmla="*/ 0 w 1763"/>
                  <a:gd name="T33" fmla="*/ 0 h 1359"/>
                  <a:gd name="T34" fmla="*/ 0 w 1763"/>
                  <a:gd name="T35" fmla="*/ 0 h 1359"/>
                  <a:gd name="T36" fmla="*/ 0 w 1763"/>
                  <a:gd name="T37" fmla="*/ 0 h 1359"/>
                  <a:gd name="T38" fmla="*/ 0 w 1763"/>
                  <a:gd name="T39" fmla="*/ 0 h 1359"/>
                  <a:gd name="T40" fmla="*/ 0 w 1763"/>
                  <a:gd name="T41" fmla="*/ 0 h 1359"/>
                  <a:gd name="T42" fmla="*/ 0 w 1763"/>
                  <a:gd name="T43" fmla="*/ 0 h 1359"/>
                  <a:gd name="T44" fmla="*/ 0 w 1763"/>
                  <a:gd name="T45" fmla="*/ 0 h 1359"/>
                  <a:gd name="T46" fmla="*/ 0 w 1763"/>
                  <a:gd name="T47" fmla="*/ 0 h 1359"/>
                  <a:gd name="T48" fmla="*/ 0 w 1763"/>
                  <a:gd name="T49" fmla="*/ 0 h 1359"/>
                  <a:gd name="T50" fmla="*/ 0 w 1763"/>
                  <a:gd name="T51" fmla="*/ 0 h 1359"/>
                  <a:gd name="T52" fmla="*/ 0 w 1763"/>
                  <a:gd name="T53" fmla="*/ 0 h 1359"/>
                  <a:gd name="T54" fmla="*/ 0 w 1763"/>
                  <a:gd name="T55" fmla="*/ 0 h 1359"/>
                  <a:gd name="T56" fmla="*/ 0 w 1763"/>
                  <a:gd name="T57" fmla="*/ 0 h 1359"/>
                  <a:gd name="T58" fmla="*/ 0 w 1763"/>
                  <a:gd name="T59" fmla="*/ 0 h 1359"/>
                  <a:gd name="T60" fmla="*/ 0 w 1763"/>
                  <a:gd name="T61" fmla="*/ 0 h 1359"/>
                  <a:gd name="T62" fmla="*/ 0 w 1763"/>
                  <a:gd name="T63" fmla="*/ 0 h 1359"/>
                  <a:gd name="T64" fmla="*/ 0 w 1763"/>
                  <a:gd name="T65" fmla="*/ 0 h 1359"/>
                  <a:gd name="T66" fmla="*/ 0 w 1763"/>
                  <a:gd name="T67" fmla="*/ 0 h 1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3"/>
                  <a:gd name="T103" fmla="*/ 0 h 1359"/>
                  <a:gd name="T104" fmla="*/ 1763 w 1763"/>
                  <a:gd name="T105" fmla="*/ 1359 h 1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3" h="1359">
                    <a:moveTo>
                      <a:pt x="594" y="24"/>
                    </a:moveTo>
                    <a:lnTo>
                      <a:pt x="337" y="127"/>
                    </a:lnTo>
                    <a:lnTo>
                      <a:pt x="267" y="283"/>
                    </a:lnTo>
                    <a:lnTo>
                      <a:pt x="0" y="566"/>
                    </a:lnTo>
                    <a:lnTo>
                      <a:pt x="17" y="739"/>
                    </a:lnTo>
                    <a:lnTo>
                      <a:pt x="0" y="929"/>
                    </a:lnTo>
                    <a:lnTo>
                      <a:pt x="86" y="1161"/>
                    </a:lnTo>
                    <a:lnTo>
                      <a:pt x="208" y="1359"/>
                    </a:lnTo>
                    <a:lnTo>
                      <a:pt x="242" y="1134"/>
                    </a:lnTo>
                    <a:lnTo>
                      <a:pt x="396" y="1298"/>
                    </a:lnTo>
                    <a:lnTo>
                      <a:pt x="654" y="1108"/>
                    </a:lnTo>
                    <a:lnTo>
                      <a:pt x="911" y="963"/>
                    </a:lnTo>
                    <a:lnTo>
                      <a:pt x="1067" y="929"/>
                    </a:lnTo>
                    <a:lnTo>
                      <a:pt x="1152" y="1151"/>
                    </a:lnTo>
                    <a:lnTo>
                      <a:pt x="1238" y="929"/>
                    </a:lnTo>
                    <a:lnTo>
                      <a:pt x="1350" y="876"/>
                    </a:lnTo>
                    <a:lnTo>
                      <a:pt x="1504" y="705"/>
                    </a:lnTo>
                    <a:lnTo>
                      <a:pt x="1763" y="463"/>
                    </a:lnTo>
                    <a:lnTo>
                      <a:pt x="1704" y="334"/>
                    </a:lnTo>
                    <a:lnTo>
                      <a:pt x="1343" y="566"/>
                    </a:lnTo>
                    <a:lnTo>
                      <a:pt x="1462" y="344"/>
                    </a:lnTo>
                    <a:lnTo>
                      <a:pt x="1711" y="144"/>
                    </a:lnTo>
                    <a:lnTo>
                      <a:pt x="1497" y="0"/>
                    </a:lnTo>
                    <a:lnTo>
                      <a:pt x="1299" y="68"/>
                    </a:lnTo>
                    <a:lnTo>
                      <a:pt x="1111" y="266"/>
                    </a:lnTo>
                    <a:lnTo>
                      <a:pt x="1118" y="490"/>
                    </a:lnTo>
                    <a:lnTo>
                      <a:pt x="1033" y="515"/>
                    </a:lnTo>
                    <a:lnTo>
                      <a:pt x="964" y="378"/>
                    </a:lnTo>
                    <a:lnTo>
                      <a:pt x="774" y="378"/>
                    </a:lnTo>
                    <a:lnTo>
                      <a:pt x="749" y="283"/>
                    </a:lnTo>
                    <a:lnTo>
                      <a:pt x="791" y="102"/>
                    </a:lnTo>
                    <a:lnTo>
                      <a:pt x="749" y="51"/>
                    </a:lnTo>
                    <a:lnTo>
                      <a:pt x="594" y="24"/>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1" name="Freeform 104">
                <a:extLst>
                  <a:ext uri="{FF2B5EF4-FFF2-40B4-BE49-F238E27FC236}">
                    <a16:creationId xmlns:a16="http://schemas.microsoft.com/office/drawing/2014/main" id="{D012DBF0-0118-4E28-84BC-868AEAC1362B}"/>
                  </a:ext>
                </a:extLst>
              </p:cNvPr>
              <p:cNvSpPr>
                <a:spLocks/>
              </p:cNvSpPr>
              <p:nvPr/>
            </p:nvSpPr>
            <p:spPr bwMode="auto">
              <a:xfrm>
                <a:off x="2047" y="1444"/>
                <a:ext cx="1844" cy="1697"/>
              </a:xfrm>
              <a:custGeom>
                <a:avLst/>
                <a:gdLst>
                  <a:gd name="T0" fmla="*/ 1 w 3688"/>
                  <a:gd name="T1" fmla="*/ 0 h 3395"/>
                  <a:gd name="T2" fmla="*/ 1 w 3688"/>
                  <a:gd name="T3" fmla="*/ 0 h 3395"/>
                  <a:gd name="T4" fmla="*/ 1 w 3688"/>
                  <a:gd name="T5" fmla="*/ 0 h 3395"/>
                  <a:gd name="T6" fmla="*/ 1 w 3688"/>
                  <a:gd name="T7" fmla="*/ 0 h 3395"/>
                  <a:gd name="T8" fmla="*/ 1 w 3688"/>
                  <a:gd name="T9" fmla="*/ 0 h 3395"/>
                  <a:gd name="T10" fmla="*/ 1 w 3688"/>
                  <a:gd name="T11" fmla="*/ 0 h 3395"/>
                  <a:gd name="T12" fmla="*/ 1 w 3688"/>
                  <a:gd name="T13" fmla="*/ 0 h 3395"/>
                  <a:gd name="T14" fmla="*/ 1 w 3688"/>
                  <a:gd name="T15" fmla="*/ 0 h 3395"/>
                  <a:gd name="T16" fmla="*/ 1 w 3688"/>
                  <a:gd name="T17" fmla="*/ 0 h 3395"/>
                  <a:gd name="T18" fmla="*/ 1 w 3688"/>
                  <a:gd name="T19" fmla="*/ 0 h 3395"/>
                  <a:gd name="T20" fmla="*/ 1 w 3688"/>
                  <a:gd name="T21" fmla="*/ 0 h 3395"/>
                  <a:gd name="T22" fmla="*/ 1 w 3688"/>
                  <a:gd name="T23" fmla="*/ 0 h 3395"/>
                  <a:gd name="T24" fmla="*/ 1 w 3688"/>
                  <a:gd name="T25" fmla="*/ 0 h 3395"/>
                  <a:gd name="T26" fmla="*/ 1 w 3688"/>
                  <a:gd name="T27" fmla="*/ 0 h 3395"/>
                  <a:gd name="T28" fmla="*/ 1 w 3688"/>
                  <a:gd name="T29" fmla="*/ 0 h 3395"/>
                  <a:gd name="T30" fmla="*/ 1 w 3688"/>
                  <a:gd name="T31" fmla="*/ 0 h 3395"/>
                  <a:gd name="T32" fmla="*/ 1 w 3688"/>
                  <a:gd name="T33" fmla="*/ 0 h 3395"/>
                  <a:gd name="T34" fmla="*/ 1 w 3688"/>
                  <a:gd name="T35" fmla="*/ 0 h 3395"/>
                  <a:gd name="T36" fmla="*/ 1 w 3688"/>
                  <a:gd name="T37" fmla="*/ 0 h 3395"/>
                  <a:gd name="T38" fmla="*/ 1 w 3688"/>
                  <a:gd name="T39" fmla="*/ 0 h 3395"/>
                  <a:gd name="T40" fmla="*/ 1 w 3688"/>
                  <a:gd name="T41" fmla="*/ 0 h 3395"/>
                  <a:gd name="T42" fmla="*/ 1 w 3688"/>
                  <a:gd name="T43" fmla="*/ 0 h 3395"/>
                  <a:gd name="T44" fmla="*/ 1 w 3688"/>
                  <a:gd name="T45" fmla="*/ 0 h 3395"/>
                  <a:gd name="T46" fmla="*/ 1 w 3688"/>
                  <a:gd name="T47" fmla="*/ 0 h 3395"/>
                  <a:gd name="T48" fmla="*/ 1 w 3688"/>
                  <a:gd name="T49" fmla="*/ 0 h 3395"/>
                  <a:gd name="T50" fmla="*/ 1 w 3688"/>
                  <a:gd name="T51" fmla="*/ 0 h 3395"/>
                  <a:gd name="T52" fmla="*/ 1 w 3688"/>
                  <a:gd name="T53" fmla="*/ 0 h 3395"/>
                  <a:gd name="T54" fmla="*/ 1 w 3688"/>
                  <a:gd name="T55" fmla="*/ 0 h 3395"/>
                  <a:gd name="T56" fmla="*/ 1 w 3688"/>
                  <a:gd name="T57" fmla="*/ 0 h 3395"/>
                  <a:gd name="T58" fmla="*/ 1 w 3688"/>
                  <a:gd name="T59" fmla="*/ 0 h 3395"/>
                  <a:gd name="T60" fmla="*/ 1 w 3688"/>
                  <a:gd name="T61" fmla="*/ 0 h 3395"/>
                  <a:gd name="T62" fmla="*/ 1 w 3688"/>
                  <a:gd name="T63" fmla="*/ 0 h 3395"/>
                  <a:gd name="T64" fmla="*/ 1 w 3688"/>
                  <a:gd name="T65" fmla="*/ 0 h 3395"/>
                  <a:gd name="T66" fmla="*/ 1 w 3688"/>
                  <a:gd name="T67" fmla="*/ 0 h 3395"/>
                  <a:gd name="T68" fmla="*/ 1 w 3688"/>
                  <a:gd name="T69" fmla="*/ 0 h 3395"/>
                  <a:gd name="T70" fmla="*/ 1 w 3688"/>
                  <a:gd name="T71" fmla="*/ 0 h 3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8"/>
                  <a:gd name="T109" fmla="*/ 0 h 3395"/>
                  <a:gd name="T110" fmla="*/ 3688 w 3688"/>
                  <a:gd name="T111" fmla="*/ 3395 h 3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8" h="3395">
                    <a:moveTo>
                      <a:pt x="1914" y="25"/>
                    </a:moveTo>
                    <a:lnTo>
                      <a:pt x="1633" y="0"/>
                    </a:lnTo>
                    <a:lnTo>
                      <a:pt x="1334" y="42"/>
                    </a:lnTo>
                    <a:lnTo>
                      <a:pt x="1068" y="116"/>
                    </a:lnTo>
                    <a:lnTo>
                      <a:pt x="886" y="200"/>
                    </a:lnTo>
                    <a:lnTo>
                      <a:pt x="712" y="316"/>
                    </a:lnTo>
                    <a:lnTo>
                      <a:pt x="538" y="456"/>
                    </a:lnTo>
                    <a:lnTo>
                      <a:pt x="347" y="673"/>
                    </a:lnTo>
                    <a:lnTo>
                      <a:pt x="239" y="821"/>
                    </a:lnTo>
                    <a:lnTo>
                      <a:pt x="140" y="1029"/>
                    </a:lnTo>
                    <a:lnTo>
                      <a:pt x="57" y="1213"/>
                    </a:lnTo>
                    <a:lnTo>
                      <a:pt x="7" y="1462"/>
                    </a:lnTo>
                    <a:lnTo>
                      <a:pt x="0" y="1702"/>
                    </a:lnTo>
                    <a:lnTo>
                      <a:pt x="24" y="1985"/>
                    </a:lnTo>
                    <a:lnTo>
                      <a:pt x="106" y="2241"/>
                    </a:lnTo>
                    <a:lnTo>
                      <a:pt x="201" y="2490"/>
                    </a:lnTo>
                    <a:lnTo>
                      <a:pt x="330" y="2680"/>
                    </a:lnTo>
                    <a:lnTo>
                      <a:pt x="501" y="2869"/>
                    </a:lnTo>
                    <a:lnTo>
                      <a:pt x="682" y="3025"/>
                    </a:lnTo>
                    <a:lnTo>
                      <a:pt x="920" y="3171"/>
                    </a:lnTo>
                    <a:lnTo>
                      <a:pt x="1159" y="3262"/>
                    </a:lnTo>
                    <a:lnTo>
                      <a:pt x="1433" y="3336"/>
                    </a:lnTo>
                    <a:lnTo>
                      <a:pt x="1732" y="3386"/>
                    </a:lnTo>
                    <a:lnTo>
                      <a:pt x="2005" y="3395"/>
                    </a:lnTo>
                    <a:lnTo>
                      <a:pt x="2287" y="3361"/>
                    </a:lnTo>
                    <a:lnTo>
                      <a:pt x="2618" y="3283"/>
                    </a:lnTo>
                    <a:lnTo>
                      <a:pt x="2834" y="3203"/>
                    </a:lnTo>
                    <a:lnTo>
                      <a:pt x="3099" y="3038"/>
                    </a:lnTo>
                    <a:lnTo>
                      <a:pt x="3330" y="2848"/>
                    </a:lnTo>
                    <a:lnTo>
                      <a:pt x="3456" y="2698"/>
                    </a:lnTo>
                    <a:lnTo>
                      <a:pt x="3614" y="2441"/>
                    </a:lnTo>
                    <a:lnTo>
                      <a:pt x="3678" y="2241"/>
                    </a:lnTo>
                    <a:lnTo>
                      <a:pt x="3688" y="2108"/>
                    </a:lnTo>
                    <a:lnTo>
                      <a:pt x="3638" y="2025"/>
                    </a:lnTo>
                    <a:lnTo>
                      <a:pt x="3614" y="2167"/>
                    </a:lnTo>
                    <a:lnTo>
                      <a:pt x="3572" y="2308"/>
                    </a:lnTo>
                    <a:lnTo>
                      <a:pt x="3471" y="2473"/>
                    </a:lnTo>
                    <a:lnTo>
                      <a:pt x="3456" y="2357"/>
                    </a:lnTo>
                    <a:lnTo>
                      <a:pt x="3389" y="2374"/>
                    </a:lnTo>
                    <a:lnTo>
                      <a:pt x="3397" y="2481"/>
                    </a:lnTo>
                    <a:lnTo>
                      <a:pt x="3407" y="2589"/>
                    </a:lnTo>
                    <a:lnTo>
                      <a:pt x="3256" y="2730"/>
                    </a:lnTo>
                    <a:lnTo>
                      <a:pt x="3157" y="2848"/>
                    </a:lnTo>
                    <a:lnTo>
                      <a:pt x="2983" y="2964"/>
                    </a:lnTo>
                    <a:lnTo>
                      <a:pt x="2800" y="3063"/>
                    </a:lnTo>
                    <a:lnTo>
                      <a:pt x="2669" y="3146"/>
                    </a:lnTo>
                    <a:lnTo>
                      <a:pt x="2395" y="3213"/>
                    </a:lnTo>
                    <a:lnTo>
                      <a:pt x="2097" y="3253"/>
                    </a:lnTo>
                    <a:lnTo>
                      <a:pt x="1823" y="3262"/>
                    </a:lnTo>
                    <a:lnTo>
                      <a:pt x="1557" y="3237"/>
                    </a:lnTo>
                    <a:lnTo>
                      <a:pt x="1342" y="3171"/>
                    </a:lnTo>
                    <a:lnTo>
                      <a:pt x="1036" y="3070"/>
                    </a:lnTo>
                    <a:lnTo>
                      <a:pt x="836" y="2954"/>
                    </a:lnTo>
                    <a:lnTo>
                      <a:pt x="671" y="2814"/>
                    </a:lnTo>
                    <a:lnTo>
                      <a:pt x="439" y="2631"/>
                    </a:lnTo>
                    <a:lnTo>
                      <a:pt x="289" y="2407"/>
                    </a:lnTo>
                    <a:lnTo>
                      <a:pt x="207" y="2224"/>
                    </a:lnTo>
                    <a:lnTo>
                      <a:pt x="140" y="2025"/>
                    </a:lnTo>
                    <a:lnTo>
                      <a:pt x="106" y="1852"/>
                    </a:lnTo>
                    <a:lnTo>
                      <a:pt x="98" y="1694"/>
                    </a:lnTo>
                    <a:lnTo>
                      <a:pt x="123" y="1494"/>
                    </a:lnTo>
                    <a:lnTo>
                      <a:pt x="165" y="1295"/>
                    </a:lnTo>
                    <a:lnTo>
                      <a:pt x="256" y="1063"/>
                    </a:lnTo>
                    <a:lnTo>
                      <a:pt x="397" y="797"/>
                    </a:lnTo>
                    <a:lnTo>
                      <a:pt x="545" y="624"/>
                    </a:lnTo>
                    <a:lnTo>
                      <a:pt x="695" y="456"/>
                    </a:lnTo>
                    <a:lnTo>
                      <a:pt x="903" y="299"/>
                    </a:lnTo>
                    <a:lnTo>
                      <a:pt x="1142" y="192"/>
                    </a:lnTo>
                    <a:lnTo>
                      <a:pt x="1359" y="116"/>
                    </a:lnTo>
                    <a:lnTo>
                      <a:pt x="1665" y="67"/>
                    </a:lnTo>
                    <a:lnTo>
                      <a:pt x="19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2" name="Freeform 105">
                <a:extLst>
                  <a:ext uri="{FF2B5EF4-FFF2-40B4-BE49-F238E27FC236}">
                    <a16:creationId xmlns:a16="http://schemas.microsoft.com/office/drawing/2014/main" id="{E4A8C281-AE9F-4236-9C9C-18412849E704}"/>
                  </a:ext>
                </a:extLst>
              </p:cNvPr>
              <p:cNvSpPr>
                <a:spLocks/>
              </p:cNvSpPr>
              <p:nvPr/>
            </p:nvSpPr>
            <p:spPr bwMode="auto">
              <a:xfrm>
                <a:off x="3154" y="1468"/>
                <a:ext cx="804" cy="1013"/>
              </a:xfrm>
              <a:custGeom>
                <a:avLst/>
                <a:gdLst>
                  <a:gd name="T0" fmla="*/ 0 w 1608"/>
                  <a:gd name="T1" fmla="*/ 0 h 2026"/>
                  <a:gd name="T2" fmla="*/ 1 w 1608"/>
                  <a:gd name="T3" fmla="*/ 1 h 2026"/>
                  <a:gd name="T4" fmla="*/ 1 w 1608"/>
                  <a:gd name="T5" fmla="*/ 1 h 2026"/>
                  <a:gd name="T6" fmla="*/ 1 w 1608"/>
                  <a:gd name="T7" fmla="*/ 1 h 2026"/>
                  <a:gd name="T8" fmla="*/ 1 w 1608"/>
                  <a:gd name="T9" fmla="*/ 1 h 2026"/>
                  <a:gd name="T10" fmla="*/ 1 w 1608"/>
                  <a:gd name="T11" fmla="*/ 1 h 2026"/>
                  <a:gd name="T12" fmla="*/ 1 w 1608"/>
                  <a:gd name="T13" fmla="*/ 1 h 2026"/>
                  <a:gd name="T14" fmla="*/ 1 w 1608"/>
                  <a:gd name="T15" fmla="*/ 1 h 2026"/>
                  <a:gd name="T16" fmla="*/ 1 w 1608"/>
                  <a:gd name="T17" fmla="*/ 1 h 2026"/>
                  <a:gd name="T18" fmla="*/ 1 w 1608"/>
                  <a:gd name="T19" fmla="*/ 1 h 2026"/>
                  <a:gd name="T20" fmla="*/ 1 w 1608"/>
                  <a:gd name="T21" fmla="*/ 1 h 2026"/>
                  <a:gd name="T22" fmla="*/ 1 w 1608"/>
                  <a:gd name="T23" fmla="*/ 1 h 2026"/>
                  <a:gd name="T24" fmla="*/ 1 w 1608"/>
                  <a:gd name="T25" fmla="*/ 1 h 2026"/>
                  <a:gd name="T26" fmla="*/ 1 w 1608"/>
                  <a:gd name="T27" fmla="*/ 1 h 2026"/>
                  <a:gd name="T28" fmla="*/ 1 w 1608"/>
                  <a:gd name="T29" fmla="*/ 1 h 2026"/>
                  <a:gd name="T30" fmla="*/ 1 w 1608"/>
                  <a:gd name="T31" fmla="*/ 1 h 2026"/>
                  <a:gd name="T32" fmla="*/ 1 w 1608"/>
                  <a:gd name="T33" fmla="*/ 1 h 2026"/>
                  <a:gd name="T34" fmla="*/ 1 w 1608"/>
                  <a:gd name="T35" fmla="*/ 1 h 2026"/>
                  <a:gd name="T36" fmla="*/ 1 w 1608"/>
                  <a:gd name="T37" fmla="*/ 1 h 2026"/>
                  <a:gd name="T38" fmla="*/ 1 w 1608"/>
                  <a:gd name="T39" fmla="*/ 1 h 2026"/>
                  <a:gd name="T40" fmla="*/ 1 w 1608"/>
                  <a:gd name="T41" fmla="*/ 1 h 2026"/>
                  <a:gd name="T42" fmla="*/ 1 w 1608"/>
                  <a:gd name="T43" fmla="*/ 1 h 2026"/>
                  <a:gd name="T44" fmla="*/ 1 w 1608"/>
                  <a:gd name="T45" fmla="*/ 1 h 2026"/>
                  <a:gd name="T46" fmla="*/ 1 w 1608"/>
                  <a:gd name="T47" fmla="*/ 1 h 2026"/>
                  <a:gd name="T48" fmla="*/ 1 w 1608"/>
                  <a:gd name="T49" fmla="*/ 1 h 2026"/>
                  <a:gd name="T50" fmla="*/ 0 w 1608"/>
                  <a:gd name="T51" fmla="*/ 0 h 2026"/>
                  <a:gd name="T52" fmla="*/ 0 w 1608"/>
                  <a:gd name="T53" fmla="*/ 0 h 20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8"/>
                  <a:gd name="T82" fmla="*/ 0 h 2026"/>
                  <a:gd name="T83" fmla="*/ 1608 w 1608"/>
                  <a:gd name="T84" fmla="*/ 2026 h 20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8" h="2026">
                    <a:moveTo>
                      <a:pt x="0" y="0"/>
                    </a:moveTo>
                    <a:lnTo>
                      <a:pt x="323" y="83"/>
                    </a:lnTo>
                    <a:lnTo>
                      <a:pt x="562" y="167"/>
                    </a:lnTo>
                    <a:lnTo>
                      <a:pt x="794" y="273"/>
                    </a:lnTo>
                    <a:lnTo>
                      <a:pt x="1005" y="410"/>
                    </a:lnTo>
                    <a:lnTo>
                      <a:pt x="1159" y="557"/>
                    </a:lnTo>
                    <a:lnTo>
                      <a:pt x="1289" y="686"/>
                    </a:lnTo>
                    <a:lnTo>
                      <a:pt x="1433" y="922"/>
                    </a:lnTo>
                    <a:lnTo>
                      <a:pt x="1517" y="1112"/>
                    </a:lnTo>
                    <a:lnTo>
                      <a:pt x="1574" y="1311"/>
                    </a:lnTo>
                    <a:lnTo>
                      <a:pt x="1608" y="1528"/>
                    </a:lnTo>
                    <a:lnTo>
                      <a:pt x="1591" y="1767"/>
                    </a:lnTo>
                    <a:lnTo>
                      <a:pt x="1532" y="2026"/>
                    </a:lnTo>
                    <a:lnTo>
                      <a:pt x="1500" y="1876"/>
                    </a:lnTo>
                    <a:lnTo>
                      <a:pt x="1450" y="1701"/>
                    </a:lnTo>
                    <a:lnTo>
                      <a:pt x="1458" y="1528"/>
                    </a:lnTo>
                    <a:lnTo>
                      <a:pt x="1441" y="1262"/>
                    </a:lnTo>
                    <a:lnTo>
                      <a:pt x="1384" y="1079"/>
                    </a:lnTo>
                    <a:lnTo>
                      <a:pt x="1300" y="905"/>
                    </a:lnTo>
                    <a:lnTo>
                      <a:pt x="1201" y="747"/>
                    </a:lnTo>
                    <a:lnTo>
                      <a:pt x="1068" y="623"/>
                    </a:lnTo>
                    <a:lnTo>
                      <a:pt x="819" y="406"/>
                    </a:lnTo>
                    <a:lnTo>
                      <a:pt x="597" y="273"/>
                    </a:lnTo>
                    <a:lnTo>
                      <a:pt x="365" y="184"/>
                    </a:lnTo>
                    <a:lnTo>
                      <a:pt x="106" y="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3" name="Freeform 106">
                <a:extLst>
                  <a:ext uri="{FF2B5EF4-FFF2-40B4-BE49-F238E27FC236}">
                    <a16:creationId xmlns:a16="http://schemas.microsoft.com/office/drawing/2014/main" id="{855043D7-D47E-4338-B697-B88A88341BC9}"/>
                  </a:ext>
                </a:extLst>
              </p:cNvPr>
              <p:cNvSpPr>
                <a:spLocks/>
              </p:cNvSpPr>
              <p:nvPr/>
            </p:nvSpPr>
            <p:spPr bwMode="auto">
              <a:xfrm>
                <a:off x="2076" y="1996"/>
                <a:ext cx="154" cy="290"/>
              </a:xfrm>
              <a:custGeom>
                <a:avLst/>
                <a:gdLst>
                  <a:gd name="T0" fmla="*/ 1 w 308"/>
                  <a:gd name="T1" fmla="*/ 1 h 579"/>
                  <a:gd name="T2" fmla="*/ 1 w 308"/>
                  <a:gd name="T3" fmla="*/ 1 h 579"/>
                  <a:gd name="T4" fmla="*/ 1 w 308"/>
                  <a:gd name="T5" fmla="*/ 1 h 579"/>
                  <a:gd name="T6" fmla="*/ 1 w 308"/>
                  <a:gd name="T7" fmla="*/ 1 h 579"/>
                  <a:gd name="T8" fmla="*/ 1 w 308"/>
                  <a:gd name="T9" fmla="*/ 1 h 579"/>
                  <a:gd name="T10" fmla="*/ 1 w 308"/>
                  <a:gd name="T11" fmla="*/ 1 h 579"/>
                  <a:gd name="T12" fmla="*/ 1 w 308"/>
                  <a:gd name="T13" fmla="*/ 1 h 579"/>
                  <a:gd name="T14" fmla="*/ 1 w 308"/>
                  <a:gd name="T15" fmla="*/ 1 h 579"/>
                  <a:gd name="T16" fmla="*/ 1 w 308"/>
                  <a:gd name="T17" fmla="*/ 0 h 579"/>
                  <a:gd name="T18" fmla="*/ 1 w 308"/>
                  <a:gd name="T19" fmla="*/ 1 h 579"/>
                  <a:gd name="T20" fmla="*/ 1 w 308"/>
                  <a:gd name="T21" fmla="*/ 1 h 579"/>
                  <a:gd name="T22" fmla="*/ 1 w 308"/>
                  <a:gd name="T23" fmla="*/ 1 h 579"/>
                  <a:gd name="T24" fmla="*/ 1 w 308"/>
                  <a:gd name="T25" fmla="*/ 1 h 579"/>
                  <a:gd name="T26" fmla="*/ 1 w 308"/>
                  <a:gd name="T27" fmla="*/ 1 h 579"/>
                  <a:gd name="T28" fmla="*/ 1 w 308"/>
                  <a:gd name="T29" fmla="*/ 1 h 579"/>
                  <a:gd name="T30" fmla="*/ 0 w 308"/>
                  <a:gd name="T31" fmla="*/ 1 h 579"/>
                  <a:gd name="T32" fmla="*/ 1 w 308"/>
                  <a:gd name="T33" fmla="*/ 1 h 579"/>
                  <a:gd name="T34" fmla="*/ 1 w 308"/>
                  <a:gd name="T35" fmla="*/ 1 h 5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8"/>
                  <a:gd name="T55" fmla="*/ 0 h 579"/>
                  <a:gd name="T56" fmla="*/ 308 w 308"/>
                  <a:gd name="T57" fmla="*/ 579 h 5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8" h="579">
                    <a:moveTo>
                      <a:pt x="17" y="579"/>
                    </a:moveTo>
                    <a:lnTo>
                      <a:pt x="83" y="488"/>
                    </a:lnTo>
                    <a:lnTo>
                      <a:pt x="165" y="463"/>
                    </a:lnTo>
                    <a:lnTo>
                      <a:pt x="232" y="448"/>
                    </a:lnTo>
                    <a:lnTo>
                      <a:pt x="249" y="397"/>
                    </a:lnTo>
                    <a:lnTo>
                      <a:pt x="266" y="256"/>
                    </a:lnTo>
                    <a:lnTo>
                      <a:pt x="308" y="140"/>
                    </a:lnTo>
                    <a:lnTo>
                      <a:pt x="298" y="81"/>
                    </a:lnTo>
                    <a:lnTo>
                      <a:pt x="116" y="0"/>
                    </a:lnTo>
                    <a:lnTo>
                      <a:pt x="83" y="91"/>
                    </a:lnTo>
                    <a:lnTo>
                      <a:pt x="182" y="123"/>
                    </a:lnTo>
                    <a:lnTo>
                      <a:pt x="182" y="207"/>
                    </a:lnTo>
                    <a:lnTo>
                      <a:pt x="157" y="298"/>
                    </a:lnTo>
                    <a:lnTo>
                      <a:pt x="140" y="389"/>
                    </a:lnTo>
                    <a:lnTo>
                      <a:pt x="91" y="431"/>
                    </a:lnTo>
                    <a:lnTo>
                      <a:pt x="0" y="456"/>
                    </a:lnTo>
                    <a:lnTo>
                      <a:pt x="17"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4" name="Freeform 107">
                <a:extLst>
                  <a:ext uri="{FF2B5EF4-FFF2-40B4-BE49-F238E27FC236}">
                    <a16:creationId xmlns:a16="http://schemas.microsoft.com/office/drawing/2014/main" id="{A88DE347-D34B-4FBF-9D9A-286136A11A70}"/>
                  </a:ext>
                </a:extLst>
              </p:cNvPr>
              <p:cNvSpPr>
                <a:spLocks/>
              </p:cNvSpPr>
              <p:nvPr/>
            </p:nvSpPr>
            <p:spPr bwMode="auto">
              <a:xfrm>
                <a:off x="3013" y="2249"/>
                <a:ext cx="278" cy="103"/>
              </a:xfrm>
              <a:custGeom>
                <a:avLst/>
                <a:gdLst>
                  <a:gd name="T0" fmla="*/ 0 w 555"/>
                  <a:gd name="T1" fmla="*/ 0 h 207"/>
                  <a:gd name="T2" fmla="*/ 1 w 555"/>
                  <a:gd name="T3" fmla="*/ 0 h 207"/>
                  <a:gd name="T4" fmla="*/ 1 w 555"/>
                  <a:gd name="T5" fmla="*/ 0 h 207"/>
                  <a:gd name="T6" fmla="*/ 1 w 555"/>
                  <a:gd name="T7" fmla="*/ 0 h 207"/>
                  <a:gd name="T8" fmla="*/ 1 w 555"/>
                  <a:gd name="T9" fmla="*/ 0 h 207"/>
                  <a:gd name="T10" fmla="*/ 1 w 555"/>
                  <a:gd name="T11" fmla="*/ 0 h 207"/>
                  <a:gd name="T12" fmla="*/ 1 w 555"/>
                  <a:gd name="T13" fmla="*/ 0 h 207"/>
                  <a:gd name="T14" fmla="*/ 1 w 555"/>
                  <a:gd name="T15" fmla="*/ 0 h 207"/>
                  <a:gd name="T16" fmla="*/ 1 w 555"/>
                  <a:gd name="T17" fmla="*/ 0 h 207"/>
                  <a:gd name="T18" fmla="*/ 0 w 555"/>
                  <a:gd name="T19" fmla="*/ 0 h 207"/>
                  <a:gd name="T20" fmla="*/ 0 w 555"/>
                  <a:gd name="T21" fmla="*/ 0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5"/>
                  <a:gd name="T34" fmla="*/ 0 h 207"/>
                  <a:gd name="T35" fmla="*/ 555 w 55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5" h="207">
                    <a:moveTo>
                      <a:pt x="0" y="133"/>
                    </a:moveTo>
                    <a:lnTo>
                      <a:pt x="183" y="67"/>
                    </a:lnTo>
                    <a:lnTo>
                      <a:pt x="323" y="17"/>
                    </a:lnTo>
                    <a:lnTo>
                      <a:pt x="555" y="0"/>
                    </a:lnTo>
                    <a:lnTo>
                      <a:pt x="521" y="67"/>
                    </a:lnTo>
                    <a:lnTo>
                      <a:pt x="363" y="67"/>
                    </a:lnTo>
                    <a:lnTo>
                      <a:pt x="223" y="116"/>
                    </a:lnTo>
                    <a:lnTo>
                      <a:pt x="124" y="166"/>
                    </a:lnTo>
                    <a:lnTo>
                      <a:pt x="25" y="207"/>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5" name="Freeform 108">
                <a:extLst>
                  <a:ext uri="{FF2B5EF4-FFF2-40B4-BE49-F238E27FC236}">
                    <a16:creationId xmlns:a16="http://schemas.microsoft.com/office/drawing/2014/main" id="{01CD0E63-F864-4DCE-AC2B-98771812708D}"/>
                  </a:ext>
                </a:extLst>
              </p:cNvPr>
              <p:cNvSpPr>
                <a:spLocks/>
              </p:cNvSpPr>
              <p:nvPr/>
            </p:nvSpPr>
            <p:spPr bwMode="auto">
              <a:xfrm>
                <a:off x="3282" y="2266"/>
                <a:ext cx="228" cy="431"/>
              </a:xfrm>
              <a:custGeom>
                <a:avLst/>
                <a:gdLst>
                  <a:gd name="T0" fmla="*/ 0 w 457"/>
                  <a:gd name="T1" fmla="*/ 0 h 862"/>
                  <a:gd name="T2" fmla="*/ 0 w 457"/>
                  <a:gd name="T3" fmla="*/ 1 h 862"/>
                  <a:gd name="T4" fmla="*/ 0 w 457"/>
                  <a:gd name="T5" fmla="*/ 1 h 862"/>
                  <a:gd name="T6" fmla="*/ 0 w 457"/>
                  <a:gd name="T7" fmla="*/ 1 h 862"/>
                  <a:gd name="T8" fmla="*/ 0 w 457"/>
                  <a:gd name="T9" fmla="*/ 1 h 862"/>
                  <a:gd name="T10" fmla="*/ 0 w 457"/>
                  <a:gd name="T11" fmla="*/ 1 h 862"/>
                  <a:gd name="T12" fmla="*/ 0 w 457"/>
                  <a:gd name="T13" fmla="*/ 1 h 862"/>
                  <a:gd name="T14" fmla="*/ 0 w 457"/>
                  <a:gd name="T15" fmla="*/ 1 h 862"/>
                  <a:gd name="T16" fmla="*/ 0 w 457"/>
                  <a:gd name="T17" fmla="*/ 1 h 862"/>
                  <a:gd name="T18" fmla="*/ 0 w 457"/>
                  <a:gd name="T19" fmla="*/ 1 h 862"/>
                  <a:gd name="T20" fmla="*/ 0 w 457"/>
                  <a:gd name="T21" fmla="*/ 1 h 862"/>
                  <a:gd name="T22" fmla="*/ 0 w 457"/>
                  <a:gd name="T23" fmla="*/ 1 h 862"/>
                  <a:gd name="T24" fmla="*/ 0 w 457"/>
                  <a:gd name="T25" fmla="*/ 1 h 862"/>
                  <a:gd name="T26" fmla="*/ 0 w 457"/>
                  <a:gd name="T27" fmla="*/ 1 h 862"/>
                  <a:gd name="T28" fmla="*/ 0 w 457"/>
                  <a:gd name="T29" fmla="*/ 1 h 862"/>
                  <a:gd name="T30" fmla="*/ 0 w 457"/>
                  <a:gd name="T31" fmla="*/ 1 h 862"/>
                  <a:gd name="T32" fmla="*/ 0 w 457"/>
                  <a:gd name="T33" fmla="*/ 1 h 862"/>
                  <a:gd name="T34" fmla="*/ 0 w 457"/>
                  <a:gd name="T35" fmla="*/ 1 h 862"/>
                  <a:gd name="T36" fmla="*/ 0 w 457"/>
                  <a:gd name="T37" fmla="*/ 1 h 862"/>
                  <a:gd name="T38" fmla="*/ 0 w 457"/>
                  <a:gd name="T39" fmla="*/ 0 h 862"/>
                  <a:gd name="T40" fmla="*/ 0 w 457"/>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7"/>
                  <a:gd name="T64" fmla="*/ 0 h 862"/>
                  <a:gd name="T65" fmla="*/ 457 w 457"/>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7" h="862">
                    <a:moveTo>
                      <a:pt x="225" y="0"/>
                    </a:moveTo>
                    <a:lnTo>
                      <a:pt x="274" y="49"/>
                    </a:lnTo>
                    <a:lnTo>
                      <a:pt x="407" y="57"/>
                    </a:lnTo>
                    <a:lnTo>
                      <a:pt x="457" y="115"/>
                    </a:lnTo>
                    <a:lnTo>
                      <a:pt x="439" y="298"/>
                    </a:lnTo>
                    <a:lnTo>
                      <a:pt x="407" y="505"/>
                    </a:lnTo>
                    <a:lnTo>
                      <a:pt x="380" y="695"/>
                    </a:lnTo>
                    <a:lnTo>
                      <a:pt x="356" y="811"/>
                    </a:lnTo>
                    <a:lnTo>
                      <a:pt x="240" y="862"/>
                    </a:lnTo>
                    <a:lnTo>
                      <a:pt x="0" y="862"/>
                    </a:lnTo>
                    <a:lnTo>
                      <a:pt x="17" y="811"/>
                    </a:lnTo>
                    <a:lnTo>
                      <a:pt x="116" y="821"/>
                    </a:lnTo>
                    <a:lnTo>
                      <a:pt x="240" y="779"/>
                    </a:lnTo>
                    <a:lnTo>
                      <a:pt x="306" y="705"/>
                    </a:lnTo>
                    <a:lnTo>
                      <a:pt x="323" y="522"/>
                    </a:lnTo>
                    <a:lnTo>
                      <a:pt x="365" y="264"/>
                    </a:lnTo>
                    <a:lnTo>
                      <a:pt x="356" y="140"/>
                    </a:lnTo>
                    <a:lnTo>
                      <a:pt x="291" y="115"/>
                    </a:lnTo>
                    <a:lnTo>
                      <a:pt x="215" y="9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6" name="Freeform 109">
                <a:extLst>
                  <a:ext uri="{FF2B5EF4-FFF2-40B4-BE49-F238E27FC236}">
                    <a16:creationId xmlns:a16="http://schemas.microsoft.com/office/drawing/2014/main" id="{C1363CBC-4C32-4ECB-9368-E05230B59789}"/>
                  </a:ext>
                </a:extLst>
              </p:cNvPr>
              <p:cNvSpPr>
                <a:spLocks/>
              </p:cNvSpPr>
              <p:nvPr/>
            </p:nvSpPr>
            <p:spPr bwMode="auto">
              <a:xfrm>
                <a:off x="2996" y="2705"/>
                <a:ext cx="240" cy="286"/>
              </a:xfrm>
              <a:custGeom>
                <a:avLst/>
                <a:gdLst>
                  <a:gd name="T0" fmla="*/ 0 w 481"/>
                  <a:gd name="T1" fmla="*/ 1 h 572"/>
                  <a:gd name="T2" fmla="*/ 0 w 481"/>
                  <a:gd name="T3" fmla="*/ 1 h 572"/>
                  <a:gd name="T4" fmla="*/ 0 w 481"/>
                  <a:gd name="T5" fmla="*/ 1 h 572"/>
                  <a:gd name="T6" fmla="*/ 0 w 481"/>
                  <a:gd name="T7" fmla="*/ 1 h 572"/>
                  <a:gd name="T8" fmla="*/ 0 w 481"/>
                  <a:gd name="T9" fmla="*/ 1 h 572"/>
                  <a:gd name="T10" fmla="*/ 0 w 481"/>
                  <a:gd name="T11" fmla="*/ 1 h 572"/>
                  <a:gd name="T12" fmla="*/ 0 w 481"/>
                  <a:gd name="T13" fmla="*/ 1 h 572"/>
                  <a:gd name="T14" fmla="*/ 0 w 481"/>
                  <a:gd name="T15" fmla="*/ 1 h 572"/>
                  <a:gd name="T16" fmla="*/ 0 w 481"/>
                  <a:gd name="T17" fmla="*/ 1 h 572"/>
                  <a:gd name="T18" fmla="*/ 0 w 481"/>
                  <a:gd name="T19" fmla="*/ 0 h 572"/>
                  <a:gd name="T20" fmla="*/ 0 w 481"/>
                  <a:gd name="T21" fmla="*/ 1 h 572"/>
                  <a:gd name="T22" fmla="*/ 0 w 481"/>
                  <a:gd name="T23" fmla="*/ 1 h 572"/>
                  <a:gd name="T24" fmla="*/ 0 w 481"/>
                  <a:gd name="T25" fmla="*/ 1 h 572"/>
                  <a:gd name="T26" fmla="*/ 0 w 481"/>
                  <a:gd name="T27" fmla="*/ 1 h 572"/>
                  <a:gd name="T28" fmla="*/ 0 w 481"/>
                  <a:gd name="T29" fmla="*/ 1 h 572"/>
                  <a:gd name="T30" fmla="*/ 0 w 481"/>
                  <a:gd name="T31" fmla="*/ 1 h 572"/>
                  <a:gd name="T32" fmla="*/ 0 w 481"/>
                  <a:gd name="T33" fmla="*/ 1 h 572"/>
                  <a:gd name="T34" fmla="*/ 0 w 481"/>
                  <a:gd name="T35" fmla="*/ 1 h 572"/>
                  <a:gd name="T36" fmla="*/ 0 w 481"/>
                  <a:gd name="T37" fmla="*/ 1 h 572"/>
                  <a:gd name="T38" fmla="*/ 0 w 481"/>
                  <a:gd name="T39" fmla="*/ 1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1"/>
                  <a:gd name="T61" fmla="*/ 0 h 572"/>
                  <a:gd name="T62" fmla="*/ 481 w 481"/>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1" h="572">
                    <a:moveTo>
                      <a:pt x="0" y="399"/>
                    </a:moveTo>
                    <a:lnTo>
                      <a:pt x="8" y="540"/>
                    </a:lnTo>
                    <a:lnTo>
                      <a:pt x="59" y="572"/>
                    </a:lnTo>
                    <a:lnTo>
                      <a:pt x="165" y="498"/>
                    </a:lnTo>
                    <a:lnTo>
                      <a:pt x="298" y="416"/>
                    </a:lnTo>
                    <a:lnTo>
                      <a:pt x="357" y="332"/>
                    </a:lnTo>
                    <a:lnTo>
                      <a:pt x="348" y="249"/>
                    </a:lnTo>
                    <a:lnTo>
                      <a:pt x="397" y="157"/>
                    </a:lnTo>
                    <a:lnTo>
                      <a:pt x="481" y="66"/>
                    </a:lnTo>
                    <a:lnTo>
                      <a:pt x="432" y="0"/>
                    </a:lnTo>
                    <a:lnTo>
                      <a:pt x="357" y="83"/>
                    </a:lnTo>
                    <a:lnTo>
                      <a:pt x="298" y="150"/>
                    </a:lnTo>
                    <a:lnTo>
                      <a:pt x="266" y="232"/>
                    </a:lnTo>
                    <a:lnTo>
                      <a:pt x="257" y="325"/>
                    </a:lnTo>
                    <a:lnTo>
                      <a:pt x="224" y="382"/>
                    </a:lnTo>
                    <a:lnTo>
                      <a:pt x="141" y="441"/>
                    </a:lnTo>
                    <a:lnTo>
                      <a:pt x="91" y="482"/>
                    </a:lnTo>
                    <a:lnTo>
                      <a:pt x="49" y="374"/>
                    </a:lnTo>
                    <a:lnTo>
                      <a:pt x="0"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7" name="Freeform 110">
                <a:extLst>
                  <a:ext uri="{FF2B5EF4-FFF2-40B4-BE49-F238E27FC236}">
                    <a16:creationId xmlns:a16="http://schemas.microsoft.com/office/drawing/2014/main" id="{1A3774DE-6727-4CCF-B50A-15B33E1D57C0}"/>
                  </a:ext>
                </a:extLst>
              </p:cNvPr>
              <p:cNvSpPr>
                <a:spLocks/>
              </p:cNvSpPr>
              <p:nvPr/>
            </p:nvSpPr>
            <p:spPr bwMode="auto">
              <a:xfrm>
                <a:off x="2681" y="2266"/>
                <a:ext cx="324" cy="593"/>
              </a:xfrm>
              <a:custGeom>
                <a:avLst/>
                <a:gdLst>
                  <a:gd name="T0" fmla="*/ 0 w 646"/>
                  <a:gd name="T1" fmla="*/ 1 h 1186"/>
                  <a:gd name="T2" fmla="*/ 1 w 646"/>
                  <a:gd name="T3" fmla="*/ 1 h 1186"/>
                  <a:gd name="T4" fmla="*/ 1 w 646"/>
                  <a:gd name="T5" fmla="*/ 1 h 1186"/>
                  <a:gd name="T6" fmla="*/ 1 w 646"/>
                  <a:gd name="T7" fmla="*/ 1 h 1186"/>
                  <a:gd name="T8" fmla="*/ 1 w 646"/>
                  <a:gd name="T9" fmla="*/ 1 h 1186"/>
                  <a:gd name="T10" fmla="*/ 1 w 646"/>
                  <a:gd name="T11" fmla="*/ 1 h 1186"/>
                  <a:gd name="T12" fmla="*/ 1 w 646"/>
                  <a:gd name="T13" fmla="*/ 1 h 1186"/>
                  <a:gd name="T14" fmla="*/ 1 w 646"/>
                  <a:gd name="T15" fmla="*/ 1 h 1186"/>
                  <a:gd name="T16" fmla="*/ 1 w 646"/>
                  <a:gd name="T17" fmla="*/ 1 h 1186"/>
                  <a:gd name="T18" fmla="*/ 1 w 646"/>
                  <a:gd name="T19" fmla="*/ 1 h 1186"/>
                  <a:gd name="T20" fmla="*/ 1 w 646"/>
                  <a:gd name="T21" fmla="*/ 1 h 1186"/>
                  <a:gd name="T22" fmla="*/ 1 w 646"/>
                  <a:gd name="T23" fmla="*/ 1 h 1186"/>
                  <a:gd name="T24" fmla="*/ 1 w 646"/>
                  <a:gd name="T25" fmla="*/ 1 h 1186"/>
                  <a:gd name="T26" fmla="*/ 1 w 646"/>
                  <a:gd name="T27" fmla="*/ 1 h 1186"/>
                  <a:gd name="T28" fmla="*/ 1 w 646"/>
                  <a:gd name="T29" fmla="*/ 1 h 1186"/>
                  <a:gd name="T30" fmla="*/ 1 w 646"/>
                  <a:gd name="T31" fmla="*/ 1 h 1186"/>
                  <a:gd name="T32" fmla="*/ 1 w 646"/>
                  <a:gd name="T33" fmla="*/ 1 h 1186"/>
                  <a:gd name="T34" fmla="*/ 1 w 646"/>
                  <a:gd name="T35" fmla="*/ 1 h 1186"/>
                  <a:gd name="T36" fmla="*/ 1 w 646"/>
                  <a:gd name="T37" fmla="*/ 1 h 1186"/>
                  <a:gd name="T38" fmla="*/ 1 w 646"/>
                  <a:gd name="T39" fmla="*/ 1 h 1186"/>
                  <a:gd name="T40" fmla="*/ 1 w 646"/>
                  <a:gd name="T41" fmla="*/ 1 h 1186"/>
                  <a:gd name="T42" fmla="*/ 1 w 646"/>
                  <a:gd name="T43" fmla="*/ 1 h 1186"/>
                  <a:gd name="T44" fmla="*/ 1 w 646"/>
                  <a:gd name="T45" fmla="*/ 1 h 1186"/>
                  <a:gd name="T46" fmla="*/ 1 w 646"/>
                  <a:gd name="T47" fmla="*/ 0 h 1186"/>
                  <a:gd name="T48" fmla="*/ 0 w 646"/>
                  <a:gd name="T49" fmla="*/ 1 h 1186"/>
                  <a:gd name="T50" fmla="*/ 0 w 646"/>
                  <a:gd name="T51" fmla="*/ 1 h 1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1186"/>
                  <a:gd name="T80" fmla="*/ 646 w 646"/>
                  <a:gd name="T81" fmla="*/ 1186 h 1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1186">
                    <a:moveTo>
                      <a:pt x="0" y="64"/>
                    </a:moveTo>
                    <a:lnTo>
                      <a:pt x="298" y="165"/>
                    </a:lnTo>
                    <a:lnTo>
                      <a:pt x="405" y="207"/>
                    </a:lnTo>
                    <a:lnTo>
                      <a:pt x="330" y="347"/>
                    </a:lnTo>
                    <a:lnTo>
                      <a:pt x="256" y="555"/>
                    </a:lnTo>
                    <a:lnTo>
                      <a:pt x="239" y="638"/>
                    </a:lnTo>
                    <a:lnTo>
                      <a:pt x="306" y="695"/>
                    </a:lnTo>
                    <a:lnTo>
                      <a:pt x="464" y="779"/>
                    </a:lnTo>
                    <a:lnTo>
                      <a:pt x="562" y="828"/>
                    </a:lnTo>
                    <a:lnTo>
                      <a:pt x="555" y="1077"/>
                    </a:lnTo>
                    <a:lnTo>
                      <a:pt x="604" y="1186"/>
                    </a:lnTo>
                    <a:lnTo>
                      <a:pt x="629" y="1094"/>
                    </a:lnTo>
                    <a:lnTo>
                      <a:pt x="621" y="954"/>
                    </a:lnTo>
                    <a:lnTo>
                      <a:pt x="646" y="870"/>
                    </a:lnTo>
                    <a:lnTo>
                      <a:pt x="629" y="779"/>
                    </a:lnTo>
                    <a:lnTo>
                      <a:pt x="521" y="729"/>
                    </a:lnTo>
                    <a:lnTo>
                      <a:pt x="429" y="663"/>
                    </a:lnTo>
                    <a:lnTo>
                      <a:pt x="323" y="613"/>
                    </a:lnTo>
                    <a:lnTo>
                      <a:pt x="380" y="380"/>
                    </a:lnTo>
                    <a:lnTo>
                      <a:pt x="481" y="264"/>
                    </a:lnTo>
                    <a:lnTo>
                      <a:pt x="454" y="172"/>
                    </a:lnTo>
                    <a:lnTo>
                      <a:pt x="306" y="91"/>
                    </a:lnTo>
                    <a:lnTo>
                      <a:pt x="148" y="32"/>
                    </a:lnTo>
                    <a:lnTo>
                      <a:pt x="66"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8" name="Freeform 111">
                <a:extLst>
                  <a:ext uri="{FF2B5EF4-FFF2-40B4-BE49-F238E27FC236}">
                    <a16:creationId xmlns:a16="http://schemas.microsoft.com/office/drawing/2014/main" id="{A972451C-2171-490A-8C3D-831D24B09054}"/>
                  </a:ext>
                </a:extLst>
              </p:cNvPr>
              <p:cNvSpPr>
                <a:spLocks/>
              </p:cNvSpPr>
              <p:nvPr/>
            </p:nvSpPr>
            <p:spPr bwMode="auto">
              <a:xfrm>
                <a:off x="2478" y="2145"/>
                <a:ext cx="182" cy="162"/>
              </a:xfrm>
              <a:custGeom>
                <a:avLst/>
                <a:gdLst>
                  <a:gd name="T0" fmla="*/ 0 w 365"/>
                  <a:gd name="T1" fmla="*/ 1 h 323"/>
                  <a:gd name="T2" fmla="*/ 0 w 365"/>
                  <a:gd name="T3" fmla="*/ 1 h 323"/>
                  <a:gd name="T4" fmla="*/ 0 w 365"/>
                  <a:gd name="T5" fmla="*/ 1 h 323"/>
                  <a:gd name="T6" fmla="*/ 0 w 365"/>
                  <a:gd name="T7" fmla="*/ 0 h 323"/>
                  <a:gd name="T8" fmla="*/ 0 w 365"/>
                  <a:gd name="T9" fmla="*/ 1 h 323"/>
                  <a:gd name="T10" fmla="*/ 0 w 365"/>
                  <a:gd name="T11" fmla="*/ 1 h 323"/>
                  <a:gd name="T12" fmla="*/ 0 w 365"/>
                  <a:gd name="T13" fmla="*/ 1 h 323"/>
                  <a:gd name="T14" fmla="*/ 0 w 365"/>
                  <a:gd name="T15" fmla="*/ 1 h 323"/>
                  <a:gd name="T16" fmla="*/ 0 w 365"/>
                  <a:gd name="T17" fmla="*/ 1 h 323"/>
                  <a:gd name="T18" fmla="*/ 0 w 365"/>
                  <a:gd name="T19" fmla="*/ 1 h 323"/>
                  <a:gd name="T20" fmla="*/ 0 w 365"/>
                  <a:gd name="T21" fmla="*/ 1 h 323"/>
                  <a:gd name="T22" fmla="*/ 0 w 365"/>
                  <a:gd name="T23" fmla="*/ 1 h 323"/>
                  <a:gd name="T24" fmla="*/ 0 w 365"/>
                  <a:gd name="T25" fmla="*/ 1 h 323"/>
                  <a:gd name="T26" fmla="*/ 0 w 365"/>
                  <a:gd name="T27" fmla="*/ 1 h 323"/>
                  <a:gd name="T28" fmla="*/ 0 w 365"/>
                  <a:gd name="T29" fmla="*/ 1 h 323"/>
                  <a:gd name="T30" fmla="*/ 0 w 365"/>
                  <a:gd name="T31" fmla="*/ 1 h 323"/>
                  <a:gd name="T32" fmla="*/ 0 w 365"/>
                  <a:gd name="T33" fmla="*/ 1 h 323"/>
                  <a:gd name="T34" fmla="*/ 0 w 365"/>
                  <a:gd name="T35" fmla="*/ 1 h 323"/>
                  <a:gd name="T36" fmla="*/ 0 w 365"/>
                  <a:gd name="T37" fmla="*/ 1 h 323"/>
                  <a:gd name="T38" fmla="*/ 0 w 365"/>
                  <a:gd name="T39" fmla="*/ 1 h 323"/>
                  <a:gd name="T40" fmla="*/ 0 w 365"/>
                  <a:gd name="T41" fmla="*/ 1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323"/>
                  <a:gd name="T65" fmla="*/ 365 w 36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323">
                    <a:moveTo>
                      <a:pt x="365" y="215"/>
                    </a:moveTo>
                    <a:lnTo>
                      <a:pt x="340" y="133"/>
                    </a:lnTo>
                    <a:lnTo>
                      <a:pt x="291" y="42"/>
                    </a:lnTo>
                    <a:lnTo>
                      <a:pt x="232" y="0"/>
                    </a:lnTo>
                    <a:lnTo>
                      <a:pt x="125" y="25"/>
                    </a:lnTo>
                    <a:lnTo>
                      <a:pt x="91" y="124"/>
                    </a:lnTo>
                    <a:lnTo>
                      <a:pt x="59" y="91"/>
                    </a:lnTo>
                    <a:lnTo>
                      <a:pt x="0" y="99"/>
                    </a:lnTo>
                    <a:lnTo>
                      <a:pt x="0" y="141"/>
                    </a:lnTo>
                    <a:lnTo>
                      <a:pt x="83" y="249"/>
                    </a:lnTo>
                    <a:lnTo>
                      <a:pt x="158" y="323"/>
                    </a:lnTo>
                    <a:lnTo>
                      <a:pt x="224" y="306"/>
                    </a:lnTo>
                    <a:lnTo>
                      <a:pt x="199" y="242"/>
                    </a:lnTo>
                    <a:lnTo>
                      <a:pt x="175" y="158"/>
                    </a:lnTo>
                    <a:lnTo>
                      <a:pt x="165" y="91"/>
                    </a:lnTo>
                    <a:lnTo>
                      <a:pt x="215" y="74"/>
                    </a:lnTo>
                    <a:lnTo>
                      <a:pt x="256" y="150"/>
                    </a:lnTo>
                    <a:lnTo>
                      <a:pt x="315" y="232"/>
                    </a:lnTo>
                    <a:lnTo>
                      <a:pt x="357" y="257"/>
                    </a:lnTo>
                    <a:lnTo>
                      <a:pt x="365"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49" name="Freeform 112">
                <a:extLst>
                  <a:ext uri="{FF2B5EF4-FFF2-40B4-BE49-F238E27FC236}">
                    <a16:creationId xmlns:a16="http://schemas.microsoft.com/office/drawing/2014/main" id="{DC7835A5-D15F-48E9-B50D-C6403934A6F2}"/>
                  </a:ext>
                </a:extLst>
              </p:cNvPr>
              <p:cNvSpPr>
                <a:spLocks/>
              </p:cNvSpPr>
              <p:nvPr/>
            </p:nvSpPr>
            <p:spPr bwMode="auto">
              <a:xfrm>
                <a:off x="2424" y="1701"/>
                <a:ext cx="224" cy="460"/>
              </a:xfrm>
              <a:custGeom>
                <a:avLst/>
                <a:gdLst>
                  <a:gd name="T0" fmla="*/ 0 w 449"/>
                  <a:gd name="T1" fmla="*/ 1 h 920"/>
                  <a:gd name="T2" fmla="*/ 0 w 449"/>
                  <a:gd name="T3" fmla="*/ 1 h 920"/>
                  <a:gd name="T4" fmla="*/ 0 w 449"/>
                  <a:gd name="T5" fmla="*/ 1 h 920"/>
                  <a:gd name="T6" fmla="*/ 0 w 449"/>
                  <a:gd name="T7" fmla="*/ 1 h 920"/>
                  <a:gd name="T8" fmla="*/ 0 w 449"/>
                  <a:gd name="T9" fmla="*/ 1 h 920"/>
                  <a:gd name="T10" fmla="*/ 0 w 449"/>
                  <a:gd name="T11" fmla="*/ 1 h 920"/>
                  <a:gd name="T12" fmla="*/ 0 w 449"/>
                  <a:gd name="T13" fmla="*/ 1 h 920"/>
                  <a:gd name="T14" fmla="*/ 0 w 449"/>
                  <a:gd name="T15" fmla="*/ 1 h 920"/>
                  <a:gd name="T16" fmla="*/ 0 w 449"/>
                  <a:gd name="T17" fmla="*/ 1 h 920"/>
                  <a:gd name="T18" fmla="*/ 0 w 449"/>
                  <a:gd name="T19" fmla="*/ 1 h 920"/>
                  <a:gd name="T20" fmla="*/ 0 w 449"/>
                  <a:gd name="T21" fmla="*/ 1 h 920"/>
                  <a:gd name="T22" fmla="*/ 0 w 449"/>
                  <a:gd name="T23" fmla="*/ 1 h 920"/>
                  <a:gd name="T24" fmla="*/ 0 w 449"/>
                  <a:gd name="T25" fmla="*/ 1 h 920"/>
                  <a:gd name="T26" fmla="*/ 0 w 449"/>
                  <a:gd name="T27" fmla="*/ 1 h 920"/>
                  <a:gd name="T28" fmla="*/ 0 w 449"/>
                  <a:gd name="T29" fmla="*/ 1 h 920"/>
                  <a:gd name="T30" fmla="*/ 0 w 449"/>
                  <a:gd name="T31" fmla="*/ 1 h 920"/>
                  <a:gd name="T32" fmla="*/ 0 w 449"/>
                  <a:gd name="T33" fmla="*/ 1 h 920"/>
                  <a:gd name="T34" fmla="*/ 0 w 449"/>
                  <a:gd name="T35" fmla="*/ 0 h 920"/>
                  <a:gd name="T36" fmla="*/ 0 w 449"/>
                  <a:gd name="T37" fmla="*/ 1 h 920"/>
                  <a:gd name="T38" fmla="*/ 0 w 449"/>
                  <a:gd name="T39" fmla="*/ 1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9"/>
                  <a:gd name="T61" fmla="*/ 0 h 920"/>
                  <a:gd name="T62" fmla="*/ 449 w 449"/>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9" h="920">
                    <a:moveTo>
                      <a:pt x="449" y="50"/>
                    </a:moveTo>
                    <a:lnTo>
                      <a:pt x="333" y="175"/>
                    </a:lnTo>
                    <a:lnTo>
                      <a:pt x="217" y="267"/>
                    </a:lnTo>
                    <a:lnTo>
                      <a:pt x="109" y="422"/>
                    </a:lnTo>
                    <a:lnTo>
                      <a:pt x="143" y="464"/>
                    </a:lnTo>
                    <a:lnTo>
                      <a:pt x="143" y="555"/>
                    </a:lnTo>
                    <a:lnTo>
                      <a:pt x="116" y="631"/>
                    </a:lnTo>
                    <a:lnTo>
                      <a:pt x="101" y="747"/>
                    </a:lnTo>
                    <a:lnTo>
                      <a:pt x="109" y="920"/>
                    </a:lnTo>
                    <a:lnTo>
                      <a:pt x="35" y="846"/>
                    </a:lnTo>
                    <a:lnTo>
                      <a:pt x="0" y="706"/>
                    </a:lnTo>
                    <a:lnTo>
                      <a:pt x="35" y="573"/>
                    </a:lnTo>
                    <a:lnTo>
                      <a:pt x="52" y="498"/>
                    </a:lnTo>
                    <a:lnTo>
                      <a:pt x="18" y="440"/>
                    </a:lnTo>
                    <a:lnTo>
                      <a:pt x="52" y="358"/>
                    </a:lnTo>
                    <a:lnTo>
                      <a:pt x="134" y="257"/>
                    </a:lnTo>
                    <a:lnTo>
                      <a:pt x="284" y="133"/>
                    </a:lnTo>
                    <a:lnTo>
                      <a:pt x="440" y="0"/>
                    </a:lnTo>
                    <a:lnTo>
                      <a:pt x="44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50" name="Freeform 113">
                <a:extLst>
                  <a:ext uri="{FF2B5EF4-FFF2-40B4-BE49-F238E27FC236}">
                    <a16:creationId xmlns:a16="http://schemas.microsoft.com/office/drawing/2014/main" id="{C89ED3B3-F40D-46B0-A473-230F2D3BF7A5}"/>
                  </a:ext>
                </a:extLst>
              </p:cNvPr>
              <p:cNvSpPr>
                <a:spLocks/>
              </p:cNvSpPr>
              <p:nvPr/>
            </p:nvSpPr>
            <p:spPr bwMode="auto">
              <a:xfrm>
                <a:off x="2599" y="1614"/>
                <a:ext cx="174" cy="91"/>
              </a:xfrm>
              <a:custGeom>
                <a:avLst/>
                <a:gdLst>
                  <a:gd name="T0" fmla="*/ 0 w 348"/>
                  <a:gd name="T1" fmla="*/ 1 h 182"/>
                  <a:gd name="T2" fmla="*/ 1 w 348"/>
                  <a:gd name="T3" fmla="*/ 1 h 182"/>
                  <a:gd name="T4" fmla="*/ 1 w 348"/>
                  <a:gd name="T5" fmla="*/ 0 h 182"/>
                  <a:gd name="T6" fmla="*/ 1 w 348"/>
                  <a:gd name="T7" fmla="*/ 1 h 182"/>
                  <a:gd name="T8" fmla="*/ 1 w 348"/>
                  <a:gd name="T9" fmla="*/ 1 h 182"/>
                  <a:gd name="T10" fmla="*/ 1 w 348"/>
                  <a:gd name="T11" fmla="*/ 1 h 182"/>
                  <a:gd name="T12" fmla="*/ 1 w 348"/>
                  <a:gd name="T13" fmla="*/ 1 h 182"/>
                  <a:gd name="T14" fmla="*/ 0 w 348"/>
                  <a:gd name="T15" fmla="*/ 1 h 182"/>
                  <a:gd name="T16" fmla="*/ 0 w 348"/>
                  <a:gd name="T17" fmla="*/ 1 h 182"/>
                  <a:gd name="T18" fmla="*/ 0 w 348"/>
                  <a:gd name="T19" fmla="*/ 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182"/>
                  <a:gd name="T32" fmla="*/ 348 w 348"/>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182">
                    <a:moveTo>
                      <a:pt x="0" y="108"/>
                    </a:moveTo>
                    <a:lnTo>
                      <a:pt x="131" y="49"/>
                    </a:lnTo>
                    <a:lnTo>
                      <a:pt x="257" y="0"/>
                    </a:lnTo>
                    <a:lnTo>
                      <a:pt x="348" y="9"/>
                    </a:lnTo>
                    <a:lnTo>
                      <a:pt x="297" y="49"/>
                    </a:lnTo>
                    <a:lnTo>
                      <a:pt x="173" y="91"/>
                    </a:lnTo>
                    <a:lnTo>
                      <a:pt x="82" y="115"/>
                    </a:lnTo>
                    <a:lnTo>
                      <a:pt x="0" y="182"/>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51" name="Freeform 114">
                <a:extLst>
                  <a:ext uri="{FF2B5EF4-FFF2-40B4-BE49-F238E27FC236}">
                    <a16:creationId xmlns:a16="http://schemas.microsoft.com/office/drawing/2014/main" id="{6A08D548-B8E2-4E17-9188-56B1DC0B096E}"/>
                  </a:ext>
                </a:extLst>
              </p:cNvPr>
              <p:cNvSpPr>
                <a:spLocks/>
              </p:cNvSpPr>
              <p:nvPr/>
            </p:nvSpPr>
            <p:spPr bwMode="auto">
              <a:xfrm>
                <a:off x="2813" y="1651"/>
                <a:ext cx="274" cy="236"/>
              </a:xfrm>
              <a:custGeom>
                <a:avLst/>
                <a:gdLst>
                  <a:gd name="T0" fmla="*/ 1 w 547"/>
                  <a:gd name="T1" fmla="*/ 0 h 473"/>
                  <a:gd name="T2" fmla="*/ 1 w 547"/>
                  <a:gd name="T3" fmla="*/ 0 h 473"/>
                  <a:gd name="T4" fmla="*/ 1 w 547"/>
                  <a:gd name="T5" fmla="*/ 0 h 473"/>
                  <a:gd name="T6" fmla="*/ 0 w 547"/>
                  <a:gd name="T7" fmla="*/ 0 h 473"/>
                  <a:gd name="T8" fmla="*/ 1 w 547"/>
                  <a:gd name="T9" fmla="*/ 0 h 473"/>
                  <a:gd name="T10" fmla="*/ 1 w 547"/>
                  <a:gd name="T11" fmla="*/ 0 h 473"/>
                  <a:gd name="T12" fmla="*/ 1 w 547"/>
                  <a:gd name="T13" fmla="*/ 0 h 473"/>
                  <a:gd name="T14" fmla="*/ 1 w 547"/>
                  <a:gd name="T15" fmla="*/ 0 h 473"/>
                  <a:gd name="T16" fmla="*/ 1 w 547"/>
                  <a:gd name="T17" fmla="*/ 0 h 473"/>
                  <a:gd name="T18" fmla="*/ 1 w 547"/>
                  <a:gd name="T19" fmla="*/ 0 h 473"/>
                  <a:gd name="T20" fmla="*/ 1 w 547"/>
                  <a:gd name="T21" fmla="*/ 0 h 473"/>
                  <a:gd name="T22" fmla="*/ 1 w 547"/>
                  <a:gd name="T23" fmla="*/ 0 h 473"/>
                  <a:gd name="T24" fmla="*/ 1 w 547"/>
                  <a:gd name="T25" fmla="*/ 0 h 473"/>
                  <a:gd name="T26" fmla="*/ 1 w 547"/>
                  <a:gd name="T27" fmla="*/ 0 h 473"/>
                  <a:gd name="T28" fmla="*/ 1 w 547"/>
                  <a:gd name="T29" fmla="*/ 0 h 473"/>
                  <a:gd name="T30" fmla="*/ 1 w 547"/>
                  <a:gd name="T31" fmla="*/ 0 h 473"/>
                  <a:gd name="T32" fmla="*/ 1 w 547"/>
                  <a:gd name="T33" fmla="*/ 0 h 473"/>
                  <a:gd name="T34" fmla="*/ 1 w 547"/>
                  <a:gd name="T35" fmla="*/ 0 h 473"/>
                  <a:gd name="T36" fmla="*/ 1 w 547"/>
                  <a:gd name="T37" fmla="*/ 0 h 473"/>
                  <a:gd name="T38" fmla="*/ 1 w 547"/>
                  <a:gd name="T39" fmla="*/ 0 h 473"/>
                  <a:gd name="T40" fmla="*/ 1 w 547"/>
                  <a:gd name="T41" fmla="*/ 0 h 473"/>
                  <a:gd name="T42" fmla="*/ 1 w 547"/>
                  <a:gd name="T43" fmla="*/ 0 h 473"/>
                  <a:gd name="T44" fmla="*/ 1 w 547"/>
                  <a:gd name="T45" fmla="*/ 0 h 473"/>
                  <a:gd name="T46" fmla="*/ 1 w 547"/>
                  <a:gd name="T47" fmla="*/ 0 h 473"/>
                  <a:gd name="T48" fmla="*/ 1 w 547"/>
                  <a:gd name="T49" fmla="*/ 0 h 473"/>
                  <a:gd name="T50" fmla="*/ 1 w 547"/>
                  <a:gd name="T51" fmla="*/ 0 h 473"/>
                  <a:gd name="T52" fmla="*/ 1 w 547"/>
                  <a:gd name="T53" fmla="*/ 0 h 473"/>
                  <a:gd name="T54" fmla="*/ 1 w 547"/>
                  <a:gd name="T55" fmla="*/ 0 h 473"/>
                  <a:gd name="T56" fmla="*/ 1 w 547"/>
                  <a:gd name="T57" fmla="*/ 0 h 473"/>
                  <a:gd name="T58" fmla="*/ 1 w 547"/>
                  <a:gd name="T59" fmla="*/ 0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7"/>
                  <a:gd name="T91" fmla="*/ 0 h 473"/>
                  <a:gd name="T92" fmla="*/ 547 w 547"/>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7" h="473">
                    <a:moveTo>
                      <a:pt x="34" y="41"/>
                    </a:moveTo>
                    <a:lnTo>
                      <a:pt x="42" y="93"/>
                    </a:lnTo>
                    <a:lnTo>
                      <a:pt x="9" y="157"/>
                    </a:lnTo>
                    <a:lnTo>
                      <a:pt x="0" y="233"/>
                    </a:lnTo>
                    <a:lnTo>
                      <a:pt x="17" y="300"/>
                    </a:lnTo>
                    <a:lnTo>
                      <a:pt x="66" y="340"/>
                    </a:lnTo>
                    <a:lnTo>
                      <a:pt x="158" y="349"/>
                    </a:lnTo>
                    <a:lnTo>
                      <a:pt x="224" y="340"/>
                    </a:lnTo>
                    <a:lnTo>
                      <a:pt x="257" y="433"/>
                    </a:lnTo>
                    <a:lnTo>
                      <a:pt x="348" y="473"/>
                    </a:lnTo>
                    <a:lnTo>
                      <a:pt x="414" y="433"/>
                    </a:lnTo>
                    <a:lnTo>
                      <a:pt x="439" y="357"/>
                    </a:lnTo>
                    <a:lnTo>
                      <a:pt x="449" y="216"/>
                    </a:lnTo>
                    <a:lnTo>
                      <a:pt x="547" y="100"/>
                    </a:lnTo>
                    <a:lnTo>
                      <a:pt x="540" y="0"/>
                    </a:lnTo>
                    <a:lnTo>
                      <a:pt x="473" y="41"/>
                    </a:lnTo>
                    <a:lnTo>
                      <a:pt x="431" y="108"/>
                    </a:lnTo>
                    <a:lnTo>
                      <a:pt x="348" y="209"/>
                    </a:lnTo>
                    <a:lnTo>
                      <a:pt x="365" y="300"/>
                    </a:lnTo>
                    <a:lnTo>
                      <a:pt x="357" y="391"/>
                    </a:lnTo>
                    <a:lnTo>
                      <a:pt x="316" y="367"/>
                    </a:lnTo>
                    <a:lnTo>
                      <a:pt x="298" y="275"/>
                    </a:lnTo>
                    <a:lnTo>
                      <a:pt x="217" y="233"/>
                    </a:lnTo>
                    <a:lnTo>
                      <a:pt x="158" y="283"/>
                    </a:lnTo>
                    <a:lnTo>
                      <a:pt x="101" y="249"/>
                    </a:lnTo>
                    <a:lnTo>
                      <a:pt x="91" y="167"/>
                    </a:lnTo>
                    <a:lnTo>
                      <a:pt x="150" y="34"/>
                    </a:lnTo>
                    <a:lnTo>
                      <a:pt x="101" y="9"/>
                    </a:lnTo>
                    <a:lnTo>
                      <a:pt x="3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52" name="Freeform 115">
                <a:extLst>
                  <a:ext uri="{FF2B5EF4-FFF2-40B4-BE49-F238E27FC236}">
                    <a16:creationId xmlns:a16="http://schemas.microsoft.com/office/drawing/2014/main" id="{43807A97-4FD3-4BAB-9B8F-A69F7CD83039}"/>
                  </a:ext>
                </a:extLst>
              </p:cNvPr>
              <p:cNvSpPr>
                <a:spLocks/>
              </p:cNvSpPr>
              <p:nvPr/>
            </p:nvSpPr>
            <p:spPr bwMode="auto">
              <a:xfrm>
                <a:off x="2838" y="1619"/>
                <a:ext cx="514" cy="580"/>
              </a:xfrm>
              <a:custGeom>
                <a:avLst/>
                <a:gdLst>
                  <a:gd name="T0" fmla="*/ 0 w 1029"/>
                  <a:gd name="T1" fmla="*/ 0 h 1161"/>
                  <a:gd name="T2" fmla="*/ 0 w 1029"/>
                  <a:gd name="T3" fmla="*/ 0 h 1161"/>
                  <a:gd name="T4" fmla="*/ 0 w 1029"/>
                  <a:gd name="T5" fmla="*/ 0 h 1161"/>
                  <a:gd name="T6" fmla="*/ 0 w 1029"/>
                  <a:gd name="T7" fmla="*/ 0 h 1161"/>
                  <a:gd name="T8" fmla="*/ 0 w 1029"/>
                  <a:gd name="T9" fmla="*/ 0 h 1161"/>
                  <a:gd name="T10" fmla="*/ 0 w 1029"/>
                  <a:gd name="T11" fmla="*/ 0 h 1161"/>
                  <a:gd name="T12" fmla="*/ 0 w 1029"/>
                  <a:gd name="T13" fmla="*/ 0 h 1161"/>
                  <a:gd name="T14" fmla="*/ 0 w 1029"/>
                  <a:gd name="T15" fmla="*/ 0 h 1161"/>
                  <a:gd name="T16" fmla="*/ 0 w 1029"/>
                  <a:gd name="T17" fmla="*/ 0 h 1161"/>
                  <a:gd name="T18" fmla="*/ 0 w 1029"/>
                  <a:gd name="T19" fmla="*/ 0 h 1161"/>
                  <a:gd name="T20" fmla="*/ 0 w 1029"/>
                  <a:gd name="T21" fmla="*/ 0 h 1161"/>
                  <a:gd name="T22" fmla="*/ 0 w 1029"/>
                  <a:gd name="T23" fmla="*/ 0 h 1161"/>
                  <a:gd name="T24" fmla="*/ 0 w 1029"/>
                  <a:gd name="T25" fmla="*/ 0 h 1161"/>
                  <a:gd name="T26" fmla="*/ 0 w 1029"/>
                  <a:gd name="T27" fmla="*/ 0 h 1161"/>
                  <a:gd name="T28" fmla="*/ 0 w 1029"/>
                  <a:gd name="T29" fmla="*/ 0 h 1161"/>
                  <a:gd name="T30" fmla="*/ 0 w 1029"/>
                  <a:gd name="T31" fmla="*/ 0 h 1161"/>
                  <a:gd name="T32" fmla="*/ 0 w 1029"/>
                  <a:gd name="T33" fmla="*/ 0 h 1161"/>
                  <a:gd name="T34" fmla="*/ 0 w 1029"/>
                  <a:gd name="T35" fmla="*/ 0 h 1161"/>
                  <a:gd name="T36" fmla="*/ 0 w 1029"/>
                  <a:gd name="T37" fmla="*/ 0 h 1161"/>
                  <a:gd name="T38" fmla="*/ 0 w 1029"/>
                  <a:gd name="T39" fmla="*/ 0 h 1161"/>
                  <a:gd name="T40" fmla="*/ 0 w 1029"/>
                  <a:gd name="T41" fmla="*/ 0 h 1161"/>
                  <a:gd name="T42" fmla="*/ 0 w 1029"/>
                  <a:gd name="T43" fmla="*/ 0 h 1161"/>
                  <a:gd name="T44" fmla="*/ 0 w 1029"/>
                  <a:gd name="T45" fmla="*/ 0 h 1161"/>
                  <a:gd name="T46" fmla="*/ 0 w 1029"/>
                  <a:gd name="T47" fmla="*/ 0 h 1161"/>
                  <a:gd name="T48" fmla="*/ 0 w 1029"/>
                  <a:gd name="T49" fmla="*/ 0 h 1161"/>
                  <a:gd name="T50" fmla="*/ 0 w 1029"/>
                  <a:gd name="T51" fmla="*/ 0 h 1161"/>
                  <a:gd name="T52" fmla="*/ 0 w 1029"/>
                  <a:gd name="T53" fmla="*/ 0 h 1161"/>
                  <a:gd name="T54" fmla="*/ 0 w 1029"/>
                  <a:gd name="T55" fmla="*/ 0 h 1161"/>
                  <a:gd name="T56" fmla="*/ 0 w 1029"/>
                  <a:gd name="T57" fmla="*/ 0 h 1161"/>
                  <a:gd name="T58" fmla="*/ 0 w 1029"/>
                  <a:gd name="T59" fmla="*/ 0 h 1161"/>
                  <a:gd name="T60" fmla="*/ 0 w 1029"/>
                  <a:gd name="T61" fmla="*/ 0 h 1161"/>
                  <a:gd name="T62" fmla="*/ 0 w 1029"/>
                  <a:gd name="T63" fmla="*/ 0 h 1161"/>
                  <a:gd name="T64" fmla="*/ 0 w 1029"/>
                  <a:gd name="T65" fmla="*/ 0 h 1161"/>
                  <a:gd name="T66" fmla="*/ 0 w 1029"/>
                  <a:gd name="T67" fmla="*/ 0 h 1161"/>
                  <a:gd name="T68" fmla="*/ 0 w 1029"/>
                  <a:gd name="T69" fmla="*/ 0 h 1161"/>
                  <a:gd name="T70" fmla="*/ 0 w 1029"/>
                  <a:gd name="T71" fmla="*/ 0 h 1161"/>
                  <a:gd name="T72" fmla="*/ 0 w 1029"/>
                  <a:gd name="T73" fmla="*/ 0 h 1161"/>
                  <a:gd name="T74" fmla="*/ 0 w 1029"/>
                  <a:gd name="T75" fmla="*/ 0 h 1161"/>
                  <a:gd name="T76" fmla="*/ 0 w 1029"/>
                  <a:gd name="T77" fmla="*/ 0 h 1161"/>
                  <a:gd name="T78" fmla="*/ 0 w 1029"/>
                  <a:gd name="T79" fmla="*/ 0 h 1161"/>
                  <a:gd name="T80" fmla="*/ 0 w 1029"/>
                  <a:gd name="T81" fmla="*/ 0 h 1161"/>
                  <a:gd name="T82" fmla="*/ 0 w 1029"/>
                  <a:gd name="T83" fmla="*/ 0 h 1161"/>
                  <a:gd name="T84" fmla="*/ 0 w 1029"/>
                  <a:gd name="T85" fmla="*/ 0 h 1161"/>
                  <a:gd name="T86" fmla="*/ 0 w 1029"/>
                  <a:gd name="T87" fmla="*/ 0 h 1161"/>
                  <a:gd name="T88" fmla="*/ 0 w 1029"/>
                  <a:gd name="T89" fmla="*/ 0 h 1161"/>
                  <a:gd name="T90" fmla="*/ 0 w 1029"/>
                  <a:gd name="T91" fmla="*/ 0 h 1161"/>
                  <a:gd name="T92" fmla="*/ 0 w 1029"/>
                  <a:gd name="T93" fmla="*/ 0 h 1161"/>
                  <a:gd name="T94" fmla="*/ 0 w 1029"/>
                  <a:gd name="T95" fmla="*/ 0 h 1161"/>
                  <a:gd name="T96" fmla="*/ 0 w 1029"/>
                  <a:gd name="T97" fmla="*/ 0 h 1161"/>
                  <a:gd name="T98" fmla="*/ 0 w 1029"/>
                  <a:gd name="T99" fmla="*/ 0 h 1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9"/>
                  <a:gd name="T151" fmla="*/ 0 h 1161"/>
                  <a:gd name="T152" fmla="*/ 1029 w 1029"/>
                  <a:gd name="T153" fmla="*/ 1161 h 11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9" h="1161">
                    <a:moveTo>
                      <a:pt x="772" y="0"/>
                    </a:moveTo>
                    <a:lnTo>
                      <a:pt x="905" y="74"/>
                    </a:lnTo>
                    <a:lnTo>
                      <a:pt x="1004" y="106"/>
                    </a:lnTo>
                    <a:lnTo>
                      <a:pt x="997" y="165"/>
                    </a:lnTo>
                    <a:lnTo>
                      <a:pt x="846" y="281"/>
                    </a:lnTo>
                    <a:lnTo>
                      <a:pt x="639" y="464"/>
                    </a:lnTo>
                    <a:lnTo>
                      <a:pt x="938" y="298"/>
                    </a:lnTo>
                    <a:lnTo>
                      <a:pt x="997" y="331"/>
                    </a:lnTo>
                    <a:lnTo>
                      <a:pt x="1029" y="489"/>
                    </a:lnTo>
                    <a:lnTo>
                      <a:pt x="962" y="538"/>
                    </a:lnTo>
                    <a:lnTo>
                      <a:pt x="881" y="563"/>
                    </a:lnTo>
                    <a:lnTo>
                      <a:pt x="765" y="688"/>
                    </a:lnTo>
                    <a:lnTo>
                      <a:pt x="681" y="812"/>
                    </a:lnTo>
                    <a:lnTo>
                      <a:pt x="614" y="895"/>
                    </a:lnTo>
                    <a:lnTo>
                      <a:pt x="533" y="945"/>
                    </a:lnTo>
                    <a:lnTo>
                      <a:pt x="457" y="962"/>
                    </a:lnTo>
                    <a:lnTo>
                      <a:pt x="466" y="1045"/>
                    </a:lnTo>
                    <a:lnTo>
                      <a:pt x="440" y="1144"/>
                    </a:lnTo>
                    <a:lnTo>
                      <a:pt x="375" y="1161"/>
                    </a:lnTo>
                    <a:lnTo>
                      <a:pt x="333" y="1127"/>
                    </a:lnTo>
                    <a:lnTo>
                      <a:pt x="308" y="1061"/>
                    </a:lnTo>
                    <a:lnTo>
                      <a:pt x="291" y="994"/>
                    </a:lnTo>
                    <a:lnTo>
                      <a:pt x="234" y="962"/>
                    </a:lnTo>
                    <a:lnTo>
                      <a:pt x="126" y="994"/>
                    </a:lnTo>
                    <a:lnTo>
                      <a:pt x="25" y="1061"/>
                    </a:lnTo>
                    <a:lnTo>
                      <a:pt x="0" y="994"/>
                    </a:lnTo>
                    <a:lnTo>
                      <a:pt x="151" y="912"/>
                    </a:lnTo>
                    <a:lnTo>
                      <a:pt x="274" y="871"/>
                    </a:lnTo>
                    <a:lnTo>
                      <a:pt x="350" y="895"/>
                    </a:lnTo>
                    <a:lnTo>
                      <a:pt x="358" y="979"/>
                    </a:lnTo>
                    <a:lnTo>
                      <a:pt x="382" y="1078"/>
                    </a:lnTo>
                    <a:lnTo>
                      <a:pt x="400" y="994"/>
                    </a:lnTo>
                    <a:lnTo>
                      <a:pt x="432" y="912"/>
                    </a:lnTo>
                    <a:lnTo>
                      <a:pt x="548" y="871"/>
                    </a:lnTo>
                    <a:lnTo>
                      <a:pt x="664" y="772"/>
                    </a:lnTo>
                    <a:lnTo>
                      <a:pt x="738" y="663"/>
                    </a:lnTo>
                    <a:lnTo>
                      <a:pt x="871" y="523"/>
                    </a:lnTo>
                    <a:lnTo>
                      <a:pt x="905" y="447"/>
                    </a:lnTo>
                    <a:lnTo>
                      <a:pt x="888" y="380"/>
                    </a:lnTo>
                    <a:lnTo>
                      <a:pt x="789" y="447"/>
                    </a:lnTo>
                    <a:lnTo>
                      <a:pt x="656" y="530"/>
                    </a:lnTo>
                    <a:lnTo>
                      <a:pt x="565" y="597"/>
                    </a:lnTo>
                    <a:lnTo>
                      <a:pt x="506" y="530"/>
                    </a:lnTo>
                    <a:lnTo>
                      <a:pt x="639" y="380"/>
                    </a:lnTo>
                    <a:lnTo>
                      <a:pt x="748" y="274"/>
                    </a:lnTo>
                    <a:lnTo>
                      <a:pt x="896" y="165"/>
                    </a:lnTo>
                    <a:lnTo>
                      <a:pt x="797" y="91"/>
                    </a:lnTo>
                    <a:lnTo>
                      <a:pt x="706" y="0"/>
                    </a:lnTo>
                    <a:lnTo>
                      <a:pt x="7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53" name="Freeform 116">
                <a:extLst>
                  <a:ext uri="{FF2B5EF4-FFF2-40B4-BE49-F238E27FC236}">
                    <a16:creationId xmlns:a16="http://schemas.microsoft.com/office/drawing/2014/main" id="{983DE050-56E8-4513-A74B-02818AF0366F}"/>
                  </a:ext>
                </a:extLst>
              </p:cNvPr>
              <p:cNvSpPr>
                <a:spLocks/>
              </p:cNvSpPr>
              <p:nvPr/>
            </p:nvSpPr>
            <p:spPr bwMode="auto">
              <a:xfrm>
                <a:off x="3602" y="2178"/>
                <a:ext cx="194" cy="402"/>
              </a:xfrm>
              <a:custGeom>
                <a:avLst/>
                <a:gdLst>
                  <a:gd name="T0" fmla="*/ 0 w 390"/>
                  <a:gd name="T1" fmla="*/ 0 h 804"/>
                  <a:gd name="T2" fmla="*/ 0 w 390"/>
                  <a:gd name="T3" fmla="*/ 1 h 804"/>
                  <a:gd name="T4" fmla="*/ 0 w 390"/>
                  <a:gd name="T5" fmla="*/ 1 h 804"/>
                  <a:gd name="T6" fmla="*/ 0 w 390"/>
                  <a:gd name="T7" fmla="*/ 1 h 804"/>
                  <a:gd name="T8" fmla="*/ 0 w 390"/>
                  <a:gd name="T9" fmla="*/ 1 h 804"/>
                  <a:gd name="T10" fmla="*/ 0 w 390"/>
                  <a:gd name="T11" fmla="*/ 1 h 804"/>
                  <a:gd name="T12" fmla="*/ 0 w 390"/>
                  <a:gd name="T13" fmla="*/ 1 h 804"/>
                  <a:gd name="T14" fmla="*/ 0 w 390"/>
                  <a:gd name="T15" fmla="*/ 1 h 804"/>
                  <a:gd name="T16" fmla="*/ 0 w 390"/>
                  <a:gd name="T17" fmla="*/ 1 h 804"/>
                  <a:gd name="T18" fmla="*/ 0 w 390"/>
                  <a:gd name="T19" fmla="*/ 1 h 804"/>
                  <a:gd name="T20" fmla="*/ 0 w 390"/>
                  <a:gd name="T21" fmla="*/ 1 h 804"/>
                  <a:gd name="T22" fmla="*/ 0 w 390"/>
                  <a:gd name="T23" fmla="*/ 1 h 804"/>
                  <a:gd name="T24" fmla="*/ 0 w 390"/>
                  <a:gd name="T25" fmla="*/ 1 h 804"/>
                  <a:gd name="T26" fmla="*/ 0 w 390"/>
                  <a:gd name="T27" fmla="*/ 1 h 804"/>
                  <a:gd name="T28" fmla="*/ 0 w 390"/>
                  <a:gd name="T29" fmla="*/ 1 h 804"/>
                  <a:gd name="T30" fmla="*/ 0 w 390"/>
                  <a:gd name="T31" fmla="*/ 1 h 804"/>
                  <a:gd name="T32" fmla="*/ 0 w 390"/>
                  <a:gd name="T33" fmla="*/ 1 h 804"/>
                  <a:gd name="T34" fmla="*/ 0 w 390"/>
                  <a:gd name="T35" fmla="*/ 0 h 804"/>
                  <a:gd name="T36" fmla="*/ 0 w 390"/>
                  <a:gd name="T37" fmla="*/ 0 h 8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0"/>
                  <a:gd name="T58" fmla="*/ 0 h 804"/>
                  <a:gd name="T59" fmla="*/ 390 w 390"/>
                  <a:gd name="T60" fmla="*/ 804 h 8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0" h="804">
                    <a:moveTo>
                      <a:pt x="390" y="0"/>
                    </a:moveTo>
                    <a:lnTo>
                      <a:pt x="49" y="140"/>
                    </a:lnTo>
                    <a:lnTo>
                      <a:pt x="65" y="290"/>
                    </a:lnTo>
                    <a:lnTo>
                      <a:pt x="40" y="456"/>
                    </a:lnTo>
                    <a:lnTo>
                      <a:pt x="15" y="555"/>
                    </a:lnTo>
                    <a:lnTo>
                      <a:pt x="0" y="638"/>
                    </a:lnTo>
                    <a:lnTo>
                      <a:pt x="99" y="705"/>
                    </a:lnTo>
                    <a:lnTo>
                      <a:pt x="247" y="804"/>
                    </a:lnTo>
                    <a:lnTo>
                      <a:pt x="299" y="796"/>
                    </a:lnTo>
                    <a:lnTo>
                      <a:pt x="264" y="737"/>
                    </a:lnTo>
                    <a:lnTo>
                      <a:pt x="183" y="655"/>
                    </a:lnTo>
                    <a:lnTo>
                      <a:pt x="99" y="606"/>
                    </a:lnTo>
                    <a:lnTo>
                      <a:pt x="131" y="424"/>
                    </a:lnTo>
                    <a:lnTo>
                      <a:pt x="165" y="256"/>
                    </a:lnTo>
                    <a:lnTo>
                      <a:pt x="183" y="182"/>
                    </a:lnTo>
                    <a:lnTo>
                      <a:pt x="306" y="108"/>
                    </a:lnTo>
                    <a:lnTo>
                      <a:pt x="390" y="91"/>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54" name="Freeform 117">
                <a:extLst>
                  <a:ext uri="{FF2B5EF4-FFF2-40B4-BE49-F238E27FC236}">
                    <a16:creationId xmlns:a16="http://schemas.microsoft.com/office/drawing/2014/main" id="{3D20CFE7-05A9-43E2-B848-3B8D367E765B}"/>
                  </a:ext>
                </a:extLst>
              </p:cNvPr>
              <p:cNvSpPr>
                <a:spLocks/>
              </p:cNvSpPr>
              <p:nvPr/>
            </p:nvSpPr>
            <p:spPr bwMode="auto">
              <a:xfrm>
                <a:off x="2764" y="2136"/>
                <a:ext cx="228" cy="221"/>
              </a:xfrm>
              <a:custGeom>
                <a:avLst/>
                <a:gdLst>
                  <a:gd name="T0" fmla="*/ 1 w 456"/>
                  <a:gd name="T1" fmla="*/ 0 h 441"/>
                  <a:gd name="T2" fmla="*/ 1 w 456"/>
                  <a:gd name="T3" fmla="*/ 1 h 441"/>
                  <a:gd name="T4" fmla="*/ 0 w 456"/>
                  <a:gd name="T5" fmla="*/ 1 h 441"/>
                  <a:gd name="T6" fmla="*/ 1 w 456"/>
                  <a:gd name="T7" fmla="*/ 1 h 441"/>
                  <a:gd name="T8" fmla="*/ 1 w 456"/>
                  <a:gd name="T9" fmla="*/ 1 h 441"/>
                  <a:gd name="T10" fmla="*/ 1 w 456"/>
                  <a:gd name="T11" fmla="*/ 1 h 441"/>
                  <a:gd name="T12" fmla="*/ 1 w 456"/>
                  <a:gd name="T13" fmla="*/ 1 h 441"/>
                  <a:gd name="T14" fmla="*/ 1 w 456"/>
                  <a:gd name="T15" fmla="*/ 1 h 441"/>
                  <a:gd name="T16" fmla="*/ 1 w 456"/>
                  <a:gd name="T17" fmla="*/ 1 h 441"/>
                  <a:gd name="T18" fmla="*/ 1 w 456"/>
                  <a:gd name="T19" fmla="*/ 1 h 441"/>
                  <a:gd name="T20" fmla="*/ 1 w 456"/>
                  <a:gd name="T21" fmla="*/ 1 h 441"/>
                  <a:gd name="T22" fmla="*/ 1 w 456"/>
                  <a:gd name="T23" fmla="*/ 1 h 441"/>
                  <a:gd name="T24" fmla="*/ 1 w 456"/>
                  <a:gd name="T25" fmla="*/ 1 h 441"/>
                  <a:gd name="T26" fmla="*/ 1 w 456"/>
                  <a:gd name="T27" fmla="*/ 1 h 441"/>
                  <a:gd name="T28" fmla="*/ 1 w 456"/>
                  <a:gd name="T29" fmla="*/ 1 h 441"/>
                  <a:gd name="T30" fmla="*/ 1 w 456"/>
                  <a:gd name="T31" fmla="*/ 1 h 441"/>
                  <a:gd name="T32" fmla="*/ 1 w 456"/>
                  <a:gd name="T33" fmla="*/ 1 h 441"/>
                  <a:gd name="T34" fmla="*/ 1 w 456"/>
                  <a:gd name="T35" fmla="*/ 1 h 441"/>
                  <a:gd name="T36" fmla="*/ 1 w 456"/>
                  <a:gd name="T37" fmla="*/ 1 h 441"/>
                  <a:gd name="T38" fmla="*/ 1 w 456"/>
                  <a:gd name="T39" fmla="*/ 1 h 441"/>
                  <a:gd name="T40" fmla="*/ 1 w 456"/>
                  <a:gd name="T41" fmla="*/ 1 h 441"/>
                  <a:gd name="T42" fmla="*/ 1 w 456"/>
                  <a:gd name="T43" fmla="*/ 1 h 441"/>
                  <a:gd name="T44" fmla="*/ 1 w 456"/>
                  <a:gd name="T45" fmla="*/ 1 h 441"/>
                  <a:gd name="T46" fmla="*/ 1 w 456"/>
                  <a:gd name="T47" fmla="*/ 1 h 441"/>
                  <a:gd name="T48" fmla="*/ 1 w 456"/>
                  <a:gd name="T49" fmla="*/ 1 h 441"/>
                  <a:gd name="T50" fmla="*/ 1 w 456"/>
                  <a:gd name="T51" fmla="*/ 0 h 441"/>
                  <a:gd name="T52" fmla="*/ 1 w 456"/>
                  <a:gd name="T53" fmla="*/ 0 h 4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6"/>
                  <a:gd name="T82" fmla="*/ 0 h 441"/>
                  <a:gd name="T83" fmla="*/ 456 w 456"/>
                  <a:gd name="T84" fmla="*/ 441 h 4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6" h="441">
                    <a:moveTo>
                      <a:pt x="57" y="0"/>
                    </a:moveTo>
                    <a:lnTo>
                      <a:pt x="8" y="91"/>
                    </a:lnTo>
                    <a:lnTo>
                      <a:pt x="0" y="192"/>
                    </a:lnTo>
                    <a:lnTo>
                      <a:pt x="84" y="259"/>
                    </a:lnTo>
                    <a:lnTo>
                      <a:pt x="183" y="291"/>
                    </a:lnTo>
                    <a:lnTo>
                      <a:pt x="249" y="241"/>
                    </a:lnTo>
                    <a:lnTo>
                      <a:pt x="281" y="182"/>
                    </a:lnTo>
                    <a:lnTo>
                      <a:pt x="356" y="224"/>
                    </a:lnTo>
                    <a:lnTo>
                      <a:pt x="289" y="266"/>
                    </a:lnTo>
                    <a:lnTo>
                      <a:pt x="274" y="333"/>
                    </a:lnTo>
                    <a:lnTo>
                      <a:pt x="316" y="382"/>
                    </a:lnTo>
                    <a:lnTo>
                      <a:pt x="432" y="441"/>
                    </a:lnTo>
                    <a:lnTo>
                      <a:pt x="456" y="390"/>
                    </a:lnTo>
                    <a:lnTo>
                      <a:pt x="405" y="350"/>
                    </a:lnTo>
                    <a:lnTo>
                      <a:pt x="390" y="308"/>
                    </a:lnTo>
                    <a:lnTo>
                      <a:pt x="432" y="266"/>
                    </a:lnTo>
                    <a:lnTo>
                      <a:pt x="439" y="217"/>
                    </a:lnTo>
                    <a:lnTo>
                      <a:pt x="405" y="141"/>
                    </a:lnTo>
                    <a:lnTo>
                      <a:pt x="331" y="101"/>
                    </a:lnTo>
                    <a:lnTo>
                      <a:pt x="257" y="108"/>
                    </a:lnTo>
                    <a:lnTo>
                      <a:pt x="200" y="182"/>
                    </a:lnTo>
                    <a:lnTo>
                      <a:pt x="148" y="207"/>
                    </a:lnTo>
                    <a:lnTo>
                      <a:pt x="74" y="175"/>
                    </a:lnTo>
                    <a:lnTo>
                      <a:pt x="84" y="108"/>
                    </a:lnTo>
                    <a:lnTo>
                      <a:pt x="116" y="4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55" name="Freeform 118">
                <a:extLst>
                  <a:ext uri="{FF2B5EF4-FFF2-40B4-BE49-F238E27FC236}">
                    <a16:creationId xmlns:a16="http://schemas.microsoft.com/office/drawing/2014/main" id="{2CF8623E-2F8E-4392-AA7E-7C733A63C37D}"/>
                  </a:ext>
                </a:extLst>
              </p:cNvPr>
              <p:cNvSpPr>
                <a:spLocks/>
              </p:cNvSpPr>
              <p:nvPr/>
            </p:nvSpPr>
            <p:spPr bwMode="auto">
              <a:xfrm>
                <a:off x="2735" y="1514"/>
                <a:ext cx="228" cy="112"/>
              </a:xfrm>
              <a:custGeom>
                <a:avLst/>
                <a:gdLst>
                  <a:gd name="T0" fmla="*/ 1 w 456"/>
                  <a:gd name="T1" fmla="*/ 1 h 224"/>
                  <a:gd name="T2" fmla="*/ 1 w 456"/>
                  <a:gd name="T3" fmla="*/ 1 h 224"/>
                  <a:gd name="T4" fmla="*/ 1 w 456"/>
                  <a:gd name="T5" fmla="*/ 0 h 224"/>
                  <a:gd name="T6" fmla="*/ 1 w 456"/>
                  <a:gd name="T7" fmla="*/ 1 h 224"/>
                  <a:gd name="T8" fmla="*/ 1 w 456"/>
                  <a:gd name="T9" fmla="*/ 1 h 224"/>
                  <a:gd name="T10" fmla="*/ 1 w 456"/>
                  <a:gd name="T11" fmla="*/ 1 h 224"/>
                  <a:gd name="T12" fmla="*/ 1 w 456"/>
                  <a:gd name="T13" fmla="*/ 1 h 224"/>
                  <a:gd name="T14" fmla="*/ 1 w 456"/>
                  <a:gd name="T15" fmla="*/ 1 h 224"/>
                  <a:gd name="T16" fmla="*/ 1 w 456"/>
                  <a:gd name="T17" fmla="*/ 1 h 224"/>
                  <a:gd name="T18" fmla="*/ 1 w 456"/>
                  <a:gd name="T19" fmla="*/ 1 h 224"/>
                  <a:gd name="T20" fmla="*/ 1 w 456"/>
                  <a:gd name="T21" fmla="*/ 1 h 224"/>
                  <a:gd name="T22" fmla="*/ 1 w 456"/>
                  <a:gd name="T23" fmla="*/ 1 h 224"/>
                  <a:gd name="T24" fmla="*/ 1 w 456"/>
                  <a:gd name="T25" fmla="*/ 1 h 224"/>
                  <a:gd name="T26" fmla="*/ 1 w 456"/>
                  <a:gd name="T27" fmla="*/ 1 h 224"/>
                  <a:gd name="T28" fmla="*/ 0 w 456"/>
                  <a:gd name="T29" fmla="*/ 1 h 224"/>
                  <a:gd name="T30" fmla="*/ 1 w 456"/>
                  <a:gd name="T31" fmla="*/ 1 h 224"/>
                  <a:gd name="T32" fmla="*/ 1 w 456"/>
                  <a:gd name="T33" fmla="*/ 1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6"/>
                  <a:gd name="T52" fmla="*/ 0 h 224"/>
                  <a:gd name="T53" fmla="*/ 456 w 456"/>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6" h="224">
                    <a:moveTo>
                      <a:pt x="10" y="42"/>
                    </a:moveTo>
                    <a:lnTo>
                      <a:pt x="242" y="17"/>
                    </a:lnTo>
                    <a:lnTo>
                      <a:pt x="358" y="0"/>
                    </a:lnTo>
                    <a:lnTo>
                      <a:pt x="456" y="42"/>
                    </a:lnTo>
                    <a:lnTo>
                      <a:pt x="382" y="224"/>
                    </a:lnTo>
                    <a:lnTo>
                      <a:pt x="316" y="175"/>
                    </a:lnTo>
                    <a:lnTo>
                      <a:pt x="183" y="150"/>
                    </a:lnTo>
                    <a:lnTo>
                      <a:pt x="59" y="125"/>
                    </a:lnTo>
                    <a:lnTo>
                      <a:pt x="143" y="93"/>
                    </a:lnTo>
                    <a:lnTo>
                      <a:pt x="266" y="108"/>
                    </a:lnTo>
                    <a:lnTo>
                      <a:pt x="333" y="125"/>
                    </a:lnTo>
                    <a:lnTo>
                      <a:pt x="382" y="66"/>
                    </a:lnTo>
                    <a:lnTo>
                      <a:pt x="274" y="59"/>
                    </a:lnTo>
                    <a:lnTo>
                      <a:pt x="175" y="59"/>
                    </a:lnTo>
                    <a:lnTo>
                      <a:pt x="0" y="93"/>
                    </a:ln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7639" name="Text Box 119">
              <a:extLst>
                <a:ext uri="{FF2B5EF4-FFF2-40B4-BE49-F238E27FC236}">
                  <a16:creationId xmlns:a16="http://schemas.microsoft.com/office/drawing/2014/main" id="{0859367B-0AF7-4962-8CA4-1ECE9A505EF7}"/>
                </a:ext>
              </a:extLst>
            </p:cNvPr>
            <p:cNvSpPr txBox="1">
              <a:spLocks noChangeArrowheads="1"/>
            </p:cNvSpPr>
            <p:nvPr/>
          </p:nvSpPr>
          <p:spPr bwMode="auto">
            <a:xfrm>
              <a:off x="2525" y="2074"/>
              <a:ext cx="710" cy="17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_tradnl" sz="12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rPr>
                <a:t>Día 273,25</a:t>
              </a:r>
            </a:p>
          </p:txBody>
        </p:sp>
        <p:sp>
          <p:nvSpPr>
            <p:cNvPr id="24730" name="Freeform 120">
              <a:extLst>
                <a:ext uri="{FF2B5EF4-FFF2-40B4-BE49-F238E27FC236}">
                  <a16:creationId xmlns:a16="http://schemas.microsoft.com/office/drawing/2014/main" id="{263A37F4-39D9-4BC2-A73B-4BAEB405457C}"/>
                </a:ext>
              </a:extLst>
            </p:cNvPr>
            <p:cNvSpPr>
              <a:spLocks noChangeAspect="1"/>
            </p:cNvSpPr>
            <p:nvPr/>
          </p:nvSpPr>
          <p:spPr bwMode="auto">
            <a:xfrm>
              <a:off x="2631" y="2412"/>
              <a:ext cx="497" cy="316"/>
            </a:xfrm>
            <a:custGeom>
              <a:avLst/>
              <a:gdLst>
                <a:gd name="T0" fmla="*/ 0 w 1010"/>
                <a:gd name="T1" fmla="*/ 0 h 705"/>
                <a:gd name="T2" fmla="*/ 0 w 1010"/>
                <a:gd name="T3" fmla="*/ 0 h 705"/>
                <a:gd name="T4" fmla="*/ 0 w 1010"/>
                <a:gd name="T5" fmla="*/ 0 h 705"/>
                <a:gd name="T6" fmla="*/ 0 w 1010"/>
                <a:gd name="T7" fmla="*/ 0 h 705"/>
                <a:gd name="T8" fmla="*/ 0 w 1010"/>
                <a:gd name="T9" fmla="*/ 0 h 705"/>
                <a:gd name="T10" fmla="*/ 0 w 1010"/>
                <a:gd name="T11" fmla="*/ 0 h 705"/>
                <a:gd name="T12" fmla="*/ 0 w 1010"/>
                <a:gd name="T13" fmla="*/ 0 h 705"/>
                <a:gd name="T14" fmla="*/ 0 w 1010"/>
                <a:gd name="T15" fmla="*/ 0 h 705"/>
                <a:gd name="T16" fmla="*/ 0 w 1010"/>
                <a:gd name="T17" fmla="*/ 0 h 705"/>
                <a:gd name="T18" fmla="*/ 0 w 1010"/>
                <a:gd name="T19" fmla="*/ 0 h 705"/>
                <a:gd name="T20" fmla="*/ 0 w 1010"/>
                <a:gd name="T21" fmla="*/ 0 h 705"/>
                <a:gd name="T22" fmla="*/ 0 w 1010"/>
                <a:gd name="T23" fmla="*/ 0 h 705"/>
                <a:gd name="T24" fmla="*/ 0 w 1010"/>
                <a:gd name="T25" fmla="*/ 0 h 705"/>
                <a:gd name="T26" fmla="*/ 0 w 1010"/>
                <a:gd name="T27" fmla="*/ 0 h 705"/>
                <a:gd name="T28" fmla="*/ 0 w 1010"/>
                <a:gd name="T29" fmla="*/ 0 h 705"/>
                <a:gd name="T30" fmla="*/ 0 w 1010"/>
                <a:gd name="T31" fmla="*/ 0 h 705"/>
                <a:gd name="T32" fmla="*/ 0 w 1010"/>
                <a:gd name="T33" fmla="*/ 0 h 705"/>
                <a:gd name="T34" fmla="*/ 0 w 1010"/>
                <a:gd name="T35" fmla="*/ 0 h 705"/>
                <a:gd name="T36" fmla="*/ 0 w 1010"/>
                <a:gd name="T37" fmla="*/ 0 h 705"/>
                <a:gd name="T38" fmla="*/ 0 w 1010"/>
                <a:gd name="T39" fmla="*/ 0 h 705"/>
                <a:gd name="T40" fmla="*/ 0 w 1010"/>
                <a:gd name="T41" fmla="*/ 0 h 705"/>
                <a:gd name="T42" fmla="*/ 0 w 1010"/>
                <a:gd name="T43" fmla="*/ 0 h 705"/>
                <a:gd name="T44" fmla="*/ 0 w 1010"/>
                <a:gd name="T45" fmla="*/ 0 h 705"/>
                <a:gd name="T46" fmla="*/ 0 w 1010"/>
                <a:gd name="T47" fmla="*/ 0 h 705"/>
                <a:gd name="T48" fmla="*/ 0 w 1010"/>
                <a:gd name="T49" fmla="*/ 0 h 705"/>
                <a:gd name="T50" fmla="*/ 0 w 1010"/>
                <a:gd name="T51" fmla="*/ 0 h 705"/>
                <a:gd name="T52" fmla="*/ 0 w 1010"/>
                <a:gd name="T53" fmla="*/ 0 h 705"/>
                <a:gd name="T54" fmla="*/ 0 w 1010"/>
                <a:gd name="T55" fmla="*/ 0 h 705"/>
                <a:gd name="T56" fmla="*/ 0 w 1010"/>
                <a:gd name="T57" fmla="*/ 0 h 705"/>
                <a:gd name="T58" fmla="*/ 0 w 1010"/>
                <a:gd name="T59" fmla="*/ 0 h 705"/>
                <a:gd name="T60" fmla="*/ 0 w 1010"/>
                <a:gd name="T61" fmla="*/ 0 h 705"/>
                <a:gd name="T62" fmla="*/ 0 w 1010"/>
                <a:gd name="T63" fmla="*/ 0 h 705"/>
                <a:gd name="T64" fmla="*/ 0 w 1010"/>
                <a:gd name="T65" fmla="*/ 0 h 705"/>
                <a:gd name="T66" fmla="*/ 0 w 1010"/>
                <a:gd name="T67" fmla="*/ 0 h 705"/>
                <a:gd name="T68" fmla="*/ 0 w 1010"/>
                <a:gd name="T69" fmla="*/ 0 h 705"/>
                <a:gd name="T70" fmla="*/ 0 w 1010"/>
                <a:gd name="T71" fmla="*/ 0 h 705"/>
                <a:gd name="T72" fmla="*/ 0 w 1010"/>
                <a:gd name="T73" fmla="*/ 0 h 705"/>
                <a:gd name="T74" fmla="*/ 0 w 1010"/>
                <a:gd name="T75" fmla="*/ 0 h 705"/>
                <a:gd name="T76" fmla="*/ 0 w 1010"/>
                <a:gd name="T77" fmla="*/ 0 h 705"/>
                <a:gd name="T78" fmla="*/ 0 w 1010"/>
                <a:gd name="T79" fmla="*/ 0 h 705"/>
                <a:gd name="T80" fmla="*/ 0 w 1010"/>
                <a:gd name="T81" fmla="*/ 0 h 705"/>
                <a:gd name="T82" fmla="*/ 0 w 1010"/>
                <a:gd name="T83" fmla="*/ 0 h 705"/>
                <a:gd name="T84" fmla="*/ 0 w 1010"/>
                <a:gd name="T85" fmla="*/ 0 h 705"/>
                <a:gd name="T86" fmla="*/ 0 w 1010"/>
                <a:gd name="T87" fmla="*/ 0 h 705"/>
                <a:gd name="T88" fmla="*/ 0 w 1010"/>
                <a:gd name="T89" fmla="*/ 0 h 705"/>
                <a:gd name="T90" fmla="*/ 0 w 1010"/>
                <a:gd name="T91" fmla="*/ 0 h 705"/>
                <a:gd name="T92" fmla="*/ 0 w 1010"/>
                <a:gd name="T93" fmla="*/ 0 h 705"/>
                <a:gd name="T94" fmla="*/ 0 w 1010"/>
                <a:gd name="T95" fmla="*/ 0 h 705"/>
                <a:gd name="T96" fmla="*/ 0 w 1010"/>
                <a:gd name="T97" fmla="*/ 0 h 705"/>
                <a:gd name="T98" fmla="*/ 0 w 1010"/>
                <a:gd name="T99" fmla="*/ 0 h 705"/>
                <a:gd name="T100" fmla="*/ 0 w 1010"/>
                <a:gd name="T101" fmla="*/ 0 h 705"/>
                <a:gd name="T102" fmla="*/ 0 w 1010"/>
                <a:gd name="T103" fmla="*/ 0 h 705"/>
                <a:gd name="T104" fmla="*/ 0 w 1010"/>
                <a:gd name="T105" fmla="*/ 0 h 705"/>
                <a:gd name="T106" fmla="*/ 0 w 1010"/>
                <a:gd name="T107" fmla="*/ 0 h 705"/>
                <a:gd name="T108" fmla="*/ 0 w 1010"/>
                <a:gd name="T109" fmla="*/ 0 h 705"/>
                <a:gd name="T110" fmla="*/ 0 w 1010"/>
                <a:gd name="T111" fmla="*/ 0 h 705"/>
                <a:gd name="T112" fmla="*/ 0 w 1010"/>
                <a:gd name="T113" fmla="*/ 0 h 705"/>
                <a:gd name="T114" fmla="*/ 0 w 1010"/>
                <a:gd name="T115" fmla="*/ 0 h 705"/>
                <a:gd name="T116" fmla="*/ 0 w 1010"/>
                <a:gd name="T117" fmla="*/ 0 h 7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0"/>
                <a:gd name="T178" fmla="*/ 0 h 705"/>
                <a:gd name="T179" fmla="*/ 1010 w 1010"/>
                <a:gd name="T180" fmla="*/ 705 h 7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0" h="705">
                  <a:moveTo>
                    <a:pt x="12" y="34"/>
                  </a:moveTo>
                  <a:lnTo>
                    <a:pt x="41" y="34"/>
                  </a:lnTo>
                  <a:lnTo>
                    <a:pt x="39" y="82"/>
                  </a:lnTo>
                  <a:lnTo>
                    <a:pt x="57" y="125"/>
                  </a:lnTo>
                  <a:lnTo>
                    <a:pt x="72" y="165"/>
                  </a:lnTo>
                  <a:lnTo>
                    <a:pt x="104" y="165"/>
                  </a:lnTo>
                  <a:lnTo>
                    <a:pt x="216" y="154"/>
                  </a:lnTo>
                  <a:lnTo>
                    <a:pt x="284" y="138"/>
                  </a:lnTo>
                  <a:lnTo>
                    <a:pt x="374" y="124"/>
                  </a:lnTo>
                  <a:lnTo>
                    <a:pt x="393" y="120"/>
                  </a:lnTo>
                  <a:lnTo>
                    <a:pt x="438" y="121"/>
                  </a:lnTo>
                  <a:lnTo>
                    <a:pt x="489" y="168"/>
                  </a:lnTo>
                  <a:lnTo>
                    <a:pt x="522" y="210"/>
                  </a:lnTo>
                  <a:lnTo>
                    <a:pt x="558" y="252"/>
                  </a:lnTo>
                  <a:lnTo>
                    <a:pt x="575" y="244"/>
                  </a:lnTo>
                  <a:lnTo>
                    <a:pt x="569" y="169"/>
                  </a:lnTo>
                  <a:lnTo>
                    <a:pt x="579" y="115"/>
                  </a:lnTo>
                  <a:lnTo>
                    <a:pt x="612" y="93"/>
                  </a:lnTo>
                  <a:lnTo>
                    <a:pt x="746" y="42"/>
                  </a:lnTo>
                  <a:lnTo>
                    <a:pt x="834" y="4"/>
                  </a:lnTo>
                  <a:lnTo>
                    <a:pt x="870" y="0"/>
                  </a:lnTo>
                  <a:lnTo>
                    <a:pt x="885" y="18"/>
                  </a:lnTo>
                  <a:lnTo>
                    <a:pt x="874" y="34"/>
                  </a:lnTo>
                  <a:lnTo>
                    <a:pt x="836" y="48"/>
                  </a:lnTo>
                  <a:lnTo>
                    <a:pt x="753" y="79"/>
                  </a:lnTo>
                  <a:lnTo>
                    <a:pt x="636" y="112"/>
                  </a:lnTo>
                  <a:lnTo>
                    <a:pt x="606" y="144"/>
                  </a:lnTo>
                  <a:lnTo>
                    <a:pt x="593" y="181"/>
                  </a:lnTo>
                  <a:lnTo>
                    <a:pt x="608" y="207"/>
                  </a:lnTo>
                  <a:lnTo>
                    <a:pt x="629" y="208"/>
                  </a:lnTo>
                  <a:lnTo>
                    <a:pt x="641" y="180"/>
                  </a:lnTo>
                  <a:lnTo>
                    <a:pt x="743" y="139"/>
                  </a:lnTo>
                  <a:lnTo>
                    <a:pt x="819" y="108"/>
                  </a:lnTo>
                  <a:lnTo>
                    <a:pt x="875" y="73"/>
                  </a:lnTo>
                  <a:lnTo>
                    <a:pt x="906" y="61"/>
                  </a:lnTo>
                  <a:lnTo>
                    <a:pt x="912" y="85"/>
                  </a:lnTo>
                  <a:lnTo>
                    <a:pt x="872" y="118"/>
                  </a:lnTo>
                  <a:lnTo>
                    <a:pt x="819" y="148"/>
                  </a:lnTo>
                  <a:lnTo>
                    <a:pt x="743" y="178"/>
                  </a:lnTo>
                  <a:lnTo>
                    <a:pt x="686" y="195"/>
                  </a:lnTo>
                  <a:lnTo>
                    <a:pt x="656" y="219"/>
                  </a:lnTo>
                  <a:lnTo>
                    <a:pt x="642" y="246"/>
                  </a:lnTo>
                  <a:lnTo>
                    <a:pt x="653" y="268"/>
                  </a:lnTo>
                  <a:lnTo>
                    <a:pt x="693" y="261"/>
                  </a:lnTo>
                  <a:lnTo>
                    <a:pt x="728" y="211"/>
                  </a:lnTo>
                  <a:lnTo>
                    <a:pt x="783" y="202"/>
                  </a:lnTo>
                  <a:lnTo>
                    <a:pt x="829" y="215"/>
                  </a:lnTo>
                  <a:lnTo>
                    <a:pt x="819" y="240"/>
                  </a:lnTo>
                  <a:lnTo>
                    <a:pt x="774" y="240"/>
                  </a:lnTo>
                  <a:lnTo>
                    <a:pt x="750" y="246"/>
                  </a:lnTo>
                  <a:lnTo>
                    <a:pt x="764" y="256"/>
                  </a:lnTo>
                  <a:lnTo>
                    <a:pt x="797" y="253"/>
                  </a:lnTo>
                  <a:lnTo>
                    <a:pt x="803" y="268"/>
                  </a:lnTo>
                  <a:lnTo>
                    <a:pt x="762" y="279"/>
                  </a:lnTo>
                  <a:lnTo>
                    <a:pt x="755" y="294"/>
                  </a:lnTo>
                  <a:lnTo>
                    <a:pt x="791" y="292"/>
                  </a:lnTo>
                  <a:lnTo>
                    <a:pt x="821" y="282"/>
                  </a:lnTo>
                  <a:lnTo>
                    <a:pt x="845" y="297"/>
                  </a:lnTo>
                  <a:lnTo>
                    <a:pt x="824" y="315"/>
                  </a:lnTo>
                  <a:lnTo>
                    <a:pt x="786" y="336"/>
                  </a:lnTo>
                  <a:lnTo>
                    <a:pt x="741" y="339"/>
                  </a:lnTo>
                  <a:lnTo>
                    <a:pt x="689" y="343"/>
                  </a:lnTo>
                  <a:lnTo>
                    <a:pt x="680" y="366"/>
                  </a:lnTo>
                  <a:lnTo>
                    <a:pt x="693" y="397"/>
                  </a:lnTo>
                  <a:lnTo>
                    <a:pt x="735" y="412"/>
                  </a:lnTo>
                  <a:lnTo>
                    <a:pt x="797" y="390"/>
                  </a:lnTo>
                  <a:lnTo>
                    <a:pt x="919" y="351"/>
                  </a:lnTo>
                  <a:lnTo>
                    <a:pt x="968" y="339"/>
                  </a:lnTo>
                  <a:lnTo>
                    <a:pt x="993" y="363"/>
                  </a:lnTo>
                  <a:lnTo>
                    <a:pt x="956" y="387"/>
                  </a:lnTo>
                  <a:lnTo>
                    <a:pt x="882" y="406"/>
                  </a:lnTo>
                  <a:lnTo>
                    <a:pt x="785" y="435"/>
                  </a:lnTo>
                  <a:lnTo>
                    <a:pt x="738" y="442"/>
                  </a:lnTo>
                  <a:lnTo>
                    <a:pt x="693" y="442"/>
                  </a:lnTo>
                  <a:lnTo>
                    <a:pt x="663" y="423"/>
                  </a:lnTo>
                  <a:lnTo>
                    <a:pt x="647" y="397"/>
                  </a:lnTo>
                  <a:lnTo>
                    <a:pt x="620" y="408"/>
                  </a:lnTo>
                  <a:lnTo>
                    <a:pt x="647" y="442"/>
                  </a:lnTo>
                  <a:lnTo>
                    <a:pt x="690" y="472"/>
                  </a:lnTo>
                  <a:lnTo>
                    <a:pt x="734" y="478"/>
                  </a:lnTo>
                  <a:lnTo>
                    <a:pt x="746" y="480"/>
                  </a:lnTo>
                  <a:lnTo>
                    <a:pt x="783" y="480"/>
                  </a:lnTo>
                  <a:lnTo>
                    <a:pt x="846" y="469"/>
                  </a:lnTo>
                  <a:lnTo>
                    <a:pt x="879" y="457"/>
                  </a:lnTo>
                  <a:lnTo>
                    <a:pt x="893" y="450"/>
                  </a:lnTo>
                  <a:lnTo>
                    <a:pt x="935" y="432"/>
                  </a:lnTo>
                  <a:lnTo>
                    <a:pt x="977" y="421"/>
                  </a:lnTo>
                  <a:lnTo>
                    <a:pt x="1005" y="423"/>
                  </a:lnTo>
                  <a:lnTo>
                    <a:pt x="1010" y="442"/>
                  </a:lnTo>
                  <a:lnTo>
                    <a:pt x="919" y="488"/>
                  </a:lnTo>
                  <a:lnTo>
                    <a:pt x="824" y="511"/>
                  </a:lnTo>
                  <a:lnTo>
                    <a:pt x="762" y="519"/>
                  </a:lnTo>
                  <a:lnTo>
                    <a:pt x="692" y="510"/>
                  </a:lnTo>
                  <a:lnTo>
                    <a:pt x="644" y="499"/>
                  </a:lnTo>
                  <a:lnTo>
                    <a:pt x="602" y="442"/>
                  </a:lnTo>
                  <a:lnTo>
                    <a:pt x="590" y="418"/>
                  </a:lnTo>
                  <a:lnTo>
                    <a:pt x="567" y="417"/>
                  </a:lnTo>
                  <a:lnTo>
                    <a:pt x="558" y="447"/>
                  </a:lnTo>
                  <a:lnTo>
                    <a:pt x="567" y="489"/>
                  </a:lnTo>
                  <a:lnTo>
                    <a:pt x="569" y="577"/>
                  </a:lnTo>
                  <a:lnTo>
                    <a:pt x="564" y="607"/>
                  </a:lnTo>
                  <a:lnTo>
                    <a:pt x="546" y="616"/>
                  </a:lnTo>
                  <a:lnTo>
                    <a:pt x="476" y="630"/>
                  </a:lnTo>
                  <a:lnTo>
                    <a:pt x="414" y="657"/>
                  </a:lnTo>
                  <a:lnTo>
                    <a:pt x="246" y="705"/>
                  </a:lnTo>
                  <a:lnTo>
                    <a:pt x="222" y="703"/>
                  </a:lnTo>
                  <a:lnTo>
                    <a:pt x="219" y="678"/>
                  </a:lnTo>
                  <a:lnTo>
                    <a:pt x="279" y="652"/>
                  </a:lnTo>
                  <a:lnTo>
                    <a:pt x="330" y="646"/>
                  </a:lnTo>
                  <a:lnTo>
                    <a:pt x="413" y="613"/>
                  </a:lnTo>
                  <a:lnTo>
                    <a:pt x="456" y="607"/>
                  </a:lnTo>
                  <a:lnTo>
                    <a:pt x="516" y="592"/>
                  </a:lnTo>
                  <a:lnTo>
                    <a:pt x="533" y="559"/>
                  </a:lnTo>
                  <a:lnTo>
                    <a:pt x="533" y="529"/>
                  </a:lnTo>
                  <a:lnTo>
                    <a:pt x="531" y="502"/>
                  </a:lnTo>
                  <a:lnTo>
                    <a:pt x="527" y="444"/>
                  </a:lnTo>
                  <a:lnTo>
                    <a:pt x="509" y="439"/>
                  </a:lnTo>
                  <a:lnTo>
                    <a:pt x="497" y="451"/>
                  </a:lnTo>
                  <a:lnTo>
                    <a:pt x="498" y="475"/>
                  </a:lnTo>
                  <a:lnTo>
                    <a:pt x="497" y="532"/>
                  </a:lnTo>
                  <a:lnTo>
                    <a:pt x="489" y="558"/>
                  </a:lnTo>
                  <a:lnTo>
                    <a:pt x="455" y="570"/>
                  </a:lnTo>
                  <a:lnTo>
                    <a:pt x="284" y="624"/>
                  </a:lnTo>
                  <a:lnTo>
                    <a:pt x="222" y="643"/>
                  </a:lnTo>
                  <a:lnTo>
                    <a:pt x="192" y="646"/>
                  </a:lnTo>
                  <a:lnTo>
                    <a:pt x="177" y="631"/>
                  </a:lnTo>
                  <a:lnTo>
                    <a:pt x="197" y="610"/>
                  </a:lnTo>
                  <a:lnTo>
                    <a:pt x="294" y="577"/>
                  </a:lnTo>
                  <a:lnTo>
                    <a:pt x="350" y="559"/>
                  </a:lnTo>
                  <a:lnTo>
                    <a:pt x="420" y="546"/>
                  </a:lnTo>
                  <a:lnTo>
                    <a:pt x="450" y="525"/>
                  </a:lnTo>
                  <a:lnTo>
                    <a:pt x="456" y="490"/>
                  </a:lnTo>
                  <a:lnTo>
                    <a:pt x="461" y="441"/>
                  </a:lnTo>
                  <a:lnTo>
                    <a:pt x="440" y="454"/>
                  </a:lnTo>
                  <a:lnTo>
                    <a:pt x="420" y="488"/>
                  </a:lnTo>
                  <a:lnTo>
                    <a:pt x="368" y="514"/>
                  </a:lnTo>
                  <a:lnTo>
                    <a:pt x="296" y="520"/>
                  </a:lnTo>
                  <a:lnTo>
                    <a:pt x="254" y="489"/>
                  </a:lnTo>
                  <a:lnTo>
                    <a:pt x="231" y="451"/>
                  </a:lnTo>
                  <a:lnTo>
                    <a:pt x="224" y="399"/>
                  </a:lnTo>
                  <a:lnTo>
                    <a:pt x="233" y="343"/>
                  </a:lnTo>
                  <a:lnTo>
                    <a:pt x="260" y="313"/>
                  </a:lnTo>
                  <a:lnTo>
                    <a:pt x="296" y="292"/>
                  </a:lnTo>
                  <a:lnTo>
                    <a:pt x="354" y="286"/>
                  </a:lnTo>
                  <a:lnTo>
                    <a:pt x="392" y="300"/>
                  </a:lnTo>
                  <a:lnTo>
                    <a:pt x="432" y="325"/>
                  </a:lnTo>
                  <a:lnTo>
                    <a:pt x="459" y="318"/>
                  </a:lnTo>
                  <a:lnTo>
                    <a:pt x="420" y="261"/>
                  </a:lnTo>
                  <a:lnTo>
                    <a:pt x="404" y="241"/>
                  </a:lnTo>
                  <a:lnTo>
                    <a:pt x="374" y="237"/>
                  </a:lnTo>
                  <a:lnTo>
                    <a:pt x="333" y="238"/>
                  </a:lnTo>
                  <a:lnTo>
                    <a:pt x="272" y="258"/>
                  </a:lnTo>
                  <a:lnTo>
                    <a:pt x="194" y="271"/>
                  </a:lnTo>
                  <a:lnTo>
                    <a:pt x="143" y="276"/>
                  </a:lnTo>
                  <a:lnTo>
                    <a:pt x="110" y="292"/>
                  </a:lnTo>
                  <a:lnTo>
                    <a:pt x="66" y="294"/>
                  </a:lnTo>
                  <a:lnTo>
                    <a:pt x="65" y="264"/>
                  </a:lnTo>
                  <a:lnTo>
                    <a:pt x="114" y="237"/>
                  </a:lnTo>
                  <a:lnTo>
                    <a:pt x="197" y="228"/>
                  </a:lnTo>
                  <a:lnTo>
                    <a:pt x="276" y="217"/>
                  </a:lnTo>
                  <a:lnTo>
                    <a:pt x="351" y="204"/>
                  </a:lnTo>
                  <a:lnTo>
                    <a:pt x="389" y="196"/>
                  </a:lnTo>
                  <a:lnTo>
                    <a:pt x="426" y="198"/>
                  </a:lnTo>
                  <a:lnTo>
                    <a:pt x="453" y="225"/>
                  </a:lnTo>
                  <a:lnTo>
                    <a:pt x="497" y="285"/>
                  </a:lnTo>
                  <a:lnTo>
                    <a:pt x="521" y="292"/>
                  </a:lnTo>
                  <a:lnTo>
                    <a:pt x="528" y="261"/>
                  </a:lnTo>
                  <a:lnTo>
                    <a:pt x="470" y="196"/>
                  </a:lnTo>
                  <a:lnTo>
                    <a:pt x="449" y="166"/>
                  </a:lnTo>
                  <a:lnTo>
                    <a:pt x="419" y="156"/>
                  </a:lnTo>
                  <a:lnTo>
                    <a:pt x="330" y="170"/>
                  </a:lnTo>
                  <a:lnTo>
                    <a:pt x="261" y="183"/>
                  </a:lnTo>
                  <a:lnTo>
                    <a:pt x="203" y="184"/>
                  </a:lnTo>
                  <a:lnTo>
                    <a:pt x="104" y="198"/>
                  </a:lnTo>
                  <a:lnTo>
                    <a:pt x="75" y="201"/>
                  </a:lnTo>
                  <a:lnTo>
                    <a:pt x="50" y="199"/>
                  </a:lnTo>
                  <a:lnTo>
                    <a:pt x="20" y="126"/>
                  </a:lnTo>
                  <a:lnTo>
                    <a:pt x="0" y="70"/>
                  </a:lnTo>
                  <a:lnTo>
                    <a:pt x="12" y="34"/>
                  </a:lnTo>
                  <a:close/>
                </a:path>
              </a:pathLst>
            </a:custGeom>
            <a:solidFill>
              <a:schemeClr val="bg1"/>
            </a:solidFill>
            <a:ln w="6350" cmpd="sng">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641" name="Text Box 121">
              <a:extLst>
                <a:ext uri="{FF2B5EF4-FFF2-40B4-BE49-F238E27FC236}">
                  <a16:creationId xmlns:a16="http://schemas.microsoft.com/office/drawing/2014/main" id="{5DC240C2-798A-4504-B6C2-75399972AFEB}"/>
                </a:ext>
              </a:extLst>
            </p:cNvPr>
            <p:cNvSpPr txBox="1">
              <a:spLocks noChangeArrowheads="1"/>
            </p:cNvSpPr>
            <p:nvPr/>
          </p:nvSpPr>
          <p:spPr bwMode="auto">
            <a:xfrm>
              <a:off x="2154" y="2728"/>
              <a:ext cx="1506" cy="37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sz="1200" b="1" i="1"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Kusi kusi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sz="1200" b="1" i="1"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YAKU RAYMI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sz="1200" b="1" i="1" u="sng"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EQUINOCCIO DE PRIMAVERA</a:t>
              </a:r>
            </a:p>
          </p:txBody>
        </p:sp>
      </p:grpSp>
      <p:sp>
        <p:nvSpPr>
          <p:cNvPr id="107642" name="Text Box 122">
            <a:extLst>
              <a:ext uri="{FF2B5EF4-FFF2-40B4-BE49-F238E27FC236}">
                <a16:creationId xmlns:a16="http://schemas.microsoft.com/office/drawing/2014/main" id="{F45976D7-AE78-4369-A4E5-9FE58E7BA65E}"/>
              </a:ext>
            </a:extLst>
          </p:cNvPr>
          <p:cNvSpPr txBox="1">
            <a:spLocks noChangeArrowheads="1"/>
          </p:cNvSpPr>
          <p:nvPr/>
        </p:nvSpPr>
        <p:spPr bwMode="auto">
          <a:xfrm>
            <a:off x="0" y="3206750"/>
            <a:ext cx="2411413" cy="11588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000" b="1" i="1" u="sng"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SOLSTICIO DE INVIERNO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000" b="1" i="1"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Empleando el Intisaywana se observó la salida del Sol en el punto que la Tierra se aleja más del Sol, el día 21 de Junio del 2002, También se observó la Luna Nueva y la Collka, fecha que se celebra el Chaupi Wata.</a:t>
            </a:r>
            <a:endParaRPr kumimoji="0" lang="es-ES_tradnl" sz="1000" b="0" i="0" u="none" strike="noStrike" kern="1200" cap="none" spc="0" normalizeH="0" baseline="0" noProof="0">
              <a:ln>
                <a:noFill/>
              </a:ln>
              <a:solidFill>
                <a:srgbClr val="333399"/>
              </a:solidFill>
              <a:effectLst/>
              <a:uLnTx/>
              <a:uFillTx/>
              <a:latin typeface="Times New Roman" panose="02020603050405020304" pitchFamily="18" charset="0"/>
              <a:ea typeface="+mn-ea"/>
              <a:cs typeface="+mn-cs"/>
            </a:endParaRPr>
          </a:p>
        </p:txBody>
      </p:sp>
      <p:sp>
        <p:nvSpPr>
          <p:cNvPr id="107643" name="Text Box 123">
            <a:extLst>
              <a:ext uri="{FF2B5EF4-FFF2-40B4-BE49-F238E27FC236}">
                <a16:creationId xmlns:a16="http://schemas.microsoft.com/office/drawing/2014/main" id="{CAD9101C-BB2A-42A1-BD49-B742C7361229}"/>
              </a:ext>
            </a:extLst>
          </p:cNvPr>
          <p:cNvSpPr txBox="1">
            <a:spLocks noChangeArrowheads="1"/>
          </p:cNvSpPr>
          <p:nvPr/>
        </p:nvSpPr>
        <p:spPr bwMode="auto">
          <a:xfrm>
            <a:off x="6732588" y="3213100"/>
            <a:ext cx="2411412" cy="1158875"/>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_tradnl" sz="1000" b="1" i="1" u="sng"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SOLSTICIO DE VERANO</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_tradnl" sz="1000" b="1" i="1"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Empleando el Intisaywana se observo la salida del sol el día 21 de Diciembre del 2002 a las 06h 15’ 19’’, también se observo ese día la Luna Nueva y el Amaru, astros que indican el inicio del año andino.</a:t>
            </a:r>
          </a:p>
        </p:txBody>
      </p:sp>
      <p:grpSp>
        <p:nvGrpSpPr>
          <p:cNvPr id="12" name="Group 124">
            <a:extLst>
              <a:ext uri="{FF2B5EF4-FFF2-40B4-BE49-F238E27FC236}">
                <a16:creationId xmlns:a16="http://schemas.microsoft.com/office/drawing/2014/main" id="{689DD5B2-6BFF-4C81-AFAA-499BE5E6EF58}"/>
              </a:ext>
            </a:extLst>
          </p:cNvPr>
          <p:cNvGrpSpPr>
            <a:grpSpLocks/>
          </p:cNvGrpSpPr>
          <p:nvPr/>
        </p:nvGrpSpPr>
        <p:grpSpPr bwMode="auto">
          <a:xfrm>
            <a:off x="7451725" y="2468563"/>
            <a:ext cx="649288" cy="311150"/>
            <a:chOff x="4694" y="1555"/>
            <a:chExt cx="409" cy="196"/>
          </a:xfrm>
        </p:grpSpPr>
        <p:sp>
          <p:nvSpPr>
            <p:cNvPr id="107645" name="Text Box 125">
              <a:extLst>
                <a:ext uri="{FF2B5EF4-FFF2-40B4-BE49-F238E27FC236}">
                  <a16:creationId xmlns:a16="http://schemas.microsoft.com/office/drawing/2014/main" id="{5EC4DDB1-B558-476D-BFBA-B2467994F8C1}"/>
                </a:ext>
              </a:extLst>
            </p:cNvPr>
            <p:cNvSpPr txBox="1">
              <a:spLocks noChangeArrowheads="1"/>
            </p:cNvSpPr>
            <p:nvPr/>
          </p:nvSpPr>
          <p:spPr bwMode="auto">
            <a:xfrm>
              <a:off x="4694" y="1555"/>
              <a:ext cx="307" cy="196"/>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80000"/>
                </a:lnSpc>
                <a:spcBef>
                  <a:spcPct val="0"/>
                </a:spcBef>
                <a:spcAft>
                  <a:spcPct val="0"/>
                </a:spcAft>
                <a:buClrTx/>
                <a:buSzTx/>
                <a:buFontTx/>
                <a:buNone/>
                <a:tabLst/>
                <a:defRPr/>
              </a:pPr>
              <a:r>
                <a:rPr kumimoji="0" lang="es-ES_tradnl" sz="900" b="0" i="0" u="none" strike="noStrike" kern="1200" cap="none" spc="0" normalizeH="0" baseline="0" noProof="0">
                  <a:ln>
                    <a:noFill/>
                  </a:ln>
                  <a:solidFill>
                    <a:srgbClr val="333399"/>
                  </a:solidFill>
                  <a:effectLst>
                    <a:outerShdw blurRad="38100" dist="38100" dir="2700000" algn="tl">
                      <a:srgbClr val="C0C0C0"/>
                    </a:outerShdw>
                  </a:effectLst>
                  <a:uLnTx/>
                  <a:uFillTx/>
                  <a:latin typeface="Arial" charset="0"/>
                  <a:ea typeface="+mn-ea"/>
                  <a:cs typeface="+mn-cs"/>
                </a:rPr>
                <a:t>Luna llena</a:t>
              </a:r>
            </a:p>
          </p:txBody>
        </p:sp>
        <p:sp>
          <p:nvSpPr>
            <p:cNvPr id="24727" name="Oval 126" descr="Mármol blanco">
              <a:extLst>
                <a:ext uri="{FF2B5EF4-FFF2-40B4-BE49-F238E27FC236}">
                  <a16:creationId xmlns:a16="http://schemas.microsoft.com/office/drawing/2014/main" id="{D3D9316C-089C-4CBC-B82B-E790C2C821B1}"/>
                </a:ext>
              </a:extLst>
            </p:cNvPr>
            <p:cNvSpPr>
              <a:spLocks noChangeArrowheads="1"/>
            </p:cNvSpPr>
            <p:nvPr/>
          </p:nvSpPr>
          <p:spPr bwMode="auto">
            <a:xfrm>
              <a:off x="4990" y="1610"/>
              <a:ext cx="113" cy="103"/>
            </a:xfrm>
            <a:prstGeom prst="ellipse">
              <a:avLst/>
            </a:prstGeom>
            <a:blipFill dpi="0" rotWithShape="1">
              <a:blip r:embed="rId3"/>
              <a:srcRect/>
              <a:tile tx="0" ty="0" sx="100000" sy="100000" flip="none" algn="tl"/>
            </a:blipFill>
            <a:ln w="0">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3" name="Group 127">
            <a:extLst>
              <a:ext uri="{FF2B5EF4-FFF2-40B4-BE49-F238E27FC236}">
                <a16:creationId xmlns:a16="http://schemas.microsoft.com/office/drawing/2014/main" id="{0742BAAF-D772-457A-B45C-B79C08F62D0F}"/>
              </a:ext>
            </a:extLst>
          </p:cNvPr>
          <p:cNvGrpSpPr>
            <a:grpSpLocks/>
          </p:cNvGrpSpPr>
          <p:nvPr/>
        </p:nvGrpSpPr>
        <p:grpSpPr bwMode="auto">
          <a:xfrm>
            <a:off x="3419475" y="376238"/>
            <a:ext cx="2301875" cy="1600200"/>
            <a:chOff x="2154" y="237"/>
            <a:chExt cx="1450" cy="1008"/>
          </a:xfrm>
        </p:grpSpPr>
        <p:sp>
          <p:nvSpPr>
            <p:cNvPr id="107648" name="Text Box 128">
              <a:extLst>
                <a:ext uri="{FF2B5EF4-FFF2-40B4-BE49-F238E27FC236}">
                  <a16:creationId xmlns:a16="http://schemas.microsoft.com/office/drawing/2014/main" id="{60C98B75-7373-4417-9AC3-7A5E4E8F9E5D}"/>
                </a:ext>
              </a:extLst>
            </p:cNvPr>
            <p:cNvSpPr txBox="1">
              <a:spLocks noChangeArrowheads="1"/>
            </p:cNvSpPr>
            <p:nvPr/>
          </p:nvSpPr>
          <p:spPr bwMode="auto">
            <a:xfrm>
              <a:off x="2534" y="1072"/>
              <a:ext cx="710" cy="173"/>
            </a:xfrm>
            <a:prstGeom prst="rect">
              <a:avLst/>
            </a:prstGeom>
            <a:solidFill>
              <a:schemeClr val="bg1"/>
            </a:solid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_tradnl" sz="12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rPr>
                <a:t>Día 91,25</a:t>
              </a:r>
            </a:p>
          </p:txBody>
        </p:sp>
        <p:grpSp>
          <p:nvGrpSpPr>
            <p:cNvPr id="24695" name="Group 129">
              <a:extLst>
                <a:ext uri="{FF2B5EF4-FFF2-40B4-BE49-F238E27FC236}">
                  <a16:creationId xmlns:a16="http://schemas.microsoft.com/office/drawing/2014/main" id="{DFC15651-CFB9-4B5B-82F5-45ED70090FE1}"/>
                </a:ext>
              </a:extLst>
            </p:cNvPr>
            <p:cNvGrpSpPr>
              <a:grpSpLocks/>
            </p:cNvGrpSpPr>
            <p:nvPr/>
          </p:nvGrpSpPr>
          <p:grpSpPr bwMode="auto">
            <a:xfrm>
              <a:off x="2154" y="237"/>
              <a:ext cx="1450" cy="660"/>
              <a:chOff x="2154" y="237"/>
              <a:chExt cx="1450" cy="660"/>
            </a:xfrm>
          </p:grpSpPr>
          <p:grpSp>
            <p:nvGrpSpPr>
              <p:cNvPr id="24721" name="Group 130">
                <a:extLst>
                  <a:ext uri="{FF2B5EF4-FFF2-40B4-BE49-F238E27FC236}">
                    <a16:creationId xmlns:a16="http://schemas.microsoft.com/office/drawing/2014/main" id="{21E948E0-10F8-43D4-BF86-9E6B9C5DA8BE}"/>
                  </a:ext>
                </a:extLst>
              </p:cNvPr>
              <p:cNvGrpSpPr>
                <a:grpSpLocks/>
              </p:cNvGrpSpPr>
              <p:nvPr/>
            </p:nvGrpSpPr>
            <p:grpSpPr bwMode="auto">
              <a:xfrm>
                <a:off x="2631" y="237"/>
                <a:ext cx="604" cy="325"/>
                <a:chOff x="2631" y="425"/>
                <a:chExt cx="604" cy="356"/>
              </a:xfrm>
            </p:grpSpPr>
            <p:sp>
              <p:nvSpPr>
                <p:cNvPr id="24723" name="Freeform 131">
                  <a:extLst>
                    <a:ext uri="{FF2B5EF4-FFF2-40B4-BE49-F238E27FC236}">
                      <a16:creationId xmlns:a16="http://schemas.microsoft.com/office/drawing/2014/main" id="{1DA90110-B8BF-46E4-89DC-7FE3D1A35D9D}"/>
                    </a:ext>
                  </a:extLst>
                </p:cNvPr>
                <p:cNvSpPr>
                  <a:spLocks noChangeAspect="1"/>
                </p:cNvSpPr>
                <p:nvPr/>
              </p:nvSpPr>
              <p:spPr bwMode="auto">
                <a:xfrm>
                  <a:off x="2631" y="425"/>
                  <a:ext cx="604" cy="356"/>
                </a:xfrm>
                <a:custGeom>
                  <a:avLst/>
                  <a:gdLst>
                    <a:gd name="T0" fmla="*/ 0 w 2767"/>
                    <a:gd name="T1" fmla="*/ 0 h 1634"/>
                    <a:gd name="T2" fmla="*/ 0 w 2767"/>
                    <a:gd name="T3" fmla="*/ 0 h 1634"/>
                    <a:gd name="T4" fmla="*/ 0 w 2767"/>
                    <a:gd name="T5" fmla="*/ 0 h 1634"/>
                    <a:gd name="T6" fmla="*/ 0 w 2767"/>
                    <a:gd name="T7" fmla="*/ 0 h 1634"/>
                    <a:gd name="T8" fmla="*/ 0 w 2767"/>
                    <a:gd name="T9" fmla="*/ 0 h 1634"/>
                    <a:gd name="T10" fmla="*/ 0 w 2767"/>
                    <a:gd name="T11" fmla="*/ 0 h 1634"/>
                    <a:gd name="T12" fmla="*/ 0 w 2767"/>
                    <a:gd name="T13" fmla="*/ 0 h 1634"/>
                    <a:gd name="T14" fmla="*/ 0 w 2767"/>
                    <a:gd name="T15" fmla="*/ 0 h 1634"/>
                    <a:gd name="T16" fmla="*/ 0 w 2767"/>
                    <a:gd name="T17" fmla="*/ 0 h 1634"/>
                    <a:gd name="T18" fmla="*/ 0 w 2767"/>
                    <a:gd name="T19" fmla="*/ 0 h 1634"/>
                    <a:gd name="T20" fmla="*/ 0 w 2767"/>
                    <a:gd name="T21" fmla="*/ 0 h 1634"/>
                    <a:gd name="T22" fmla="*/ 0 w 2767"/>
                    <a:gd name="T23" fmla="*/ 0 h 1634"/>
                    <a:gd name="T24" fmla="*/ 0 w 2767"/>
                    <a:gd name="T25" fmla="*/ 0 h 1634"/>
                    <a:gd name="T26" fmla="*/ 0 w 2767"/>
                    <a:gd name="T27" fmla="*/ 0 h 1634"/>
                    <a:gd name="T28" fmla="*/ 0 w 2767"/>
                    <a:gd name="T29" fmla="*/ 0 h 1634"/>
                    <a:gd name="T30" fmla="*/ 0 w 2767"/>
                    <a:gd name="T31" fmla="*/ 0 h 1634"/>
                    <a:gd name="T32" fmla="*/ 0 w 2767"/>
                    <a:gd name="T33" fmla="*/ 0 h 1634"/>
                    <a:gd name="T34" fmla="*/ 0 w 2767"/>
                    <a:gd name="T35" fmla="*/ 0 h 1634"/>
                    <a:gd name="T36" fmla="*/ 0 w 2767"/>
                    <a:gd name="T37" fmla="*/ 0 h 1634"/>
                    <a:gd name="T38" fmla="*/ 0 w 2767"/>
                    <a:gd name="T39" fmla="*/ 0 h 1634"/>
                    <a:gd name="T40" fmla="*/ 0 w 2767"/>
                    <a:gd name="T41" fmla="*/ 0 h 1634"/>
                    <a:gd name="T42" fmla="*/ 0 w 2767"/>
                    <a:gd name="T43" fmla="*/ 0 h 1634"/>
                    <a:gd name="T44" fmla="*/ 0 w 2767"/>
                    <a:gd name="T45" fmla="*/ 0 h 1634"/>
                    <a:gd name="T46" fmla="*/ 0 w 2767"/>
                    <a:gd name="T47" fmla="*/ 0 h 1634"/>
                    <a:gd name="T48" fmla="*/ 0 w 2767"/>
                    <a:gd name="T49" fmla="*/ 0 h 1634"/>
                    <a:gd name="T50" fmla="*/ 0 w 2767"/>
                    <a:gd name="T51" fmla="*/ 0 h 1634"/>
                    <a:gd name="T52" fmla="*/ 0 w 2767"/>
                    <a:gd name="T53" fmla="*/ 0 h 1634"/>
                    <a:gd name="T54" fmla="*/ 0 w 2767"/>
                    <a:gd name="T55" fmla="*/ 0 h 1634"/>
                    <a:gd name="T56" fmla="*/ 0 w 2767"/>
                    <a:gd name="T57" fmla="*/ 0 h 1634"/>
                    <a:gd name="T58" fmla="*/ 0 w 2767"/>
                    <a:gd name="T59" fmla="*/ 0 h 1634"/>
                    <a:gd name="T60" fmla="*/ 0 w 2767"/>
                    <a:gd name="T61" fmla="*/ 0 h 1634"/>
                    <a:gd name="T62" fmla="*/ 0 w 2767"/>
                    <a:gd name="T63" fmla="*/ 0 h 1634"/>
                    <a:gd name="T64" fmla="*/ 0 w 2767"/>
                    <a:gd name="T65" fmla="*/ 0 h 1634"/>
                    <a:gd name="T66" fmla="*/ 0 w 2767"/>
                    <a:gd name="T67" fmla="*/ 0 h 1634"/>
                    <a:gd name="T68" fmla="*/ 0 w 2767"/>
                    <a:gd name="T69" fmla="*/ 0 h 1634"/>
                    <a:gd name="T70" fmla="*/ 0 w 2767"/>
                    <a:gd name="T71" fmla="*/ 0 h 1634"/>
                    <a:gd name="T72" fmla="*/ 0 w 2767"/>
                    <a:gd name="T73" fmla="*/ 0 h 1634"/>
                    <a:gd name="T74" fmla="*/ 0 w 2767"/>
                    <a:gd name="T75" fmla="*/ 0 h 1634"/>
                    <a:gd name="T76" fmla="*/ 0 w 2767"/>
                    <a:gd name="T77" fmla="*/ 0 h 1634"/>
                    <a:gd name="T78" fmla="*/ 0 w 2767"/>
                    <a:gd name="T79" fmla="*/ 0 h 1634"/>
                    <a:gd name="T80" fmla="*/ 0 w 2767"/>
                    <a:gd name="T81" fmla="*/ 0 h 1634"/>
                    <a:gd name="T82" fmla="*/ 0 w 2767"/>
                    <a:gd name="T83" fmla="*/ 0 h 1634"/>
                    <a:gd name="T84" fmla="*/ 0 w 2767"/>
                    <a:gd name="T85" fmla="*/ 0 h 1634"/>
                    <a:gd name="T86" fmla="*/ 0 w 2767"/>
                    <a:gd name="T87" fmla="*/ 0 h 1634"/>
                    <a:gd name="T88" fmla="*/ 0 w 2767"/>
                    <a:gd name="T89" fmla="*/ 0 h 1634"/>
                    <a:gd name="T90" fmla="*/ 0 w 2767"/>
                    <a:gd name="T91" fmla="*/ 0 h 1634"/>
                    <a:gd name="T92" fmla="*/ 0 w 2767"/>
                    <a:gd name="T93" fmla="*/ 0 h 1634"/>
                    <a:gd name="T94" fmla="*/ 0 w 2767"/>
                    <a:gd name="T95" fmla="*/ 0 h 1634"/>
                    <a:gd name="T96" fmla="*/ 0 w 2767"/>
                    <a:gd name="T97" fmla="*/ 0 h 1634"/>
                    <a:gd name="T98" fmla="*/ 0 w 2767"/>
                    <a:gd name="T99" fmla="*/ 0 h 1634"/>
                    <a:gd name="T100" fmla="*/ 0 w 2767"/>
                    <a:gd name="T101" fmla="*/ 0 h 16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7"/>
                    <a:gd name="T154" fmla="*/ 0 h 1634"/>
                    <a:gd name="T155" fmla="*/ 2767 w 2767"/>
                    <a:gd name="T156" fmla="*/ 1634 h 16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7" h="1634">
                      <a:moveTo>
                        <a:pt x="669" y="183"/>
                      </a:moveTo>
                      <a:cubicBezTo>
                        <a:pt x="629" y="196"/>
                        <a:pt x="656" y="201"/>
                        <a:pt x="559" y="209"/>
                      </a:cubicBezTo>
                      <a:cubicBezTo>
                        <a:pt x="490" y="214"/>
                        <a:pt x="444" y="233"/>
                        <a:pt x="379" y="254"/>
                      </a:cubicBezTo>
                      <a:cubicBezTo>
                        <a:pt x="337" y="268"/>
                        <a:pt x="251" y="297"/>
                        <a:pt x="214" y="321"/>
                      </a:cubicBezTo>
                      <a:cubicBezTo>
                        <a:pt x="203" y="329"/>
                        <a:pt x="191" y="337"/>
                        <a:pt x="180" y="344"/>
                      </a:cubicBezTo>
                      <a:cubicBezTo>
                        <a:pt x="176" y="346"/>
                        <a:pt x="168" y="352"/>
                        <a:pt x="168" y="352"/>
                      </a:cubicBezTo>
                      <a:cubicBezTo>
                        <a:pt x="155" y="373"/>
                        <a:pt x="168" y="356"/>
                        <a:pt x="149" y="367"/>
                      </a:cubicBezTo>
                      <a:cubicBezTo>
                        <a:pt x="142" y="371"/>
                        <a:pt x="126" y="383"/>
                        <a:pt x="126" y="383"/>
                      </a:cubicBezTo>
                      <a:cubicBezTo>
                        <a:pt x="117" y="396"/>
                        <a:pt x="101" y="408"/>
                        <a:pt x="88" y="417"/>
                      </a:cubicBezTo>
                      <a:cubicBezTo>
                        <a:pt x="78" y="431"/>
                        <a:pt x="63" y="446"/>
                        <a:pt x="50" y="455"/>
                      </a:cubicBezTo>
                      <a:cubicBezTo>
                        <a:pt x="38" y="473"/>
                        <a:pt x="36" y="486"/>
                        <a:pt x="19" y="497"/>
                      </a:cubicBezTo>
                      <a:cubicBezTo>
                        <a:pt x="13" y="513"/>
                        <a:pt x="6" y="513"/>
                        <a:pt x="0" y="528"/>
                      </a:cubicBezTo>
                      <a:cubicBezTo>
                        <a:pt x="2" y="540"/>
                        <a:pt x="2" y="551"/>
                        <a:pt x="4" y="563"/>
                      </a:cubicBezTo>
                      <a:cubicBezTo>
                        <a:pt x="8" y="580"/>
                        <a:pt x="98" y="614"/>
                        <a:pt x="115" y="620"/>
                      </a:cubicBezTo>
                      <a:cubicBezTo>
                        <a:pt x="136" y="628"/>
                        <a:pt x="155" y="641"/>
                        <a:pt x="176" y="643"/>
                      </a:cubicBezTo>
                      <a:cubicBezTo>
                        <a:pt x="241" y="651"/>
                        <a:pt x="306" y="654"/>
                        <a:pt x="371" y="666"/>
                      </a:cubicBezTo>
                      <a:cubicBezTo>
                        <a:pt x="411" y="672"/>
                        <a:pt x="454" y="670"/>
                        <a:pt x="496" y="673"/>
                      </a:cubicBezTo>
                      <a:cubicBezTo>
                        <a:pt x="536" y="718"/>
                        <a:pt x="431" y="718"/>
                        <a:pt x="396" y="718"/>
                      </a:cubicBezTo>
                      <a:cubicBezTo>
                        <a:pt x="382" y="714"/>
                        <a:pt x="377" y="721"/>
                        <a:pt x="364" y="727"/>
                      </a:cubicBezTo>
                      <a:cubicBezTo>
                        <a:pt x="346" y="735"/>
                        <a:pt x="333" y="737"/>
                        <a:pt x="318" y="746"/>
                      </a:cubicBezTo>
                      <a:cubicBezTo>
                        <a:pt x="302" y="790"/>
                        <a:pt x="323" y="809"/>
                        <a:pt x="369" y="821"/>
                      </a:cubicBezTo>
                      <a:cubicBezTo>
                        <a:pt x="387" y="834"/>
                        <a:pt x="421" y="798"/>
                        <a:pt x="438" y="798"/>
                      </a:cubicBezTo>
                      <a:cubicBezTo>
                        <a:pt x="459" y="798"/>
                        <a:pt x="490" y="811"/>
                        <a:pt x="499" y="823"/>
                      </a:cubicBezTo>
                      <a:cubicBezTo>
                        <a:pt x="509" y="838"/>
                        <a:pt x="490" y="851"/>
                        <a:pt x="494" y="869"/>
                      </a:cubicBezTo>
                      <a:cubicBezTo>
                        <a:pt x="493" y="887"/>
                        <a:pt x="485" y="914"/>
                        <a:pt x="483" y="940"/>
                      </a:cubicBezTo>
                      <a:cubicBezTo>
                        <a:pt x="481" y="966"/>
                        <a:pt x="483" y="994"/>
                        <a:pt x="484" y="1024"/>
                      </a:cubicBezTo>
                      <a:cubicBezTo>
                        <a:pt x="482" y="1034"/>
                        <a:pt x="497" y="1116"/>
                        <a:pt x="486" y="1120"/>
                      </a:cubicBezTo>
                      <a:cubicBezTo>
                        <a:pt x="461" y="1127"/>
                        <a:pt x="454" y="1121"/>
                        <a:pt x="454" y="1132"/>
                      </a:cubicBezTo>
                      <a:cubicBezTo>
                        <a:pt x="445" y="1135"/>
                        <a:pt x="435" y="1121"/>
                        <a:pt x="426" y="1125"/>
                      </a:cubicBezTo>
                      <a:cubicBezTo>
                        <a:pt x="416" y="1125"/>
                        <a:pt x="403" y="1127"/>
                        <a:pt x="393" y="1132"/>
                      </a:cubicBezTo>
                      <a:cubicBezTo>
                        <a:pt x="409" y="1132"/>
                        <a:pt x="365" y="1139"/>
                        <a:pt x="369" y="1152"/>
                      </a:cubicBezTo>
                      <a:cubicBezTo>
                        <a:pt x="371" y="1156"/>
                        <a:pt x="353" y="1171"/>
                        <a:pt x="352" y="1171"/>
                      </a:cubicBezTo>
                      <a:cubicBezTo>
                        <a:pt x="342" y="1173"/>
                        <a:pt x="340" y="1185"/>
                        <a:pt x="331" y="1191"/>
                      </a:cubicBezTo>
                      <a:cubicBezTo>
                        <a:pt x="323" y="1197"/>
                        <a:pt x="307" y="1221"/>
                        <a:pt x="307" y="1221"/>
                      </a:cubicBezTo>
                      <a:cubicBezTo>
                        <a:pt x="293" y="1242"/>
                        <a:pt x="299" y="1240"/>
                        <a:pt x="291" y="1263"/>
                      </a:cubicBezTo>
                      <a:cubicBezTo>
                        <a:pt x="287" y="1274"/>
                        <a:pt x="279" y="1297"/>
                        <a:pt x="279" y="1297"/>
                      </a:cubicBezTo>
                      <a:cubicBezTo>
                        <a:pt x="277" y="1313"/>
                        <a:pt x="276" y="1328"/>
                        <a:pt x="276" y="1343"/>
                      </a:cubicBezTo>
                      <a:cubicBezTo>
                        <a:pt x="276" y="1399"/>
                        <a:pt x="289" y="1546"/>
                        <a:pt x="348" y="1584"/>
                      </a:cubicBezTo>
                      <a:cubicBezTo>
                        <a:pt x="381" y="1634"/>
                        <a:pt x="467" y="1632"/>
                        <a:pt x="517" y="1634"/>
                      </a:cubicBezTo>
                      <a:cubicBezTo>
                        <a:pt x="589" y="1630"/>
                        <a:pt x="542" y="1628"/>
                        <a:pt x="586" y="1613"/>
                      </a:cubicBezTo>
                      <a:cubicBezTo>
                        <a:pt x="599" y="1609"/>
                        <a:pt x="649" y="1569"/>
                        <a:pt x="649" y="1569"/>
                      </a:cubicBezTo>
                      <a:cubicBezTo>
                        <a:pt x="675" y="1529"/>
                        <a:pt x="685" y="1525"/>
                        <a:pt x="693" y="1477"/>
                      </a:cubicBezTo>
                      <a:cubicBezTo>
                        <a:pt x="697" y="1420"/>
                        <a:pt x="721" y="1265"/>
                        <a:pt x="666" y="1228"/>
                      </a:cubicBezTo>
                      <a:cubicBezTo>
                        <a:pt x="654" y="1211"/>
                        <a:pt x="649" y="1198"/>
                        <a:pt x="631" y="1186"/>
                      </a:cubicBezTo>
                      <a:cubicBezTo>
                        <a:pt x="614" y="1159"/>
                        <a:pt x="624" y="1169"/>
                        <a:pt x="605" y="1156"/>
                      </a:cubicBezTo>
                      <a:cubicBezTo>
                        <a:pt x="587" y="1129"/>
                        <a:pt x="597" y="1138"/>
                        <a:pt x="578" y="1125"/>
                      </a:cubicBezTo>
                      <a:cubicBezTo>
                        <a:pt x="572" y="1106"/>
                        <a:pt x="559" y="1081"/>
                        <a:pt x="586" y="1071"/>
                      </a:cubicBezTo>
                      <a:cubicBezTo>
                        <a:pt x="597" y="1064"/>
                        <a:pt x="616" y="1050"/>
                        <a:pt x="637" y="1050"/>
                      </a:cubicBezTo>
                      <a:cubicBezTo>
                        <a:pt x="658" y="1050"/>
                        <a:pt x="697" y="1073"/>
                        <a:pt x="716" y="1075"/>
                      </a:cubicBezTo>
                      <a:cubicBezTo>
                        <a:pt x="742" y="1066"/>
                        <a:pt x="731" y="1071"/>
                        <a:pt x="750" y="1060"/>
                      </a:cubicBezTo>
                      <a:cubicBezTo>
                        <a:pt x="775" y="1024"/>
                        <a:pt x="773" y="945"/>
                        <a:pt x="786" y="903"/>
                      </a:cubicBezTo>
                      <a:cubicBezTo>
                        <a:pt x="800" y="865"/>
                        <a:pt x="798" y="840"/>
                        <a:pt x="834" y="815"/>
                      </a:cubicBezTo>
                      <a:cubicBezTo>
                        <a:pt x="846" y="796"/>
                        <a:pt x="876" y="784"/>
                        <a:pt x="903" y="775"/>
                      </a:cubicBezTo>
                      <a:cubicBezTo>
                        <a:pt x="907" y="773"/>
                        <a:pt x="949" y="804"/>
                        <a:pt x="949" y="804"/>
                      </a:cubicBezTo>
                      <a:cubicBezTo>
                        <a:pt x="961" y="806"/>
                        <a:pt x="976" y="832"/>
                        <a:pt x="987" y="834"/>
                      </a:cubicBezTo>
                      <a:cubicBezTo>
                        <a:pt x="995" y="836"/>
                        <a:pt x="995" y="874"/>
                        <a:pt x="995" y="874"/>
                      </a:cubicBezTo>
                      <a:cubicBezTo>
                        <a:pt x="1003" y="886"/>
                        <a:pt x="1001" y="894"/>
                        <a:pt x="1005" y="907"/>
                      </a:cubicBezTo>
                      <a:cubicBezTo>
                        <a:pt x="1008" y="918"/>
                        <a:pt x="1005" y="949"/>
                        <a:pt x="1005" y="949"/>
                      </a:cubicBezTo>
                      <a:cubicBezTo>
                        <a:pt x="1010" y="985"/>
                        <a:pt x="978" y="1031"/>
                        <a:pt x="1014" y="1056"/>
                      </a:cubicBezTo>
                      <a:cubicBezTo>
                        <a:pt x="1016" y="1060"/>
                        <a:pt x="1014" y="1066"/>
                        <a:pt x="1018" y="1068"/>
                      </a:cubicBezTo>
                      <a:cubicBezTo>
                        <a:pt x="1024" y="1071"/>
                        <a:pt x="1041" y="1075"/>
                        <a:pt x="1041" y="1075"/>
                      </a:cubicBezTo>
                      <a:cubicBezTo>
                        <a:pt x="1058" y="1073"/>
                        <a:pt x="1081" y="1081"/>
                        <a:pt x="1095" y="1068"/>
                      </a:cubicBezTo>
                      <a:cubicBezTo>
                        <a:pt x="1119" y="1043"/>
                        <a:pt x="1118" y="985"/>
                        <a:pt x="1148" y="964"/>
                      </a:cubicBezTo>
                      <a:cubicBezTo>
                        <a:pt x="1158" y="934"/>
                        <a:pt x="1198" y="901"/>
                        <a:pt x="1229" y="892"/>
                      </a:cubicBezTo>
                      <a:cubicBezTo>
                        <a:pt x="1253" y="897"/>
                        <a:pt x="1299" y="905"/>
                        <a:pt x="1320" y="918"/>
                      </a:cubicBezTo>
                      <a:cubicBezTo>
                        <a:pt x="1328" y="924"/>
                        <a:pt x="1368" y="961"/>
                        <a:pt x="1368" y="961"/>
                      </a:cubicBezTo>
                      <a:cubicBezTo>
                        <a:pt x="1378" y="974"/>
                        <a:pt x="1389" y="985"/>
                        <a:pt x="1403" y="995"/>
                      </a:cubicBezTo>
                      <a:cubicBezTo>
                        <a:pt x="1416" y="1016"/>
                        <a:pt x="1424" y="1012"/>
                        <a:pt x="1443" y="1024"/>
                      </a:cubicBezTo>
                      <a:cubicBezTo>
                        <a:pt x="1450" y="1027"/>
                        <a:pt x="1466" y="1047"/>
                        <a:pt x="1466" y="1047"/>
                      </a:cubicBezTo>
                      <a:cubicBezTo>
                        <a:pt x="1489" y="1081"/>
                        <a:pt x="1473" y="1068"/>
                        <a:pt x="1506" y="1091"/>
                      </a:cubicBezTo>
                      <a:cubicBezTo>
                        <a:pt x="1517" y="1098"/>
                        <a:pt x="1496" y="1106"/>
                        <a:pt x="1508" y="1114"/>
                      </a:cubicBezTo>
                      <a:cubicBezTo>
                        <a:pt x="1512" y="1115"/>
                        <a:pt x="1519" y="1121"/>
                        <a:pt x="1519" y="1121"/>
                      </a:cubicBezTo>
                      <a:cubicBezTo>
                        <a:pt x="1527" y="1133"/>
                        <a:pt x="1550" y="1148"/>
                        <a:pt x="1550" y="1148"/>
                      </a:cubicBezTo>
                      <a:cubicBezTo>
                        <a:pt x="1560" y="1161"/>
                        <a:pt x="1575" y="1177"/>
                        <a:pt x="1588" y="1186"/>
                      </a:cubicBezTo>
                      <a:cubicBezTo>
                        <a:pt x="1604" y="1232"/>
                        <a:pt x="1584" y="1225"/>
                        <a:pt x="1579" y="1316"/>
                      </a:cubicBezTo>
                      <a:cubicBezTo>
                        <a:pt x="1581" y="1351"/>
                        <a:pt x="1607" y="1360"/>
                        <a:pt x="1636" y="1380"/>
                      </a:cubicBezTo>
                      <a:cubicBezTo>
                        <a:pt x="1678" y="1372"/>
                        <a:pt x="1651" y="1328"/>
                        <a:pt x="1684" y="1316"/>
                      </a:cubicBezTo>
                      <a:cubicBezTo>
                        <a:pt x="1695" y="1297"/>
                        <a:pt x="1736" y="1257"/>
                        <a:pt x="1757" y="1253"/>
                      </a:cubicBezTo>
                      <a:cubicBezTo>
                        <a:pt x="1812" y="1259"/>
                        <a:pt x="1868" y="1286"/>
                        <a:pt x="1925" y="1286"/>
                      </a:cubicBezTo>
                      <a:cubicBezTo>
                        <a:pt x="2003" y="1276"/>
                        <a:pt x="2084" y="1293"/>
                        <a:pt x="2160" y="1292"/>
                      </a:cubicBezTo>
                      <a:cubicBezTo>
                        <a:pt x="2216" y="1284"/>
                        <a:pt x="2208" y="1263"/>
                        <a:pt x="2256" y="1248"/>
                      </a:cubicBezTo>
                      <a:cubicBezTo>
                        <a:pt x="2264" y="1240"/>
                        <a:pt x="2291" y="1228"/>
                        <a:pt x="2298" y="1223"/>
                      </a:cubicBezTo>
                      <a:cubicBezTo>
                        <a:pt x="2306" y="1217"/>
                        <a:pt x="2333" y="1171"/>
                        <a:pt x="2333" y="1171"/>
                      </a:cubicBezTo>
                      <a:cubicBezTo>
                        <a:pt x="2369" y="1115"/>
                        <a:pt x="2388" y="1117"/>
                        <a:pt x="2415" y="1056"/>
                      </a:cubicBezTo>
                      <a:cubicBezTo>
                        <a:pt x="2453" y="972"/>
                        <a:pt x="2468" y="876"/>
                        <a:pt x="2520" y="798"/>
                      </a:cubicBezTo>
                      <a:cubicBezTo>
                        <a:pt x="2549" y="754"/>
                        <a:pt x="2591" y="710"/>
                        <a:pt x="2620" y="666"/>
                      </a:cubicBezTo>
                      <a:cubicBezTo>
                        <a:pt x="2629" y="652"/>
                        <a:pt x="2658" y="605"/>
                        <a:pt x="2669" y="593"/>
                      </a:cubicBezTo>
                      <a:cubicBezTo>
                        <a:pt x="2677" y="587"/>
                        <a:pt x="2706" y="536"/>
                        <a:pt x="2706" y="536"/>
                      </a:cubicBezTo>
                      <a:cubicBezTo>
                        <a:pt x="2715" y="522"/>
                        <a:pt x="2713" y="522"/>
                        <a:pt x="2727" y="513"/>
                      </a:cubicBezTo>
                      <a:cubicBezTo>
                        <a:pt x="2734" y="492"/>
                        <a:pt x="2748" y="509"/>
                        <a:pt x="2756" y="488"/>
                      </a:cubicBezTo>
                      <a:cubicBezTo>
                        <a:pt x="2759" y="476"/>
                        <a:pt x="2767" y="444"/>
                        <a:pt x="2767" y="444"/>
                      </a:cubicBezTo>
                      <a:cubicBezTo>
                        <a:pt x="2761" y="415"/>
                        <a:pt x="2754" y="440"/>
                        <a:pt x="2723" y="432"/>
                      </a:cubicBezTo>
                      <a:cubicBezTo>
                        <a:pt x="2717" y="431"/>
                        <a:pt x="2683" y="450"/>
                        <a:pt x="2683" y="450"/>
                      </a:cubicBezTo>
                      <a:cubicBezTo>
                        <a:pt x="2656" y="453"/>
                        <a:pt x="2666" y="475"/>
                        <a:pt x="2641" y="482"/>
                      </a:cubicBezTo>
                      <a:cubicBezTo>
                        <a:pt x="2614" y="492"/>
                        <a:pt x="2587" y="517"/>
                        <a:pt x="2560" y="528"/>
                      </a:cubicBezTo>
                      <a:cubicBezTo>
                        <a:pt x="2522" y="545"/>
                        <a:pt x="2476" y="557"/>
                        <a:pt x="2434" y="563"/>
                      </a:cubicBezTo>
                      <a:cubicBezTo>
                        <a:pt x="2380" y="561"/>
                        <a:pt x="2373" y="582"/>
                        <a:pt x="2321" y="576"/>
                      </a:cubicBezTo>
                      <a:cubicBezTo>
                        <a:pt x="2296" y="570"/>
                        <a:pt x="2271" y="584"/>
                        <a:pt x="2250" y="570"/>
                      </a:cubicBezTo>
                      <a:cubicBezTo>
                        <a:pt x="2243" y="564"/>
                        <a:pt x="2193" y="509"/>
                        <a:pt x="2193" y="509"/>
                      </a:cubicBezTo>
                      <a:cubicBezTo>
                        <a:pt x="2183" y="496"/>
                        <a:pt x="2168" y="480"/>
                        <a:pt x="2155" y="471"/>
                      </a:cubicBezTo>
                      <a:cubicBezTo>
                        <a:pt x="2143" y="453"/>
                        <a:pt x="2114" y="421"/>
                        <a:pt x="2097" y="409"/>
                      </a:cubicBezTo>
                      <a:cubicBezTo>
                        <a:pt x="2080" y="383"/>
                        <a:pt x="2090" y="392"/>
                        <a:pt x="2070" y="379"/>
                      </a:cubicBezTo>
                      <a:cubicBezTo>
                        <a:pt x="2061" y="365"/>
                        <a:pt x="2046" y="350"/>
                        <a:pt x="2032" y="341"/>
                      </a:cubicBezTo>
                      <a:cubicBezTo>
                        <a:pt x="2025" y="327"/>
                        <a:pt x="1998" y="304"/>
                        <a:pt x="1982" y="298"/>
                      </a:cubicBezTo>
                      <a:cubicBezTo>
                        <a:pt x="1975" y="297"/>
                        <a:pt x="1959" y="291"/>
                        <a:pt x="1959" y="291"/>
                      </a:cubicBezTo>
                      <a:cubicBezTo>
                        <a:pt x="1935" y="298"/>
                        <a:pt x="1933" y="298"/>
                        <a:pt x="1925" y="321"/>
                      </a:cubicBezTo>
                      <a:cubicBezTo>
                        <a:pt x="1919" y="335"/>
                        <a:pt x="1921" y="344"/>
                        <a:pt x="1929" y="373"/>
                      </a:cubicBezTo>
                      <a:cubicBezTo>
                        <a:pt x="1937" y="394"/>
                        <a:pt x="1959" y="429"/>
                        <a:pt x="1969" y="450"/>
                      </a:cubicBezTo>
                      <a:cubicBezTo>
                        <a:pt x="1979" y="471"/>
                        <a:pt x="1988" y="482"/>
                        <a:pt x="1992" y="496"/>
                      </a:cubicBezTo>
                      <a:cubicBezTo>
                        <a:pt x="1998" y="513"/>
                        <a:pt x="1988" y="520"/>
                        <a:pt x="1998" y="536"/>
                      </a:cubicBezTo>
                      <a:cubicBezTo>
                        <a:pt x="2015" y="563"/>
                        <a:pt x="2023" y="608"/>
                        <a:pt x="2032" y="639"/>
                      </a:cubicBezTo>
                      <a:cubicBezTo>
                        <a:pt x="2038" y="658"/>
                        <a:pt x="2046" y="677"/>
                        <a:pt x="2051" y="696"/>
                      </a:cubicBezTo>
                      <a:cubicBezTo>
                        <a:pt x="2053" y="704"/>
                        <a:pt x="2059" y="719"/>
                        <a:pt x="2059" y="719"/>
                      </a:cubicBezTo>
                      <a:cubicBezTo>
                        <a:pt x="2059" y="725"/>
                        <a:pt x="2076" y="760"/>
                        <a:pt x="2061" y="783"/>
                      </a:cubicBezTo>
                      <a:cubicBezTo>
                        <a:pt x="2057" y="802"/>
                        <a:pt x="2048" y="827"/>
                        <a:pt x="2032" y="840"/>
                      </a:cubicBezTo>
                      <a:cubicBezTo>
                        <a:pt x="2017" y="853"/>
                        <a:pt x="1984" y="859"/>
                        <a:pt x="1963" y="861"/>
                      </a:cubicBezTo>
                      <a:cubicBezTo>
                        <a:pt x="1956" y="859"/>
                        <a:pt x="1908" y="853"/>
                        <a:pt x="1908" y="851"/>
                      </a:cubicBezTo>
                      <a:cubicBezTo>
                        <a:pt x="1870" y="848"/>
                        <a:pt x="1868" y="819"/>
                        <a:pt x="1852" y="788"/>
                      </a:cubicBezTo>
                      <a:cubicBezTo>
                        <a:pt x="1845" y="773"/>
                        <a:pt x="1833" y="742"/>
                        <a:pt x="1833" y="742"/>
                      </a:cubicBezTo>
                      <a:cubicBezTo>
                        <a:pt x="1837" y="700"/>
                        <a:pt x="1839" y="672"/>
                        <a:pt x="1875" y="647"/>
                      </a:cubicBezTo>
                      <a:cubicBezTo>
                        <a:pt x="1883" y="635"/>
                        <a:pt x="1896" y="629"/>
                        <a:pt x="1902" y="616"/>
                      </a:cubicBezTo>
                      <a:cubicBezTo>
                        <a:pt x="1908" y="605"/>
                        <a:pt x="1929" y="580"/>
                        <a:pt x="1929" y="580"/>
                      </a:cubicBezTo>
                      <a:cubicBezTo>
                        <a:pt x="1923" y="538"/>
                        <a:pt x="1938" y="540"/>
                        <a:pt x="1908" y="519"/>
                      </a:cubicBezTo>
                      <a:cubicBezTo>
                        <a:pt x="1898" y="511"/>
                        <a:pt x="1850" y="519"/>
                        <a:pt x="1850" y="519"/>
                      </a:cubicBezTo>
                      <a:cubicBezTo>
                        <a:pt x="1793" y="524"/>
                        <a:pt x="1741" y="555"/>
                        <a:pt x="1693" y="587"/>
                      </a:cubicBezTo>
                      <a:cubicBezTo>
                        <a:pt x="1682" y="585"/>
                        <a:pt x="1665" y="601"/>
                        <a:pt x="1653" y="599"/>
                      </a:cubicBezTo>
                      <a:cubicBezTo>
                        <a:pt x="1642" y="597"/>
                        <a:pt x="1604" y="564"/>
                        <a:pt x="1604" y="564"/>
                      </a:cubicBezTo>
                      <a:cubicBezTo>
                        <a:pt x="1594" y="551"/>
                        <a:pt x="1598" y="545"/>
                        <a:pt x="1584" y="536"/>
                      </a:cubicBezTo>
                      <a:cubicBezTo>
                        <a:pt x="1581" y="522"/>
                        <a:pt x="1561" y="509"/>
                        <a:pt x="1550" y="497"/>
                      </a:cubicBezTo>
                      <a:cubicBezTo>
                        <a:pt x="1540" y="471"/>
                        <a:pt x="1521" y="450"/>
                        <a:pt x="1504" y="429"/>
                      </a:cubicBezTo>
                      <a:cubicBezTo>
                        <a:pt x="1487" y="408"/>
                        <a:pt x="1477" y="379"/>
                        <a:pt x="1454" y="364"/>
                      </a:cubicBezTo>
                      <a:cubicBezTo>
                        <a:pt x="1437" y="337"/>
                        <a:pt x="1447" y="346"/>
                        <a:pt x="1428" y="333"/>
                      </a:cubicBezTo>
                      <a:cubicBezTo>
                        <a:pt x="1422" y="316"/>
                        <a:pt x="1397" y="312"/>
                        <a:pt x="1391" y="295"/>
                      </a:cubicBezTo>
                      <a:cubicBezTo>
                        <a:pt x="1389" y="287"/>
                        <a:pt x="1401" y="264"/>
                        <a:pt x="1401" y="264"/>
                      </a:cubicBezTo>
                      <a:cubicBezTo>
                        <a:pt x="1399" y="216"/>
                        <a:pt x="1413" y="245"/>
                        <a:pt x="1411" y="197"/>
                      </a:cubicBezTo>
                      <a:cubicBezTo>
                        <a:pt x="1411" y="178"/>
                        <a:pt x="1430" y="137"/>
                        <a:pt x="1407" y="137"/>
                      </a:cubicBezTo>
                      <a:cubicBezTo>
                        <a:pt x="1419" y="120"/>
                        <a:pt x="1384" y="75"/>
                        <a:pt x="1395" y="75"/>
                      </a:cubicBezTo>
                      <a:cubicBezTo>
                        <a:pt x="1408" y="75"/>
                        <a:pt x="1346" y="78"/>
                        <a:pt x="1339" y="69"/>
                      </a:cubicBezTo>
                      <a:cubicBezTo>
                        <a:pt x="1305" y="88"/>
                        <a:pt x="1306" y="84"/>
                        <a:pt x="1303" y="109"/>
                      </a:cubicBezTo>
                      <a:cubicBezTo>
                        <a:pt x="1280" y="116"/>
                        <a:pt x="1285" y="150"/>
                        <a:pt x="1277" y="171"/>
                      </a:cubicBezTo>
                      <a:cubicBezTo>
                        <a:pt x="1268" y="200"/>
                        <a:pt x="1265" y="191"/>
                        <a:pt x="1248" y="218"/>
                      </a:cubicBezTo>
                      <a:cubicBezTo>
                        <a:pt x="1230" y="243"/>
                        <a:pt x="1175" y="249"/>
                        <a:pt x="1148" y="253"/>
                      </a:cubicBezTo>
                      <a:cubicBezTo>
                        <a:pt x="1087" y="243"/>
                        <a:pt x="1129" y="262"/>
                        <a:pt x="1093" y="237"/>
                      </a:cubicBezTo>
                      <a:cubicBezTo>
                        <a:pt x="1081" y="230"/>
                        <a:pt x="1056" y="199"/>
                        <a:pt x="1045" y="191"/>
                      </a:cubicBezTo>
                      <a:cubicBezTo>
                        <a:pt x="1041" y="189"/>
                        <a:pt x="1041" y="165"/>
                        <a:pt x="1041" y="165"/>
                      </a:cubicBezTo>
                      <a:cubicBezTo>
                        <a:pt x="1024" y="140"/>
                        <a:pt x="1008" y="105"/>
                        <a:pt x="984" y="88"/>
                      </a:cubicBezTo>
                      <a:cubicBezTo>
                        <a:pt x="970" y="50"/>
                        <a:pt x="961" y="13"/>
                        <a:pt x="919" y="0"/>
                      </a:cubicBezTo>
                      <a:cubicBezTo>
                        <a:pt x="884" y="2"/>
                        <a:pt x="855" y="4"/>
                        <a:pt x="823" y="15"/>
                      </a:cubicBezTo>
                      <a:cubicBezTo>
                        <a:pt x="798" y="40"/>
                        <a:pt x="811" y="50"/>
                        <a:pt x="783" y="69"/>
                      </a:cubicBezTo>
                      <a:cubicBezTo>
                        <a:pt x="773" y="98"/>
                        <a:pt x="754" y="92"/>
                        <a:pt x="735" y="117"/>
                      </a:cubicBezTo>
                      <a:cubicBezTo>
                        <a:pt x="721" y="132"/>
                        <a:pt x="700" y="128"/>
                        <a:pt x="689" y="145"/>
                      </a:cubicBezTo>
                      <a:cubicBezTo>
                        <a:pt x="681" y="157"/>
                        <a:pt x="666" y="180"/>
                        <a:pt x="666" y="180"/>
                      </a:cubicBezTo>
                      <a:cubicBezTo>
                        <a:pt x="674" y="203"/>
                        <a:pt x="691" y="232"/>
                        <a:pt x="712" y="245"/>
                      </a:cubicBezTo>
                      <a:cubicBezTo>
                        <a:pt x="719" y="266"/>
                        <a:pt x="729" y="268"/>
                        <a:pt x="746" y="279"/>
                      </a:cubicBezTo>
                      <a:cubicBezTo>
                        <a:pt x="786" y="274"/>
                        <a:pt x="813" y="251"/>
                        <a:pt x="827" y="210"/>
                      </a:cubicBezTo>
                      <a:cubicBezTo>
                        <a:pt x="823" y="180"/>
                        <a:pt x="827" y="178"/>
                        <a:pt x="800" y="168"/>
                      </a:cubicBezTo>
                      <a:cubicBezTo>
                        <a:pt x="762" y="174"/>
                        <a:pt x="765" y="176"/>
                        <a:pt x="739" y="195"/>
                      </a:cubicBezTo>
                      <a:cubicBezTo>
                        <a:pt x="733" y="212"/>
                        <a:pt x="725" y="224"/>
                        <a:pt x="719" y="241"/>
                      </a:cubicBezTo>
                      <a:cubicBezTo>
                        <a:pt x="718" y="245"/>
                        <a:pt x="716" y="253"/>
                        <a:pt x="716" y="253"/>
                      </a:cubicBezTo>
                      <a:cubicBezTo>
                        <a:pt x="727" y="268"/>
                        <a:pt x="742" y="274"/>
                        <a:pt x="750" y="295"/>
                      </a:cubicBezTo>
                      <a:cubicBezTo>
                        <a:pt x="754" y="306"/>
                        <a:pt x="762" y="329"/>
                        <a:pt x="762" y="329"/>
                      </a:cubicBezTo>
                      <a:cubicBezTo>
                        <a:pt x="756" y="352"/>
                        <a:pt x="748" y="358"/>
                        <a:pt x="727" y="367"/>
                      </a:cubicBezTo>
                      <a:cubicBezTo>
                        <a:pt x="716" y="373"/>
                        <a:pt x="693" y="379"/>
                        <a:pt x="693" y="379"/>
                      </a:cubicBezTo>
                      <a:cubicBezTo>
                        <a:pt x="683" y="377"/>
                        <a:pt x="674" y="381"/>
                        <a:pt x="666" y="375"/>
                      </a:cubicBezTo>
                      <a:cubicBezTo>
                        <a:pt x="639" y="358"/>
                        <a:pt x="643" y="314"/>
                        <a:pt x="620" y="295"/>
                      </a:cubicBezTo>
                      <a:cubicBezTo>
                        <a:pt x="614" y="289"/>
                        <a:pt x="605" y="287"/>
                        <a:pt x="597" y="283"/>
                      </a:cubicBezTo>
                      <a:cubicBezTo>
                        <a:pt x="589" y="258"/>
                        <a:pt x="578" y="245"/>
                        <a:pt x="555" y="237"/>
                      </a:cubicBezTo>
                      <a:cubicBezTo>
                        <a:pt x="524" y="247"/>
                        <a:pt x="463" y="254"/>
                        <a:pt x="440" y="268"/>
                      </a:cubicBezTo>
                      <a:cubicBezTo>
                        <a:pt x="429" y="276"/>
                        <a:pt x="417" y="283"/>
                        <a:pt x="406" y="291"/>
                      </a:cubicBezTo>
                      <a:cubicBezTo>
                        <a:pt x="402" y="293"/>
                        <a:pt x="394" y="298"/>
                        <a:pt x="394" y="298"/>
                      </a:cubicBezTo>
                      <a:cubicBezTo>
                        <a:pt x="383" y="318"/>
                        <a:pt x="364" y="325"/>
                        <a:pt x="344" y="337"/>
                      </a:cubicBezTo>
                      <a:cubicBezTo>
                        <a:pt x="325" y="365"/>
                        <a:pt x="277" y="371"/>
                        <a:pt x="245" y="383"/>
                      </a:cubicBezTo>
                      <a:cubicBezTo>
                        <a:pt x="230" y="388"/>
                        <a:pt x="228" y="386"/>
                        <a:pt x="210" y="390"/>
                      </a:cubicBezTo>
                      <a:cubicBezTo>
                        <a:pt x="203" y="392"/>
                        <a:pt x="188" y="398"/>
                        <a:pt x="188" y="398"/>
                      </a:cubicBezTo>
                      <a:cubicBezTo>
                        <a:pt x="176" y="409"/>
                        <a:pt x="161" y="427"/>
                        <a:pt x="145" y="432"/>
                      </a:cubicBezTo>
                      <a:cubicBezTo>
                        <a:pt x="144" y="436"/>
                        <a:pt x="142" y="440"/>
                        <a:pt x="138" y="444"/>
                      </a:cubicBezTo>
                      <a:cubicBezTo>
                        <a:pt x="134" y="446"/>
                        <a:pt x="128" y="444"/>
                        <a:pt x="126" y="448"/>
                      </a:cubicBezTo>
                      <a:cubicBezTo>
                        <a:pt x="121" y="452"/>
                        <a:pt x="105" y="453"/>
                        <a:pt x="100" y="461"/>
                      </a:cubicBezTo>
                      <a:cubicBezTo>
                        <a:pt x="94" y="469"/>
                        <a:pt x="80" y="484"/>
                        <a:pt x="86" y="494"/>
                      </a:cubicBezTo>
                      <a:cubicBezTo>
                        <a:pt x="88" y="503"/>
                        <a:pt x="121" y="515"/>
                        <a:pt x="130" y="520"/>
                      </a:cubicBezTo>
                      <a:cubicBezTo>
                        <a:pt x="140" y="526"/>
                        <a:pt x="165" y="532"/>
                        <a:pt x="165" y="532"/>
                      </a:cubicBezTo>
                      <a:cubicBezTo>
                        <a:pt x="228" y="526"/>
                        <a:pt x="289" y="511"/>
                        <a:pt x="352" y="501"/>
                      </a:cubicBezTo>
                      <a:cubicBezTo>
                        <a:pt x="369" y="499"/>
                        <a:pt x="402" y="496"/>
                        <a:pt x="417" y="490"/>
                      </a:cubicBezTo>
                      <a:cubicBezTo>
                        <a:pt x="425" y="488"/>
                        <a:pt x="440" y="482"/>
                        <a:pt x="440" y="482"/>
                      </a:cubicBezTo>
                      <a:cubicBezTo>
                        <a:pt x="455" y="461"/>
                        <a:pt x="450" y="457"/>
                        <a:pt x="440" y="436"/>
                      </a:cubicBezTo>
                      <a:cubicBezTo>
                        <a:pt x="419" y="388"/>
                        <a:pt x="413" y="348"/>
                        <a:pt x="348" y="348"/>
                      </a:cubicBezTo>
                      <a:cubicBezTo>
                        <a:pt x="364" y="350"/>
                        <a:pt x="379" y="354"/>
                        <a:pt x="394" y="354"/>
                      </a:cubicBezTo>
                      <a:cubicBezTo>
                        <a:pt x="404" y="354"/>
                        <a:pt x="373" y="350"/>
                        <a:pt x="364" y="348"/>
                      </a:cubicBezTo>
                      <a:cubicBezTo>
                        <a:pt x="360" y="348"/>
                        <a:pt x="371" y="350"/>
                        <a:pt x="375" y="352"/>
                      </a:cubicBezTo>
                      <a:cubicBezTo>
                        <a:pt x="390" y="360"/>
                        <a:pt x="421" y="379"/>
                        <a:pt x="421" y="379"/>
                      </a:cubicBezTo>
                      <a:cubicBezTo>
                        <a:pt x="431" y="392"/>
                        <a:pt x="436" y="396"/>
                        <a:pt x="452" y="402"/>
                      </a:cubicBezTo>
                      <a:cubicBezTo>
                        <a:pt x="461" y="400"/>
                        <a:pt x="471" y="402"/>
                        <a:pt x="478" y="398"/>
                      </a:cubicBezTo>
                      <a:cubicBezTo>
                        <a:pt x="482" y="396"/>
                        <a:pt x="478" y="388"/>
                        <a:pt x="482" y="386"/>
                      </a:cubicBezTo>
                      <a:cubicBezTo>
                        <a:pt x="488" y="383"/>
                        <a:pt x="505" y="379"/>
                        <a:pt x="505" y="379"/>
                      </a:cubicBezTo>
                      <a:cubicBezTo>
                        <a:pt x="519" y="358"/>
                        <a:pt x="543" y="337"/>
                        <a:pt x="564" y="323"/>
                      </a:cubicBezTo>
                      <a:cubicBezTo>
                        <a:pt x="574" y="308"/>
                        <a:pt x="587" y="312"/>
                        <a:pt x="591" y="293"/>
                      </a:cubicBezTo>
                      <a:cubicBezTo>
                        <a:pt x="589" y="270"/>
                        <a:pt x="613" y="304"/>
                        <a:pt x="598" y="288"/>
                      </a:cubicBezTo>
                      <a:cubicBezTo>
                        <a:pt x="579" y="308"/>
                        <a:pt x="586" y="285"/>
                        <a:pt x="593" y="306"/>
                      </a:cubicBezTo>
                      <a:cubicBezTo>
                        <a:pt x="593" y="320"/>
                        <a:pt x="566" y="308"/>
                        <a:pt x="564" y="316"/>
                      </a:cubicBezTo>
                      <a:cubicBezTo>
                        <a:pt x="557" y="320"/>
                        <a:pt x="556" y="329"/>
                        <a:pt x="550" y="333"/>
                      </a:cubicBezTo>
                      <a:cubicBezTo>
                        <a:pt x="548" y="339"/>
                        <a:pt x="535" y="340"/>
                        <a:pt x="534" y="344"/>
                      </a:cubicBezTo>
                      <a:cubicBezTo>
                        <a:pt x="533" y="348"/>
                        <a:pt x="543" y="356"/>
                        <a:pt x="543" y="360"/>
                      </a:cubicBezTo>
                      <a:cubicBezTo>
                        <a:pt x="540" y="362"/>
                        <a:pt x="532" y="364"/>
                        <a:pt x="532" y="364"/>
                      </a:cubicBezTo>
                      <a:cubicBezTo>
                        <a:pt x="559" y="373"/>
                        <a:pt x="530" y="360"/>
                        <a:pt x="551" y="379"/>
                      </a:cubicBezTo>
                      <a:cubicBezTo>
                        <a:pt x="559" y="385"/>
                        <a:pt x="574" y="394"/>
                        <a:pt x="574" y="394"/>
                      </a:cubicBezTo>
                      <a:cubicBezTo>
                        <a:pt x="589" y="417"/>
                        <a:pt x="633" y="440"/>
                        <a:pt x="662" y="452"/>
                      </a:cubicBezTo>
                      <a:cubicBezTo>
                        <a:pt x="674" y="457"/>
                        <a:pt x="697" y="459"/>
                        <a:pt x="708" y="467"/>
                      </a:cubicBezTo>
                      <a:cubicBezTo>
                        <a:pt x="739" y="486"/>
                        <a:pt x="721" y="478"/>
                        <a:pt x="754" y="490"/>
                      </a:cubicBezTo>
                      <a:cubicBezTo>
                        <a:pt x="773" y="496"/>
                        <a:pt x="792" y="505"/>
                        <a:pt x="811" y="509"/>
                      </a:cubicBezTo>
                      <a:cubicBezTo>
                        <a:pt x="825" y="511"/>
                        <a:pt x="850" y="517"/>
                        <a:pt x="850" y="517"/>
                      </a:cubicBezTo>
                      <a:cubicBezTo>
                        <a:pt x="959" y="515"/>
                        <a:pt x="1035" y="490"/>
                        <a:pt x="1144" y="494"/>
                      </a:cubicBezTo>
                      <a:cubicBezTo>
                        <a:pt x="1173" y="499"/>
                        <a:pt x="1250" y="494"/>
                        <a:pt x="1274" y="511"/>
                      </a:cubicBezTo>
                      <a:cubicBezTo>
                        <a:pt x="1303" y="530"/>
                        <a:pt x="1353" y="551"/>
                        <a:pt x="1385" y="563"/>
                      </a:cubicBezTo>
                      <a:cubicBezTo>
                        <a:pt x="1397" y="587"/>
                        <a:pt x="1426" y="614"/>
                        <a:pt x="1439" y="624"/>
                      </a:cubicBezTo>
                      <a:cubicBezTo>
                        <a:pt x="1447" y="629"/>
                        <a:pt x="1462" y="639"/>
                        <a:pt x="1462" y="639"/>
                      </a:cubicBezTo>
                      <a:cubicBezTo>
                        <a:pt x="1472" y="652"/>
                        <a:pt x="1475" y="675"/>
                        <a:pt x="1489" y="685"/>
                      </a:cubicBezTo>
                      <a:cubicBezTo>
                        <a:pt x="1498" y="698"/>
                        <a:pt x="1510" y="716"/>
                        <a:pt x="1523" y="725"/>
                      </a:cubicBezTo>
                      <a:cubicBezTo>
                        <a:pt x="1542" y="754"/>
                        <a:pt x="1567" y="775"/>
                        <a:pt x="1592" y="800"/>
                      </a:cubicBezTo>
                      <a:cubicBezTo>
                        <a:pt x="1628" y="836"/>
                        <a:pt x="1663" y="872"/>
                        <a:pt x="1703" y="907"/>
                      </a:cubicBezTo>
                      <a:cubicBezTo>
                        <a:pt x="1720" y="922"/>
                        <a:pt x="1739" y="943"/>
                        <a:pt x="1757" y="957"/>
                      </a:cubicBezTo>
                      <a:cubicBezTo>
                        <a:pt x="1766" y="964"/>
                        <a:pt x="1791" y="976"/>
                        <a:pt x="1791" y="976"/>
                      </a:cubicBezTo>
                      <a:cubicBezTo>
                        <a:pt x="1812" y="972"/>
                        <a:pt x="1816" y="1002"/>
                        <a:pt x="1842" y="993"/>
                      </a:cubicBezTo>
                      <a:cubicBezTo>
                        <a:pt x="1844" y="1018"/>
                        <a:pt x="1883" y="1006"/>
                        <a:pt x="1883" y="1006"/>
                      </a:cubicBezTo>
                      <a:cubicBezTo>
                        <a:pt x="1900" y="1031"/>
                        <a:pt x="1958" y="1027"/>
                        <a:pt x="1988" y="1035"/>
                      </a:cubicBezTo>
                      <a:cubicBezTo>
                        <a:pt x="2036" y="1033"/>
                        <a:pt x="2053" y="1016"/>
                        <a:pt x="2097" y="1001"/>
                      </a:cubicBezTo>
                      <a:cubicBezTo>
                        <a:pt x="2111" y="997"/>
                        <a:pt x="2136" y="947"/>
                        <a:pt x="2149" y="943"/>
                      </a:cubicBezTo>
                      <a:cubicBezTo>
                        <a:pt x="2160" y="928"/>
                        <a:pt x="2185" y="907"/>
                        <a:pt x="2193" y="886"/>
                      </a:cubicBezTo>
                      <a:cubicBezTo>
                        <a:pt x="2216" y="819"/>
                        <a:pt x="2233" y="806"/>
                        <a:pt x="2241" y="735"/>
                      </a:cubicBezTo>
                      <a:cubicBezTo>
                        <a:pt x="2239" y="700"/>
                        <a:pt x="2225" y="639"/>
                        <a:pt x="2185" y="612"/>
                      </a:cubicBezTo>
                      <a:cubicBezTo>
                        <a:pt x="2180" y="603"/>
                        <a:pt x="2155" y="593"/>
                        <a:pt x="2155" y="593"/>
                      </a:cubicBezTo>
                      <a:cubicBezTo>
                        <a:pt x="2103" y="601"/>
                        <a:pt x="2137" y="651"/>
                        <a:pt x="2126" y="696"/>
                      </a:cubicBezTo>
                      <a:cubicBezTo>
                        <a:pt x="2126" y="727"/>
                        <a:pt x="2158" y="855"/>
                        <a:pt x="2097" y="895"/>
                      </a:cubicBezTo>
                      <a:cubicBezTo>
                        <a:pt x="2084" y="916"/>
                        <a:pt x="2044" y="936"/>
                        <a:pt x="2021" y="943"/>
                      </a:cubicBezTo>
                      <a:cubicBezTo>
                        <a:pt x="2013" y="945"/>
                        <a:pt x="1975" y="941"/>
                        <a:pt x="1975" y="941"/>
                      </a:cubicBezTo>
                      <a:cubicBezTo>
                        <a:pt x="1944" y="932"/>
                        <a:pt x="1914" y="924"/>
                        <a:pt x="1883" y="915"/>
                      </a:cubicBezTo>
                      <a:cubicBezTo>
                        <a:pt x="1850" y="903"/>
                        <a:pt x="1818" y="874"/>
                        <a:pt x="1791" y="853"/>
                      </a:cubicBezTo>
                      <a:cubicBezTo>
                        <a:pt x="1774" y="840"/>
                        <a:pt x="1753" y="828"/>
                        <a:pt x="1734" y="815"/>
                      </a:cubicBezTo>
                      <a:cubicBezTo>
                        <a:pt x="1722" y="807"/>
                        <a:pt x="1699" y="792"/>
                        <a:pt x="1699" y="792"/>
                      </a:cubicBezTo>
                      <a:cubicBezTo>
                        <a:pt x="1684" y="771"/>
                        <a:pt x="1657" y="750"/>
                        <a:pt x="1634" y="735"/>
                      </a:cubicBezTo>
                      <a:cubicBezTo>
                        <a:pt x="1625" y="719"/>
                        <a:pt x="1611" y="702"/>
                        <a:pt x="1596" y="693"/>
                      </a:cubicBezTo>
                      <a:cubicBezTo>
                        <a:pt x="1584" y="660"/>
                        <a:pt x="1552" y="612"/>
                        <a:pt x="1523" y="593"/>
                      </a:cubicBezTo>
                      <a:cubicBezTo>
                        <a:pt x="1516" y="570"/>
                        <a:pt x="1431" y="511"/>
                        <a:pt x="1408" y="496"/>
                      </a:cubicBezTo>
                      <a:cubicBezTo>
                        <a:pt x="1376" y="446"/>
                        <a:pt x="1305" y="404"/>
                        <a:pt x="1251" y="398"/>
                      </a:cubicBezTo>
                      <a:cubicBezTo>
                        <a:pt x="1206" y="400"/>
                        <a:pt x="1160" y="406"/>
                        <a:pt x="1114" y="413"/>
                      </a:cubicBezTo>
                      <a:cubicBezTo>
                        <a:pt x="1095" y="417"/>
                        <a:pt x="1056" y="425"/>
                        <a:pt x="1056" y="425"/>
                      </a:cubicBezTo>
                      <a:cubicBezTo>
                        <a:pt x="997" y="423"/>
                        <a:pt x="938" y="440"/>
                        <a:pt x="878" y="438"/>
                      </a:cubicBezTo>
                      <a:cubicBezTo>
                        <a:pt x="863" y="438"/>
                        <a:pt x="804" y="409"/>
                        <a:pt x="804" y="409"/>
                      </a:cubicBezTo>
                      <a:cubicBezTo>
                        <a:pt x="823" y="398"/>
                        <a:pt x="794" y="383"/>
                        <a:pt x="815" y="379"/>
                      </a:cubicBezTo>
                      <a:cubicBezTo>
                        <a:pt x="829" y="375"/>
                        <a:pt x="926" y="371"/>
                        <a:pt x="926" y="371"/>
                      </a:cubicBezTo>
                      <a:cubicBezTo>
                        <a:pt x="930" y="358"/>
                        <a:pt x="938" y="350"/>
                        <a:pt x="941" y="337"/>
                      </a:cubicBezTo>
                      <a:cubicBezTo>
                        <a:pt x="938" y="300"/>
                        <a:pt x="938" y="249"/>
                        <a:pt x="903" y="226"/>
                      </a:cubicBezTo>
                      <a:cubicBezTo>
                        <a:pt x="896" y="214"/>
                        <a:pt x="873" y="199"/>
                        <a:pt x="873" y="199"/>
                      </a:cubicBezTo>
                      <a:cubicBezTo>
                        <a:pt x="863" y="172"/>
                        <a:pt x="846" y="109"/>
                        <a:pt x="874" y="99"/>
                      </a:cubicBezTo>
                      <a:cubicBezTo>
                        <a:pt x="886" y="101"/>
                        <a:pt x="920" y="98"/>
                        <a:pt x="932" y="99"/>
                      </a:cubicBezTo>
                      <a:cubicBezTo>
                        <a:pt x="953" y="105"/>
                        <a:pt x="943" y="165"/>
                        <a:pt x="957" y="176"/>
                      </a:cubicBezTo>
                      <a:cubicBezTo>
                        <a:pt x="972" y="189"/>
                        <a:pt x="976" y="189"/>
                        <a:pt x="991" y="195"/>
                      </a:cubicBezTo>
                      <a:cubicBezTo>
                        <a:pt x="1010" y="191"/>
                        <a:pt x="1037" y="172"/>
                        <a:pt x="1026" y="149"/>
                      </a:cubicBezTo>
                      <a:lnTo>
                        <a:pt x="1009" y="126"/>
                      </a:lnTo>
                    </a:path>
                  </a:pathLst>
                </a:custGeom>
                <a:solidFill>
                  <a:schemeClr val="bg1"/>
                </a:solidFill>
                <a:ln w="6350" cmpd="sng">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24" name="Freeform 132">
                  <a:extLst>
                    <a:ext uri="{FF2B5EF4-FFF2-40B4-BE49-F238E27FC236}">
                      <a16:creationId xmlns:a16="http://schemas.microsoft.com/office/drawing/2014/main" id="{69619122-CCED-4E35-B4EA-7DBB636872EC}"/>
                    </a:ext>
                  </a:extLst>
                </p:cNvPr>
                <p:cNvSpPr>
                  <a:spLocks noChangeAspect="1"/>
                </p:cNvSpPr>
                <p:nvPr/>
              </p:nvSpPr>
              <p:spPr bwMode="auto">
                <a:xfrm>
                  <a:off x="2732" y="530"/>
                  <a:ext cx="440" cy="160"/>
                </a:xfrm>
                <a:custGeom>
                  <a:avLst/>
                  <a:gdLst>
                    <a:gd name="T0" fmla="*/ 0 w 2016"/>
                    <a:gd name="T1" fmla="*/ 0 h 731"/>
                    <a:gd name="T2" fmla="*/ 0 w 2016"/>
                    <a:gd name="T3" fmla="*/ 0 h 731"/>
                    <a:gd name="T4" fmla="*/ 0 w 2016"/>
                    <a:gd name="T5" fmla="*/ 0 h 731"/>
                    <a:gd name="T6" fmla="*/ 0 w 2016"/>
                    <a:gd name="T7" fmla="*/ 0 h 731"/>
                    <a:gd name="T8" fmla="*/ 0 w 2016"/>
                    <a:gd name="T9" fmla="*/ 0 h 731"/>
                    <a:gd name="T10" fmla="*/ 0 w 2016"/>
                    <a:gd name="T11" fmla="*/ 0 h 731"/>
                    <a:gd name="T12" fmla="*/ 0 w 2016"/>
                    <a:gd name="T13" fmla="*/ 0 h 731"/>
                    <a:gd name="T14" fmla="*/ 0 w 2016"/>
                    <a:gd name="T15" fmla="*/ 0 h 731"/>
                    <a:gd name="T16" fmla="*/ 0 w 2016"/>
                    <a:gd name="T17" fmla="*/ 0 h 731"/>
                    <a:gd name="T18" fmla="*/ 0 w 2016"/>
                    <a:gd name="T19" fmla="*/ 0 h 731"/>
                    <a:gd name="T20" fmla="*/ 0 w 2016"/>
                    <a:gd name="T21" fmla="*/ 0 h 731"/>
                    <a:gd name="T22" fmla="*/ 0 w 2016"/>
                    <a:gd name="T23" fmla="*/ 0 h 731"/>
                    <a:gd name="T24" fmla="*/ 0 w 2016"/>
                    <a:gd name="T25" fmla="*/ 0 h 731"/>
                    <a:gd name="T26" fmla="*/ 0 w 2016"/>
                    <a:gd name="T27" fmla="*/ 0 h 731"/>
                    <a:gd name="T28" fmla="*/ 0 w 2016"/>
                    <a:gd name="T29" fmla="*/ 0 h 731"/>
                    <a:gd name="T30" fmla="*/ 0 w 2016"/>
                    <a:gd name="T31" fmla="*/ 0 h 731"/>
                    <a:gd name="T32" fmla="*/ 0 w 2016"/>
                    <a:gd name="T33" fmla="*/ 0 h 731"/>
                    <a:gd name="T34" fmla="*/ 0 w 2016"/>
                    <a:gd name="T35" fmla="*/ 0 h 731"/>
                    <a:gd name="T36" fmla="*/ 0 w 2016"/>
                    <a:gd name="T37" fmla="*/ 0 h 731"/>
                    <a:gd name="T38" fmla="*/ 0 w 2016"/>
                    <a:gd name="T39" fmla="*/ 0 h 731"/>
                    <a:gd name="T40" fmla="*/ 0 w 2016"/>
                    <a:gd name="T41" fmla="*/ 0 h 731"/>
                    <a:gd name="T42" fmla="*/ 0 w 2016"/>
                    <a:gd name="T43" fmla="*/ 0 h 731"/>
                    <a:gd name="T44" fmla="*/ 0 w 2016"/>
                    <a:gd name="T45" fmla="*/ 0 h 731"/>
                    <a:gd name="T46" fmla="*/ 0 w 2016"/>
                    <a:gd name="T47" fmla="*/ 0 h 731"/>
                    <a:gd name="T48" fmla="*/ 0 w 2016"/>
                    <a:gd name="T49" fmla="*/ 0 h 731"/>
                    <a:gd name="T50" fmla="*/ 0 w 2016"/>
                    <a:gd name="T51" fmla="*/ 0 h 731"/>
                    <a:gd name="T52" fmla="*/ 0 w 2016"/>
                    <a:gd name="T53" fmla="*/ 0 h 731"/>
                    <a:gd name="T54" fmla="*/ 0 w 2016"/>
                    <a:gd name="T55" fmla="*/ 0 h 731"/>
                    <a:gd name="T56" fmla="*/ 0 w 2016"/>
                    <a:gd name="T57" fmla="*/ 0 h 731"/>
                    <a:gd name="T58" fmla="*/ 0 w 2016"/>
                    <a:gd name="T59" fmla="*/ 0 h 731"/>
                    <a:gd name="T60" fmla="*/ 0 w 2016"/>
                    <a:gd name="T61" fmla="*/ 0 h 731"/>
                    <a:gd name="T62" fmla="*/ 0 w 2016"/>
                    <a:gd name="T63" fmla="*/ 0 h 731"/>
                    <a:gd name="T64" fmla="*/ 0 w 2016"/>
                    <a:gd name="T65" fmla="*/ 0 h 731"/>
                    <a:gd name="T66" fmla="*/ 0 w 2016"/>
                    <a:gd name="T67" fmla="*/ 0 h 731"/>
                    <a:gd name="T68" fmla="*/ 0 w 2016"/>
                    <a:gd name="T69" fmla="*/ 0 h 731"/>
                    <a:gd name="T70" fmla="*/ 0 w 2016"/>
                    <a:gd name="T71" fmla="*/ 0 h 731"/>
                    <a:gd name="T72" fmla="*/ 0 w 2016"/>
                    <a:gd name="T73" fmla="*/ 0 h 731"/>
                    <a:gd name="T74" fmla="*/ 0 w 2016"/>
                    <a:gd name="T75" fmla="*/ 0 h 731"/>
                    <a:gd name="T76" fmla="*/ 0 w 2016"/>
                    <a:gd name="T77" fmla="*/ 0 h 731"/>
                    <a:gd name="T78" fmla="*/ 0 w 2016"/>
                    <a:gd name="T79" fmla="*/ 0 h 731"/>
                    <a:gd name="T80" fmla="*/ 0 w 2016"/>
                    <a:gd name="T81" fmla="*/ 0 h 731"/>
                    <a:gd name="T82" fmla="*/ 0 w 2016"/>
                    <a:gd name="T83" fmla="*/ 0 h 731"/>
                    <a:gd name="T84" fmla="*/ 0 w 2016"/>
                    <a:gd name="T85" fmla="*/ 0 h 731"/>
                    <a:gd name="T86" fmla="*/ 0 w 2016"/>
                    <a:gd name="T87" fmla="*/ 0 h 731"/>
                    <a:gd name="T88" fmla="*/ 0 w 2016"/>
                    <a:gd name="T89" fmla="*/ 0 h 731"/>
                    <a:gd name="T90" fmla="*/ 0 w 2016"/>
                    <a:gd name="T91" fmla="*/ 0 h 731"/>
                    <a:gd name="T92" fmla="*/ 0 w 2016"/>
                    <a:gd name="T93" fmla="*/ 0 h 731"/>
                    <a:gd name="T94" fmla="*/ 0 w 2016"/>
                    <a:gd name="T95" fmla="*/ 0 h 731"/>
                    <a:gd name="T96" fmla="*/ 0 w 2016"/>
                    <a:gd name="T97" fmla="*/ 0 h 731"/>
                    <a:gd name="T98" fmla="*/ 0 w 2016"/>
                    <a:gd name="T99" fmla="*/ 0 h 731"/>
                    <a:gd name="T100" fmla="*/ 0 w 2016"/>
                    <a:gd name="T101" fmla="*/ 0 h 731"/>
                    <a:gd name="T102" fmla="*/ 0 w 2016"/>
                    <a:gd name="T103" fmla="*/ 0 h 731"/>
                    <a:gd name="T104" fmla="*/ 0 w 2016"/>
                    <a:gd name="T105" fmla="*/ 0 h 731"/>
                    <a:gd name="T106" fmla="*/ 0 w 2016"/>
                    <a:gd name="T107" fmla="*/ 0 h 731"/>
                    <a:gd name="T108" fmla="*/ 0 w 2016"/>
                    <a:gd name="T109" fmla="*/ 0 h 731"/>
                    <a:gd name="T110" fmla="*/ 0 w 2016"/>
                    <a:gd name="T111" fmla="*/ 0 h 731"/>
                    <a:gd name="T112" fmla="*/ 0 w 2016"/>
                    <a:gd name="T113" fmla="*/ 0 h 731"/>
                    <a:gd name="T114" fmla="*/ 0 w 2016"/>
                    <a:gd name="T115" fmla="*/ 0 h 731"/>
                    <a:gd name="T116" fmla="*/ 0 w 2016"/>
                    <a:gd name="T117" fmla="*/ 0 h 731"/>
                    <a:gd name="T118" fmla="*/ 0 w 2016"/>
                    <a:gd name="T119" fmla="*/ 0 h 7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6"/>
                    <a:gd name="T181" fmla="*/ 0 h 731"/>
                    <a:gd name="T182" fmla="*/ 2016 w 2016"/>
                    <a:gd name="T183" fmla="*/ 731 h 7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6" h="731">
                      <a:moveTo>
                        <a:pt x="70" y="182"/>
                      </a:moveTo>
                      <a:cubicBezTo>
                        <a:pt x="45" y="176"/>
                        <a:pt x="24" y="135"/>
                        <a:pt x="17" y="110"/>
                      </a:cubicBezTo>
                      <a:cubicBezTo>
                        <a:pt x="7" y="94"/>
                        <a:pt x="12" y="98"/>
                        <a:pt x="10" y="90"/>
                      </a:cubicBezTo>
                      <a:cubicBezTo>
                        <a:pt x="8" y="82"/>
                        <a:pt x="0" y="72"/>
                        <a:pt x="5" y="60"/>
                      </a:cubicBezTo>
                      <a:cubicBezTo>
                        <a:pt x="5" y="35"/>
                        <a:pt x="28" y="21"/>
                        <a:pt x="41" y="17"/>
                      </a:cubicBezTo>
                      <a:cubicBezTo>
                        <a:pt x="49" y="15"/>
                        <a:pt x="87" y="0"/>
                        <a:pt x="87" y="0"/>
                      </a:cubicBezTo>
                      <a:cubicBezTo>
                        <a:pt x="139" y="4"/>
                        <a:pt x="116" y="33"/>
                        <a:pt x="148" y="55"/>
                      </a:cubicBezTo>
                      <a:cubicBezTo>
                        <a:pt x="156" y="80"/>
                        <a:pt x="183" y="126"/>
                        <a:pt x="209" y="136"/>
                      </a:cubicBezTo>
                      <a:cubicBezTo>
                        <a:pt x="225" y="147"/>
                        <a:pt x="228" y="122"/>
                        <a:pt x="238" y="115"/>
                      </a:cubicBezTo>
                      <a:cubicBezTo>
                        <a:pt x="248" y="107"/>
                        <a:pt x="251" y="84"/>
                        <a:pt x="267" y="84"/>
                      </a:cubicBezTo>
                      <a:cubicBezTo>
                        <a:pt x="317" y="88"/>
                        <a:pt x="299" y="98"/>
                        <a:pt x="336" y="109"/>
                      </a:cubicBezTo>
                      <a:cubicBezTo>
                        <a:pt x="347" y="113"/>
                        <a:pt x="382" y="113"/>
                        <a:pt x="382" y="113"/>
                      </a:cubicBezTo>
                      <a:cubicBezTo>
                        <a:pt x="477" y="107"/>
                        <a:pt x="539" y="94"/>
                        <a:pt x="634" y="98"/>
                      </a:cubicBezTo>
                      <a:cubicBezTo>
                        <a:pt x="695" y="103"/>
                        <a:pt x="778" y="163"/>
                        <a:pt x="837" y="182"/>
                      </a:cubicBezTo>
                      <a:cubicBezTo>
                        <a:pt x="875" y="195"/>
                        <a:pt x="908" y="237"/>
                        <a:pt x="940" y="258"/>
                      </a:cubicBezTo>
                      <a:cubicBezTo>
                        <a:pt x="950" y="274"/>
                        <a:pt x="967" y="287"/>
                        <a:pt x="983" y="297"/>
                      </a:cubicBezTo>
                      <a:cubicBezTo>
                        <a:pt x="994" y="314"/>
                        <a:pt x="1013" y="339"/>
                        <a:pt x="1032" y="350"/>
                      </a:cubicBezTo>
                      <a:cubicBezTo>
                        <a:pt x="1044" y="367"/>
                        <a:pt x="1057" y="381"/>
                        <a:pt x="1074" y="392"/>
                      </a:cubicBezTo>
                      <a:cubicBezTo>
                        <a:pt x="1094" y="423"/>
                        <a:pt x="1128" y="448"/>
                        <a:pt x="1159" y="469"/>
                      </a:cubicBezTo>
                      <a:cubicBezTo>
                        <a:pt x="1170" y="476"/>
                        <a:pt x="1193" y="492"/>
                        <a:pt x="1193" y="492"/>
                      </a:cubicBezTo>
                      <a:cubicBezTo>
                        <a:pt x="1203" y="507"/>
                        <a:pt x="1210" y="503"/>
                        <a:pt x="1224" y="515"/>
                      </a:cubicBezTo>
                      <a:cubicBezTo>
                        <a:pt x="1275" y="559"/>
                        <a:pt x="1317" y="582"/>
                        <a:pt x="1390" y="586"/>
                      </a:cubicBezTo>
                      <a:cubicBezTo>
                        <a:pt x="1405" y="589"/>
                        <a:pt x="1423" y="595"/>
                        <a:pt x="1436" y="601"/>
                      </a:cubicBezTo>
                      <a:cubicBezTo>
                        <a:pt x="1448" y="607"/>
                        <a:pt x="1495" y="612"/>
                        <a:pt x="1495" y="612"/>
                      </a:cubicBezTo>
                      <a:cubicBezTo>
                        <a:pt x="1572" y="626"/>
                        <a:pt x="1557" y="610"/>
                        <a:pt x="1608" y="609"/>
                      </a:cubicBezTo>
                      <a:cubicBezTo>
                        <a:pt x="1624" y="605"/>
                        <a:pt x="1650" y="603"/>
                        <a:pt x="1666" y="597"/>
                      </a:cubicBezTo>
                      <a:cubicBezTo>
                        <a:pt x="1677" y="586"/>
                        <a:pt x="1725" y="574"/>
                        <a:pt x="1702" y="551"/>
                      </a:cubicBezTo>
                      <a:cubicBezTo>
                        <a:pt x="1710" y="540"/>
                        <a:pt x="1748" y="517"/>
                        <a:pt x="1748" y="517"/>
                      </a:cubicBezTo>
                      <a:cubicBezTo>
                        <a:pt x="1758" y="486"/>
                        <a:pt x="1775" y="463"/>
                        <a:pt x="1786" y="431"/>
                      </a:cubicBezTo>
                      <a:cubicBezTo>
                        <a:pt x="1796" y="402"/>
                        <a:pt x="1817" y="364"/>
                        <a:pt x="1828" y="337"/>
                      </a:cubicBezTo>
                      <a:cubicBezTo>
                        <a:pt x="1846" y="297"/>
                        <a:pt x="1846" y="260"/>
                        <a:pt x="1884" y="233"/>
                      </a:cubicBezTo>
                      <a:cubicBezTo>
                        <a:pt x="1888" y="220"/>
                        <a:pt x="1901" y="195"/>
                        <a:pt x="1915" y="189"/>
                      </a:cubicBezTo>
                      <a:cubicBezTo>
                        <a:pt x="1922" y="186"/>
                        <a:pt x="1936" y="155"/>
                        <a:pt x="1936" y="155"/>
                      </a:cubicBezTo>
                      <a:cubicBezTo>
                        <a:pt x="1959" y="159"/>
                        <a:pt x="1995" y="138"/>
                        <a:pt x="2012" y="149"/>
                      </a:cubicBezTo>
                      <a:cubicBezTo>
                        <a:pt x="2016" y="163"/>
                        <a:pt x="2001" y="193"/>
                        <a:pt x="2005" y="207"/>
                      </a:cubicBezTo>
                      <a:cubicBezTo>
                        <a:pt x="2001" y="228"/>
                        <a:pt x="1985" y="241"/>
                        <a:pt x="1972" y="264"/>
                      </a:cubicBezTo>
                      <a:cubicBezTo>
                        <a:pt x="1959" y="287"/>
                        <a:pt x="1936" y="325"/>
                        <a:pt x="1924" y="343"/>
                      </a:cubicBezTo>
                      <a:cubicBezTo>
                        <a:pt x="1907" y="369"/>
                        <a:pt x="1916" y="360"/>
                        <a:pt x="1897" y="373"/>
                      </a:cubicBezTo>
                      <a:cubicBezTo>
                        <a:pt x="1888" y="402"/>
                        <a:pt x="1857" y="425"/>
                        <a:pt x="1848" y="454"/>
                      </a:cubicBezTo>
                      <a:cubicBezTo>
                        <a:pt x="1832" y="498"/>
                        <a:pt x="1805" y="549"/>
                        <a:pt x="1771" y="584"/>
                      </a:cubicBezTo>
                      <a:cubicBezTo>
                        <a:pt x="1761" y="614"/>
                        <a:pt x="1737" y="658"/>
                        <a:pt x="1706" y="668"/>
                      </a:cubicBezTo>
                      <a:cubicBezTo>
                        <a:pt x="1677" y="697"/>
                        <a:pt x="1633" y="700"/>
                        <a:pt x="1595" y="706"/>
                      </a:cubicBezTo>
                      <a:cubicBezTo>
                        <a:pt x="1522" y="731"/>
                        <a:pt x="1486" y="702"/>
                        <a:pt x="1427" y="687"/>
                      </a:cubicBezTo>
                      <a:cubicBezTo>
                        <a:pt x="1407" y="674"/>
                        <a:pt x="1421" y="689"/>
                        <a:pt x="1402" y="676"/>
                      </a:cubicBezTo>
                      <a:cubicBezTo>
                        <a:pt x="1390" y="668"/>
                        <a:pt x="1333" y="647"/>
                        <a:pt x="1333" y="647"/>
                      </a:cubicBezTo>
                      <a:cubicBezTo>
                        <a:pt x="1319" y="653"/>
                        <a:pt x="1293" y="620"/>
                        <a:pt x="1270" y="612"/>
                      </a:cubicBezTo>
                      <a:cubicBezTo>
                        <a:pt x="1249" y="591"/>
                        <a:pt x="1218" y="578"/>
                        <a:pt x="1191" y="563"/>
                      </a:cubicBezTo>
                      <a:cubicBezTo>
                        <a:pt x="1172" y="551"/>
                        <a:pt x="1141" y="536"/>
                        <a:pt x="1122" y="522"/>
                      </a:cubicBezTo>
                      <a:cubicBezTo>
                        <a:pt x="1084" y="496"/>
                        <a:pt x="1040" y="457"/>
                        <a:pt x="1006" y="423"/>
                      </a:cubicBezTo>
                      <a:cubicBezTo>
                        <a:pt x="971" y="388"/>
                        <a:pt x="931" y="354"/>
                        <a:pt x="891" y="327"/>
                      </a:cubicBezTo>
                      <a:cubicBezTo>
                        <a:pt x="839" y="293"/>
                        <a:pt x="887" y="310"/>
                        <a:pt x="856" y="300"/>
                      </a:cubicBezTo>
                      <a:cubicBezTo>
                        <a:pt x="826" y="270"/>
                        <a:pt x="772" y="253"/>
                        <a:pt x="734" y="235"/>
                      </a:cubicBezTo>
                      <a:cubicBezTo>
                        <a:pt x="734" y="235"/>
                        <a:pt x="705" y="226"/>
                        <a:pt x="699" y="224"/>
                      </a:cubicBezTo>
                      <a:cubicBezTo>
                        <a:pt x="692" y="222"/>
                        <a:pt x="676" y="216"/>
                        <a:pt x="676" y="216"/>
                      </a:cubicBezTo>
                      <a:cubicBezTo>
                        <a:pt x="571" y="220"/>
                        <a:pt x="477" y="232"/>
                        <a:pt x="374" y="243"/>
                      </a:cubicBezTo>
                      <a:cubicBezTo>
                        <a:pt x="320" y="241"/>
                        <a:pt x="271" y="232"/>
                        <a:pt x="217" y="228"/>
                      </a:cubicBezTo>
                      <a:cubicBezTo>
                        <a:pt x="173" y="220"/>
                        <a:pt x="152" y="193"/>
                        <a:pt x="129" y="188"/>
                      </a:cubicBezTo>
                      <a:cubicBezTo>
                        <a:pt x="106" y="182"/>
                        <a:pt x="98" y="193"/>
                        <a:pt x="83" y="193"/>
                      </a:cubicBezTo>
                      <a:cubicBezTo>
                        <a:pt x="68" y="189"/>
                        <a:pt x="49" y="195"/>
                        <a:pt x="37" y="186"/>
                      </a:cubicBezTo>
                      <a:cubicBezTo>
                        <a:pt x="33" y="182"/>
                        <a:pt x="68" y="188"/>
                        <a:pt x="179" y="291"/>
                      </a:cubicBezTo>
                    </a:path>
                  </a:pathLst>
                </a:custGeom>
                <a:solidFill>
                  <a:schemeClr val="bg1"/>
                </a:solidFill>
                <a:ln w="6350" cmpd="sng">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25" name="Freeform 133">
                  <a:extLst>
                    <a:ext uri="{FF2B5EF4-FFF2-40B4-BE49-F238E27FC236}">
                      <a16:creationId xmlns:a16="http://schemas.microsoft.com/office/drawing/2014/main" id="{13864B7D-6610-4585-86BB-029243544B52}"/>
                    </a:ext>
                  </a:extLst>
                </p:cNvPr>
                <p:cNvSpPr>
                  <a:spLocks noChangeAspect="1"/>
                </p:cNvSpPr>
                <p:nvPr/>
              </p:nvSpPr>
              <p:spPr bwMode="auto">
                <a:xfrm>
                  <a:off x="2739" y="604"/>
                  <a:ext cx="49" cy="54"/>
                </a:xfrm>
                <a:custGeom>
                  <a:avLst/>
                  <a:gdLst>
                    <a:gd name="T0" fmla="*/ 0 w 117"/>
                    <a:gd name="T1" fmla="*/ 0 h 129"/>
                    <a:gd name="T2" fmla="*/ 0 w 117"/>
                    <a:gd name="T3" fmla="*/ 0 h 129"/>
                    <a:gd name="T4" fmla="*/ 0 w 117"/>
                    <a:gd name="T5" fmla="*/ 0 h 129"/>
                    <a:gd name="T6" fmla="*/ 0 w 117"/>
                    <a:gd name="T7" fmla="*/ 0 h 129"/>
                    <a:gd name="T8" fmla="*/ 0 w 117"/>
                    <a:gd name="T9" fmla="*/ 0 h 129"/>
                    <a:gd name="T10" fmla="*/ 0 w 117"/>
                    <a:gd name="T11" fmla="*/ 0 h 129"/>
                    <a:gd name="T12" fmla="*/ 0 w 117"/>
                    <a:gd name="T13" fmla="*/ 0 h 129"/>
                    <a:gd name="T14" fmla="*/ 0 w 117"/>
                    <a:gd name="T15" fmla="*/ 0 h 12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129"/>
                    <a:gd name="T26" fmla="*/ 117 w 117"/>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129">
                      <a:moveTo>
                        <a:pt x="0" y="6"/>
                      </a:moveTo>
                      <a:cubicBezTo>
                        <a:pt x="10" y="3"/>
                        <a:pt x="20" y="1"/>
                        <a:pt x="30" y="0"/>
                      </a:cubicBezTo>
                      <a:cubicBezTo>
                        <a:pt x="33" y="0"/>
                        <a:pt x="50" y="0"/>
                        <a:pt x="56" y="4"/>
                      </a:cubicBezTo>
                      <a:cubicBezTo>
                        <a:pt x="60" y="6"/>
                        <a:pt x="68" y="12"/>
                        <a:pt x="68" y="12"/>
                      </a:cubicBezTo>
                      <a:cubicBezTo>
                        <a:pt x="72" y="18"/>
                        <a:pt x="80" y="30"/>
                        <a:pt x="80" y="30"/>
                      </a:cubicBezTo>
                      <a:cubicBezTo>
                        <a:pt x="85" y="51"/>
                        <a:pt x="94" y="67"/>
                        <a:pt x="93" y="90"/>
                      </a:cubicBezTo>
                      <a:cubicBezTo>
                        <a:pt x="96" y="102"/>
                        <a:pt x="85" y="113"/>
                        <a:pt x="96" y="120"/>
                      </a:cubicBezTo>
                      <a:cubicBezTo>
                        <a:pt x="102" y="128"/>
                        <a:pt x="117" y="129"/>
                        <a:pt x="117" y="129"/>
                      </a:cubicBezTo>
                    </a:path>
                  </a:pathLst>
                </a:custGeom>
                <a:solidFill>
                  <a:schemeClr val="bg1"/>
                </a:solidFill>
                <a:ln w="6350" cmpd="sng">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7654" name="Text Box 134">
                <a:extLst>
                  <a:ext uri="{FF2B5EF4-FFF2-40B4-BE49-F238E27FC236}">
                    <a16:creationId xmlns:a16="http://schemas.microsoft.com/office/drawing/2014/main" id="{31F1F7EA-80D3-4D5A-92E7-96790FB4F037}"/>
                  </a:ext>
                </a:extLst>
              </p:cNvPr>
              <p:cNvSpPr txBox="1">
                <a:spLocks noChangeArrowheads="1"/>
              </p:cNvSpPr>
              <p:nvPr/>
            </p:nvSpPr>
            <p:spPr bwMode="auto">
              <a:xfrm>
                <a:off x="2154" y="527"/>
                <a:ext cx="1450" cy="37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sz="1200" b="1" i="1"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Challwa</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sz="1200" b="1" i="1" u="none"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POQOY RAYMI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sz="1200" b="1" i="1" u="sng" strike="noStrike" kern="1200" cap="none" spc="0" normalizeH="0" baseline="0" noProof="0">
                    <a:ln>
                      <a:noFill/>
                    </a:ln>
                    <a:solidFill>
                      <a:srgbClr val="FF3300"/>
                    </a:solidFill>
                    <a:effectLst>
                      <a:outerShdw blurRad="38100" dist="38100" dir="2700000" algn="tl">
                        <a:srgbClr val="C0C0C0"/>
                      </a:outerShdw>
                    </a:effectLst>
                    <a:uLnTx/>
                    <a:uFillTx/>
                    <a:latin typeface="Times New Roman" panose="02020603050405020304" pitchFamily="18" charset="0"/>
                    <a:ea typeface="+mn-ea"/>
                    <a:cs typeface="+mn-cs"/>
                  </a:rPr>
                  <a:t>EQUINOCCIO DE OTOÑO</a:t>
                </a:r>
              </a:p>
            </p:txBody>
          </p:sp>
        </p:grpSp>
        <p:grpSp>
          <p:nvGrpSpPr>
            <p:cNvPr id="24696" name="Group 135">
              <a:extLst>
                <a:ext uri="{FF2B5EF4-FFF2-40B4-BE49-F238E27FC236}">
                  <a16:creationId xmlns:a16="http://schemas.microsoft.com/office/drawing/2014/main" id="{5C44B2A9-F553-42BA-803C-2A54F9DAE950}"/>
                </a:ext>
              </a:extLst>
            </p:cNvPr>
            <p:cNvGrpSpPr>
              <a:grpSpLocks/>
            </p:cNvGrpSpPr>
            <p:nvPr/>
          </p:nvGrpSpPr>
          <p:grpSpPr bwMode="auto">
            <a:xfrm>
              <a:off x="2789" y="908"/>
              <a:ext cx="204" cy="185"/>
              <a:chOff x="2047" y="1444"/>
              <a:chExt cx="1911" cy="1697"/>
            </a:xfrm>
          </p:grpSpPr>
          <p:sp>
            <p:nvSpPr>
              <p:cNvPr id="24697" name="Freeform 136">
                <a:extLst>
                  <a:ext uri="{FF2B5EF4-FFF2-40B4-BE49-F238E27FC236}">
                    <a16:creationId xmlns:a16="http://schemas.microsoft.com/office/drawing/2014/main" id="{CEAC53DF-E6C3-48CA-B383-0AEFF0BA01CB}"/>
                  </a:ext>
                </a:extLst>
              </p:cNvPr>
              <p:cNvSpPr>
                <a:spLocks/>
              </p:cNvSpPr>
              <p:nvPr/>
            </p:nvSpPr>
            <p:spPr bwMode="auto">
              <a:xfrm>
                <a:off x="2066" y="1459"/>
                <a:ext cx="1848" cy="1655"/>
              </a:xfrm>
              <a:custGeom>
                <a:avLst/>
                <a:gdLst>
                  <a:gd name="T0" fmla="*/ 1 w 3696"/>
                  <a:gd name="T1" fmla="*/ 0 h 3311"/>
                  <a:gd name="T2" fmla="*/ 1 w 3696"/>
                  <a:gd name="T3" fmla="*/ 0 h 3311"/>
                  <a:gd name="T4" fmla="*/ 1 w 3696"/>
                  <a:gd name="T5" fmla="*/ 0 h 3311"/>
                  <a:gd name="T6" fmla="*/ 1 w 3696"/>
                  <a:gd name="T7" fmla="*/ 0 h 3311"/>
                  <a:gd name="T8" fmla="*/ 0 w 3696"/>
                  <a:gd name="T9" fmla="*/ 0 h 3311"/>
                  <a:gd name="T10" fmla="*/ 1 w 3696"/>
                  <a:gd name="T11" fmla="*/ 0 h 3311"/>
                  <a:gd name="T12" fmla="*/ 1 w 3696"/>
                  <a:gd name="T13" fmla="*/ 0 h 3311"/>
                  <a:gd name="T14" fmla="*/ 1 w 3696"/>
                  <a:gd name="T15" fmla="*/ 0 h 3311"/>
                  <a:gd name="T16" fmla="*/ 1 w 3696"/>
                  <a:gd name="T17" fmla="*/ 0 h 3311"/>
                  <a:gd name="T18" fmla="*/ 1 w 3696"/>
                  <a:gd name="T19" fmla="*/ 0 h 3311"/>
                  <a:gd name="T20" fmla="*/ 1 w 3696"/>
                  <a:gd name="T21" fmla="*/ 0 h 3311"/>
                  <a:gd name="T22" fmla="*/ 1 w 3696"/>
                  <a:gd name="T23" fmla="*/ 0 h 3311"/>
                  <a:gd name="T24" fmla="*/ 1 w 3696"/>
                  <a:gd name="T25" fmla="*/ 0 h 3311"/>
                  <a:gd name="T26" fmla="*/ 1 w 3696"/>
                  <a:gd name="T27" fmla="*/ 0 h 3311"/>
                  <a:gd name="T28" fmla="*/ 1 w 3696"/>
                  <a:gd name="T29" fmla="*/ 0 h 3311"/>
                  <a:gd name="T30" fmla="*/ 1 w 3696"/>
                  <a:gd name="T31" fmla="*/ 0 h 3311"/>
                  <a:gd name="T32" fmla="*/ 1 w 3696"/>
                  <a:gd name="T33" fmla="*/ 0 h 3311"/>
                  <a:gd name="T34" fmla="*/ 1 w 3696"/>
                  <a:gd name="T35" fmla="*/ 0 h 3311"/>
                  <a:gd name="T36" fmla="*/ 1 w 3696"/>
                  <a:gd name="T37" fmla="*/ 0 h 3311"/>
                  <a:gd name="T38" fmla="*/ 1 w 3696"/>
                  <a:gd name="T39" fmla="*/ 0 h 3311"/>
                  <a:gd name="T40" fmla="*/ 1 w 3696"/>
                  <a:gd name="T41" fmla="*/ 0 h 3311"/>
                  <a:gd name="T42" fmla="*/ 1 w 3696"/>
                  <a:gd name="T43" fmla="*/ 0 h 3311"/>
                  <a:gd name="T44" fmla="*/ 1 w 3696"/>
                  <a:gd name="T45" fmla="*/ 0 h 3311"/>
                  <a:gd name="T46" fmla="*/ 1 w 3696"/>
                  <a:gd name="T47" fmla="*/ 0 h 3311"/>
                  <a:gd name="T48" fmla="*/ 1 w 3696"/>
                  <a:gd name="T49" fmla="*/ 0 h 3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96"/>
                  <a:gd name="T76" fmla="*/ 0 h 3311"/>
                  <a:gd name="T77" fmla="*/ 3696 w 3696"/>
                  <a:gd name="T78" fmla="*/ 3311 h 33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96" h="3311">
                    <a:moveTo>
                      <a:pt x="773" y="232"/>
                    </a:moveTo>
                    <a:lnTo>
                      <a:pt x="361" y="688"/>
                    </a:lnTo>
                    <a:lnTo>
                      <a:pt x="102" y="1091"/>
                    </a:lnTo>
                    <a:lnTo>
                      <a:pt x="17" y="1471"/>
                    </a:lnTo>
                    <a:lnTo>
                      <a:pt x="0" y="1883"/>
                    </a:lnTo>
                    <a:lnTo>
                      <a:pt x="163" y="2347"/>
                    </a:lnTo>
                    <a:lnTo>
                      <a:pt x="490" y="2762"/>
                    </a:lnTo>
                    <a:lnTo>
                      <a:pt x="876" y="3089"/>
                    </a:lnTo>
                    <a:lnTo>
                      <a:pt x="1496" y="3277"/>
                    </a:lnTo>
                    <a:lnTo>
                      <a:pt x="1994" y="3311"/>
                    </a:lnTo>
                    <a:lnTo>
                      <a:pt x="2631" y="3174"/>
                    </a:lnTo>
                    <a:lnTo>
                      <a:pt x="3207" y="2847"/>
                    </a:lnTo>
                    <a:lnTo>
                      <a:pt x="3534" y="2459"/>
                    </a:lnTo>
                    <a:lnTo>
                      <a:pt x="3696" y="1918"/>
                    </a:lnTo>
                    <a:lnTo>
                      <a:pt x="3696" y="1359"/>
                    </a:lnTo>
                    <a:lnTo>
                      <a:pt x="3576" y="920"/>
                    </a:lnTo>
                    <a:lnTo>
                      <a:pt x="3283" y="559"/>
                    </a:lnTo>
                    <a:lnTo>
                      <a:pt x="2941" y="300"/>
                    </a:lnTo>
                    <a:lnTo>
                      <a:pt x="2614" y="163"/>
                    </a:lnTo>
                    <a:lnTo>
                      <a:pt x="2287" y="68"/>
                    </a:lnTo>
                    <a:lnTo>
                      <a:pt x="1884" y="17"/>
                    </a:lnTo>
                    <a:lnTo>
                      <a:pt x="1616" y="0"/>
                    </a:lnTo>
                    <a:lnTo>
                      <a:pt x="1220" y="76"/>
                    </a:lnTo>
                    <a:lnTo>
                      <a:pt x="773" y="232"/>
                    </a:lnTo>
                    <a:close/>
                  </a:path>
                </a:pathLst>
              </a:custGeom>
              <a:gradFill rotWithShape="1">
                <a:gsLst>
                  <a:gs pos="0">
                    <a:srgbClr val="66FFFF"/>
                  </a:gs>
                  <a:gs pos="100000">
                    <a:srgbClr val="0000CC"/>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98" name="Freeform 137">
                <a:extLst>
                  <a:ext uri="{FF2B5EF4-FFF2-40B4-BE49-F238E27FC236}">
                    <a16:creationId xmlns:a16="http://schemas.microsoft.com/office/drawing/2014/main" id="{75EC4B77-AA6B-43EF-AD31-581094EAD2B6}"/>
                  </a:ext>
                </a:extLst>
              </p:cNvPr>
              <p:cNvSpPr>
                <a:spLocks/>
              </p:cNvSpPr>
              <p:nvPr/>
            </p:nvSpPr>
            <p:spPr bwMode="auto">
              <a:xfrm>
                <a:off x="3597" y="1674"/>
                <a:ext cx="327" cy="597"/>
              </a:xfrm>
              <a:custGeom>
                <a:avLst/>
                <a:gdLst>
                  <a:gd name="T0" fmla="*/ 1 w 654"/>
                  <a:gd name="T1" fmla="*/ 0 h 1196"/>
                  <a:gd name="T2" fmla="*/ 1 w 654"/>
                  <a:gd name="T3" fmla="*/ 0 h 1196"/>
                  <a:gd name="T4" fmla="*/ 0 w 654"/>
                  <a:gd name="T5" fmla="*/ 0 h 1196"/>
                  <a:gd name="T6" fmla="*/ 1 w 654"/>
                  <a:gd name="T7" fmla="*/ 0 h 1196"/>
                  <a:gd name="T8" fmla="*/ 1 w 654"/>
                  <a:gd name="T9" fmla="*/ 0 h 1196"/>
                  <a:gd name="T10" fmla="*/ 1 w 654"/>
                  <a:gd name="T11" fmla="*/ 0 h 1196"/>
                  <a:gd name="T12" fmla="*/ 1 w 654"/>
                  <a:gd name="T13" fmla="*/ 0 h 1196"/>
                  <a:gd name="T14" fmla="*/ 1 w 654"/>
                  <a:gd name="T15" fmla="*/ 0 h 1196"/>
                  <a:gd name="T16" fmla="*/ 1 w 654"/>
                  <a:gd name="T17" fmla="*/ 0 h 1196"/>
                  <a:gd name="T18" fmla="*/ 1 w 654"/>
                  <a:gd name="T19" fmla="*/ 0 h 1196"/>
                  <a:gd name="T20" fmla="*/ 1 w 654"/>
                  <a:gd name="T21" fmla="*/ 0 h 1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1196"/>
                  <a:gd name="T35" fmla="*/ 654 w 654"/>
                  <a:gd name="T36" fmla="*/ 1196 h 1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1196">
                    <a:moveTo>
                      <a:pt x="24" y="0"/>
                    </a:moveTo>
                    <a:lnTo>
                      <a:pt x="85" y="284"/>
                    </a:lnTo>
                    <a:lnTo>
                      <a:pt x="0" y="447"/>
                    </a:lnTo>
                    <a:lnTo>
                      <a:pt x="154" y="576"/>
                    </a:lnTo>
                    <a:lnTo>
                      <a:pt x="412" y="886"/>
                    </a:lnTo>
                    <a:lnTo>
                      <a:pt x="395" y="1050"/>
                    </a:lnTo>
                    <a:lnTo>
                      <a:pt x="654" y="1196"/>
                    </a:lnTo>
                    <a:lnTo>
                      <a:pt x="549" y="628"/>
                    </a:lnTo>
                    <a:lnTo>
                      <a:pt x="334" y="242"/>
                    </a:lnTo>
                    <a:lnTo>
                      <a:pt x="24" y="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99" name="Freeform 138">
                <a:extLst>
                  <a:ext uri="{FF2B5EF4-FFF2-40B4-BE49-F238E27FC236}">
                    <a16:creationId xmlns:a16="http://schemas.microsoft.com/office/drawing/2014/main" id="{25A7DF97-D987-4868-AF3B-1F2EFBF8F708}"/>
                  </a:ext>
                </a:extLst>
              </p:cNvPr>
              <p:cNvSpPr>
                <a:spLocks/>
              </p:cNvSpPr>
              <p:nvPr/>
            </p:nvSpPr>
            <p:spPr bwMode="auto">
              <a:xfrm>
                <a:off x="2127" y="2465"/>
                <a:ext cx="219" cy="413"/>
              </a:xfrm>
              <a:custGeom>
                <a:avLst/>
                <a:gdLst>
                  <a:gd name="T0" fmla="*/ 0 w 438"/>
                  <a:gd name="T1" fmla="*/ 1 h 825"/>
                  <a:gd name="T2" fmla="*/ 1 w 438"/>
                  <a:gd name="T3" fmla="*/ 0 h 825"/>
                  <a:gd name="T4" fmla="*/ 1 w 438"/>
                  <a:gd name="T5" fmla="*/ 1 h 825"/>
                  <a:gd name="T6" fmla="*/ 1 w 438"/>
                  <a:gd name="T7" fmla="*/ 1 h 825"/>
                  <a:gd name="T8" fmla="*/ 1 w 438"/>
                  <a:gd name="T9" fmla="*/ 1 h 825"/>
                  <a:gd name="T10" fmla="*/ 1 w 438"/>
                  <a:gd name="T11" fmla="*/ 1 h 825"/>
                  <a:gd name="T12" fmla="*/ 0 w 438"/>
                  <a:gd name="T13" fmla="*/ 1 h 825"/>
                  <a:gd name="T14" fmla="*/ 0 w 438"/>
                  <a:gd name="T15" fmla="*/ 1 h 825"/>
                  <a:gd name="T16" fmla="*/ 0 60000 65536"/>
                  <a:gd name="T17" fmla="*/ 0 60000 65536"/>
                  <a:gd name="T18" fmla="*/ 0 60000 65536"/>
                  <a:gd name="T19" fmla="*/ 0 60000 65536"/>
                  <a:gd name="T20" fmla="*/ 0 60000 65536"/>
                  <a:gd name="T21" fmla="*/ 0 60000 65536"/>
                  <a:gd name="T22" fmla="*/ 0 60000 65536"/>
                  <a:gd name="T23" fmla="*/ 0 60000 65536"/>
                  <a:gd name="T24" fmla="*/ 0 w 438"/>
                  <a:gd name="T25" fmla="*/ 0 h 825"/>
                  <a:gd name="T26" fmla="*/ 438 w 438"/>
                  <a:gd name="T27" fmla="*/ 825 h 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8" h="825">
                    <a:moveTo>
                      <a:pt x="0" y="327"/>
                    </a:moveTo>
                    <a:lnTo>
                      <a:pt x="274" y="0"/>
                    </a:lnTo>
                    <a:lnTo>
                      <a:pt x="284" y="361"/>
                    </a:lnTo>
                    <a:lnTo>
                      <a:pt x="430" y="395"/>
                    </a:lnTo>
                    <a:lnTo>
                      <a:pt x="438" y="825"/>
                    </a:lnTo>
                    <a:lnTo>
                      <a:pt x="154" y="585"/>
                    </a:lnTo>
                    <a:lnTo>
                      <a:pt x="0" y="327"/>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00" name="Freeform 139">
                <a:extLst>
                  <a:ext uri="{FF2B5EF4-FFF2-40B4-BE49-F238E27FC236}">
                    <a16:creationId xmlns:a16="http://schemas.microsoft.com/office/drawing/2014/main" id="{23183A76-B6F1-43DD-88E4-D6EB0B9E5BD0}"/>
                  </a:ext>
                </a:extLst>
              </p:cNvPr>
              <p:cNvSpPr>
                <a:spLocks/>
              </p:cNvSpPr>
              <p:nvPr/>
            </p:nvSpPr>
            <p:spPr bwMode="auto">
              <a:xfrm>
                <a:off x="3631" y="2212"/>
                <a:ext cx="283" cy="555"/>
              </a:xfrm>
              <a:custGeom>
                <a:avLst/>
                <a:gdLst>
                  <a:gd name="T0" fmla="*/ 0 w 567"/>
                  <a:gd name="T1" fmla="*/ 1 h 1110"/>
                  <a:gd name="T2" fmla="*/ 0 w 567"/>
                  <a:gd name="T3" fmla="*/ 1 h 1110"/>
                  <a:gd name="T4" fmla="*/ 0 w 567"/>
                  <a:gd name="T5" fmla="*/ 1 h 1110"/>
                  <a:gd name="T6" fmla="*/ 0 w 567"/>
                  <a:gd name="T7" fmla="*/ 1 h 1110"/>
                  <a:gd name="T8" fmla="*/ 0 w 567"/>
                  <a:gd name="T9" fmla="*/ 1 h 1110"/>
                  <a:gd name="T10" fmla="*/ 0 w 567"/>
                  <a:gd name="T11" fmla="*/ 0 h 1110"/>
                  <a:gd name="T12" fmla="*/ 0 w 567"/>
                  <a:gd name="T13" fmla="*/ 1 h 1110"/>
                  <a:gd name="T14" fmla="*/ 0 w 567"/>
                  <a:gd name="T15" fmla="*/ 1 h 1110"/>
                  <a:gd name="T16" fmla="*/ 0 w 567"/>
                  <a:gd name="T17" fmla="*/ 1 h 1110"/>
                  <a:gd name="T18" fmla="*/ 0 w 567"/>
                  <a:gd name="T19" fmla="*/ 1 h 1110"/>
                  <a:gd name="T20" fmla="*/ 0 w 567"/>
                  <a:gd name="T21" fmla="*/ 1 h 1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1110"/>
                  <a:gd name="T35" fmla="*/ 567 w 567"/>
                  <a:gd name="T36" fmla="*/ 1110 h 1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1110">
                    <a:moveTo>
                      <a:pt x="249" y="1110"/>
                    </a:moveTo>
                    <a:lnTo>
                      <a:pt x="259" y="876"/>
                    </a:lnTo>
                    <a:lnTo>
                      <a:pt x="163" y="705"/>
                    </a:lnTo>
                    <a:lnTo>
                      <a:pt x="0" y="532"/>
                    </a:lnTo>
                    <a:lnTo>
                      <a:pt x="34" y="95"/>
                    </a:lnTo>
                    <a:lnTo>
                      <a:pt x="300" y="0"/>
                    </a:lnTo>
                    <a:lnTo>
                      <a:pt x="549" y="17"/>
                    </a:lnTo>
                    <a:lnTo>
                      <a:pt x="567" y="378"/>
                    </a:lnTo>
                    <a:lnTo>
                      <a:pt x="464" y="791"/>
                    </a:lnTo>
                    <a:lnTo>
                      <a:pt x="249" y="111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01" name="Freeform 140">
                <a:extLst>
                  <a:ext uri="{FF2B5EF4-FFF2-40B4-BE49-F238E27FC236}">
                    <a16:creationId xmlns:a16="http://schemas.microsoft.com/office/drawing/2014/main" id="{AEF44043-9921-45E8-AFD2-BD19A0A67734}"/>
                  </a:ext>
                </a:extLst>
              </p:cNvPr>
              <p:cNvSpPr>
                <a:spLocks/>
              </p:cNvSpPr>
              <p:nvPr/>
            </p:nvSpPr>
            <p:spPr bwMode="auto">
              <a:xfrm>
                <a:off x="2066" y="2004"/>
                <a:ext cx="138" cy="276"/>
              </a:xfrm>
              <a:custGeom>
                <a:avLst/>
                <a:gdLst>
                  <a:gd name="T0" fmla="*/ 1 w 275"/>
                  <a:gd name="T1" fmla="*/ 0 h 551"/>
                  <a:gd name="T2" fmla="*/ 1 w 275"/>
                  <a:gd name="T3" fmla="*/ 1 h 551"/>
                  <a:gd name="T4" fmla="*/ 1 w 275"/>
                  <a:gd name="T5" fmla="*/ 1 h 551"/>
                  <a:gd name="T6" fmla="*/ 0 w 275"/>
                  <a:gd name="T7" fmla="*/ 1 h 551"/>
                  <a:gd name="T8" fmla="*/ 1 w 275"/>
                  <a:gd name="T9" fmla="*/ 0 h 551"/>
                  <a:gd name="T10" fmla="*/ 1 w 275"/>
                  <a:gd name="T11" fmla="*/ 0 h 551"/>
                  <a:gd name="T12" fmla="*/ 0 60000 65536"/>
                  <a:gd name="T13" fmla="*/ 0 60000 65536"/>
                  <a:gd name="T14" fmla="*/ 0 60000 65536"/>
                  <a:gd name="T15" fmla="*/ 0 60000 65536"/>
                  <a:gd name="T16" fmla="*/ 0 60000 65536"/>
                  <a:gd name="T17" fmla="*/ 0 60000 65536"/>
                  <a:gd name="T18" fmla="*/ 0 w 275"/>
                  <a:gd name="T19" fmla="*/ 0 h 551"/>
                  <a:gd name="T20" fmla="*/ 275 w 275"/>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275" h="551">
                    <a:moveTo>
                      <a:pt x="129" y="0"/>
                    </a:moveTo>
                    <a:lnTo>
                      <a:pt x="275" y="112"/>
                    </a:lnTo>
                    <a:lnTo>
                      <a:pt x="207" y="422"/>
                    </a:lnTo>
                    <a:lnTo>
                      <a:pt x="0" y="551"/>
                    </a:lnTo>
                    <a:lnTo>
                      <a:pt x="129" y="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02" name="Freeform 141">
                <a:extLst>
                  <a:ext uri="{FF2B5EF4-FFF2-40B4-BE49-F238E27FC236}">
                    <a16:creationId xmlns:a16="http://schemas.microsoft.com/office/drawing/2014/main" id="{3F044CF0-D53B-4732-B530-CBEAE11D66B2}"/>
                  </a:ext>
                </a:extLst>
              </p:cNvPr>
              <p:cNvSpPr>
                <a:spLocks/>
              </p:cNvSpPr>
              <p:nvPr/>
            </p:nvSpPr>
            <p:spPr bwMode="auto">
              <a:xfrm>
                <a:off x="2836" y="2259"/>
                <a:ext cx="640" cy="731"/>
              </a:xfrm>
              <a:custGeom>
                <a:avLst/>
                <a:gdLst>
                  <a:gd name="T0" fmla="*/ 1 w 1279"/>
                  <a:gd name="T1" fmla="*/ 1 h 1462"/>
                  <a:gd name="T2" fmla="*/ 1 w 1279"/>
                  <a:gd name="T3" fmla="*/ 1 h 1462"/>
                  <a:gd name="T4" fmla="*/ 1 w 1279"/>
                  <a:gd name="T5" fmla="*/ 1 h 1462"/>
                  <a:gd name="T6" fmla="*/ 0 w 1279"/>
                  <a:gd name="T7" fmla="*/ 1 h 1462"/>
                  <a:gd name="T8" fmla="*/ 1 w 1279"/>
                  <a:gd name="T9" fmla="*/ 1 h 1462"/>
                  <a:gd name="T10" fmla="*/ 1 w 1279"/>
                  <a:gd name="T11" fmla="*/ 1 h 1462"/>
                  <a:gd name="T12" fmla="*/ 1 w 1279"/>
                  <a:gd name="T13" fmla="*/ 1 h 1462"/>
                  <a:gd name="T14" fmla="*/ 1 w 1279"/>
                  <a:gd name="T15" fmla="*/ 0 h 1462"/>
                  <a:gd name="T16" fmla="*/ 1 w 1279"/>
                  <a:gd name="T17" fmla="*/ 1 h 1462"/>
                  <a:gd name="T18" fmla="*/ 1 w 1279"/>
                  <a:gd name="T19" fmla="*/ 1 h 1462"/>
                  <a:gd name="T20" fmla="*/ 1 w 1279"/>
                  <a:gd name="T21" fmla="*/ 1 h 1462"/>
                  <a:gd name="T22" fmla="*/ 1 w 1279"/>
                  <a:gd name="T23" fmla="*/ 1 h 1462"/>
                  <a:gd name="T24" fmla="*/ 1 w 1279"/>
                  <a:gd name="T25" fmla="*/ 1 h 1462"/>
                  <a:gd name="T26" fmla="*/ 1 w 1279"/>
                  <a:gd name="T27" fmla="*/ 1 h 1462"/>
                  <a:gd name="T28" fmla="*/ 1 w 1279"/>
                  <a:gd name="T29" fmla="*/ 1 h 1462"/>
                  <a:gd name="T30" fmla="*/ 1 w 1279"/>
                  <a:gd name="T31" fmla="*/ 1 h 1462"/>
                  <a:gd name="T32" fmla="*/ 1 w 1279"/>
                  <a:gd name="T33" fmla="*/ 1 h 1462"/>
                  <a:gd name="T34" fmla="*/ 1 w 1279"/>
                  <a:gd name="T35" fmla="*/ 1 h 1462"/>
                  <a:gd name="T36" fmla="*/ 1 w 1279"/>
                  <a:gd name="T37" fmla="*/ 1 h 1462"/>
                  <a:gd name="T38" fmla="*/ 1 w 1279"/>
                  <a:gd name="T39" fmla="*/ 1 h 14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9"/>
                  <a:gd name="T61" fmla="*/ 0 h 1462"/>
                  <a:gd name="T62" fmla="*/ 1279 w 1279"/>
                  <a:gd name="T63" fmla="*/ 1462 h 14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9" h="1462">
                    <a:moveTo>
                      <a:pt x="351" y="1394"/>
                    </a:moveTo>
                    <a:lnTo>
                      <a:pt x="266" y="1049"/>
                    </a:lnTo>
                    <a:lnTo>
                      <a:pt x="290" y="842"/>
                    </a:lnTo>
                    <a:lnTo>
                      <a:pt x="0" y="637"/>
                    </a:lnTo>
                    <a:lnTo>
                      <a:pt x="41" y="430"/>
                    </a:lnTo>
                    <a:lnTo>
                      <a:pt x="93" y="257"/>
                    </a:lnTo>
                    <a:lnTo>
                      <a:pt x="395" y="110"/>
                    </a:lnTo>
                    <a:lnTo>
                      <a:pt x="747" y="0"/>
                    </a:lnTo>
                    <a:lnTo>
                      <a:pt x="971" y="17"/>
                    </a:lnTo>
                    <a:lnTo>
                      <a:pt x="1262" y="129"/>
                    </a:lnTo>
                    <a:lnTo>
                      <a:pt x="1279" y="378"/>
                    </a:lnTo>
                    <a:lnTo>
                      <a:pt x="1220" y="800"/>
                    </a:lnTo>
                    <a:lnTo>
                      <a:pt x="1013" y="869"/>
                    </a:lnTo>
                    <a:lnTo>
                      <a:pt x="918" y="869"/>
                    </a:lnTo>
                    <a:lnTo>
                      <a:pt x="695" y="981"/>
                    </a:lnTo>
                    <a:lnTo>
                      <a:pt x="610" y="1152"/>
                    </a:lnTo>
                    <a:lnTo>
                      <a:pt x="576" y="1291"/>
                    </a:lnTo>
                    <a:lnTo>
                      <a:pt x="378" y="1462"/>
                    </a:lnTo>
                    <a:lnTo>
                      <a:pt x="351" y="1394"/>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03" name="Freeform 142">
                <a:extLst>
                  <a:ext uri="{FF2B5EF4-FFF2-40B4-BE49-F238E27FC236}">
                    <a16:creationId xmlns:a16="http://schemas.microsoft.com/office/drawing/2014/main" id="{3A5BBABF-C2BA-4B90-8ED2-FE6B9979FF3A}"/>
                  </a:ext>
                </a:extLst>
              </p:cNvPr>
              <p:cNvSpPr>
                <a:spLocks/>
              </p:cNvSpPr>
              <p:nvPr/>
            </p:nvSpPr>
            <p:spPr bwMode="auto">
              <a:xfrm>
                <a:off x="2582" y="2147"/>
                <a:ext cx="400" cy="232"/>
              </a:xfrm>
              <a:custGeom>
                <a:avLst/>
                <a:gdLst>
                  <a:gd name="T0" fmla="*/ 0 w 798"/>
                  <a:gd name="T1" fmla="*/ 1 h 464"/>
                  <a:gd name="T2" fmla="*/ 1 w 798"/>
                  <a:gd name="T3" fmla="*/ 1 h 464"/>
                  <a:gd name="T4" fmla="*/ 1 w 798"/>
                  <a:gd name="T5" fmla="*/ 1 h 464"/>
                  <a:gd name="T6" fmla="*/ 1 w 798"/>
                  <a:gd name="T7" fmla="*/ 1 h 464"/>
                  <a:gd name="T8" fmla="*/ 1 w 798"/>
                  <a:gd name="T9" fmla="*/ 1 h 464"/>
                  <a:gd name="T10" fmla="*/ 1 w 798"/>
                  <a:gd name="T11" fmla="*/ 1 h 464"/>
                  <a:gd name="T12" fmla="*/ 1 w 798"/>
                  <a:gd name="T13" fmla="*/ 1 h 464"/>
                  <a:gd name="T14" fmla="*/ 1 w 798"/>
                  <a:gd name="T15" fmla="*/ 1 h 464"/>
                  <a:gd name="T16" fmla="*/ 1 w 798"/>
                  <a:gd name="T17" fmla="*/ 1 h 464"/>
                  <a:gd name="T18" fmla="*/ 1 w 798"/>
                  <a:gd name="T19" fmla="*/ 1 h 464"/>
                  <a:gd name="T20" fmla="*/ 1 w 798"/>
                  <a:gd name="T21" fmla="*/ 0 h 464"/>
                  <a:gd name="T22" fmla="*/ 0 w 798"/>
                  <a:gd name="T23" fmla="*/ 1 h 464"/>
                  <a:gd name="T24" fmla="*/ 0 w 798"/>
                  <a:gd name="T25" fmla="*/ 1 h 4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464"/>
                  <a:gd name="T41" fmla="*/ 798 w 798"/>
                  <a:gd name="T42" fmla="*/ 464 h 4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464">
                    <a:moveTo>
                      <a:pt x="0" y="61"/>
                    </a:moveTo>
                    <a:lnTo>
                      <a:pt x="137" y="207"/>
                    </a:lnTo>
                    <a:lnTo>
                      <a:pt x="224" y="283"/>
                    </a:lnTo>
                    <a:lnTo>
                      <a:pt x="652" y="464"/>
                    </a:lnTo>
                    <a:lnTo>
                      <a:pt x="798" y="405"/>
                    </a:lnTo>
                    <a:lnTo>
                      <a:pt x="739" y="361"/>
                    </a:lnTo>
                    <a:lnTo>
                      <a:pt x="764" y="171"/>
                    </a:lnTo>
                    <a:lnTo>
                      <a:pt x="644" y="103"/>
                    </a:lnTo>
                    <a:lnTo>
                      <a:pt x="515" y="232"/>
                    </a:lnTo>
                    <a:lnTo>
                      <a:pt x="378" y="163"/>
                    </a:lnTo>
                    <a:lnTo>
                      <a:pt x="412" y="0"/>
                    </a:lnTo>
                    <a:lnTo>
                      <a:pt x="0" y="61"/>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04" name="Freeform 143">
                <a:extLst>
                  <a:ext uri="{FF2B5EF4-FFF2-40B4-BE49-F238E27FC236}">
                    <a16:creationId xmlns:a16="http://schemas.microsoft.com/office/drawing/2014/main" id="{783DC9B6-2D08-465D-BB13-CB59BFCDA1CB}"/>
                  </a:ext>
                </a:extLst>
              </p:cNvPr>
              <p:cNvSpPr>
                <a:spLocks/>
              </p:cNvSpPr>
              <p:nvPr/>
            </p:nvSpPr>
            <p:spPr bwMode="auto">
              <a:xfrm>
                <a:off x="2741" y="1532"/>
                <a:ext cx="211" cy="68"/>
              </a:xfrm>
              <a:custGeom>
                <a:avLst/>
                <a:gdLst>
                  <a:gd name="T0" fmla="*/ 0 w 422"/>
                  <a:gd name="T1" fmla="*/ 0 h 137"/>
                  <a:gd name="T2" fmla="*/ 1 w 422"/>
                  <a:gd name="T3" fmla="*/ 0 h 137"/>
                  <a:gd name="T4" fmla="*/ 1 w 422"/>
                  <a:gd name="T5" fmla="*/ 0 h 137"/>
                  <a:gd name="T6" fmla="*/ 1 w 422"/>
                  <a:gd name="T7" fmla="*/ 0 h 137"/>
                  <a:gd name="T8" fmla="*/ 1 w 422"/>
                  <a:gd name="T9" fmla="*/ 0 h 137"/>
                  <a:gd name="T10" fmla="*/ 1 w 422"/>
                  <a:gd name="T11" fmla="*/ 0 h 137"/>
                  <a:gd name="T12" fmla="*/ 0 w 422"/>
                  <a:gd name="T13" fmla="*/ 0 h 137"/>
                  <a:gd name="T14" fmla="*/ 0 w 422"/>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137"/>
                  <a:gd name="T26" fmla="*/ 422 w 422"/>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137">
                    <a:moveTo>
                      <a:pt x="0" y="25"/>
                    </a:moveTo>
                    <a:lnTo>
                      <a:pt x="301" y="0"/>
                    </a:lnTo>
                    <a:lnTo>
                      <a:pt x="422" y="25"/>
                    </a:lnTo>
                    <a:lnTo>
                      <a:pt x="362" y="137"/>
                    </a:lnTo>
                    <a:lnTo>
                      <a:pt x="181" y="86"/>
                    </a:lnTo>
                    <a:lnTo>
                      <a:pt x="61" y="93"/>
                    </a:lnTo>
                    <a:lnTo>
                      <a:pt x="0" y="25"/>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05" name="Freeform 144">
                <a:extLst>
                  <a:ext uri="{FF2B5EF4-FFF2-40B4-BE49-F238E27FC236}">
                    <a16:creationId xmlns:a16="http://schemas.microsoft.com/office/drawing/2014/main" id="{91D12D8A-0360-43A5-BB2E-8B9D9942F426}"/>
                  </a:ext>
                </a:extLst>
              </p:cNvPr>
              <p:cNvSpPr>
                <a:spLocks/>
              </p:cNvSpPr>
              <p:nvPr/>
            </p:nvSpPr>
            <p:spPr bwMode="auto">
              <a:xfrm>
                <a:off x="2453" y="1614"/>
                <a:ext cx="881" cy="679"/>
              </a:xfrm>
              <a:custGeom>
                <a:avLst/>
                <a:gdLst>
                  <a:gd name="T0" fmla="*/ 0 w 1763"/>
                  <a:gd name="T1" fmla="*/ 0 h 1359"/>
                  <a:gd name="T2" fmla="*/ 0 w 1763"/>
                  <a:gd name="T3" fmla="*/ 0 h 1359"/>
                  <a:gd name="T4" fmla="*/ 0 w 1763"/>
                  <a:gd name="T5" fmla="*/ 0 h 1359"/>
                  <a:gd name="T6" fmla="*/ 0 w 1763"/>
                  <a:gd name="T7" fmla="*/ 0 h 1359"/>
                  <a:gd name="T8" fmla="*/ 0 w 1763"/>
                  <a:gd name="T9" fmla="*/ 0 h 1359"/>
                  <a:gd name="T10" fmla="*/ 0 w 1763"/>
                  <a:gd name="T11" fmla="*/ 0 h 1359"/>
                  <a:gd name="T12" fmla="*/ 0 w 1763"/>
                  <a:gd name="T13" fmla="*/ 0 h 1359"/>
                  <a:gd name="T14" fmla="*/ 0 w 1763"/>
                  <a:gd name="T15" fmla="*/ 0 h 1359"/>
                  <a:gd name="T16" fmla="*/ 0 w 1763"/>
                  <a:gd name="T17" fmla="*/ 0 h 1359"/>
                  <a:gd name="T18" fmla="*/ 0 w 1763"/>
                  <a:gd name="T19" fmla="*/ 0 h 1359"/>
                  <a:gd name="T20" fmla="*/ 0 w 1763"/>
                  <a:gd name="T21" fmla="*/ 0 h 1359"/>
                  <a:gd name="T22" fmla="*/ 0 w 1763"/>
                  <a:gd name="T23" fmla="*/ 0 h 1359"/>
                  <a:gd name="T24" fmla="*/ 0 w 1763"/>
                  <a:gd name="T25" fmla="*/ 0 h 1359"/>
                  <a:gd name="T26" fmla="*/ 0 w 1763"/>
                  <a:gd name="T27" fmla="*/ 0 h 1359"/>
                  <a:gd name="T28" fmla="*/ 0 w 1763"/>
                  <a:gd name="T29" fmla="*/ 0 h 1359"/>
                  <a:gd name="T30" fmla="*/ 0 w 1763"/>
                  <a:gd name="T31" fmla="*/ 0 h 1359"/>
                  <a:gd name="T32" fmla="*/ 0 w 1763"/>
                  <a:gd name="T33" fmla="*/ 0 h 1359"/>
                  <a:gd name="T34" fmla="*/ 0 w 1763"/>
                  <a:gd name="T35" fmla="*/ 0 h 1359"/>
                  <a:gd name="T36" fmla="*/ 0 w 1763"/>
                  <a:gd name="T37" fmla="*/ 0 h 1359"/>
                  <a:gd name="T38" fmla="*/ 0 w 1763"/>
                  <a:gd name="T39" fmla="*/ 0 h 1359"/>
                  <a:gd name="T40" fmla="*/ 0 w 1763"/>
                  <a:gd name="T41" fmla="*/ 0 h 1359"/>
                  <a:gd name="T42" fmla="*/ 0 w 1763"/>
                  <a:gd name="T43" fmla="*/ 0 h 1359"/>
                  <a:gd name="T44" fmla="*/ 0 w 1763"/>
                  <a:gd name="T45" fmla="*/ 0 h 1359"/>
                  <a:gd name="T46" fmla="*/ 0 w 1763"/>
                  <a:gd name="T47" fmla="*/ 0 h 1359"/>
                  <a:gd name="T48" fmla="*/ 0 w 1763"/>
                  <a:gd name="T49" fmla="*/ 0 h 1359"/>
                  <a:gd name="T50" fmla="*/ 0 w 1763"/>
                  <a:gd name="T51" fmla="*/ 0 h 1359"/>
                  <a:gd name="T52" fmla="*/ 0 w 1763"/>
                  <a:gd name="T53" fmla="*/ 0 h 1359"/>
                  <a:gd name="T54" fmla="*/ 0 w 1763"/>
                  <a:gd name="T55" fmla="*/ 0 h 1359"/>
                  <a:gd name="T56" fmla="*/ 0 w 1763"/>
                  <a:gd name="T57" fmla="*/ 0 h 1359"/>
                  <a:gd name="T58" fmla="*/ 0 w 1763"/>
                  <a:gd name="T59" fmla="*/ 0 h 1359"/>
                  <a:gd name="T60" fmla="*/ 0 w 1763"/>
                  <a:gd name="T61" fmla="*/ 0 h 1359"/>
                  <a:gd name="T62" fmla="*/ 0 w 1763"/>
                  <a:gd name="T63" fmla="*/ 0 h 1359"/>
                  <a:gd name="T64" fmla="*/ 0 w 1763"/>
                  <a:gd name="T65" fmla="*/ 0 h 1359"/>
                  <a:gd name="T66" fmla="*/ 0 w 1763"/>
                  <a:gd name="T67" fmla="*/ 0 h 1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3"/>
                  <a:gd name="T103" fmla="*/ 0 h 1359"/>
                  <a:gd name="T104" fmla="*/ 1763 w 1763"/>
                  <a:gd name="T105" fmla="*/ 1359 h 1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3" h="1359">
                    <a:moveTo>
                      <a:pt x="594" y="24"/>
                    </a:moveTo>
                    <a:lnTo>
                      <a:pt x="337" y="127"/>
                    </a:lnTo>
                    <a:lnTo>
                      <a:pt x="267" y="283"/>
                    </a:lnTo>
                    <a:lnTo>
                      <a:pt x="0" y="566"/>
                    </a:lnTo>
                    <a:lnTo>
                      <a:pt x="17" y="739"/>
                    </a:lnTo>
                    <a:lnTo>
                      <a:pt x="0" y="929"/>
                    </a:lnTo>
                    <a:lnTo>
                      <a:pt x="86" y="1161"/>
                    </a:lnTo>
                    <a:lnTo>
                      <a:pt x="208" y="1359"/>
                    </a:lnTo>
                    <a:lnTo>
                      <a:pt x="242" y="1134"/>
                    </a:lnTo>
                    <a:lnTo>
                      <a:pt x="396" y="1298"/>
                    </a:lnTo>
                    <a:lnTo>
                      <a:pt x="654" y="1108"/>
                    </a:lnTo>
                    <a:lnTo>
                      <a:pt x="911" y="963"/>
                    </a:lnTo>
                    <a:lnTo>
                      <a:pt x="1067" y="929"/>
                    </a:lnTo>
                    <a:lnTo>
                      <a:pt x="1152" y="1151"/>
                    </a:lnTo>
                    <a:lnTo>
                      <a:pt x="1238" y="929"/>
                    </a:lnTo>
                    <a:lnTo>
                      <a:pt x="1350" y="876"/>
                    </a:lnTo>
                    <a:lnTo>
                      <a:pt x="1504" y="705"/>
                    </a:lnTo>
                    <a:lnTo>
                      <a:pt x="1763" y="463"/>
                    </a:lnTo>
                    <a:lnTo>
                      <a:pt x="1704" y="334"/>
                    </a:lnTo>
                    <a:lnTo>
                      <a:pt x="1343" y="566"/>
                    </a:lnTo>
                    <a:lnTo>
                      <a:pt x="1462" y="344"/>
                    </a:lnTo>
                    <a:lnTo>
                      <a:pt x="1711" y="144"/>
                    </a:lnTo>
                    <a:lnTo>
                      <a:pt x="1497" y="0"/>
                    </a:lnTo>
                    <a:lnTo>
                      <a:pt x="1299" y="68"/>
                    </a:lnTo>
                    <a:lnTo>
                      <a:pt x="1111" y="266"/>
                    </a:lnTo>
                    <a:lnTo>
                      <a:pt x="1118" y="490"/>
                    </a:lnTo>
                    <a:lnTo>
                      <a:pt x="1033" y="515"/>
                    </a:lnTo>
                    <a:lnTo>
                      <a:pt x="964" y="378"/>
                    </a:lnTo>
                    <a:lnTo>
                      <a:pt x="774" y="378"/>
                    </a:lnTo>
                    <a:lnTo>
                      <a:pt x="749" y="283"/>
                    </a:lnTo>
                    <a:lnTo>
                      <a:pt x="791" y="102"/>
                    </a:lnTo>
                    <a:lnTo>
                      <a:pt x="749" y="51"/>
                    </a:lnTo>
                    <a:lnTo>
                      <a:pt x="594" y="24"/>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06" name="Freeform 145">
                <a:extLst>
                  <a:ext uri="{FF2B5EF4-FFF2-40B4-BE49-F238E27FC236}">
                    <a16:creationId xmlns:a16="http://schemas.microsoft.com/office/drawing/2014/main" id="{F7182A7E-CACD-45D1-9F44-2F96C72549BF}"/>
                  </a:ext>
                </a:extLst>
              </p:cNvPr>
              <p:cNvSpPr>
                <a:spLocks/>
              </p:cNvSpPr>
              <p:nvPr/>
            </p:nvSpPr>
            <p:spPr bwMode="auto">
              <a:xfrm>
                <a:off x="2047" y="1444"/>
                <a:ext cx="1844" cy="1697"/>
              </a:xfrm>
              <a:custGeom>
                <a:avLst/>
                <a:gdLst>
                  <a:gd name="T0" fmla="*/ 1 w 3688"/>
                  <a:gd name="T1" fmla="*/ 0 h 3395"/>
                  <a:gd name="T2" fmla="*/ 1 w 3688"/>
                  <a:gd name="T3" fmla="*/ 0 h 3395"/>
                  <a:gd name="T4" fmla="*/ 1 w 3688"/>
                  <a:gd name="T5" fmla="*/ 0 h 3395"/>
                  <a:gd name="T6" fmla="*/ 1 w 3688"/>
                  <a:gd name="T7" fmla="*/ 0 h 3395"/>
                  <a:gd name="T8" fmla="*/ 1 w 3688"/>
                  <a:gd name="T9" fmla="*/ 0 h 3395"/>
                  <a:gd name="T10" fmla="*/ 1 w 3688"/>
                  <a:gd name="T11" fmla="*/ 0 h 3395"/>
                  <a:gd name="T12" fmla="*/ 1 w 3688"/>
                  <a:gd name="T13" fmla="*/ 0 h 3395"/>
                  <a:gd name="T14" fmla="*/ 1 w 3688"/>
                  <a:gd name="T15" fmla="*/ 0 h 3395"/>
                  <a:gd name="T16" fmla="*/ 1 w 3688"/>
                  <a:gd name="T17" fmla="*/ 0 h 3395"/>
                  <a:gd name="T18" fmla="*/ 1 w 3688"/>
                  <a:gd name="T19" fmla="*/ 0 h 3395"/>
                  <a:gd name="T20" fmla="*/ 1 w 3688"/>
                  <a:gd name="T21" fmla="*/ 0 h 3395"/>
                  <a:gd name="T22" fmla="*/ 1 w 3688"/>
                  <a:gd name="T23" fmla="*/ 0 h 3395"/>
                  <a:gd name="T24" fmla="*/ 1 w 3688"/>
                  <a:gd name="T25" fmla="*/ 0 h 3395"/>
                  <a:gd name="T26" fmla="*/ 1 w 3688"/>
                  <a:gd name="T27" fmla="*/ 0 h 3395"/>
                  <a:gd name="T28" fmla="*/ 1 w 3688"/>
                  <a:gd name="T29" fmla="*/ 0 h 3395"/>
                  <a:gd name="T30" fmla="*/ 1 w 3688"/>
                  <a:gd name="T31" fmla="*/ 0 h 3395"/>
                  <a:gd name="T32" fmla="*/ 1 w 3688"/>
                  <a:gd name="T33" fmla="*/ 0 h 3395"/>
                  <a:gd name="T34" fmla="*/ 1 w 3688"/>
                  <a:gd name="T35" fmla="*/ 0 h 3395"/>
                  <a:gd name="T36" fmla="*/ 1 w 3688"/>
                  <a:gd name="T37" fmla="*/ 0 h 3395"/>
                  <a:gd name="T38" fmla="*/ 1 w 3688"/>
                  <a:gd name="T39" fmla="*/ 0 h 3395"/>
                  <a:gd name="T40" fmla="*/ 1 w 3688"/>
                  <a:gd name="T41" fmla="*/ 0 h 3395"/>
                  <a:gd name="T42" fmla="*/ 1 w 3688"/>
                  <a:gd name="T43" fmla="*/ 0 h 3395"/>
                  <a:gd name="T44" fmla="*/ 1 w 3688"/>
                  <a:gd name="T45" fmla="*/ 0 h 3395"/>
                  <a:gd name="T46" fmla="*/ 1 w 3688"/>
                  <a:gd name="T47" fmla="*/ 0 h 3395"/>
                  <a:gd name="T48" fmla="*/ 1 w 3688"/>
                  <a:gd name="T49" fmla="*/ 0 h 3395"/>
                  <a:gd name="T50" fmla="*/ 1 w 3688"/>
                  <a:gd name="T51" fmla="*/ 0 h 3395"/>
                  <a:gd name="T52" fmla="*/ 1 w 3688"/>
                  <a:gd name="T53" fmla="*/ 0 h 3395"/>
                  <a:gd name="T54" fmla="*/ 1 w 3688"/>
                  <a:gd name="T55" fmla="*/ 0 h 3395"/>
                  <a:gd name="T56" fmla="*/ 1 w 3688"/>
                  <a:gd name="T57" fmla="*/ 0 h 3395"/>
                  <a:gd name="T58" fmla="*/ 1 w 3688"/>
                  <a:gd name="T59" fmla="*/ 0 h 3395"/>
                  <a:gd name="T60" fmla="*/ 1 w 3688"/>
                  <a:gd name="T61" fmla="*/ 0 h 3395"/>
                  <a:gd name="T62" fmla="*/ 1 w 3688"/>
                  <a:gd name="T63" fmla="*/ 0 h 3395"/>
                  <a:gd name="T64" fmla="*/ 1 w 3688"/>
                  <a:gd name="T65" fmla="*/ 0 h 3395"/>
                  <a:gd name="T66" fmla="*/ 1 w 3688"/>
                  <a:gd name="T67" fmla="*/ 0 h 3395"/>
                  <a:gd name="T68" fmla="*/ 1 w 3688"/>
                  <a:gd name="T69" fmla="*/ 0 h 3395"/>
                  <a:gd name="T70" fmla="*/ 1 w 3688"/>
                  <a:gd name="T71" fmla="*/ 0 h 3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8"/>
                  <a:gd name="T109" fmla="*/ 0 h 3395"/>
                  <a:gd name="T110" fmla="*/ 3688 w 3688"/>
                  <a:gd name="T111" fmla="*/ 3395 h 3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8" h="3395">
                    <a:moveTo>
                      <a:pt x="1914" y="25"/>
                    </a:moveTo>
                    <a:lnTo>
                      <a:pt x="1633" y="0"/>
                    </a:lnTo>
                    <a:lnTo>
                      <a:pt x="1334" y="42"/>
                    </a:lnTo>
                    <a:lnTo>
                      <a:pt x="1068" y="116"/>
                    </a:lnTo>
                    <a:lnTo>
                      <a:pt x="886" y="200"/>
                    </a:lnTo>
                    <a:lnTo>
                      <a:pt x="712" y="316"/>
                    </a:lnTo>
                    <a:lnTo>
                      <a:pt x="538" y="456"/>
                    </a:lnTo>
                    <a:lnTo>
                      <a:pt x="347" y="673"/>
                    </a:lnTo>
                    <a:lnTo>
                      <a:pt x="239" y="821"/>
                    </a:lnTo>
                    <a:lnTo>
                      <a:pt x="140" y="1029"/>
                    </a:lnTo>
                    <a:lnTo>
                      <a:pt x="57" y="1213"/>
                    </a:lnTo>
                    <a:lnTo>
                      <a:pt x="7" y="1462"/>
                    </a:lnTo>
                    <a:lnTo>
                      <a:pt x="0" y="1702"/>
                    </a:lnTo>
                    <a:lnTo>
                      <a:pt x="24" y="1985"/>
                    </a:lnTo>
                    <a:lnTo>
                      <a:pt x="106" y="2241"/>
                    </a:lnTo>
                    <a:lnTo>
                      <a:pt x="201" y="2490"/>
                    </a:lnTo>
                    <a:lnTo>
                      <a:pt x="330" y="2680"/>
                    </a:lnTo>
                    <a:lnTo>
                      <a:pt x="501" y="2869"/>
                    </a:lnTo>
                    <a:lnTo>
                      <a:pt x="682" y="3025"/>
                    </a:lnTo>
                    <a:lnTo>
                      <a:pt x="920" y="3171"/>
                    </a:lnTo>
                    <a:lnTo>
                      <a:pt x="1159" y="3262"/>
                    </a:lnTo>
                    <a:lnTo>
                      <a:pt x="1433" y="3336"/>
                    </a:lnTo>
                    <a:lnTo>
                      <a:pt x="1732" y="3386"/>
                    </a:lnTo>
                    <a:lnTo>
                      <a:pt x="2005" y="3395"/>
                    </a:lnTo>
                    <a:lnTo>
                      <a:pt x="2287" y="3361"/>
                    </a:lnTo>
                    <a:lnTo>
                      <a:pt x="2618" y="3283"/>
                    </a:lnTo>
                    <a:lnTo>
                      <a:pt x="2834" y="3203"/>
                    </a:lnTo>
                    <a:lnTo>
                      <a:pt x="3099" y="3038"/>
                    </a:lnTo>
                    <a:lnTo>
                      <a:pt x="3330" y="2848"/>
                    </a:lnTo>
                    <a:lnTo>
                      <a:pt x="3456" y="2698"/>
                    </a:lnTo>
                    <a:lnTo>
                      <a:pt x="3614" y="2441"/>
                    </a:lnTo>
                    <a:lnTo>
                      <a:pt x="3678" y="2241"/>
                    </a:lnTo>
                    <a:lnTo>
                      <a:pt x="3688" y="2108"/>
                    </a:lnTo>
                    <a:lnTo>
                      <a:pt x="3638" y="2025"/>
                    </a:lnTo>
                    <a:lnTo>
                      <a:pt x="3614" y="2167"/>
                    </a:lnTo>
                    <a:lnTo>
                      <a:pt x="3572" y="2308"/>
                    </a:lnTo>
                    <a:lnTo>
                      <a:pt x="3471" y="2473"/>
                    </a:lnTo>
                    <a:lnTo>
                      <a:pt x="3456" y="2357"/>
                    </a:lnTo>
                    <a:lnTo>
                      <a:pt x="3389" y="2374"/>
                    </a:lnTo>
                    <a:lnTo>
                      <a:pt x="3397" y="2481"/>
                    </a:lnTo>
                    <a:lnTo>
                      <a:pt x="3407" y="2589"/>
                    </a:lnTo>
                    <a:lnTo>
                      <a:pt x="3256" y="2730"/>
                    </a:lnTo>
                    <a:lnTo>
                      <a:pt x="3157" y="2848"/>
                    </a:lnTo>
                    <a:lnTo>
                      <a:pt x="2983" y="2964"/>
                    </a:lnTo>
                    <a:lnTo>
                      <a:pt x="2800" y="3063"/>
                    </a:lnTo>
                    <a:lnTo>
                      <a:pt x="2669" y="3146"/>
                    </a:lnTo>
                    <a:lnTo>
                      <a:pt x="2395" y="3213"/>
                    </a:lnTo>
                    <a:lnTo>
                      <a:pt x="2097" y="3253"/>
                    </a:lnTo>
                    <a:lnTo>
                      <a:pt x="1823" y="3262"/>
                    </a:lnTo>
                    <a:lnTo>
                      <a:pt x="1557" y="3237"/>
                    </a:lnTo>
                    <a:lnTo>
                      <a:pt x="1342" y="3171"/>
                    </a:lnTo>
                    <a:lnTo>
                      <a:pt x="1036" y="3070"/>
                    </a:lnTo>
                    <a:lnTo>
                      <a:pt x="836" y="2954"/>
                    </a:lnTo>
                    <a:lnTo>
                      <a:pt x="671" y="2814"/>
                    </a:lnTo>
                    <a:lnTo>
                      <a:pt x="439" y="2631"/>
                    </a:lnTo>
                    <a:lnTo>
                      <a:pt x="289" y="2407"/>
                    </a:lnTo>
                    <a:lnTo>
                      <a:pt x="207" y="2224"/>
                    </a:lnTo>
                    <a:lnTo>
                      <a:pt x="140" y="2025"/>
                    </a:lnTo>
                    <a:lnTo>
                      <a:pt x="106" y="1852"/>
                    </a:lnTo>
                    <a:lnTo>
                      <a:pt x="98" y="1694"/>
                    </a:lnTo>
                    <a:lnTo>
                      <a:pt x="123" y="1494"/>
                    </a:lnTo>
                    <a:lnTo>
                      <a:pt x="165" y="1295"/>
                    </a:lnTo>
                    <a:lnTo>
                      <a:pt x="256" y="1063"/>
                    </a:lnTo>
                    <a:lnTo>
                      <a:pt x="397" y="797"/>
                    </a:lnTo>
                    <a:lnTo>
                      <a:pt x="545" y="624"/>
                    </a:lnTo>
                    <a:lnTo>
                      <a:pt x="695" y="456"/>
                    </a:lnTo>
                    <a:lnTo>
                      <a:pt x="903" y="299"/>
                    </a:lnTo>
                    <a:lnTo>
                      <a:pt x="1142" y="192"/>
                    </a:lnTo>
                    <a:lnTo>
                      <a:pt x="1359" y="116"/>
                    </a:lnTo>
                    <a:lnTo>
                      <a:pt x="1665" y="67"/>
                    </a:lnTo>
                    <a:lnTo>
                      <a:pt x="19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07" name="Freeform 146">
                <a:extLst>
                  <a:ext uri="{FF2B5EF4-FFF2-40B4-BE49-F238E27FC236}">
                    <a16:creationId xmlns:a16="http://schemas.microsoft.com/office/drawing/2014/main" id="{D0566F5F-EB26-4A2B-891D-EF181BDD94F7}"/>
                  </a:ext>
                </a:extLst>
              </p:cNvPr>
              <p:cNvSpPr>
                <a:spLocks/>
              </p:cNvSpPr>
              <p:nvPr/>
            </p:nvSpPr>
            <p:spPr bwMode="auto">
              <a:xfrm>
                <a:off x="3154" y="1468"/>
                <a:ext cx="804" cy="1013"/>
              </a:xfrm>
              <a:custGeom>
                <a:avLst/>
                <a:gdLst>
                  <a:gd name="T0" fmla="*/ 0 w 1608"/>
                  <a:gd name="T1" fmla="*/ 0 h 2026"/>
                  <a:gd name="T2" fmla="*/ 1 w 1608"/>
                  <a:gd name="T3" fmla="*/ 1 h 2026"/>
                  <a:gd name="T4" fmla="*/ 1 w 1608"/>
                  <a:gd name="T5" fmla="*/ 1 h 2026"/>
                  <a:gd name="T6" fmla="*/ 1 w 1608"/>
                  <a:gd name="T7" fmla="*/ 1 h 2026"/>
                  <a:gd name="T8" fmla="*/ 1 w 1608"/>
                  <a:gd name="T9" fmla="*/ 1 h 2026"/>
                  <a:gd name="T10" fmla="*/ 1 w 1608"/>
                  <a:gd name="T11" fmla="*/ 1 h 2026"/>
                  <a:gd name="T12" fmla="*/ 1 w 1608"/>
                  <a:gd name="T13" fmla="*/ 1 h 2026"/>
                  <a:gd name="T14" fmla="*/ 1 w 1608"/>
                  <a:gd name="T15" fmla="*/ 1 h 2026"/>
                  <a:gd name="T16" fmla="*/ 1 w 1608"/>
                  <a:gd name="T17" fmla="*/ 1 h 2026"/>
                  <a:gd name="T18" fmla="*/ 1 w 1608"/>
                  <a:gd name="T19" fmla="*/ 1 h 2026"/>
                  <a:gd name="T20" fmla="*/ 1 w 1608"/>
                  <a:gd name="T21" fmla="*/ 1 h 2026"/>
                  <a:gd name="T22" fmla="*/ 1 w 1608"/>
                  <a:gd name="T23" fmla="*/ 1 h 2026"/>
                  <a:gd name="T24" fmla="*/ 1 w 1608"/>
                  <a:gd name="T25" fmla="*/ 1 h 2026"/>
                  <a:gd name="T26" fmla="*/ 1 w 1608"/>
                  <a:gd name="T27" fmla="*/ 1 h 2026"/>
                  <a:gd name="T28" fmla="*/ 1 w 1608"/>
                  <a:gd name="T29" fmla="*/ 1 h 2026"/>
                  <a:gd name="T30" fmla="*/ 1 w 1608"/>
                  <a:gd name="T31" fmla="*/ 1 h 2026"/>
                  <a:gd name="T32" fmla="*/ 1 w 1608"/>
                  <a:gd name="T33" fmla="*/ 1 h 2026"/>
                  <a:gd name="T34" fmla="*/ 1 w 1608"/>
                  <a:gd name="T35" fmla="*/ 1 h 2026"/>
                  <a:gd name="T36" fmla="*/ 1 w 1608"/>
                  <a:gd name="T37" fmla="*/ 1 h 2026"/>
                  <a:gd name="T38" fmla="*/ 1 w 1608"/>
                  <a:gd name="T39" fmla="*/ 1 h 2026"/>
                  <a:gd name="T40" fmla="*/ 1 w 1608"/>
                  <a:gd name="T41" fmla="*/ 1 h 2026"/>
                  <a:gd name="T42" fmla="*/ 1 w 1608"/>
                  <a:gd name="T43" fmla="*/ 1 h 2026"/>
                  <a:gd name="T44" fmla="*/ 1 w 1608"/>
                  <a:gd name="T45" fmla="*/ 1 h 2026"/>
                  <a:gd name="T46" fmla="*/ 1 w 1608"/>
                  <a:gd name="T47" fmla="*/ 1 h 2026"/>
                  <a:gd name="T48" fmla="*/ 1 w 1608"/>
                  <a:gd name="T49" fmla="*/ 1 h 2026"/>
                  <a:gd name="T50" fmla="*/ 0 w 1608"/>
                  <a:gd name="T51" fmla="*/ 0 h 2026"/>
                  <a:gd name="T52" fmla="*/ 0 w 1608"/>
                  <a:gd name="T53" fmla="*/ 0 h 20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8"/>
                  <a:gd name="T82" fmla="*/ 0 h 2026"/>
                  <a:gd name="T83" fmla="*/ 1608 w 1608"/>
                  <a:gd name="T84" fmla="*/ 2026 h 20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8" h="2026">
                    <a:moveTo>
                      <a:pt x="0" y="0"/>
                    </a:moveTo>
                    <a:lnTo>
                      <a:pt x="323" y="83"/>
                    </a:lnTo>
                    <a:lnTo>
                      <a:pt x="562" y="167"/>
                    </a:lnTo>
                    <a:lnTo>
                      <a:pt x="794" y="273"/>
                    </a:lnTo>
                    <a:lnTo>
                      <a:pt x="1005" y="410"/>
                    </a:lnTo>
                    <a:lnTo>
                      <a:pt x="1159" y="557"/>
                    </a:lnTo>
                    <a:lnTo>
                      <a:pt x="1289" y="686"/>
                    </a:lnTo>
                    <a:lnTo>
                      <a:pt x="1433" y="922"/>
                    </a:lnTo>
                    <a:lnTo>
                      <a:pt x="1517" y="1112"/>
                    </a:lnTo>
                    <a:lnTo>
                      <a:pt x="1574" y="1311"/>
                    </a:lnTo>
                    <a:lnTo>
                      <a:pt x="1608" y="1528"/>
                    </a:lnTo>
                    <a:lnTo>
                      <a:pt x="1591" y="1767"/>
                    </a:lnTo>
                    <a:lnTo>
                      <a:pt x="1532" y="2026"/>
                    </a:lnTo>
                    <a:lnTo>
                      <a:pt x="1500" y="1876"/>
                    </a:lnTo>
                    <a:lnTo>
                      <a:pt x="1450" y="1701"/>
                    </a:lnTo>
                    <a:lnTo>
                      <a:pt x="1458" y="1528"/>
                    </a:lnTo>
                    <a:lnTo>
                      <a:pt x="1441" y="1262"/>
                    </a:lnTo>
                    <a:lnTo>
                      <a:pt x="1384" y="1079"/>
                    </a:lnTo>
                    <a:lnTo>
                      <a:pt x="1300" y="905"/>
                    </a:lnTo>
                    <a:lnTo>
                      <a:pt x="1201" y="747"/>
                    </a:lnTo>
                    <a:lnTo>
                      <a:pt x="1068" y="623"/>
                    </a:lnTo>
                    <a:lnTo>
                      <a:pt x="819" y="406"/>
                    </a:lnTo>
                    <a:lnTo>
                      <a:pt x="597" y="273"/>
                    </a:lnTo>
                    <a:lnTo>
                      <a:pt x="365" y="184"/>
                    </a:lnTo>
                    <a:lnTo>
                      <a:pt x="106" y="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08" name="Freeform 147">
                <a:extLst>
                  <a:ext uri="{FF2B5EF4-FFF2-40B4-BE49-F238E27FC236}">
                    <a16:creationId xmlns:a16="http://schemas.microsoft.com/office/drawing/2014/main" id="{01B1298E-0D58-4A84-BBF4-46EAA65D1EBE}"/>
                  </a:ext>
                </a:extLst>
              </p:cNvPr>
              <p:cNvSpPr>
                <a:spLocks/>
              </p:cNvSpPr>
              <p:nvPr/>
            </p:nvSpPr>
            <p:spPr bwMode="auto">
              <a:xfrm>
                <a:off x="2076" y="1996"/>
                <a:ext cx="154" cy="290"/>
              </a:xfrm>
              <a:custGeom>
                <a:avLst/>
                <a:gdLst>
                  <a:gd name="T0" fmla="*/ 1 w 308"/>
                  <a:gd name="T1" fmla="*/ 1 h 579"/>
                  <a:gd name="T2" fmla="*/ 1 w 308"/>
                  <a:gd name="T3" fmla="*/ 1 h 579"/>
                  <a:gd name="T4" fmla="*/ 1 w 308"/>
                  <a:gd name="T5" fmla="*/ 1 h 579"/>
                  <a:gd name="T6" fmla="*/ 1 w 308"/>
                  <a:gd name="T7" fmla="*/ 1 h 579"/>
                  <a:gd name="T8" fmla="*/ 1 w 308"/>
                  <a:gd name="T9" fmla="*/ 1 h 579"/>
                  <a:gd name="T10" fmla="*/ 1 w 308"/>
                  <a:gd name="T11" fmla="*/ 1 h 579"/>
                  <a:gd name="T12" fmla="*/ 1 w 308"/>
                  <a:gd name="T13" fmla="*/ 1 h 579"/>
                  <a:gd name="T14" fmla="*/ 1 w 308"/>
                  <a:gd name="T15" fmla="*/ 1 h 579"/>
                  <a:gd name="T16" fmla="*/ 1 w 308"/>
                  <a:gd name="T17" fmla="*/ 0 h 579"/>
                  <a:gd name="T18" fmla="*/ 1 w 308"/>
                  <a:gd name="T19" fmla="*/ 1 h 579"/>
                  <a:gd name="T20" fmla="*/ 1 w 308"/>
                  <a:gd name="T21" fmla="*/ 1 h 579"/>
                  <a:gd name="T22" fmla="*/ 1 w 308"/>
                  <a:gd name="T23" fmla="*/ 1 h 579"/>
                  <a:gd name="T24" fmla="*/ 1 w 308"/>
                  <a:gd name="T25" fmla="*/ 1 h 579"/>
                  <a:gd name="T26" fmla="*/ 1 w 308"/>
                  <a:gd name="T27" fmla="*/ 1 h 579"/>
                  <a:gd name="T28" fmla="*/ 1 w 308"/>
                  <a:gd name="T29" fmla="*/ 1 h 579"/>
                  <a:gd name="T30" fmla="*/ 0 w 308"/>
                  <a:gd name="T31" fmla="*/ 1 h 579"/>
                  <a:gd name="T32" fmla="*/ 1 w 308"/>
                  <a:gd name="T33" fmla="*/ 1 h 579"/>
                  <a:gd name="T34" fmla="*/ 1 w 308"/>
                  <a:gd name="T35" fmla="*/ 1 h 5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8"/>
                  <a:gd name="T55" fmla="*/ 0 h 579"/>
                  <a:gd name="T56" fmla="*/ 308 w 308"/>
                  <a:gd name="T57" fmla="*/ 579 h 5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8" h="579">
                    <a:moveTo>
                      <a:pt x="17" y="579"/>
                    </a:moveTo>
                    <a:lnTo>
                      <a:pt x="83" y="488"/>
                    </a:lnTo>
                    <a:lnTo>
                      <a:pt x="165" y="463"/>
                    </a:lnTo>
                    <a:lnTo>
                      <a:pt x="232" y="448"/>
                    </a:lnTo>
                    <a:lnTo>
                      <a:pt x="249" y="397"/>
                    </a:lnTo>
                    <a:lnTo>
                      <a:pt x="266" y="256"/>
                    </a:lnTo>
                    <a:lnTo>
                      <a:pt x="308" y="140"/>
                    </a:lnTo>
                    <a:lnTo>
                      <a:pt x="298" y="81"/>
                    </a:lnTo>
                    <a:lnTo>
                      <a:pt x="116" y="0"/>
                    </a:lnTo>
                    <a:lnTo>
                      <a:pt x="83" y="91"/>
                    </a:lnTo>
                    <a:lnTo>
                      <a:pt x="182" y="123"/>
                    </a:lnTo>
                    <a:lnTo>
                      <a:pt x="182" y="207"/>
                    </a:lnTo>
                    <a:lnTo>
                      <a:pt x="157" y="298"/>
                    </a:lnTo>
                    <a:lnTo>
                      <a:pt x="140" y="389"/>
                    </a:lnTo>
                    <a:lnTo>
                      <a:pt x="91" y="431"/>
                    </a:lnTo>
                    <a:lnTo>
                      <a:pt x="0" y="456"/>
                    </a:lnTo>
                    <a:lnTo>
                      <a:pt x="17"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09" name="Freeform 148">
                <a:extLst>
                  <a:ext uri="{FF2B5EF4-FFF2-40B4-BE49-F238E27FC236}">
                    <a16:creationId xmlns:a16="http://schemas.microsoft.com/office/drawing/2014/main" id="{305100B9-1810-4EBF-A91F-964E14DAB546}"/>
                  </a:ext>
                </a:extLst>
              </p:cNvPr>
              <p:cNvSpPr>
                <a:spLocks/>
              </p:cNvSpPr>
              <p:nvPr/>
            </p:nvSpPr>
            <p:spPr bwMode="auto">
              <a:xfrm>
                <a:off x="3013" y="2249"/>
                <a:ext cx="278" cy="103"/>
              </a:xfrm>
              <a:custGeom>
                <a:avLst/>
                <a:gdLst>
                  <a:gd name="T0" fmla="*/ 0 w 555"/>
                  <a:gd name="T1" fmla="*/ 0 h 207"/>
                  <a:gd name="T2" fmla="*/ 1 w 555"/>
                  <a:gd name="T3" fmla="*/ 0 h 207"/>
                  <a:gd name="T4" fmla="*/ 1 w 555"/>
                  <a:gd name="T5" fmla="*/ 0 h 207"/>
                  <a:gd name="T6" fmla="*/ 1 w 555"/>
                  <a:gd name="T7" fmla="*/ 0 h 207"/>
                  <a:gd name="T8" fmla="*/ 1 w 555"/>
                  <a:gd name="T9" fmla="*/ 0 h 207"/>
                  <a:gd name="T10" fmla="*/ 1 w 555"/>
                  <a:gd name="T11" fmla="*/ 0 h 207"/>
                  <a:gd name="T12" fmla="*/ 1 w 555"/>
                  <a:gd name="T13" fmla="*/ 0 h 207"/>
                  <a:gd name="T14" fmla="*/ 1 w 555"/>
                  <a:gd name="T15" fmla="*/ 0 h 207"/>
                  <a:gd name="T16" fmla="*/ 1 w 555"/>
                  <a:gd name="T17" fmla="*/ 0 h 207"/>
                  <a:gd name="T18" fmla="*/ 0 w 555"/>
                  <a:gd name="T19" fmla="*/ 0 h 207"/>
                  <a:gd name="T20" fmla="*/ 0 w 555"/>
                  <a:gd name="T21" fmla="*/ 0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5"/>
                  <a:gd name="T34" fmla="*/ 0 h 207"/>
                  <a:gd name="T35" fmla="*/ 555 w 55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5" h="207">
                    <a:moveTo>
                      <a:pt x="0" y="133"/>
                    </a:moveTo>
                    <a:lnTo>
                      <a:pt x="183" y="67"/>
                    </a:lnTo>
                    <a:lnTo>
                      <a:pt x="323" y="17"/>
                    </a:lnTo>
                    <a:lnTo>
                      <a:pt x="555" y="0"/>
                    </a:lnTo>
                    <a:lnTo>
                      <a:pt x="521" y="67"/>
                    </a:lnTo>
                    <a:lnTo>
                      <a:pt x="363" y="67"/>
                    </a:lnTo>
                    <a:lnTo>
                      <a:pt x="223" y="116"/>
                    </a:lnTo>
                    <a:lnTo>
                      <a:pt x="124" y="166"/>
                    </a:lnTo>
                    <a:lnTo>
                      <a:pt x="25" y="207"/>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10" name="Freeform 149">
                <a:extLst>
                  <a:ext uri="{FF2B5EF4-FFF2-40B4-BE49-F238E27FC236}">
                    <a16:creationId xmlns:a16="http://schemas.microsoft.com/office/drawing/2014/main" id="{2E81DB7C-CADC-472D-B1DE-2DE31F0258CE}"/>
                  </a:ext>
                </a:extLst>
              </p:cNvPr>
              <p:cNvSpPr>
                <a:spLocks/>
              </p:cNvSpPr>
              <p:nvPr/>
            </p:nvSpPr>
            <p:spPr bwMode="auto">
              <a:xfrm>
                <a:off x="3282" y="2266"/>
                <a:ext cx="228" cy="431"/>
              </a:xfrm>
              <a:custGeom>
                <a:avLst/>
                <a:gdLst>
                  <a:gd name="T0" fmla="*/ 0 w 457"/>
                  <a:gd name="T1" fmla="*/ 0 h 862"/>
                  <a:gd name="T2" fmla="*/ 0 w 457"/>
                  <a:gd name="T3" fmla="*/ 1 h 862"/>
                  <a:gd name="T4" fmla="*/ 0 w 457"/>
                  <a:gd name="T5" fmla="*/ 1 h 862"/>
                  <a:gd name="T6" fmla="*/ 0 w 457"/>
                  <a:gd name="T7" fmla="*/ 1 h 862"/>
                  <a:gd name="T8" fmla="*/ 0 w 457"/>
                  <a:gd name="T9" fmla="*/ 1 h 862"/>
                  <a:gd name="T10" fmla="*/ 0 w 457"/>
                  <a:gd name="T11" fmla="*/ 1 h 862"/>
                  <a:gd name="T12" fmla="*/ 0 w 457"/>
                  <a:gd name="T13" fmla="*/ 1 h 862"/>
                  <a:gd name="T14" fmla="*/ 0 w 457"/>
                  <a:gd name="T15" fmla="*/ 1 h 862"/>
                  <a:gd name="T16" fmla="*/ 0 w 457"/>
                  <a:gd name="T17" fmla="*/ 1 h 862"/>
                  <a:gd name="T18" fmla="*/ 0 w 457"/>
                  <a:gd name="T19" fmla="*/ 1 h 862"/>
                  <a:gd name="T20" fmla="*/ 0 w 457"/>
                  <a:gd name="T21" fmla="*/ 1 h 862"/>
                  <a:gd name="T22" fmla="*/ 0 w 457"/>
                  <a:gd name="T23" fmla="*/ 1 h 862"/>
                  <a:gd name="T24" fmla="*/ 0 w 457"/>
                  <a:gd name="T25" fmla="*/ 1 h 862"/>
                  <a:gd name="T26" fmla="*/ 0 w 457"/>
                  <a:gd name="T27" fmla="*/ 1 h 862"/>
                  <a:gd name="T28" fmla="*/ 0 w 457"/>
                  <a:gd name="T29" fmla="*/ 1 h 862"/>
                  <a:gd name="T30" fmla="*/ 0 w 457"/>
                  <a:gd name="T31" fmla="*/ 1 h 862"/>
                  <a:gd name="T32" fmla="*/ 0 w 457"/>
                  <a:gd name="T33" fmla="*/ 1 h 862"/>
                  <a:gd name="T34" fmla="*/ 0 w 457"/>
                  <a:gd name="T35" fmla="*/ 1 h 862"/>
                  <a:gd name="T36" fmla="*/ 0 w 457"/>
                  <a:gd name="T37" fmla="*/ 1 h 862"/>
                  <a:gd name="T38" fmla="*/ 0 w 457"/>
                  <a:gd name="T39" fmla="*/ 0 h 862"/>
                  <a:gd name="T40" fmla="*/ 0 w 457"/>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7"/>
                  <a:gd name="T64" fmla="*/ 0 h 862"/>
                  <a:gd name="T65" fmla="*/ 457 w 457"/>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7" h="862">
                    <a:moveTo>
                      <a:pt x="225" y="0"/>
                    </a:moveTo>
                    <a:lnTo>
                      <a:pt x="274" y="49"/>
                    </a:lnTo>
                    <a:lnTo>
                      <a:pt x="407" y="57"/>
                    </a:lnTo>
                    <a:lnTo>
                      <a:pt x="457" y="115"/>
                    </a:lnTo>
                    <a:lnTo>
                      <a:pt x="439" y="298"/>
                    </a:lnTo>
                    <a:lnTo>
                      <a:pt x="407" y="505"/>
                    </a:lnTo>
                    <a:lnTo>
                      <a:pt x="380" y="695"/>
                    </a:lnTo>
                    <a:lnTo>
                      <a:pt x="356" y="811"/>
                    </a:lnTo>
                    <a:lnTo>
                      <a:pt x="240" y="862"/>
                    </a:lnTo>
                    <a:lnTo>
                      <a:pt x="0" y="862"/>
                    </a:lnTo>
                    <a:lnTo>
                      <a:pt x="17" y="811"/>
                    </a:lnTo>
                    <a:lnTo>
                      <a:pt x="116" y="821"/>
                    </a:lnTo>
                    <a:lnTo>
                      <a:pt x="240" y="779"/>
                    </a:lnTo>
                    <a:lnTo>
                      <a:pt x="306" y="705"/>
                    </a:lnTo>
                    <a:lnTo>
                      <a:pt x="323" y="522"/>
                    </a:lnTo>
                    <a:lnTo>
                      <a:pt x="365" y="264"/>
                    </a:lnTo>
                    <a:lnTo>
                      <a:pt x="356" y="140"/>
                    </a:lnTo>
                    <a:lnTo>
                      <a:pt x="291" y="115"/>
                    </a:lnTo>
                    <a:lnTo>
                      <a:pt x="215" y="9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11" name="Freeform 150">
                <a:extLst>
                  <a:ext uri="{FF2B5EF4-FFF2-40B4-BE49-F238E27FC236}">
                    <a16:creationId xmlns:a16="http://schemas.microsoft.com/office/drawing/2014/main" id="{E199ADF6-443B-45FC-90D0-274303C801EE}"/>
                  </a:ext>
                </a:extLst>
              </p:cNvPr>
              <p:cNvSpPr>
                <a:spLocks/>
              </p:cNvSpPr>
              <p:nvPr/>
            </p:nvSpPr>
            <p:spPr bwMode="auto">
              <a:xfrm>
                <a:off x="2996" y="2705"/>
                <a:ext cx="240" cy="286"/>
              </a:xfrm>
              <a:custGeom>
                <a:avLst/>
                <a:gdLst>
                  <a:gd name="T0" fmla="*/ 0 w 481"/>
                  <a:gd name="T1" fmla="*/ 1 h 572"/>
                  <a:gd name="T2" fmla="*/ 0 w 481"/>
                  <a:gd name="T3" fmla="*/ 1 h 572"/>
                  <a:gd name="T4" fmla="*/ 0 w 481"/>
                  <a:gd name="T5" fmla="*/ 1 h 572"/>
                  <a:gd name="T6" fmla="*/ 0 w 481"/>
                  <a:gd name="T7" fmla="*/ 1 h 572"/>
                  <a:gd name="T8" fmla="*/ 0 w 481"/>
                  <a:gd name="T9" fmla="*/ 1 h 572"/>
                  <a:gd name="T10" fmla="*/ 0 w 481"/>
                  <a:gd name="T11" fmla="*/ 1 h 572"/>
                  <a:gd name="T12" fmla="*/ 0 w 481"/>
                  <a:gd name="T13" fmla="*/ 1 h 572"/>
                  <a:gd name="T14" fmla="*/ 0 w 481"/>
                  <a:gd name="T15" fmla="*/ 1 h 572"/>
                  <a:gd name="T16" fmla="*/ 0 w 481"/>
                  <a:gd name="T17" fmla="*/ 1 h 572"/>
                  <a:gd name="T18" fmla="*/ 0 w 481"/>
                  <a:gd name="T19" fmla="*/ 0 h 572"/>
                  <a:gd name="T20" fmla="*/ 0 w 481"/>
                  <a:gd name="T21" fmla="*/ 1 h 572"/>
                  <a:gd name="T22" fmla="*/ 0 w 481"/>
                  <a:gd name="T23" fmla="*/ 1 h 572"/>
                  <a:gd name="T24" fmla="*/ 0 w 481"/>
                  <a:gd name="T25" fmla="*/ 1 h 572"/>
                  <a:gd name="T26" fmla="*/ 0 w 481"/>
                  <a:gd name="T27" fmla="*/ 1 h 572"/>
                  <a:gd name="T28" fmla="*/ 0 w 481"/>
                  <a:gd name="T29" fmla="*/ 1 h 572"/>
                  <a:gd name="T30" fmla="*/ 0 w 481"/>
                  <a:gd name="T31" fmla="*/ 1 h 572"/>
                  <a:gd name="T32" fmla="*/ 0 w 481"/>
                  <a:gd name="T33" fmla="*/ 1 h 572"/>
                  <a:gd name="T34" fmla="*/ 0 w 481"/>
                  <a:gd name="T35" fmla="*/ 1 h 572"/>
                  <a:gd name="T36" fmla="*/ 0 w 481"/>
                  <a:gd name="T37" fmla="*/ 1 h 572"/>
                  <a:gd name="T38" fmla="*/ 0 w 481"/>
                  <a:gd name="T39" fmla="*/ 1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1"/>
                  <a:gd name="T61" fmla="*/ 0 h 572"/>
                  <a:gd name="T62" fmla="*/ 481 w 481"/>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1" h="572">
                    <a:moveTo>
                      <a:pt x="0" y="399"/>
                    </a:moveTo>
                    <a:lnTo>
                      <a:pt x="8" y="540"/>
                    </a:lnTo>
                    <a:lnTo>
                      <a:pt x="59" y="572"/>
                    </a:lnTo>
                    <a:lnTo>
                      <a:pt x="165" y="498"/>
                    </a:lnTo>
                    <a:lnTo>
                      <a:pt x="298" y="416"/>
                    </a:lnTo>
                    <a:lnTo>
                      <a:pt x="357" y="332"/>
                    </a:lnTo>
                    <a:lnTo>
                      <a:pt x="348" y="249"/>
                    </a:lnTo>
                    <a:lnTo>
                      <a:pt x="397" y="157"/>
                    </a:lnTo>
                    <a:lnTo>
                      <a:pt x="481" y="66"/>
                    </a:lnTo>
                    <a:lnTo>
                      <a:pt x="432" y="0"/>
                    </a:lnTo>
                    <a:lnTo>
                      <a:pt x="357" y="83"/>
                    </a:lnTo>
                    <a:lnTo>
                      <a:pt x="298" y="150"/>
                    </a:lnTo>
                    <a:lnTo>
                      <a:pt x="266" y="232"/>
                    </a:lnTo>
                    <a:lnTo>
                      <a:pt x="257" y="325"/>
                    </a:lnTo>
                    <a:lnTo>
                      <a:pt x="224" y="382"/>
                    </a:lnTo>
                    <a:lnTo>
                      <a:pt x="141" y="441"/>
                    </a:lnTo>
                    <a:lnTo>
                      <a:pt x="91" y="482"/>
                    </a:lnTo>
                    <a:lnTo>
                      <a:pt x="49" y="374"/>
                    </a:lnTo>
                    <a:lnTo>
                      <a:pt x="0"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12" name="Freeform 151">
                <a:extLst>
                  <a:ext uri="{FF2B5EF4-FFF2-40B4-BE49-F238E27FC236}">
                    <a16:creationId xmlns:a16="http://schemas.microsoft.com/office/drawing/2014/main" id="{558E5E61-4779-4B6D-8BF9-E0C20C20FAF7}"/>
                  </a:ext>
                </a:extLst>
              </p:cNvPr>
              <p:cNvSpPr>
                <a:spLocks/>
              </p:cNvSpPr>
              <p:nvPr/>
            </p:nvSpPr>
            <p:spPr bwMode="auto">
              <a:xfrm>
                <a:off x="2681" y="2266"/>
                <a:ext cx="324" cy="593"/>
              </a:xfrm>
              <a:custGeom>
                <a:avLst/>
                <a:gdLst>
                  <a:gd name="T0" fmla="*/ 0 w 646"/>
                  <a:gd name="T1" fmla="*/ 1 h 1186"/>
                  <a:gd name="T2" fmla="*/ 1 w 646"/>
                  <a:gd name="T3" fmla="*/ 1 h 1186"/>
                  <a:gd name="T4" fmla="*/ 1 w 646"/>
                  <a:gd name="T5" fmla="*/ 1 h 1186"/>
                  <a:gd name="T6" fmla="*/ 1 w 646"/>
                  <a:gd name="T7" fmla="*/ 1 h 1186"/>
                  <a:gd name="T8" fmla="*/ 1 w 646"/>
                  <a:gd name="T9" fmla="*/ 1 h 1186"/>
                  <a:gd name="T10" fmla="*/ 1 w 646"/>
                  <a:gd name="T11" fmla="*/ 1 h 1186"/>
                  <a:gd name="T12" fmla="*/ 1 w 646"/>
                  <a:gd name="T13" fmla="*/ 1 h 1186"/>
                  <a:gd name="T14" fmla="*/ 1 w 646"/>
                  <a:gd name="T15" fmla="*/ 1 h 1186"/>
                  <a:gd name="T16" fmla="*/ 1 w 646"/>
                  <a:gd name="T17" fmla="*/ 1 h 1186"/>
                  <a:gd name="T18" fmla="*/ 1 w 646"/>
                  <a:gd name="T19" fmla="*/ 1 h 1186"/>
                  <a:gd name="T20" fmla="*/ 1 w 646"/>
                  <a:gd name="T21" fmla="*/ 1 h 1186"/>
                  <a:gd name="T22" fmla="*/ 1 w 646"/>
                  <a:gd name="T23" fmla="*/ 1 h 1186"/>
                  <a:gd name="T24" fmla="*/ 1 w 646"/>
                  <a:gd name="T25" fmla="*/ 1 h 1186"/>
                  <a:gd name="T26" fmla="*/ 1 w 646"/>
                  <a:gd name="T27" fmla="*/ 1 h 1186"/>
                  <a:gd name="T28" fmla="*/ 1 w 646"/>
                  <a:gd name="T29" fmla="*/ 1 h 1186"/>
                  <a:gd name="T30" fmla="*/ 1 w 646"/>
                  <a:gd name="T31" fmla="*/ 1 h 1186"/>
                  <a:gd name="T32" fmla="*/ 1 w 646"/>
                  <a:gd name="T33" fmla="*/ 1 h 1186"/>
                  <a:gd name="T34" fmla="*/ 1 w 646"/>
                  <a:gd name="T35" fmla="*/ 1 h 1186"/>
                  <a:gd name="T36" fmla="*/ 1 w 646"/>
                  <a:gd name="T37" fmla="*/ 1 h 1186"/>
                  <a:gd name="T38" fmla="*/ 1 w 646"/>
                  <a:gd name="T39" fmla="*/ 1 h 1186"/>
                  <a:gd name="T40" fmla="*/ 1 w 646"/>
                  <a:gd name="T41" fmla="*/ 1 h 1186"/>
                  <a:gd name="T42" fmla="*/ 1 w 646"/>
                  <a:gd name="T43" fmla="*/ 1 h 1186"/>
                  <a:gd name="T44" fmla="*/ 1 w 646"/>
                  <a:gd name="T45" fmla="*/ 1 h 1186"/>
                  <a:gd name="T46" fmla="*/ 1 w 646"/>
                  <a:gd name="T47" fmla="*/ 0 h 1186"/>
                  <a:gd name="T48" fmla="*/ 0 w 646"/>
                  <a:gd name="T49" fmla="*/ 1 h 1186"/>
                  <a:gd name="T50" fmla="*/ 0 w 646"/>
                  <a:gd name="T51" fmla="*/ 1 h 1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1186"/>
                  <a:gd name="T80" fmla="*/ 646 w 646"/>
                  <a:gd name="T81" fmla="*/ 1186 h 1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1186">
                    <a:moveTo>
                      <a:pt x="0" y="64"/>
                    </a:moveTo>
                    <a:lnTo>
                      <a:pt x="298" y="165"/>
                    </a:lnTo>
                    <a:lnTo>
                      <a:pt x="405" y="207"/>
                    </a:lnTo>
                    <a:lnTo>
                      <a:pt x="330" y="347"/>
                    </a:lnTo>
                    <a:lnTo>
                      <a:pt x="256" y="555"/>
                    </a:lnTo>
                    <a:lnTo>
                      <a:pt x="239" y="638"/>
                    </a:lnTo>
                    <a:lnTo>
                      <a:pt x="306" y="695"/>
                    </a:lnTo>
                    <a:lnTo>
                      <a:pt x="464" y="779"/>
                    </a:lnTo>
                    <a:lnTo>
                      <a:pt x="562" y="828"/>
                    </a:lnTo>
                    <a:lnTo>
                      <a:pt x="555" y="1077"/>
                    </a:lnTo>
                    <a:lnTo>
                      <a:pt x="604" y="1186"/>
                    </a:lnTo>
                    <a:lnTo>
                      <a:pt x="629" y="1094"/>
                    </a:lnTo>
                    <a:lnTo>
                      <a:pt x="621" y="954"/>
                    </a:lnTo>
                    <a:lnTo>
                      <a:pt x="646" y="870"/>
                    </a:lnTo>
                    <a:lnTo>
                      <a:pt x="629" y="779"/>
                    </a:lnTo>
                    <a:lnTo>
                      <a:pt x="521" y="729"/>
                    </a:lnTo>
                    <a:lnTo>
                      <a:pt x="429" y="663"/>
                    </a:lnTo>
                    <a:lnTo>
                      <a:pt x="323" y="613"/>
                    </a:lnTo>
                    <a:lnTo>
                      <a:pt x="380" y="380"/>
                    </a:lnTo>
                    <a:lnTo>
                      <a:pt x="481" y="264"/>
                    </a:lnTo>
                    <a:lnTo>
                      <a:pt x="454" y="172"/>
                    </a:lnTo>
                    <a:lnTo>
                      <a:pt x="306" y="91"/>
                    </a:lnTo>
                    <a:lnTo>
                      <a:pt x="148" y="32"/>
                    </a:lnTo>
                    <a:lnTo>
                      <a:pt x="66"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13" name="Freeform 152">
                <a:extLst>
                  <a:ext uri="{FF2B5EF4-FFF2-40B4-BE49-F238E27FC236}">
                    <a16:creationId xmlns:a16="http://schemas.microsoft.com/office/drawing/2014/main" id="{420918D2-E645-48AB-96A9-0D5C8229071A}"/>
                  </a:ext>
                </a:extLst>
              </p:cNvPr>
              <p:cNvSpPr>
                <a:spLocks/>
              </p:cNvSpPr>
              <p:nvPr/>
            </p:nvSpPr>
            <p:spPr bwMode="auto">
              <a:xfrm>
                <a:off x="2478" y="2145"/>
                <a:ext cx="182" cy="162"/>
              </a:xfrm>
              <a:custGeom>
                <a:avLst/>
                <a:gdLst>
                  <a:gd name="T0" fmla="*/ 0 w 365"/>
                  <a:gd name="T1" fmla="*/ 1 h 323"/>
                  <a:gd name="T2" fmla="*/ 0 w 365"/>
                  <a:gd name="T3" fmla="*/ 1 h 323"/>
                  <a:gd name="T4" fmla="*/ 0 w 365"/>
                  <a:gd name="T5" fmla="*/ 1 h 323"/>
                  <a:gd name="T6" fmla="*/ 0 w 365"/>
                  <a:gd name="T7" fmla="*/ 0 h 323"/>
                  <a:gd name="T8" fmla="*/ 0 w 365"/>
                  <a:gd name="T9" fmla="*/ 1 h 323"/>
                  <a:gd name="T10" fmla="*/ 0 w 365"/>
                  <a:gd name="T11" fmla="*/ 1 h 323"/>
                  <a:gd name="T12" fmla="*/ 0 w 365"/>
                  <a:gd name="T13" fmla="*/ 1 h 323"/>
                  <a:gd name="T14" fmla="*/ 0 w 365"/>
                  <a:gd name="T15" fmla="*/ 1 h 323"/>
                  <a:gd name="T16" fmla="*/ 0 w 365"/>
                  <a:gd name="T17" fmla="*/ 1 h 323"/>
                  <a:gd name="T18" fmla="*/ 0 w 365"/>
                  <a:gd name="T19" fmla="*/ 1 h 323"/>
                  <a:gd name="T20" fmla="*/ 0 w 365"/>
                  <a:gd name="T21" fmla="*/ 1 h 323"/>
                  <a:gd name="T22" fmla="*/ 0 w 365"/>
                  <a:gd name="T23" fmla="*/ 1 h 323"/>
                  <a:gd name="T24" fmla="*/ 0 w 365"/>
                  <a:gd name="T25" fmla="*/ 1 h 323"/>
                  <a:gd name="T26" fmla="*/ 0 w 365"/>
                  <a:gd name="T27" fmla="*/ 1 h 323"/>
                  <a:gd name="T28" fmla="*/ 0 w 365"/>
                  <a:gd name="T29" fmla="*/ 1 h 323"/>
                  <a:gd name="T30" fmla="*/ 0 w 365"/>
                  <a:gd name="T31" fmla="*/ 1 h 323"/>
                  <a:gd name="T32" fmla="*/ 0 w 365"/>
                  <a:gd name="T33" fmla="*/ 1 h 323"/>
                  <a:gd name="T34" fmla="*/ 0 w 365"/>
                  <a:gd name="T35" fmla="*/ 1 h 323"/>
                  <a:gd name="T36" fmla="*/ 0 w 365"/>
                  <a:gd name="T37" fmla="*/ 1 h 323"/>
                  <a:gd name="T38" fmla="*/ 0 w 365"/>
                  <a:gd name="T39" fmla="*/ 1 h 323"/>
                  <a:gd name="T40" fmla="*/ 0 w 365"/>
                  <a:gd name="T41" fmla="*/ 1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323"/>
                  <a:gd name="T65" fmla="*/ 365 w 36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323">
                    <a:moveTo>
                      <a:pt x="365" y="215"/>
                    </a:moveTo>
                    <a:lnTo>
                      <a:pt x="340" y="133"/>
                    </a:lnTo>
                    <a:lnTo>
                      <a:pt x="291" y="42"/>
                    </a:lnTo>
                    <a:lnTo>
                      <a:pt x="232" y="0"/>
                    </a:lnTo>
                    <a:lnTo>
                      <a:pt x="125" y="25"/>
                    </a:lnTo>
                    <a:lnTo>
                      <a:pt x="91" y="124"/>
                    </a:lnTo>
                    <a:lnTo>
                      <a:pt x="59" y="91"/>
                    </a:lnTo>
                    <a:lnTo>
                      <a:pt x="0" y="99"/>
                    </a:lnTo>
                    <a:lnTo>
                      <a:pt x="0" y="141"/>
                    </a:lnTo>
                    <a:lnTo>
                      <a:pt x="83" y="249"/>
                    </a:lnTo>
                    <a:lnTo>
                      <a:pt x="158" y="323"/>
                    </a:lnTo>
                    <a:lnTo>
                      <a:pt x="224" y="306"/>
                    </a:lnTo>
                    <a:lnTo>
                      <a:pt x="199" y="242"/>
                    </a:lnTo>
                    <a:lnTo>
                      <a:pt x="175" y="158"/>
                    </a:lnTo>
                    <a:lnTo>
                      <a:pt x="165" y="91"/>
                    </a:lnTo>
                    <a:lnTo>
                      <a:pt x="215" y="74"/>
                    </a:lnTo>
                    <a:lnTo>
                      <a:pt x="256" y="150"/>
                    </a:lnTo>
                    <a:lnTo>
                      <a:pt x="315" y="232"/>
                    </a:lnTo>
                    <a:lnTo>
                      <a:pt x="357" y="257"/>
                    </a:lnTo>
                    <a:lnTo>
                      <a:pt x="365"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14" name="Freeform 153">
                <a:extLst>
                  <a:ext uri="{FF2B5EF4-FFF2-40B4-BE49-F238E27FC236}">
                    <a16:creationId xmlns:a16="http://schemas.microsoft.com/office/drawing/2014/main" id="{BC010759-97F4-4F0A-96B0-0618DD122D7A}"/>
                  </a:ext>
                </a:extLst>
              </p:cNvPr>
              <p:cNvSpPr>
                <a:spLocks/>
              </p:cNvSpPr>
              <p:nvPr/>
            </p:nvSpPr>
            <p:spPr bwMode="auto">
              <a:xfrm>
                <a:off x="2424" y="1701"/>
                <a:ext cx="224" cy="460"/>
              </a:xfrm>
              <a:custGeom>
                <a:avLst/>
                <a:gdLst>
                  <a:gd name="T0" fmla="*/ 0 w 449"/>
                  <a:gd name="T1" fmla="*/ 1 h 920"/>
                  <a:gd name="T2" fmla="*/ 0 w 449"/>
                  <a:gd name="T3" fmla="*/ 1 h 920"/>
                  <a:gd name="T4" fmla="*/ 0 w 449"/>
                  <a:gd name="T5" fmla="*/ 1 h 920"/>
                  <a:gd name="T6" fmla="*/ 0 w 449"/>
                  <a:gd name="T7" fmla="*/ 1 h 920"/>
                  <a:gd name="T8" fmla="*/ 0 w 449"/>
                  <a:gd name="T9" fmla="*/ 1 h 920"/>
                  <a:gd name="T10" fmla="*/ 0 w 449"/>
                  <a:gd name="T11" fmla="*/ 1 h 920"/>
                  <a:gd name="T12" fmla="*/ 0 w 449"/>
                  <a:gd name="T13" fmla="*/ 1 h 920"/>
                  <a:gd name="T14" fmla="*/ 0 w 449"/>
                  <a:gd name="T15" fmla="*/ 1 h 920"/>
                  <a:gd name="T16" fmla="*/ 0 w 449"/>
                  <a:gd name="T17" fmla="*/ 1 h 920"/>
                  <a:gd name="T18" fmla="*/ 0 w 449"/>
                  <a:gd name="T19" fmla="*/ 1 h 920"/>
                  <a:gd name="T20" fmla="*/ 0 w 449"/>
                  <a:gd name="T21" fmla="*/ 1 h 920"/>
                  <a:gd name="T22" fmla="*/ 0 w 449"/>
                  <a:gd name="T23" fmla="*/ 1 h 920"/>
                  <a:gd name="T24" fmla="*/ 0 w 449"/>
                  <a:gd name="T25" fmla="*/ 1 h 920"/>
                  <a:gd name="T26" fmla="*/ 0 w 449"/>
                  <a:gd name="T27" fmla="*/ 1 h 920"/>
                  <a:gd name="T28" fmla="*/ 0 w 449"/>
                  <a:gd name="T29" fmla="*/ 1 h 920"/>
                  <a:gd name="T30" fmla="*/ 0 w 449"/>
                  <a:gd name="T31" fmla="*/ 1 h 920"/>
                  <a:gd name="T32" fmla="*/ 0 w 449"/>
                  <a:gd name="T33" fmla="*/ 1 h 920"/>
                  <a:gd name="T34" fmla="*/ 0 w 449"/>
                  <a:gd name="T35" fmla="*/ 0 h 920"/>
                  <a:gd name="T36" fmla="*/ 0 w 449"/>
                  <a:gd name="T37" fmla="*/ 1 h 920"/>
                  <a:gd name="T38" fmla="*/ 0 w 449"/>
                  <a:gd name="T39" fmla="*/ 1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9"/>
                  <a:gd name="T61" fmla="*/ 0 h 920"/>
                  <a:gd name="T62" fmla="*/ 449 w 449"/>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9" h="920">
                    <a:moveTo>
                      <a:pt x="449" y="50"/>
                    </a:moveTo>
                    <a:lnTo>
                      <a:pt x="333" y="175"/>
                    </a:lnTo>
                    <a:lnTo>
                      <a:pt x="217" y="267"/>
                    </a:lnTo>
                    <a:lnTo>
                      <a:pt x="109" y="422"/>
                    </a:lnTo>
                    <a:lnTo>
                      <a:pt x="143" y="464"/>
                    </a:lnTo>
                    <a:lnTo>
                      <a:pt x="143" y="555"/>
                    </a:lnTo>
                    <a:lnTo>
                      <a:pt x="116" y="631"/>
                    </a:lnTo>
                    <a:lnTo>
                      <a:pt x="101" y="747"/>
                    </a:lnTo>
                    <a:lnTo>
                      <a:pt x="109" y="920"/>
                    </a:lnTo>
                    <a:lnTo>
                      <a:pt x="35" y="846"/>
                    </a:lnTo>
                    <a:lnTo>
                      <a:pt x="0" y="706"/>
                    </a:lnTo>
                    <a:lnTo>
                      <a:pt x="35" y="573"/>
                    </a:lnTo>
                    <a:lnTo>
                      <a:pt x="52" y="498"/>
                    </a:lnTo>
                    <a:lnTo>
                      <a:pt x="18" y="440"/>
                    </a:lnTo>
                    <a:lnTo>
                      <a:pt x="52" y="358"/>
                    </a:lnTo>
                    <a:lnTo>
                      <a:pt x="134" y="257"/>
                    </a:lnTo>
                    <a:lnTo>
                      <a:pt x="284" y="133"/>
                    </a:lnTo>
                    <a:lnTo>
                      <a:pt x="440" y="0"/>
                    </a:lnTo>
                    <a:lnTo>
                      <a:pt x="44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15" name="Freeform 154">
                <a:extLst>
                  <a:ext uri="{FF2B5EF4-FFF2-40B4-BE49-F238E27FC236}">
                    <a16:creationId xmlns:a16="http://schemas.microsoft.com/office/drawing/2014/main" id="{2CC00F11-13E6-4534-BFAF-193115761C44}"/>
                  </a:ext>
                </a:extLst>
              </p:cNvPr>
              <p:cNvSpPr>
                <a:spLocks/>
              </p:cNvSpPr>
              <p:nvPr/>
            </p:nvSpPr>
            <p:spPr bwMode="auto">
              <a:xfrm>
                <a:off x="2599" y="1614"/>
                <a:ext cx="174" cy="91"/>
              </a:xfrm>
              <a:custGeom>
                <a:avLst/>
                <a:gdLst>
                  <a:gd name="T0" fmla="*/ 0 w 348"/>
                  <a:gd name="T1" fmla="*/ 1 h 182"/>
                  <a:gd name="T2" fmla="*/ 1 w 348"/>
                  <a:gd name="T3" fmla="*/ 1 h 182"/>
                  <a:gd name="T4" fmla="*/ 1 w 348"/>
                  <a:gd name="T5" fmla="*/ 0 h 182"/>
                  <a:gd name="T6" fmla="*/ 1 w 348"/>
                  <a:gd name="T7" fmla="*/ 1 h 182"/>
                  <a:gd name="T8" fmla="*/ 1 w 348"/>
                  <a:gd name="T9" fmla="*/ 1 h 182"/>
                  <a:gd name="T10" fmla="*/ 1 w 348"/>
                  <a:gd name="T11" fmla="*/ 1 h 182"/>
                  <a:gd name="T12" fmla="*/ 1 w 348"/>
                  <a:gd name="T13" fmla="*/ 1 h 182"/>
                  <a:gd name="T14" fmla="*/ 0 w 348"/>
                  <a:gd name="T15" fmla="*/ 1 h 182"/>
                  <a:gd name="T16" fmla="*/ 0 w 348"/>
                  <a:gd name="T17" fmla="*/ 1 h 182"/>
                  <a:gd name="T18" fmla="*/ 0 w 348"/>
                  <a:gd name="T19" fmla="*/ 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182"/>
                  <a:gd name="T32" fmla="*/ 348 w 348"/>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182">
                    <a:moveTo>
                      <a:pt x="0" y="108"/>
                    </a:moveTo>
                    <a:lnTo>
                      <a:pt x="131" y="49"/>
                    </a:lnTo>
                    <a:lnTo>
                      <a:pt x="257" y="0"/>
                    </a:lnTo>
                    <a:lnTo>
                      <a:pt x="348" y="9"/>
                    </a:lnTo>
                    <a:lnTo>
                      <a:pt x="297" y="49"/>
                    </a:lnTo>
                    <a:lnTo>
                      <a:pt x="173" y="91"/>
                    </a:lnTo>
                    <a:lnTo>
                      <a:pt x="82" y="115"/>
                    </a:lnTo>
                    <a:lnTo>
                      <a:pt x="0" y="182"/>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16" name="Freeform 155">
                <a:extLst>
                  <a:ext uri="{FF2B5EF4-FFF2-40B4-BE49-F238E27FC236}">
                    <a16:creationId xmlns:a16="http://schemas.microsoft.com/office/drawing/2014/main" id="{B9B06AAF-8176-4380-BA1B-B27F2E1B1A2E}"/>
                  </a:ext>
                </a:extLst>
              </p:cNvPr>
              <p:cNvSpPr>
                <a:spLocks/>
              </p:cNvSpPr>
              <p:nvPr/>
            </p:nvSpPr>
            <p:spPr bwMode="auto">
              <a:xfrm>
                <a:off x="2813" y="1651"/>
                <a:ext cx="274" cy="236"/>
              </a:xfrm>
              <a:custGeom>
                <a:avLst/>
                <a:gdLst>
                  <a:gd name="T0" fmla="*/ 1 w 547"/>
                  <a:gd name="T1" fmla="*/ 0 h 473"/>
                  <a:gd name="T2" fmla="*/ 1 w 547"/>
                  <a:gd name="T3" fmla="*/ 0 h 473"/>
                  <a:gd name="T4" fmla="*/ 1 w 547"/>
                  <a:gd name="T5" fmla="*/ 0 h 473"/>
                  <a:gd name="T6" fmla="*/ 0 w 547"/>
                  <a:gd name="T7" fmla="*/ 0 h 473"/>
                  <a:gd name="T8" fmla="*/ 1 w 547"/>
                  <a:gd name="T9" fmla="*/ 0 h 473"/>
                  <a:gd name="T10" fmla="*/ 1 w 547"/>
                  <a:gd name="T11" fmla="*/ 0 h 473"/>
                  <a:gd name="T12" fmla="*/ 1 w 547"/>
                  <a:gd name="T13" fmla="*/ 0 h 473"/>
                  <a:gd name="T14" fmla="*/ 1 w 547"/>
                  <a:gd name="T15" fmla="*/ 0 h 473"/>
                  <a:gd name="T16" fmla="*/ 1 w 547"/>
                  <a:gd name="T17" fmla="*/ 0 h 473"/>
                  <a:gd name="T18" fmla="*/ 1 w 547"/>
                  <a:gd name="T19" fmla="*/ 0 h 473"/>
                  <a:gd name="T20" fmla="*/ 1 w 547"/>
                  <a:gd name="T21" fmla="*/ 0 h 473"/>
                  <a:gd name="T22" fmla="*/ 1 w 547"/>
                  <a:gd name="T23" fmla="*/ 0 h 473"/>
                  <a:gd name="T24" fmla="*/ 1 w 547"/>
                  <a:gd name="T25" fmla="*/ 0 h 473"/>
                  <a:gd name="T26" fmla="*/ 1 w 547"/>
                  <a:gd name="T27" fmla="*/ 0 h 473"/>
                  <a:gd name="T28" fmla="*/ 1 w 547"/>
                  <a:gd name="T29" fmla="*/ 0 h 473"/>
                  <a:gd name="T30" fmla="*/ 1 w 547"/>
                  <a:gd name="T31" fmla="*/ 0 h 473"/>
                  <a:gd name="T32" fmla="*/ 1 w 547"/>
                  <a:gd name="T33" fmla="*/ 0 h 473"/>
                  <a:gd name="T34" fmla="*/ 1 w 547"/>
                  <a:gd name="T35" fmla="*/ 0 h 473"/>
                  <a:gd name="T36" fmla="*/ 1 w 547"/>
                  <a:gd name="T37" fmla="*/ 0 h 473"/>
                  <a:gd name="T38" fmla="*/ 1 w 547"/>
                  <a:gd name="T39" fmla="*/ 0 h 473"/>
                  <a:gd name="T40" fmla="*/ 1 w 547"/>
                  <a:gd name="T41" fmla="*/ 0 h 473"/>
                  <a:gd name="T42" fmla="*/ 1 w 547"/>
                  <a:gd name="T43" fmla="*/ 0 h 473"/>
                  <a:gd name="T44" fmla="*/ 1 w 547"/>
                  <a:gd name="T45" fmla="*/ 0 h 473"/>
                  <a:gd name="T46" fmla="*/ 1 w 547"/>
                  <a:gd name="T47" fmla="*/ 0 h 473"/>
                  <a:gd name="T48" fmla="*/ 1 w 547"/>
                  <a:gd name="T49" fmla="*/ 0 h 473"/>
                  <a:gd name="T50" fmla="*/ 1 w 547"/>
                  <a:gd name="T51" fmla="*/ 0 h 473"/>
                  <a:gd name="T52" fmla="*/ 1 w 547"/>
                  <a:gd name="T53" fmla="*/ 0 h 473"/>
                  <a:gd name="T54" fmla="*/ 1 w 547"/>
                  <a:gd name="T55" fmla="*/ 0 h 473"/>
                  <a:gd name="T56" fmla="*/ 1 w 547"/>
                  <a:gd name="T57" fmla="*/ 0 h 473"/>
                  <a:gd name="T58" fmla="*/ 1 w 547"/>
                  <a:gd name="T59" fmla="*/ 0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7"/>
                  <a:gd name="T91" fmla="*/ 0 h 473"/>
                  <a:gd name="T92" fmla="*/ 547 w 547"/>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7" h="473">
                    <a:moveTo>
                      <a:pt x="34" y="41"/>
                    </a:moveTo>
                    <a:lnTo>
                      <a:pt x="42" y="93"/>
                    </a:lnTo>
                    <a:lnTo>
                      <a:pt x="9" y="157"/>
                    </a:lnTo>
                    <a:lnTo>
                      <a:pt x="0" y="233"/>
                    </a:lnTo>
                    <a:lnTo>
                      <a:pt x="17" y="300"/>
                    </a:lnTo>
                    <a:lnTo>
                      <a:pt x="66" y="340"/>
                    </a:lnTo>
                    <a:lnTo>
                      <a:pt x="158" y="349"/>
                    </a:lnTo>
                    <a:lnTo>
                      <a:pt x="224" y="340"/>
                    </a:lnTo>
                    <a:lnTo>
                      <a:pt x="257" y="433"/>
                    </a:lnTo>
                    <a:lnTo>
                      <a:pt x="348" y="473"/>
                    </a:lnTo>
                    <a:lnTo>
                      <a:pt x="414" y="433"/>
                    </a:lnTo>
                    <a:lnTo>
                      <a:pt x="439" y="357"/>
                    </a:lnTo>
                    <a:lnTo>
                      <a:pt x="449" y="216"/>
                    </a:lnTo>
                    <a:lnTo>
                      <a:pt x="547" y="100"/>
                    </a:lnTo>
                    <a:lnTo>
                      <a:pt x="540" y="0"/>
                    </a:lnTo>
                    <a:lnTo>
                      <a:pt x="473" y="41"/>
                    </a:lnTo>
                    <a:lnTo>
                      <a:pt x="431" y="108"/>
                    </a:lnTo>
                    <a:lnTo>
                      <a:pt x="348" y="209"/>
                    </a:lnTo>
                    <a:lnTo>
                      <a:pt x="365" y="300"/>
                    </a:lnTo>
                    <a:lnTo>
                      <a:pt x="357" y="391"/>
                    </a:lnTo>
                    <a:lnTo>
                      <a:pt x="316" y="367"/>
                    </a:lnTo>
                    <a:lnTo>
                      <a:pt x="298" y="275"/>
                    </a:lnTo>
                    <a:lnTo>
                      <a:pt x="217" y="233"/>
                    </a:lnTo>
                    <a:lnTo>
                      <a:pt x="158" y="283"/>
                    </a:lnTo>
                    <a:lnTo>
                      <a:pt x="101" y="249"/>
                    </a:lnTo>
                    <a:lnTo>
                      <a:pt x="91" y="167"/>
                    </a:lnTo>
                    <a:lnTo>
                      <a:pt x="150" y="34"/>
                    </a:lnTo>
                    <a:lnTo>
                      <a:pt x="101" y="9"/>
                    </a:lnTo>
                    <a:lnTo>
                      <a:pt x="3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17" name="Freeform 156">
                <a:extLst>
                  <a:ext uri="{FF2B5EF4-FFF2-40B4-BE49-F238E27FC236}">
                    <a16:creationId xmlns:a16="http://schemas.microsoft.com/office/drawing/2014/main" id="{7B9E9F42-D43B-4F11-818B-1FB93E08616A}"/>
                  </a:ext>
                </a:extLst>
              </p:cNvPr>
              <p:cNvSpPr>
                <a:spLocks/>
              </p:cNvSpPr>
              <p:nvPr/>
            </p:nvSpPr>
            <p:spPr bwMode="auto">
              <a:xfrm>
                <a:off x="2838" y="1619"/>
                <a:ext cx="514" cy="580"/>
              </a:xfrm>
              <a:custGeom>
                <a:avLst/>
                <a:gdLst>
                  <a:gd name="T0" fmla="*/ 0 w 1029"/>
                  <a:gd name="T1" fmla="*/ 0 h 1161"/>
                  <a:gd name="T2" fmla="*/ 0 w 1029"/>
                  <a:gd name="T3" fmla="*/ 0 h 1161"/>
                  <a:gd name="T4" fmla="*/ 0 w 1029"/>
                  <a:gd name="T5" fmla="*/ 0 h 1161"/>
                  <a:gd name="T6" fmla="*/ 0 w 1029"/>
                  <a:gd name="T7" fmla="*/ 0 h 1161"/>
                  <a:gd name="T8" fmla="*/ 0 w 1029"/>
                  <a:gd name="T9" fmla="*/ 0 h 1161"/>
                  <a:gd name="T10" fmla="*/ 0 w 1029"/>
                  <a:gd name="T11" fmla="*/ 0 h 1161"/>
                  <a:gd name="T12" fmla="*/ 0 w 1029"/>
                  <a:gd name="T13" fmla="*/ 0 h 1161"/>
                  <a:gd name="T14" fmla="*/ 0 w 1029"/>
                  <a:gd name="T15" fmla="*/ 0 h 1161"/>
                  <a:gd name="T16" fmla="*/ 0 w 1029"/>
                  <a:gd name="T17" fmla="*/ 0 h 1161"/>
                  <a:gd name="T18" fmla="*/ 0 w 1029"/>
                  <a:gd name="T19" fmla="*/ 0 h 1161"/>
                  <a:gd name="T20" fmla="*/ 0 w 1029"/>
                  <a:gd name="T21" fmla="*/ 0 h 1161"/>
                  <a:gd name="T22" fmla="*/ 0 w 1029"/>
                  <a:gd name="T23" fmla="*/ 0 h 1161"/>
                  <a:gd name="T24" fmla="*/ 0 w 1029"/>
                  <a:gd name="T25" fmla="*/ 0 h 1161"/>
                  <a:gd name="T26" fmla="*/ 0 w 1029"/>
                  <a:gd name="T27" fmla="*/ 0 h 1161"/>
                  <a:gd name="T28" fmla="*/ 0 w 1029"/>
                  <a:gd name="T29" fmla="*/ 0 h 1161"/>
                  <a:gd name="T30" fmla="*/ 0 w 1029"/>
                  <a:gd name="T31" fmla="*/ 0 h 1161"/>
                  <a:gd name="T32" fmla="*/ 0 w 1029"/>
                  <a:gd name="T33" fmla="*/ 0 h 1161"/>
                  <a:gd name="T34" fmla="*/ 0 w 1029"/>
                  <a:gd name="T35" fmla="*/ 0 h 1161"/>
                  <a:gd name="T36" fmla="*/ 0 w 1029"/>
                  <a:gd name="T37" fmla="*/ 0 h 1161"/>
                  <a:gd name="T38" fmla="*/ 0 w 1029"/>
                  <a:gd name="T39" fmla="*/ 0 h 1161"/>
                  <a:gd name="T40" fmla="*/ 0 w 1029"/>
                  <a:gd name="T41" fmla="*/ 0 h 1161"/>
                  <a:gd name="T42" fmla="*/ 0 w 1029"/>
                  <a:gd name="T43" fmla="*/ 0 h 1161"/>
                  <a:gd name="T44" fmla="*/ 0 w 1029"/>
                  <a:gd name="T45" fmla="*/ 0 h 1161"/>
                  <a:gd name="T46" fmla="*/ 0 w 1029"/>
                  <a:gd name="T47" fmla="*/ 0 h 1161"/>
                  <a:gd name="T48" fmla="*/ 0 w 1029"/>
                  <a:gd name="T49" fmla="*/ 0 h 1161"/>
                  <a:gd name="T50" fmla="*/ 0 w 1029"/>
                  <a:gd name="T51" fmla="*/ 0 h 1161"/>
                  <a:gd name="T52" fmla="*/ 0 w 1029"/>
                  <a:gd name="T53" fmla="*/ 0 h 1161"/>
                  <a:gd name="T54" fmla="*/ 0 w 1029"/>
                  <a:gd name="T55" fmla="*/ 0 h 1161"/>
                  <a:gd name="T56" fmla="*/ 0 w 1029"/>
                  <a:gd name="T57" fmla="*/ 0 h 1161"/>
                  <a:gd name="T58" fmla="*/ 0 w 1029"/>
                  <a:gd name="T59" fmla="*/ 0 h 1161"/>
                  <a:gd name="T60" fmla="*/ 0 w 1029"/>
                  <a:gd name="T61" fmla="*/ 0 h 1161"/>
                  <a:gd name="T62" fmla="*/ 0 w 1029"/>
                  <a:gd name="T63" fmla="*/ 0 h 1161"/>
                  <a:gd name="T64" fmla="*/ 0 w 1029"/>
                  <a:gd name="T65" fmla="*/ 0 h 1161"/>
                  <a:gd name="T66" fmla="*/ 0 w 1029"/>
                  <a:gd name="T67" fmla="*/ 0 h 1161"/>
                  <a:gd name="T68" fmla="*/ 0 w 1029"/>
                  <a:gd name="T69" fmla="*/ 0 h 1161"/>
                  <a:gd name="T70" fmla="*/ 0 w 1029"/>
                  <a:gd name="T71" fmla="*/ 0 h 1161"/>
                  <a:gd name="T72" fmla="*/ 0 w 1029"/>
                  <a:gd name="T73" fmla="*/ 0 h 1161"/>
                  <a:gd name="T74" fmla="*/ 0 w 1029"/>
                  <a:gd name="T75" fmla="*/ 0 h 1161"/>
                  <a:gd name="T76" fmla="*/ 0 w 1029"/>
                  <a:gd name="T77" fmla="*/ 0 h 1161"/>
                  <a:gd name="T78" fmla="*/ 0 w 1029"/>
                  <a:gd name="T79" fmla="*/ 0 h 1161"/>
                  <a:gd name="T80" fmla="*/ 0 w 1029"/>
                  <a:gd name="T81" fmla="*/ 0 h 1161"/>
                  <a:gd name="T82" fmla="*/ 0 w 1029"/>
                  <a:gd name="T83" fmla="*/ 0 h 1161"/>
                  <a:gd name="T84" fmla="*/ 0 w 1029"/>
                  <a:gd name="T85" fmla="*/ 0 h 1161"/>
                  <a:gd name="T86" fmla="*/ 0 w 1029"/>
                  <a:gd name="T87" fmla="*/ 0 h 1161"/>
                  <a:gd name="T88" fmla="*/ 0 w 1029"/>
                  <a:gd name="T89" fmla="*/ 0 h 1161"/>
                  <a:gd name="T90" fmla="*/ 0 w 1029"/>
                  <a:gd name="T91" fmla="*/ 0 h 1161"/>
                  <a:gd name="T92" fmla="*/ 0 w 1029"/>
                  <a:gd name="T93" fmla="*/ 0 h 1161"/>
                  <a:gd name="T94" fmla="*/ 0 w 1029"/>
                  <a:gd name="T95" fmla="*/ 0 h 1161"/>
                  <a:gd name="T96" fmla="*/ 0 w 1029"/>
                  <a:gd name="T97" fmla="*/ 0 h 1161"/>
                  <a:gd name="T98" fmla="*/ 0 w 1029"/>
                  <a:gd name="T99" fmla="*/ 0 h 1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9"/>
                  <a:gd name="T151" fmla="*/ 0 h 1161"/>
                  <a:gd name="T152" fmla="*/ 1029 w 1029"/>
                  <a:gd name="T153" fmla="*/ 1161 h 11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9" h="1161">
                    <a:moveTo>
                      <a:pt x="772" y="0"/>
                    </a:moveTo>
                    <a:lnTo>
                      <a:pt x="905" y="74"/>
                    </a:lnTo>
                    <a:lnTo>
                      <a:pt x="1004" y="106"/>
                    </a:lnTo>
                    <a:lnTo>
                      <a:pt x="997" y="165"/>
                    </a:lnTo>
                    <a:lnTo>
                      <a:pt x="846" y="281"/>
                    </a:lnTo>
                    <a:lnTo>
                      <a:pt x="639" y="464"/>
                    </a:lnTo>
                    <a:lnTo>
                      <a:pt x="938" y="298"/>
                    </a:lnTo>
                    <a:lnTo>
                      <a:pt x="997" y="331"/>
                    </a:lnTo>
                    <a:lnTo>
                      <a:pt x="1029" y="489"/>
                    </a:lnTo>
                    <a:lnTo>
                      <a:pt x="962" y="538"/>
                    </a:lnTo>
                    <a:lnTo>
                      <a:pt x="881" y="563"/>
                    </a:lnTo>
                    <a:lnTo>
                      <a:pt x="765" y="688"/>
                    </a:lnTo>
                    <a:lnTo>
                      <a:pt x="681" y="812"/>
                    </a:lnTo>
                    <a:lnTo>
                      <a:pt x="614" y="895"/>
                    </a:lnTo>
                    <a:lnTo>
                      <a:pt x="533" y="945"/>
                    </a:lnTo>
                    <a:lnTo>
                      <a:pt x="457" y="962"/>
                    </a:lnTo>
                    <a:lnTo>
                      <a:pt x="466" y="1045"/>
                    </a:lnTo>
                    <a:lnTo>
                      <a:pt x="440" y="1144"/>
                    </a:lnTo>
                    <a:lnTo>
                      <a:pt x="375" y="1161"/>
                    </a:lnTo>
                    <a:lnTo>
                      <a:pt x="333" y="1127"/>
                    </a:lnTo>
                    <a:lnTo>
                      <a:pt x="308" y="1061"/>
                    </a:lnTo>
                    <a:lnTo>
                      <a:pt x="291" y="994"/>
                    </a:lnTo>
                    <a:lnTo>
                      <a:pt x="234" y="962"/>
                    </a:lnTo>
                    <a:lnTo>
                      <a:pt x="126" y="994"/>
                    </a:lnTo>
                    <a:lnTo>
                      <a:pt x="25" y="1061"/>
                    </a:lnTo>
                    <a:lnTo>
                      <a:pt x="0" y="994"/>
                    </a:lnTo>
                    <a:lnTo>
                      <a:pt x="151" y="912"/>
                    </a:lnTo>
                    <a:lnTo>
                      <a:pt x="274" y="871"/>
                    </a:lnTo>
                    <a:lnTo>
                      <a:pt x="350" y="895"/>
                    </a:lnTo>
                    <a:lnTo>
                      <a:pt x="358" y="979"/>
                    </a:lnTo>
                    <a:lnTo>
                      <a:pt x="382" y="1078"/>
                    </a:lnTo>
                    <a:lnTo>
                      <a:pt x="400" y="994"/>
                    </a:lnTo>
                    <a:lnTo>
                      <a:pt x="432" y="912"/>
                    </a:lnTo>
                    <a:lnTo>
                      <a:pt x="548" y="871"/>
                    </a:lnTo>
                    <a:lnTo>
                      <a:pt x="664" y="772"/>
                    </a:lnTo>
                    <a:lnTo>
                      <a:pt x="738" y="663"/>
                    </a:lnTo>
                    <a:lnTo>
                      <a:pt x="871" y="523"/>
                    </a:lnTo>
                    <a:lnTo>
                      <a:pt x="905" y="447"/>
                    </a:lnTo>
                    <a:lnTo>
                      <a:pt x="888" y="380"/>
                    </a:lnTo>
                    <a:lnTo>
                      <a:pt x="789" y="447"/>
                    </a:lnTo>
                    <a:lnTo>
                      <a:pt x="656" y="530"/>
                    </a:lnTo>
                    <a:lnTo>
                      <a:pt x="565" y="597"/>
                    </a:lnTo>
                    <a:lnTo>
                      <a:pt x="506" y="530"/>
                    </a:lnTo>
                    <a:lnTo>
                      <a:pt x="639" y="380"/>
                    </a:lnTo>
                    <a:lnTo>
                      <a:pt x="748" y="274"/>
                    </a:lnTo>
                    <a:lnTo>
                      <a:pt x="896" y="165"/>
                    </a:lnTo>
                    <a:lnTo>
                      <a:pt x="797" y="91"/>
                    </a:lnTo>
                    <a:lnTo>
                      <a:pt x="706" y="0"/>
                    </a:lnTo>
                    <a:lnTo>
                      <a:pt x="7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18" name="Freeform 157">
                <a:extLst>
                  <a:ext uri="{FF2B5EF4-FFF2-40B4-BE49-F238E27FC236}">
                    <a16:creationId xmlns:a16="http://schemas.microsoft.com/office/drawing/2014/main" id="{9B88B226-FB7A-4D0D-8947-566CC56A3E07}"/>
                  </a:ext>
                </a:extLst>
              </p:cNvPr>
              <p:cNvSpPr>
                <a:spLocks/>
              </p:cNvSpPr>
              <p:nvPr/>
            </p:nvSpPr>
            <p:spPr bwMode="auto">
              <a:xfrm>
                <a:off x="3602" y="2178"/>
                <a:ext cx="194" cy="402"/>
              </a:xfrm>
              <a:custGeom>
                <a:avLst/>
                <a:gdLst>
                  <a:gd name="T0" fmla="*/ 0 w 390"/>
                  <a:gd name="T1" fmla="*/ 0 h 804"/>
                  <a:gd name="T2" fmla="*/ 0 w 390"/>
                  <a:gd name="T3" fmla="*/ 1 h 804"/>
                  <a:gd name="T4" fmla="*/ 0 w 390"/>
                  <a:gd name="T5" fmla="*/ 1 h 804"/>
                  <a:gd name="T6" fmla="*/ 0 w 390"/>
                  <a:gd name="T7" fmla="*/ 1 h 804"/>
                  <a:gd name="T8" fmla="*/ 0 w 390"/>
                  <a:gd name="T9" fmla="*/ 1 h 804"/>
                  <a:gd name="T10" fmla="*/ 0 w 390"/>
                  <a:gd name="T11" fmla="*/ 1 h 804"/>
                  <a:gd name="T12" fmla="*/ 0 w 390"/>
                  <a:gd name="T13" fmla="*/ 1 h 804"/>
                  <a:gd name="T14" fmla="*/ 0 w 390"/>
                  <a:gd name="T15" fmla="*/ 1 h 804"/>
                  <a:gd name="T16" fmla="*/ 0 w 390"/>
                  <a:gd name="T17" fmla="*/ 1 h 804"/>
                  <a:gd name="T18" fmla="*/ 0 w 390"/>
                  <a:gd name="T19" fmla="*/ 1 h 804"/>
                  <a:gd name="T20" fmla="*/ 0 w 390"/>
                  <a:gd name="T21" fmla="*/ 1 h 804"/>
                  <a:gd name="T22" fmla="*/ 0 w 390"/>
                  <a:gd name="T23" fmla="*/ 1 h 804"/>
                  <a:gd name="T24" fmla="*/ 0 w 390"/>
                  <a:gd name="T25" fmla="*/ 1 h 804"/>
                  <a:gd name="T26" fmla="*/ 0 w 390"/>
                  <a:gd name="T27" fmla="*/ 1 h 804"/>
                  <a:gd name="T28" fmla="*/ 0 w 390"/>
                  <a:gd name="T29" fmla="*/ 1 h 804"/>
                  <a:gd name="T30" fmla="*/ 0 w 390"/>
                  <a:gd name="T31" fmla="*/ 1 h 804"/>
                  <a:gd name="T32" fmla="*/ 0 w 390"/>
                  <a:gd name="T33" fmla="*/ 1 h 804"/>
                  <a:gd name="T34" fmla="*/ 0 w 390"/>
                  <a:gd name="T35" fmla="*/ 0 h 804"/>
                  <a:gd name="T36" fmla="*/ 0 w 390"/>
                  <a:gd name="T37" fmla="*/ 0 h 8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0"/>
                  <a:gd name="T58" fmla="*/ 0 h 804"/>
                  <a:gd name="T59" fmla="*/ 390 w 390"/>
                  <a:gd name="T60" fmla="*/ 804 h 8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0" h="804">
                    <a:moveTo>
                      <a:pt x="390" y="0"/>
                    </a:moveTo>
                    <a:lnTo>
                      <a:pt x="49" y="140"/>
                    </a:lnTo>
                    <a:lnTo>
                      <a:pt x="65" y="290"/>
                    </a:lnTo>
                    <a:lnTo>
                      <a:pt x="40" y="456"/>
                    </a:lnTo>
                    <a:lnTo>
                      <a:pt x="15" y="555"/>
                    </a:lnTo>
                    <a:lnTo>
                      <a:pt x="0" y="638"/>
                    </a:lnTo>
                    <a:lnTo>
                      <a:pt x="99" y="705"/>
                    </a:lnTo>
                    <a:lnTo>
                      <a:pt x="247" y="804"/>
                    </a:lnTo>
                    <a:lnTo>
                      <a:pt x="299" y="796"/>
                    </a:lnTo>
                    <a:lnTo>
                      <a:pt x="264" y="737"/>
                    </a:lnTo>
                    <a:lnTo>
                      <a:pt x="183" y="655"/>
                    </a:lnTo>
                    <a:lnTo>
                      <a:pt x="99" y="606"/>
                    </a:lnTo>
                    <a:lnTo>
                      <a:pt x="131" y="424"/>
                    </a:lnTo>
                    <a:lnTo>
                      <a:pt x="165" y="256"/>
                    </a:lnTo>
                    <a:lnTo>
                      <a:pt x="183" y="182"/>
                    </a:lnTo>
                    <a:lnTo>
                      <a:pt x="306" y="108"/>
                    </a:lnTo>
                    <a:lnTo>
                      <a:pt x="390" y="91"/>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19" name="Freeform 158">
                <a:extLst>
                  <a:ext uri="{FF2B5EF4-FFF2-40B4-BE49-F238E27FC236}">
                    <a16:creationId xmlns:a16="http://schemas.microsoft.com/office/drawing/2014/main" id="{E73052CC-AB53-42EC-A51E-D776031FDDDD}"/>
                  </a:ext>
                </a:extLst>
              </p:cNvPr>
              <p:cNvSpPr>
                <a:spLocks/>
              </p:cNvSpPr>
              <p:nvPr/>
            </p:nvSpPr>
            <p:spPr bwMode="auto">
              <a:xfrm>
                <a:off x="2764" y="2136"/>
                <a:ext cx="228" cy="221"/>
              </a:xfrm>
              <a:custGeom>
                <a:avLst/>
                <a:gdLst>
                  <a:gd name="T0" fmla="*/ 1 w 456"/>
                  <a:gd name="T1" fmla="*/ 0 h 441"/>
                  <a:gd name="T2" fmla="*/ 1 w 456"/>
                  <a:gd name="T3" fmla="*/ 1 h 441"/>
                  <a:gd name="T4" fmla="*/ 0 w 456"/>
                  <a:gd name="T5" fmla="*/ 1 h 441"/>
                  <a:gd name="T6" fmla="*/ 1 w 456"/>
                  <a:gd name="T7" fmla="*/ 1 h 441"/>
                  <a:gd name="T8" fmla="*/ 1 w 456"/>
                  <a:gd name="T9" fmla="*/ 1 h 441"/>
                  <a:gd name="T10" fmla="*/ 1 w 456"/>
                  <a:gd name="T11" fmla="*/ 1 h 441"/>
                  <a:gd name="T12" fmla="*/ 1 w 456"/>
                  <a:gd name="T13" fmla="*/ 1 h 441"/>
                  <a:gd name="T14" fmla="*/ 1 w 456"/>
                  <a:gd name="T15" fmla="*/ 1 h 441"/>
                  <a:gd name="T16" fmla="*/ 1 w 456"/>
                  <a:gd name="T17" fmla="*/ 1 h 441"/>
                  <a:gd name="T18" fmla="*/ 1 w 456"/>
                  <a:gd name="T19" fmla="*/ 1 h 441"/>
                  <a:gd name="T20" fmla="*/ 1 w 456"/>
                  <a:gd name="T21" fmla="*/ 1 h 441"/>
                  <a:gd name="T22" fmla="*/ 1 w 456"/>
                  <a:gd name="T23" fmla="*/ 1 h 441"/>
                  <a:gd name="T24" fmla="*/ 1 w 456"/>
                  <a:gd name="T25" fmla="*/ 1 h 441"/>
                  <a:gd name="T26" fmla="*/ 1 w 456"/>
                  <a:gd name="T27" fmla="*/ 1 h 441"/>
                  <a:gd name="T28" fmla="*/ 1 w 456"/>
                  <a:gd name="T29" fmla="*/ 1 h 441"/>
                  <a:gd name="T30" fmla="*/ 1 w 456"/>
                  <a:gd name="T31" fmla="*/ 1 h 441"/>
                  <a:gd name="T32" fmla="*/ 1 w 456"/>
                  <a:gd name="T33" fmla="*/ 1 h 441"/>
                  <a:gd name="T34" fmla="*/ 1 w 456"/>
                  <a:gd name="T35" fmla="*/ 1 h 441"/>
                  <a:gd name="T36" fmla="*/ 1 w 456"/>
                  <a:gd name="T37" fmla="*/ 1 h 441"/>
                  <a:gd name="T38" fmla="*/ 1 w 456"/>
                  <a:gd name="T39" fmla="*/ 1 h 441"/>
                  <a:gd name="T40" fmla="*/ 1 w 456"/>
                  <a:gd name="T41" fmla="*/ 1 h 441"/>
                  <a:gd name="T42" fmla="*/ 1 w 456"/>
                  <a:gd name="T43" fmla="*/ 1 h 441"/>
                  <a:gd name="T44" fmla="*/ 1 w 456"/>
                  <a:gd name="T45" fmla="*/ 1 h 441"/>
                  <a:gd name="T46" fmla="*/ 1 w 456"/>
                  <a:gd name="T47" fmla="*/ 1 h 441"/>
                  <a:gd name="T48" fmla="*/ 1 w 456"/>
                  <a:gd name="T49" fmla="*/ 1 h 441"/>
                  <a:gd name="T50" fmla="*/ 1 w 456"/>
                  <a:gd name="T51" fmla="*/ 0 h 441"/>
                  <a:gd name="T52" fmla="*/ 1 w 456"/>
                  <a:gd name="T53" fmla="*/ 0 h 4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6"/>
                  <a:gd name="T82" fmla="*/ 0 h 441"/>
                  <a:gd name="T83" fmla="*/ 456 w 456"/>
                  <a:gd name="T84" fmla="*/ 441 h 4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6" h="441">
                    <a:moveTo>
                      <a:pt x="57" y="0"/>
                    </a:moveTo>
                    <a:lnTo>
                      <a:pt x="8" y="91"/>
                    </a:lnTo>
                    <a:lnTo>
                      <a:pt x="0" y="192"/>
                    </a:lnTo>
                    <a:lnTo>
                      <a:pt x="84" y="259"/>
                    </a:lnTo>
                    <a:lnTo>
                      <a:pt x="183" y="291"/>
                    </a:lnTo>
                    <a:lnTo>
                      <a:pt x="249" y="241"/>
                    </a:lnTo>
                    <a:lnTo>
                      <a:pt x="281" y="182"/>
                    </a:lnTo>
                    <a:lnTo>
                      <a:pt x="356" y="224"/>
                    </a:lnTo>
                    <a:lnTo>
                      <a:pt x="289" y="266"/>
                    </a:lnTo>
                    <a:lnTo>
                      <a:pt x="274" y="333"/>
                    </a:lnTo>
                    <a:lnTo>
                      <a:pt x="316" y="382"/>
                    </a:lnTo>
                    <a:lnTo>
                      <a:pt x="432" y="441"/>
                    </a:lnTo>
                    <a:lnTo>
                      <a:pt x="456" y="390"/>
                    </a:lnTo>
                    <a:lnTo>
                      <a:pt x="405" y="350"/>
                    </a:lnTo>
                    <a:lnTo>
                      <a:pt x="390" y="308"/>
                    </a:lnTo>
                    <a:lnTo>
                      <a:pt x="432" y="266"/>
                    </a:lnTo>
                    <a:lnTo>
                      <a:pt x="439" y="217"/>
                    </a:lnTo>
                    <a:lnTo>
                      <a:pt x="405" y="141"/>
                    </a:lnTo>
                    <a:lnTo>
                      <a:pt x="331" y="101"/>
                    </a:lnTo>
                    <a:lnTo>
                      <a:pt x="257" y="108"/>
                    </a:lnTo>
                    <a:lnTo>
                      <a:pt x="200" y="182"/>
                    </a:lnTo>
                    <a:lnTo>
                      <a:pt x="148" y="207"/>
                    </a:lnTo>
                    <a:lnTo>
                      <a:pt x="74" y="175"/>
                    </a:lnTo>
                    <a:lnTo>
                      <a:pt x="84" y="108"/>
                    </a:lnTo>
                    <a:lnTo>
                      <a:pt x="116" y="4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720" name="Freeform 159">
                <a:extLst>
                  <a:ext uri="{FF2B5EF4-FFF2-40B4-BE49-F238E27FC236}">
                    <a16:creationId xmlns:a16="http://schemas.microsoft.com/office/drawing/2014/main" id="{FE50CF45-5244-420A-89A0-00654FD0DCFC}"/>
                  </a:ext>
                </a:extLst>
              </p:cNvPr>
              <p:cNvSpPr>
                <a:spLocks/>
              </p:cNvSpPr>
              <p:nvPr/>
            </p:nvSpPr>
            <p:spPr bwMode="auto">
              <a:xfrm>
                <a:off x="2735" y="1514"/>
                <a:ext cx="228" cy="112"/>
              </a:xfrm>
              <a:custGeom>
                <a:avLst/>
                <a:gdLst>
                  <a:gd name="T0" fmla="*/ 1 w 456"/>
                  <a:gd name="T1" fmla="*/ 1 h 224"/>
                  <a:gd name="T2" fmla="*/ 1 w 456"/>
                  <a:gd name="T3" fmla="*/ 1 h 224"/>
                  <a:gd name="T4" fmla="*/ 1 w 456"/>
                  <a:gd name="T5" fmla="*/ 0 h 224"/>
                  <a:gd name="T6" fmla="*/ 1 w 456"/>
                  <a:gd name="T7" fmla="*/ 1 h 224"/>
                  <a:gd name="T8" fmla="*/ 1 w 456"/>
                  <a:gd name="T9" fmla="*/ 1 h 224"/>
                  <a:gd name="T10" fmla="*/ 1 w 456"/>
                  <a:gd name="T11" fmla="*/ 1 h 224"/>
                  <a:gd name="T12" fmla="*/ 1 w 456"/>
                  <a:gd name="T13" fmla="*/ 1 h 224"/>
                  <a:gd name="T14" fmla="*/ 1 w 456"/>
                  <a:gd name="T15" fmla="*/ 1 h 224"/>
                  <a:gd name="T16" fmla="*/ 1 w 456"/>
                  <a:gd name="T17" fmla="*/ 1 h 224"/>
                  <a:gd name="T18" fmla="*/ 1 w 456"/>
                  <a:gd name="T19" fmla="*/ 1 h 224"/>
                  <a:gd name="T20" fmla="*/ 1 w 456"/>
                  <a:gd name="T21" fmla="*/ 1 h 224"/>
                  <a:gd name="T22" fmla="*/ 1 w 456"/>
                  <a:gd name="T23" fmla="*/ 1 h 224"/>
                  <a:gd name="T24" fmla="*/ 1 w 456"/>
                  <a:gd name="T25" fmla="*/ 1 h 224"/>
                  <a:gd name="T26" fmla="*/ 1 w 456"/>
                  <a:gd name="T27" fmla="*/ 1 h 224"/>
                  <a:gd name="T28" fmla="*/ 0 w 456"/>
                  <a:gd name="T29" fmla="*/ 1 h 224"/>
                  <a:gd name="T30" fmla="*/ 1 w 456"/>
                  <a:gd name="T31" fmla="*/ 1 h 224"/>
                  <a:gd name="T32" fmla="*/ 1 w 456"/>
                  <a:gd name="T33" fmla="*/ 1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6"/>
                  <a:gd name="T52" fmla="*/ 0 h 224"/>
                  <a:gd name="T53" fmla="*/ 456 w 456"/>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6" h="224">
                    <a:moveTo>
                      <a:pt x="10" y="42"/>
                    </a:moveTo>
                    <a:lnTo>
                      <a:pt x="242" y="17"/>
                    </a:lnTo>
                    <a:lnTo>
                      <a:pt x="358" y="0"/>
                    </a:lnTo>
                    <a:lnTo>
                      <a:pt x="456" y="42"/>
                    </a:lnTo>
                    <a:lnTo>
                      <a:pt x="382" y="224"/>
                    </a:lnTo>
                    <a:lnTo>
                      <a:pt x="316" y="175"/>
                    </a:lnTo>
                    <a:lnTo>
                      <a:pt x="183" y="150"/>
                    </a:lnTo>
                    <a:lnTo>
                      <a:pt x="59" y="125"/>
                    </a:lnTo>
                    <a:lnTo>
                      <a:pt x="143" y="93"/>
                    </a:lnTo>
                    <a:lnTo>
                      <a:pt x="266" y="108"/>
                    </a:lnTo>
                    <a:lnTo>
                      <a:pt x="333" y="125"/>
                    </a:lnTo>
                    <a:lnTo>
                      <a:pt x="382" y="66"/>
                    </a:lnTo>
                    <a:lnTo>
                      <a:pt x="274" y="59"/>
                    </a:lnTo>
                    <a:lnTo>
                      <a:pt x="175" y="59"/>
                    </a:lnTo>
                    <a:lnTo>
                      <a:pt x="0" y="93"/>
                    </a:ln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07680" name="Oval 160">
            <a:extLst>
              <a:ext uri="{FF2B5EF4-FFF2-40B4-BE49-F238E27FC236}">
                <a16:creationId xmlns:a16="http://schemas.microsoft.com/office/drawing/2014/main" id="{9D0A4310-2B0A-4F77-830D-F2518CE88F09}"/>
              </a:ext>
            </a:extLst>
          </p:cNvPr>
          <p:cNvSpPr>
            <a:spLocks noChangeArrowheads="1"/>
          </p:cNvSpPr>
          <p:nvPr/>
        </p:nvSpPr>
        <p:spPr bwMode="auto">
          <a:xfrm>
            <a:off x="2006600" y="5283200"/>
            <a:ext cx="233363" cy="233363"/>
          </a:xfrm>
          <a:prstGeom prst="ellipse">
            <a:avLst/>
          </a:prstGeom>
          <a:solidFill>
            <a:schemeClr val="tx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681" name="Oval 161" descr="Mármol blanco">
            <a:extLst>
              <a:ext uri="{FF2B5EF4-FFF2-40B4-BE49-F238E27FC236}">
                <a16:creationId xmlns:a16="http://schemas.microsoft.com/office/drawing/2014/main" id="{284F1791-D499-48A4-B0E5-15AD5DE7595D}"/>
              </a:ext>
            </a:extLst>
          </p:cNvPr>
          <p:cNvSpPr>
            <a:spLocks noChangeArrowheads="1"/>
          </p:cNvSpPr>
          <p:nvPr/>
        </p:nvSpPr>
        <p:spPr bwMode="auto">
          <a:xfrm>
            <a:off x="6510338" y="5283200"/>
            <a:ext cx="233362" cy="233363"/>
          </a:xfrm>
          <a:prstGeom prst="ellipse">
            <a:avLst/>
          </a:prstGeom>
          <a:blipFill dpi="0" rotWithShape="1">
            <a:blip r:embed="rId3"/>
            <a:srcRect/>
            <a:tile tx="0" ty="0" sx="100000" sy="100000" flip="none" algn="tl"/>
          </a:blipFill>
          <a:ln w="0">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17" name="Group 162">
            <a:extLst>
              <a:ext uri="{FF2B5EF4-FFF2-40B4-BE49-F238E27FC236}">
                <a16:creationId xmlns:a16="http://schemas.microsoft.com/office/drawing/2014/main" id="{53A5E426-9CA4-487C-B76F-19BA3AAC9D5F}"/>
              </a:ext>
            </a:extLst>
          </p:cNvPr>
          <p:cNvGrpSpPr>
            <a:grpSpLocks/>
          </p:cNvGrpSpPr>
          <p:nvPr/>
        </p:nvGrpSpPr>
        <p:grpSpPr bwMode="auto">
          <a:xfrm flipH="1">
            <a:off x="4284663" y="5283200"/>
            <a:ext cx="233362" cy="233363"/>
            <a:chOff x="1043" y="1593"/>
            <a:chExt cx="113" cy="113"/>
          </a:xfrm>
        </p:grpSpPr>
        <p:sp>
          <p:nvSpPr>
            <p:cNvPr id="24692" name="Oval 163">
              <a:extLst>
                <a:ext uri="{FF2B5EF4-FFF2-40B4-BE49-F238E27FC236}">
                  <a16:creationId xmlns:a16="http://schemas.microsoft.com/office/drawing/2014/main" id="{9601EB00-75DF-4BAA-9B3E-D692E49AADC0}"/>
                </a:ext>
              </a:extLst>
            </p:cNvPr>
            <p:cNvSpPr>
              <a:spLocks noChangeArrowheads="1"/>
            </p:cNvSpPr>
            <p:nvPr/>
          </p:nvSpPr>
          <p:spPr bwMode="auto">
            <a:xfrm>
              <a:off x="1043" y="1593"/>
              <a:ext cx="113" cy="113"/>
            </a:xfrm>
            <a:prstGeom prst="ellipse">
              <a:avLst/>
            </a:prstGeom>
            <a:solidFill>
              <a:schemeClr val="tx1"/>
            </a:solidFill>
            <a:ln w="0">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93" name="AutoShape 164" descr="Mármol blanco">
              <a:extLst>
                <a:ext uri="{FF2B5EF4-FFF2-40B4-BE49-F238E27FC236}">
                  <a16:creationId xmlns:a16="http://schemas.microsoft.com/office/drawing/2014/main" id="{DB3BB3E8-B2FF-4AC3-9ED0-B155F76AE958}"/>
                </a:ext>
              </a:extLst>
            </p:cNvPr>
            <p:cNvSpPr>
              <a:spLocks noChangeArrowheads="1"/>
            </p:cNvSpPr>
            <p:nvPr/>
          </p:nvSpPr>
          <p:spPr bwMode="auto">
            <a:xfrm>
              <a:off x="1043" y="1593"/>
              <a:ext cx="66" cy="113"/>
            </a:xfrm>
            <a:prstGeom prst="moon">
              <a:avLst>
                <a:gd name="adj" fmla="val 66667"/>
              </a:avLst>
            </a:prstGeom>
            <a:blipFill dpi="0" rotWithShape="1">
              <a:blip r:embed="rId3"/>
              <a:srcRect/>
              <a:tile tx="0" ty="0" sx="100000" sy="100000" flip="none" algn="tl"/>
            </a:blipFill>
            <a:ln w="0">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8" name="Group 165">
            <a:extLst>
              <a:ext uri="{FF2B5EF4-FFF2-40B4-BE49-F238E27FC236}">
                <a16:creationId xmlns:a16="http://schemas.microsoft.com/office/drawing/2014/main" id="{AE561A9C-6E7A-4D6F-B351-6B78CF519CD4}"/>
              </a:ext>
            </a:extLst>
          </p:cNvPr>
          <p:cNvGrpSpPr>
            <a:grpSpLocks/>
          </p:cNvGrpSpPr>
          <p:nvPr/>
        </p:nvGrpSpPr>
        <p:grpSpPr bwMode="auto">
          <a:xfrm>
            <a:off x="8820150" y="5283200"/>
            <a:ext cx="233363" cy="233363"/>
            <a:chOff x="1043" y="1593"/>
            <a:chExt cx="113" cy="113"/>
          </a:xfrm>
        </p:grpSpPr>
        <p:sp>
          <p:nvSpPr>
            <p:cNvPr id="24690" name="Oval 166">
              <a:extLst>
                <a:ext uri="{FF2B5EF4-FFF2-40B4-BE49-F238E27FC236}">
                  <a16:creationId xmlns:a16="http://schemas.microsoft.com/office/drawing/2014/main" id="{5CC8DA46-6172-48C9-A0F5-6CDB6F779A60}"/>
                </a:ext>
              </a:extLst>
            </p:cNvPr>
            <p:cNvSpPr>
              <a:spLocks noChangeArrowheads="1"/>
            </p:cNvSpPr>
            <p:nvPr/>
          </p:nvSpPr>
          <p:spPr bwMode="auto">
            <a:xfrm>
              <a:off x="1043" y="1593"/>
              <a:ext cx="113" cy="113"/>
            </a:xfrm>
            <a:prstGeom prst="ellipse">
              <a:avLst/>
            </a:prstGeom>
            <a:solidFill>
              <a:schemeClr val="tx1"/>
            </a:solidFill>
            <a:ln w="0">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91" name="AutoShape 167" descr="Mármol blanco">
              <a:extLst>
                <a:ext uri="{FF2B5EF4-FFF2-40B4-BE49-F238E27FC236}">
                  <a16:creationId xmlns:a16="http://schemas.microsoft.com/office/drawing/2014/main" id="{E6CB6FC9-8DCC-4AE3-80D2-7A86DE2CCABD}"/>
                </a:ext>
              </a:extLst>
            </p:cNvPr>
            <p:cNvSpPr>
              <a:spLocks noChangeArrowheads="1"/>
            </p:cNvSpPr>
            <p:nvPr/>
          </p:nvSpPr>
          <p:spPr bwMode="auto">
            <a:xfrm>
              <a:off x="1043" y="1593"/>
              <a:ext cx="66" cy="113"/>
            </a:xfrm>
            <a:prstGeom prst="moon">
              <a:avLst>
                <a:gd name="adj" fmla="val 66667"/>
              </a:avLst>
            </a:prstGeom>
            <a:blipFill dpi="0" rotWithShape="1">
              <a:blip r:embed="rId3"/>
              <a:srcRect/>
              <a:tile tx="0" ty="0" sx="100000" sy="100000" flip="none" algn="tl"/>
            </a:blipFill>
            <a:ln w="0">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9" name="Group 168">
            <a:extLst>
              <a:ext uri="{FF2B5EF4-FFF2-40B4-BE49-F238E27FC236}">
                <a16:creationId xmlns:a16="http://schemas.microsoft.com/office/drawing/2014/main" id="{B6178A57-32D0-499F-9D5E-BD692813A7F4}"/>
              </a:ext>
            </a:extLst>
          </p:cNvPr>
          <p:cNvGrpSpPr>
            <a:grpSpLocks/>
          </p:cNvGrpSpPr>
          <p:nvPr/>
        </p:nvGrpSpPr>
        <p:grpSpPr bwMode="auto">
          <a:xfrm>
            <a:off x="6659563" y="2973388"/>
            <a:ext cx="825500" cy="311150"/>
            <a:chOff x="4195" y="1873"/>
            <a:chExt cx="520" cy="196"/>
          </a:xfrm>
        </p:grpSpPr>
        <p:sp>
          <p:nvSpPr>
            <p:cNvPr id="107689" name="Text Box 169">
              <a:extLst>
                <a:ext uri="{FF2B5EF4-FFF2-40B4-BE49-F238E27FC236}">
                  <a16:creationId xmlns:a16="http://schemas.microsoft.com/office/drawing/2014/main" id="{238D7F59-2788-469E-A3FA-992C39A3E0A0}"/>
                </a:ext>
              </a:extLst>
            </p:cNvPr>
            <p:cNvSpPr txBox="1">
              <a:spLocks noChangeArrowheads="1"/>
            </p:cNvSpPr>
            <p:nvPr/>
          </p:nvSpPr>
          <p:spPr bwMode="auto">
            <a:xfrm>
              <a:off x="4195" y="1873"/>
              <a:ext cx="438" cy="196"/>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80000"/>
                </a:lnSpc>
                <a:spcBef>
                  <a:spcPct val="0"/>
                </a:spcBef>
                <a:spcAft>
                  <a:spcPct val="0"/>
                </a:spcAft>
                <a:buClrTx/>
                <a:buSzTx/>
                <a:buFontTx/>
                <a:buNone/>
                <a:tabLst/>
                <a:defRPr/>
              </a:pPr>
              <a:r>
                <a:rPr kumimoji="0" lang="es-ES_tradnl" sz="900" b="0" i="0" u="none" strike="noStrike" kern="1200" cap="none" spc="0" normalizeH="0" baseline="0" noProof="0">
                  <a:ln>
                    <a:noFill/>
                  </a:ln>
                  <a:solidFill>
                    <a:srgbClr val="333399"/>
                  </a:solidFill>
                  <a:effectLst>
                    <a:outerShdw blurRad="38100" dist="38100" dir="2700000" algn="tl">
                      <a:srgbClr val="C0C0C0"/>
                    </a:outerShdw>
                  </a:effectLst>
                  <a:uLnTx/>
                  <a:uFillTx/>
                  <a:latin typeface="Arial" charset="0"/>
                  <a:ea typeface="+mn-ea"/>
                  <a:cs typeface="+mn-cs"/>
                </a:rPr>
                <a:t>Cuarto Creciente</a:t>
              </a:r>
            </a:p>
          </p:txBody>
        </p:sp>
        <p:grpSp>
          <p:nvGrpSpPr>
            <p:cNvPr id="24687" name="Group 170">
              <a:extLst>
                <a:ext uri="{FF2B5EF4-FFF2-40B4-BE49-F238E27FC236}">
                  <a16:creationId xmlns:a16="http://schemas.microsoft.com/office/drawing/2014/main" id="{F8508741-86C8-440C-AF26-052704A9C49C}"/>
                </a:ext>
              </a:extLst>
            </p:cNvPr>
            <p:cNvGrpSpPr>
              <a:grpSpLocks/>
            </p:cNvGrpSpPr>
            <p:nvPr/>
          </p:nvGrpSpPr>
          <p:grpSpPr bwMode="auto">
            <a:xfrm flipH="1">
              <a:off x="4602" y="1923"/>
              <a:ext cx="113" cy="103"/>
              <a:chOff x="1043" y="1593"/>
              <a:chExt cx="113" cy="113"/>
            </a:xfrm>
          </p:grpSpPr>
          <p:sp>
            <p:nvSpPr>
              <p:cNvPr id="24688" name="Oval 171">
                <a:extLst>
                  <a:ext uri="{FF2B5EF4-FFF2-40B4-BE49-F238E27FC236}">
                    <a16:creationId xmlns:a16="http://schemas.microsoft.com/office/drawing/2014/main" id="{A3F208CD-A440-4D13-B9BC-EA9D2AB80A02}"/>
                  </a:ext>
                </a:extLst>
              </p:cNvPr>
              <p:cNvSpPr>
                <a:spLocks noChangeArrowheads="1"/>
              </p:cNvSpPr>
              <p:nvPr/>
            </p:nvSpPr>
            <p:spPr bwMode="auto">
              <a:xfrm>
                <a:off x="1043" y="1593"/>
                <a:ext cx="113" cy="113"/>
              </a:xfrm>
              <a:prstGeom prst="ellipse">
                <a:avLst/>
              </a:prstGeom>
              <a:solidFill>
                <a:schemeClr val="tx1"/>
              </a:solidFill>
              <a:ln w="0">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89" name="AutoShape 172" descr="Mármol blanco">
                <a:extLst>
                  <a:ext uri="{FF2B5EF4-FFF2-40B4-BE49-F238E27FC236}">
                    <a16:creationId xmlns:a16="http://schemas.microsoft.com/office/drawing/2014/main" id="{A08FEFD8-571C-4398-8DEF-DEB64576FFCD}"/>
                  </a:ext>
                </a:extLst>
              </p:cNvPr>
              <p:cNvSpPr>
                <a:spLocks noChangeArrowheads="1"/>
              </p:cNvSpPr>
              <p:nvPr/>
            </p:nvSpPr>
            <p:spPr bwMode="auto">
              <a:xfrm>
                <a:off x="1043" y="1593"/>
                <a:ext cx="66" cy="113"/>
              </a:xfrm>
              <a:prstGeom prst="moon">
                <a:avLst>
                  <a:gd name="adj" fmla="val 66667"/>
                </a:avLst>
              </a:prstGeom>
              <a:blipFill dpi="0" rotWithShape="1">
                <a:blip r:embed="rId3"/>
                <a:srcRect/>
                <a:tile tx="0" ty="0" sx="100000" sy="100000" flip="none" algn="tl"/>
              </a:blipFill>
              <a:ln w="0">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21" name="Group 173">
            <a:extLst>
              <a:ext uri="{FF2B5EF4-FFF2-40B4-BE49-F238E27FC236}">
                <a16:creationId xmlns:a16="http://schemas.microsoft.com/office/drawing/2014/main" id="{A94FD1CF-5585-4836-A1BF-B93BDFD91B90}"/>
              </a:ext>
            </a:extLst>
          </p:cNvPr>
          <p:cNvGrpSpPr>
            <a:grpSpLocks/>
          </p:cNvGrpSpPr>
          <p:nvPr/>
        </p:nvGrpSpPr>
        <p:grpSpPr bwMode="auto">
          <a:xfrm>
            <a:off x="6910388" y="1706563"/>
            <a:ext cx="1006475" cy="503237"/>
            <a:chOff x="4353" y="1075"/>
            <a:chExt cx="634" cy="317"/>
          </a:xfrm>
        </p:grpSpPr>
        <p:sp>
          <p:nvSpPr>
            <p:cNvPr id="107694" name="Text Box 174">
              <a:extLst>
                <a:ext uri="{FF2B5EF4-FFF2-40B4-BE49-F238E27FC236}">
                  <a16:creationId xmlns:a16="http://schemas.microsoft.com/office/drawing/2014/main" id="{12AA2A9A-3D3B-4504-903D-1C959BD31AA0}"/>
                </a:ext>
              </a:extLst>
            </p:cNvPr>
            <p:cNvSpPr txBox="1">
              <a:spLocks noChangeArrowheads="1"/>
            </p:cNvSpPr>
            <p:nvPr/>
          </p:nvSpPr>
          <p:spPr bwMode="auto">
            <a:xfrm>
              <a:off x="4353" y="1075"/>
              <a:ext cx="634" cy="196"/>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900" b="0" i="0" u="none" strike="noStrike" kern="1200" cap="none" spc="0" normalizeH="0" baseline="0" noProof="0">
                  <a:ln>
                    <a:noFill/>
                  </a:ln>
                  <a:solidFill>
                    <a:srgbClr val="333399"/>
                  </a:solidFill>
                  <a:effectLst>
                    <a:outerShdw blurRad="38100" dist="38100" dir="2700000" algn="tl">
                      <a:srgbClr val="C0C0C0"/>
                    </a:outerShdw>
                  </a:effectLst>
                  <a:uLnTx/>
                  <a:uFillTx/>
                  <a:latin typeface="Arial" charset="0"/>
                  <a:ea typeface="+mn-ea"/>
                  <a:cs typeface="+mn-cs"/>
                </a:rPr>
                <a:t>Cuarto Menguante</a:t>
              </a:r>
            </a:p>
          </p:txBody>
        </p:sp>
        <p:grpSp>
          <p:nvGrpSpPr>
            <p:cNvPr id="24683" name="Group 175">
              <a:extLst>
                <a:ext uri="{FF2B5EF4-FFF2-40B4-BE49-F238E27FC236}">
                  <a16:creationId xmlns:a16="http://schemas.microsoft.com/office/drawing/2014/main" id="{80DF172E-04A7-4162-B2E5-BED6E204ED7A}"/>
                </a:ext>
              </a:extLst>
            </p:cNvPr>
            <p:cNvGrpSpPr>
              <a:grpSpLocks/>
            </p:cNvGrpSpPr>
            <p:nvPr/>
          </p:nvGrpSpPr>
          <p:grpSpPr bwMode="auto">
            <a:xfrm>
              <a:off x="4602" y="1289"/>
              <a:ext cx="113" cy="103"/>
              <a:chOff x="1043" y="1593"/>
              <a:chExt cx="113" cy="113"/>
            </a:xfrm>
          </p:grpSpPr>
          <p:sp>
            <p:nvSpPr>
              <p:cNvPr id="24684" name="Oval 176">
                <a:extLst>
                  <a:ext uri="{FF2B5EF4-FFF2-40B4-BE49-F238E27FC236}">
                    <a16:creationId xmlns:a16="http://schemas.microsoft.com/office/drawing/2014/main" id="{9A697098-E982-4F50-B1EE-10889C899B66}"/>
                  </a:ext>
                </a:extLst>
              </p:cNvPr>
              <p:cNvSpPr>
                <a:spLocks noChangeArrowheads="1"/>
              </p:cNvSpPr>
              <p:nvPr/>
            </p:nvSpPr>
            <p:spPr bwMode="auto">
              <a:xfrm>
                <a:off x="1043" y="1593"/>
                <a:ext cx="113" cy="113"/>
              </a:xfrm>
              <a:prstGeom prst="ellipse">
                <a:avLst/>
              </a:prstGeom>
              <a:solidFill>
                <a:schemeClr val="tx1"/>
              </a:solidFill>
              <a:ln w="0">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85" name="AutoShape 177" descr="Mármol blanco">
                <a:extLst>
                  <a:ext uri="{FF2B5EF4-FFF2-40B4-BE49-F238E27FC236}">
                    <a16:creationId xmlns:a16="http://schemas.microsoft.com/office/drawing/2014/main" id="{7D7DDDFE-6020-4235-B20D-C41B436A5CEC}"/>
                  </a:ext>
                </a:extLst>
              </p:cNvPr>
              <p:cNvSpPr>
                <a:spLocks noChangeArrowheads="1"/>
              </p:cNvSpPr>
              <p:nvPr/>
            </p:nvSpPr>
            <p:spPr bwMode="auto">
              <a:xfrm>
                <a:off x="1043" y="1593"/>
                <a:ext cx="66" cy="113"/>
              </a:xfrm>
              <a:prstGeom prst="moon">
                <a:avLst>
                  <a:gd name="adj" fmla="val 66667"/>
                </a:avLst>
              </a:prstGeom>
              <a:blipFill dpi="0" rotWithShape="1">
                <a:blip r:embed="rId3"/>
                <a:srcRect/>
                <a:tile tx="0" ty="0" sx="100000" sy="100000" flip="none" algn="tl"/>
              </a:blipFill>
              <a:ln w="0">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07698" name="Text Box 178">
            <a:extLst>
              <a:ext uri="{FF2B5EF4-FFF2-40B4-BE49-F238E27FC236}">
                <a16:creationId xmlns:a16="http://schemas.microsoft.com/office/drawing/2014/main" id="{97E7508F-4919-4970-AF67-BE2BEF0FFC72}"/>
              </a:ext>
            </a:extLst>
          </p:cNvPr>
          <p:cNvSpPr txBox="1">
            <a:spLocks noChangeArrowheads="1"/>
          </p:cNvSpPr>
          <p:nvPr/>
        </p:nvSpPr>
        <p:spPr bwMode="auto">
          <a:xfrm>
            <a:off x="5867400" y="4330700"/>
            <a:ext cx="287496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ES_tradnl" altLang="es-E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LEY GENERAL DE LA RELATIVIDAD: </a:t>
            </a:r>
            <a:r>
              <a:rPr kumimoji="0" lang="es-ES_tradnl"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 </a:t>
            </a:r>
            <a:r>
              <a:rPr kumimoji="0" lang="en-US"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µ v </a:t>
            </a:r>
            <a:r>
              <a:rPr kumimoji="0" lang="es-ES_tradnl"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8 </a:t>
            </a:r>
            <a:r>
              <a:rPr kumimoji="0" lang="el-GR"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s-ES_tradnl"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K T </a:t>
            </a:r>
            <a:r>
              <a:rPr kumimoji="0" lang="en-US"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µ v</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ES_tradnl"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 </a:t>
            </a:r>
            <a:r>
              <a:rPr kumimoji="0" lang="en-US"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µ v </a:t>
            </a:r>
            <a:r>
              <a:rPr kumimoji="0" lang="es-ES_tradnl"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s-ES_tradnl" altLang="es-E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Curvatura del espacio-tiempo</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s-ES_tradnl"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a:t>
            </a:r>
            <a:r>
              <a:rPr kumimoji="0" lang="el-GR"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π</a:t>
            </a:r>
            <a:r>
              <a:rPr kumimoji="0" lang="es-ES_tradnl"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K T </a:t>
            </a:r>
            <a:r>
              <a:rPr kumimoji="0" lang="en-US" altLang="es-ES" sz="8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µ v </a:t>
            </a:r>
            <a:r>
              <a:rPr kumimoji="0" lang="es-ES_tradnl" altLang="es-ES" sz="800" b="0" i="1"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s-ES_tradnl" altLang="es-E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Densidad de la gravedad</a:t>
            </a:r>
          </a:p>
        </p:txBody>
      </p:sp>
      <p:grpSp>
        <p:nvGrpSpPr>
          <p:cNvPr id="23" name="Group 179">
            <a:extLst>
              <a:ext uri="{FF2B5EF4-FFF2-40B4-BE49-F238E27FC236}">
                <a16:creationId xmlns:a16="http://schemas.microsoft.com/office/drawing/2014/main" id="{AEA81167-A398-4E3A-8C74-1C05388016E7}"/>
              </a:ext>
            </a:extLst>
          </p:cNvPr>
          <p:cNvGrpSpPr>
            <a:grpSpLocks/>
          </p:cNvGrpSpPr>
          <p:nvPr/>
        </p:nvGrpSpPr>
        <p:grpSpPr bwMode="auto">
          <a:xfrm>
            <a:off x="-252413" y="4524375"/>
            <a:ext cx="3819526" cy="417513"/>
            <a:chOff x="202" y="274"/>
            <a:chExt cx="2406" cy="263"/>
          </a:xfrm>
        </p:grpSpPr>
        <p:sp>
          <p:nvSpPr>
            <p:cNvPr id="24672" name="Text Box 180">
              <a:extLst>
                <a:ext uri="{FF2B5EF4-FFF2-40B4-BE49-F238E27FC236}">
                  <a16:creationId xmlns:a16="http://schemas.microsoft.com/office/drawing/2014/main" id="{5A2B1809-9408-4E90-9F86-B42EA61093DA}"/>
                </a:ext>
              </a:extLst>
            </p:cNvPr>
            <p:cNvSpPr txBox="1">
              <a:spLocks noChangeArrowheads="1"/>
            </p:cNvSpPr>
            <p:nvPr/>
          </p:nvSpPr>
          <p:spPr bwMode="auto">
            <a:xfrm>
              <a:off x="202" y="320"/>
              <a:ext cx="172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s-ES_tradnl" altLang="es-E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EFECTO COMBINADO DE LA LUNA Y EL SOL:</a:t>
              </a:r>
            </a:p>
          </p:txBody>
        </p:sp>
        <p:grpSp>
          <p:nvGrpSpPr>
            <p:cNvPr id="24673" name="Group 181">
              <a:extLst>
                <a:ext uri="{FF2B5EF4-FFF2-40B4-BE49-F238E27FC236}">
                  <a16:creationId xmlns:a16="http://schemas.microsoft.com/office/drawing/2014/main" id="{6CB120CF-089C-4AC5-9DF6-CF2FFDB750DB}"/>
                </a:ext>
              </a:extLst>
            </p:cNvPr>
            <p:cNvGrpSpPr>
              <a:grpSpLocks/>
            </p:cNvGrpSpPr>
            <p:nvPr/>
          </p:nvGrpSpPr>
          <p:grpSpPr bwMode="auto">
            <a:xfrm>
              <a:off x="1861" y="274"/>
              <a:ext cx="747" cy="263"/>
              <a:chOff x="1655" y="210"/>
              <a:chExt cx="747" cy="263"/>
            </a:xfrm>
          </p:grpSpPr>
          <p:grpSp>
            <p:nvGrpSpPr>
              <p:cNvPr id="24674" name="Group 182">
                <a:extLst>
                  <a:ext uri="{FF2B5EF4-FFF2-40B4-BE49-F238E27FC236}">
                    <a16:creationId xmlns:a16="http://schemas.microsoft.com/office/drawing/2014/main" id="{8A362B64-E98A-4030-A3A4-45F364E1194B}"/>
                  </a:ext>
                </a:extLst>
              </p:cNvPr>
              <p:cNvGrpSpPr>
                <a:grpSpLocks/>
              </p:cNvGrpSpPr>
              <p:nvPr/>
            </p:nvGrpSpPr>
            <p:grpSpPr bwMode="auto">
              <a:xfrm>
                <a:off x="1655" y="210"/>
                <a:ext cx="747" cy="263"/>
                <a:chOff x="0" y="300"/>
                <a:chExt cx="747" cy="263"/>
              </a:xfrm>
            </p:grpSpPr>
            <p:sp>
              <p:nvSpPr>
                <p:cNvPr id="24676" name="Text Box 183">
                  <a:extLst>
                    <a:ext uri="{FF2B5EF4-FFF2-40B4-BE49-F238E27FC236}">
                      <a16:creationId xmlns:a16="http://schemas.microsoft.com/office/drawing/2014/main" id="{97681BF1-07F5-4482-BDFC-5F8D6853FC24}"/>
                    </a:ext>
                  </a:extLst>
                </p:cNvPr>
                <p:cNvSpPr txBox="1">
                  <a:spLocks noChangeArrowheads="1"/>
                </p:cNvSpPr>
                <p:nvPr/>
              </p:nvSpPr>
              <p:spPr bwMode="auto">
                <a:xfrm>
                  <a:off x="0" y="346"/>
                  <a:ext cx="29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altLang="es-ES" sz="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 </a:t>
                  </a:r>
                  <a:r>
                    <a:rPr kumimoji="0" lang="es-ES_tradnl" altLang="es-ES" sz="800" b="1" i="1"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T </a:t>
                  </a:r>
                  <a:r>
                    <a:rPr kumimoji="0" lang="es-ES_tradnl" altLang="es-ES" sz="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sp>
              <p:nvSpPr>
                <p:cNvPr id="24677" name="Text Box 184">
                  <a:extLst>
                    <a:ext uri="{FF2B5EF4-FFF2-40B4-BE49-F238E27FC236}">
                      <a16:creationId xmlns:a16="http://schemas.microsoft.com/office/drawing/2014/main" id="{27472AAC-FD3C-4766-BE0E-BBC7BD7FC732}"/>
                    </a:ext>
                  </a:extLst>
                </p:cNvPr>
                <p:cNvSpPr txBox="1">
                  <a:spLocks noChangeArrowheads="1"/>
                </p:cNvSpPr>
                <p:nvPr/>
              </p:nvSpPr>
              <p:spPr bwMode="auto">
                <a:xfrm>
                  <a:off x="204" y="346"/>
                  <a:ext cx="22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altLang="es-ES" sz="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a:t>
                  </a:r>
                </a:p>
              </p:txBody>
            </p:sp>
            <p:sp>
              <p:nvSpPr>
                <p:cNvPr id="24678" name="Text Box 185">
                  <a:extLst>
                    <a:ext uri="{FF2B5EF4-FFF2-40B4-BE49-F238E27FC236}">
                      <a16:creationId xmlns:a16="http://schemas.microsoft.com/office/drawing/2014/main" id="{4A4CCF27-10D9-4C46-A42E-E8FB7351B0E0}"/>
                    </a:ext>
                  </a:extLst>
                </p:cNvPr>
                <p:cNvSpPr txBox="1">
                  <a:spLocks noChangeArrowheads="1"/>
                </p:cNvSpPr>
                <p:nvPr/>
              </p:nvSpPr>
              <p:spPr bwMode="auto">
                <a:xfrm>
                  <a:off x="340" y="300"/>
                  <a:ext cx="2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altLang="es-ES" sz="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 m</a:t>
                  </a:r>
                </a:p>
              </p:txBody>
            </p:sp>
            <p:sp>
              <p:nvSpPr>
                <p:cNvPr id="24679" name="Text Box 186">
                  <a:extLst>
                    <a:ext uri="{FF2B5EF4-FFF2-40B4-BE49-F238E27FC236}">
                      <a16:creationId xmlns:a16="http://schemas.microsoft.com/office/drawing/2014/main" id="{5E746084-8B5A-44FE-A964-CBEAF0A206C9}"/>
                    </a:ext>
                  </a:extLst>
                </p:cNvPr>
                <p:cNvSpPr txBox="1">
                  <a:spLocks noChangeArrowheads="1"/>
                </p:cNvSpPr>
                <p:nvPr/>
              </p:nvSpPr>
              <p:spPr bwMode="auto">
                <a:xfrm>
                  <a:off x="385" y="428"/>
                  <a:ext cx="2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altLang="es-E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a:t>
                  </a:r>
                  <a:r>
                    <a:rPr kumimoji="0" lang="es-ES_tradnl" altLang="es-ES" sz="800" b="0" i="0" u="none" strike="noStrike" kern="1200" cap="none" spc="0" normalizeH="0" baseline="30000" noProof="0">
                      <a:ln>
                        <a:noFill/>
                      </a:ln>
                      <a:solidFill>
                        <a:srgbClr val="000000"/>
                      </a:solidFill>
                      <a:effectLst/>
                      <a:uLnTx/>
                      <a:uFillTx/>
                      <a:latin typeface="Arial" panose="020B0604020202020204" pitchFamily="34" charset="0"/>
                      <a:ea typeface="+mn-ea"/>
                      <a:cs typeface="+mn-cs"/>
                    </a:rPr>
                    <a:t>2</a:t>
                  </a:r>
                </a:p>
              </p:txBody>
            </p:sp>
            <p:sp>
              <p:nvSpPr>
                <p:cNvPr id="24680" name="Text Box 187">
                  <a:extLst>
                    <a:ext uri="{FF2B5EF4-FFF2-40B4-BE49-F238E27FC236}">
                      <a16:creationId xmlns:a16="http://schemas.microsoft.com/office/drawing/2014/main" id="{7AA1E790-7BAF-4DE4-B032-753C5FC48632}"/>
                    </a:ext>
                  </a:extLst>
                </p:cNvPr>
                <p:cNvSpPr txBox="1">
                  <a:spLocks noChangeArrowheads="1"/>
                </p:cNvSpPr>
                <p:nvPr/>
              </p:nvSpPr>
              <p:spPr bwMode="auto">
                <a:xfrm>
                  <a:off x="521" y="346"/>
                  <a:ext cx="22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altLang="es-ES" sz="8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a:t>
                  </a:r>
                </a:p>
              </p:txBody>
            </p:sp>
            <p:sp>
              <p:nvSpPr>
                <p:cNvPr id="24681" name="Line 188">
                  <a:extLst>
                    <a:ext uri="{FF2B5EF4-FFF2-40B4-BE49-F238E27FC236}">
                      <a16:creationId xmlns:a16="http://schemas.microsoft.com/office/drawing/2014/main" id="{397B5F60-4811-4CB0-A28C-93AD55D5A5F0}"/>
                    </a:ext>
                  </a:extLst>
                </p:cNvPr>
                <p:cNvSpPr>
                  <a:spLocks noChangeShapeType="1"/>
                </p:cNvSpPr>
                <p:nvPr/>
              </p:nvSpPr>
              <p:spPr bwMode="auto">
                <a:xfrm>
                  <a:off x="385" y="436"/>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24675" name="Line 189">
                <a:extLst>
                  <a:ext uri="{FF2B5EF4-FFF2-40B4-BE49-F238E27FC236}">
                    <a16:creationId xmlns:a16="http://schemas.microsoft.com/office/drawing/2014/main" id="{1622108C-A2F4-458B-96F2-36D8151D20F9}"/>
                  </a:ext>
                </a:extLst>
              </p:cNvPr>
              <p:cNvSpPr>
                <a:spLocks noChangeShapeType="1"/>
              </p:cNvSpPr>
              <p:nvPr/>
            </p:nvSpPr>
            <p:spPr bwMode="auto">
              <a:xfrm>
                <a:off x="2018" y="346"/>
                <a:ext cx="18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07710" name="Oval 190">
            <a:extLst>
              <a:ext uri="{FF2B5EF4-FFF2-40B4-BE49-F238E27FC236}">
                <a16:creationId xmlns:a16="http://schemas.microsoft.com/office/drawing/2014/main" id="{B88311C6-CA80-4ACB-9C2F-5F42C2A9D23D}"/>
              </a:ext>
            </a:extLst>
          </p:cNvPr>
          <p:cNvSpPr>
            <a:spLocks noChangeArrowheads="1"/>
          </p:cNvSpPr>
          <p:nvPr/>
        </p:nvSpPr>
        <p:spPr bwMode="auto">
          <a:xfrm rot="475650">
            <a:off x="4572000" y="2605088"/>
            <a:ext cx="917575" cy="212725"/>
          </a:xfrm>
          <a:prstGeom prst="ellipse">
            <a:avLst/>
          </a:prstGeom>
          <a:noFill/>
          <a:ln w="38100" cmpd="dbl">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711" name="Oval 191">
            <a:extLst>
              <a:ext uri="{FF2B5EF4-FFF2-40B4-BE49-F238E27FC236}">
                <a16:creationId xmlns:a16="http://schemas.microsoft.com/office/drawing/2014/main" id="{83C2468C-8D05-4E52-89AE-477341738CFC}"/>
              </a:ext>
            </a:extLst>
          </p:cNvPr>
          <p:cNvSpPr>
            <a:spLocks noChangeArrowheads="1"/>
          </p:cNvSpPr>
          <p:nvPr/>
        </p:nvSpPr>
        <p:spPr bwMode="auto">
          <a:xfrm rot="2114549">
            <a:off x="4448175" y="2752725"/>
            <a:ext cx="844550" cy="244475"/>
          </a:xfrm>
          <a:prstGeom prst="ellipse">
            <a:avLst/>
          </a:prstGeom>
          <a:noFill/>
          <a:ln w="38100" cmpd="dbl">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712" name="Oval 192">
            <a:extLst>
              <a:ext uri="{FF2B5EF4-FFF2-40B4-BE49-F238E27FC236}">
                <a16:creationId xmlns:a16="http://schemas.microsoft.com/office/drawing/2014/main" id="{CF11DFEA-7DCF-4FE4-B069-C42019DDA18F}"/>
              </a:ext>
            </a:extLst>
          </p:cNvPr>
          <p:cNvSpPr>
            <a:spLocks noChangeArrowheads="1"/>
          </p:cNvSpPr>
          <p:nvPr/>
        </p:nvSpPr>
        <p:spPr bwMode="auto">
          <a:xfrm rot="-2052089">
            <a:off x="4337050" y="1884363"/>
            <a:ext cx="2324100" cy="244475"/>
          </a:xfrm>
          <a:prstGeom prst="ellipse">
            <a:avLst/>
          </a:prstGeom>
          <a:noFill/>
          <a:ln w="38100" cmpd="dbl">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713" name="AutoShape 193">
            <a:extLst>
              <a:ext uri="{FF2B5EF4-FFF2-40B4-BE49-F238E27FC236}">
                <a16:creationId xmlns:a16="http://schemas.microsoft.com/office/drawing/2014/main" id="{DC24CBA4-BEA6-4B9F-92DF-F393F7C86221}"/>
              </a:ext>
            </a:extLst>
          </p:cNvPr>
          <p:cNvSpPr>
            <a:spLocks noChangeArrowheads="1"/>
          </p:cNvSpPr>
          <p:nvPr/>
        </p:nvSpPr>
        <p:spPr bwMode="auto">
          <a:xfrm>
            <a:off x="5257800" y="1843088"/>
            <a:ext cx="1258888" cy="215900"/>
          </a:xfrm>
          <a:prstGeom prst="roundRect">
            <a:avLst>
              <a:gd name="adj" fmla="val 16667"/>
            </a:avLst>
          </a:prstGeom>
          <a:gradFill rotWithShape="1">
            <a:gsLst>
              <a:gs pos="0">
                <a:srgbClr val="FF3300"/>
              </a:gs>
              <a:gs pos="50000">
                <a:srgbClr val="B2B2B2"/>
              </a:gs>
              <a:gs pos="100000">
                <a:srgbClr val="FF3300"/>
              </a:gs>
            </a:gsLst>
            <a:lin ang="5400000" scaled="1"/>
          </a:gradFill>
          <a:ln w="9525">
            <a:noFill/>
            <a:round/>
            <a:headEnd/>
            <a:tailEnd/>
          </a:ln>
          <a:effectLst/>
        </p:spPr>
        <p:txBody>
          <a:bodyPr wrap="none" anchor="ct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900" b="1" i="0" u="none" strike="noStrike" kern="1200" cap="none" spc="0" normalizeH="0" baseline="0" noProof="0">
                <a:ln>
                  <a:noFill/>
                </a:ln>
                <a:solidFill>
                  <a:srgbClr val="000000"/>
                </a:solidFill>
                <a:effectLst/>
                <a:uLnTx/>
                <a:uFillTx/>
                <a:latin typeface="Tahoma" pitchFamily="34" charset="0"/>
                <a:ea typeface="+mn-ea"/>
                <a:cs typeface="+mn-cs"/>
              </a:rPr>
              <a:t>VERANO</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s-ES_tradnl" sz="9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CÁLIDO Y SECO</a:t>
            </a:r>
          </a:p>
        </p:txBody>
      </p:sp>
      <p:sp>
        <p:nvSpPr>
          <p:cNvPr id="107714" name="Oval 194">
            <a:extLst>
              <a:ext uri="{FF2B5EF4-FFF2-40B4-BE49-F238E27FC236}">
                <a16:creationId xmlns:a16="http://schemas.microsoft.com/office/drawing/2014/main" id="{2411BF40-F334-4713-BE5E-BB9761D523A5}"/>
              </a:ext>
            </a:extLst>
          </p:cNvPr>
          <p:cNvSpPr>
            <a:spLocks noChangeArrowheads="1"/>
          </p:cNvSpPr>
          <p:nvPr/>
        </p:nvSpPr>
        <p:spPr bwMode="auto">
          <a:xfrm rot="10800000">
            <a:off x="1746250" y="2468563"/>
            <a:ext cx="2949575" cy="317500"/>
          </a:xfrm>
          <a:prstGeom prst="ellipse">
            <a:avLst/>
          </a:prstGeom>
          <a:noFill/>
          <a:ln w="38100" cmpd="dbl">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715" name="AutoShape 195">
            <a:extLst>
              <a:ext uri="{FF2B5EF4-FFF2-40B4-BE49-F238E27FC236}">
                <a16:creationId xmlns:a16="http://schemas.microsoft.com/office/drawing/2014/main" id="{C760331D-8B11-4B19-9A84-F1C311D5D96E}"/>
              </a:ext>
            </a:extLst>
          </p:cNvPr>
          <p:cNvSpPr>
            <a:spLocks noChangeArrowheads="1"/>
          </p:cNvSpPr>
          <p:nvPr/>
        </p:nvSpPr>
        <p:spPr bwMode="auto">
          <a:xfrm>
            <a:off x="4318000" y="2360613"/>
            <a:ext cx="539750" cy="492125"/>
          </a:xfrm>
          <a:prstGeom prst="star32">
            <a:avLst>
              <a:gd name="adj" fmla="val 37500"/>
            </a:avLst>
          </a:prstGeom>
          <a:gradFill rotWithShape="1">
            <a:gsLst>
              <a:gs pos="0">
                <a:srgbClr val="FFFF00"/>
              </a:gs>
              <a:gs pos="100000">
                <a:srgbClr val="FFCC66"/>
              </a:gs>
            </a:gsLst>
            <a:path path="shape">
              <a:fillToRect l="50000" t="50000" r="50000" b="50000"/>
            </a:path>
          </a:gra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4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mn-cs"/>
              </a:rPr>
              <a:t>Sol</a:t>
            </a:r>
          </a:p>
        </p:txBody>
      </p:sp>
      <p:grpSp>
        <p:nvGrpSpPr>
          <p:cNvPr id="26" name="Group 196">
            <a:extLst>
              <a:ext uri="{FF2B5EF4-FFF2-40B4-BE49-F238E27FC236}">
                <a16:creationId xmlns:a16="http://schemas.microsoft.com/office/drawing/2014/main" id="{7311EBF7-66EC-47C7-A738-1C0C50E58E54}"/>
              </a:ext>
            </a:extLst>
          </p:cNvPr>
          <p:cNvGrpSpPr>
            <a:grpSpLocks/>
          </p:cNvGrpSpPr>
          <p:nvPr/>
        </p:nvGrpSpPr>
        <p:grpSpPr bwMode="auto">
          <a:xfrm>
            <a:off x="5810250" y="2482850"/>
            <a:ext cx="933450" cy="311150"/>
            <a:chOff x="3660" y="1564"/>
            <a:chExt cx="588" cy="196"/>
          </a:xfrm>
        </p:grpSpPr>
        <p:sp>
          <p:nvSpPr>
            <p:cNvPr id="24670" name="Oval 197">
              <a:extLst>
                <a:ext uri="{FF2B5EF4-FFF2-40B4-BE49-F238E27FC236}">
                  <a16:creationId xmlns:a16="http://schemas.microsoft.com/office/drawing/2014/main" id="{10964E60-6C7F-41D9-9E2B-DCF88984017B}"/>
                </a:ext>
              </a:extLst>
            </p:cNvPr>
            <p:cNvSpPr>
              <a:spLocks noChangeArrowheads="1"/>
            </p:cNvSpPr>
            <p:nvPr/>
          </p:nvSpPr>
          <p:spPr bwMode="auto">
            <a:xfrm>
              <a:off x="4135" y="1610"/>
              <a:ext cx="113" cy="103"/>
            </a:xfrm>
            <a:prstGeom prst="ellipse">
              <a:avLst/>
            </a:prstGeom>
            <a:solidFill>
              <a:schemeClr val="tx1"/>
            </a:solidFill>
            <a:ln w="0">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718" name="Text Box 198">
              <a:extLst>
                <a:ext uri="{FF2B5EF4-FFF2-40B4-BE49-F238E27FC236}">
                  <a16:creationId xmlns:a16="http://schemas.microsoft.com/office/drawing/2014/main" id="{246BDEFC-BCCE-44FE-849B-916E6395DFA1}"/>
                </a:ext>
              </a:extLst>
            </p:cNvPr>
            <p:cNvSpPr txBox="1">
              <a:spLocks noChangeArrowheads="1"/>
            </p:cNvSpPr>
            <p:nvPr/>
          </p:nvSpPr>
          <p:spPr bwMode="auto">
            <a:xfrm>
              <a:off x="3660" y="1564"/>
              <a:ext cx="443" cy="196"/>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80000"/>
                </a:lnSpc>
                <a:spcBef>
                  <a:spcPct val="0"/>
                </a:spcBef>
                <a:spcAft>
                  <a:spcPct val="0"/>
                </a:spcAft>
                <a:buClrTx/>
                <a:buSzTx/>
                <a:buFontTx/>
                <a:buNone/>
                <a:tabLst/>
                <a:defRPr/>
              </a:pPr>
              <a:r>
                <a:rPr kumimoji="0" lang="es-ES_tradnl" sz="900" b="0" i="0" u="none" strike="noStrike" kern="1200" cap="none" spc="0" normalizeH="0" baseline="0" noProof="0">
                  <a:ln>
                    <a:noFill/>
                  </a:ln>
                  <a:solidFill>
                    <a:srgbClr val="333399"/>
                  </a:solidFill>
                  <a:effectLst>
                    <a:outerShdw blurRad="38100" dist="38100" dir="2700000" algn="tl">
                      <a:srgbClr val="C0C0C0"/>
                    </a:outerShdw>
                  </a:effectLst>
                  <a:uLnTx/>
                  <a:uFillTx/>
                  <a:latin typeface="Arial" charset="0"/>
                  <a:ea typeface="+mn-ea"/>
                  <a:cs typeface="+mn-cs"/>
                </a:rPr>
                <a:t>Luna Nueva</a:t>
              </a:r>
            </a:p>
          </p:txBody>
        </p:sp>
      </p:grpSp>
      <p:grpSp>
        <p:nvGrpSpPr>
          <p:cNvPr id="27" name="Group 199">
            <a:extLst>
              <a:ext uri="{FF2B5EF4-FFF2-40B4-BE49-F238E27FC236}">
                <a16:creationId xmlns:a16="http://schemas.microsoft.com/office/drawing/2014/main" id="{E9C0376F-B516-4618-8EC0-535CFD6AC709}"/>
              </a:ext>
            </a:extLst>
          </p:cNvPr>
          <p:cNvGrpSpPr>
            <a:grpSpLocks/>
          </p:cNvGrpSpPr>
          <p:nvPr/>
        </p:nvGrpSpPr>
        <p:grpSpPr bwMode="auto">
          <a:xfrm>
            <a:off x="1222375" y="2254250"/>
            <a:ext cx="1127125" cy="515938"/>
            <a:chOff x="770" y="1420"/>
            <a:chExt cx="710" cy="325"/>
          </a:xfrm>
        </p:grpSpPr>
        <p:grpSp>
          <p:nvGrpSpPr>
            <p:cNvPr id="24644" name="Group 200">
              <a:extLst>
                <a:ext uri="{FF2B5EF4-FFF2-40B4-BE49-F238E27FC236}">
                  <a16:creationId xmlns:a16="http://schemas.microsoft.com/office/drawing/2014/main" id="{BF0E7F9D-E373-4A4C-8363-FBFD8A9B0790}"/>
                </a:ext>
              </a:extLst>
            </p:cNvPr>
            <p:cNvGrpSpPr>
              <a:grpSpLocks/>
            </p:cNvGrpSpPr>
            <p:nvPr/>
          </p:nvGrpSpPr>
          <p:grpSpPr bwMode="auto">
            <a:xfrm>
              <a:off x="998" y="1561"/>
              <a:ext cx="204" cy="184"/>
              <a:chOff x="2047" y="1444"/>
              <a:chExt cx="1911" cy="1697"/>
            </a:xfrm>
          </p:grpSpPr>
          <p:sp>
            <p:nvSpPr>
              <p:cNvPr id="24646" name="Freeform 201">
                <a:extLst>
                  <a:ext uri="{FF2B5EF4-FFF2-40B4-BE49-F238E27FC236}">
                    <a16:creationId xmlns:a16="http://schemas.microsoft.com/office/drawing/2014/main" id="{D8F28BFE-75DF-41BC-A473-5EC48E216FE3}"/>
                  </a:ext>
                </a:extLst>
              </p:cNvPr>
              <p:cNvSpPr>
                <a:spLocks/>
              </p:cNvSpPr>
              <p:nvPr/>
            </p:nvSpPr>
            <p:spPr bwMode="auto">
              <a:xfrm>
                <a:off x="2066" y="1459"/>
                <a:ext cx="1848" cy="1655"/>
              </a:xfrm>
              <a:custGeom>
                <a:avLst/>
                <a:gdLst>
                  <a:gd name="T0" fmla="*/ 1 w 3696"/>
                  <a:gd name="T1" fmla="*/ 0 h 3311"/>
                  <a:gd name="T2" fmla="*/ 1 w 3696"/>
                  <a:gd name="T3" fmla="*/ 0 h 3311"/>
                  <a:gd name="T4" fmla="*/ 1 w 3696"/>
                  <a:gd name="T5" fmla="*/ 0 h 3311"/>
                  <a:gd name="T6" fmla="*/ 1 w 3696"/>
                  <a:gd name="T7" fmla="*/ 0 h 3311"/>
                  <a:gd name="T8" fmla="*/ 0 w 3696"/>
                  <a:gd name="T9" fmla="*/ 0 h 3311"/>
                  <a:gd name="T10" fmla="*/ 1 w 3696"/>
                  <a:gd name="T11" fmla="*/ 0 h 3311"/>
                  <a:gd name="T12" fmla="*/ 1 w 3696"/>
                  <a:gd name="T13" fmla="*/ 0 h 3311"/>
                  <a:gd name="T14" fmla="*/ 1 w 3696"/>
                  <a:gd name="T15" fmla="*/ 0 h 3311"/>
                  <a:gd name="T16" fmla="*/ 1 w 3696"/>
                  <a:gd name="T17" fmla="*/ 0 h 3311"/>
                  <a:gd name="T18" fmla="*/ 1 w 3696"/>
                  <a:gd name="T19" fmla="*/ 0 h 3311"/>
                  <a:gd name="T20" fmla="*/ 1 w 3696"/>
                  <a:gd name="T21" fmla="*/ 0 h 3311"/>
                  <a:gd name="T22" fmla="*/ 1 w 3696"/>
                  <a:gd name="T23" fmla="*/ 0 h 3311"/>
                  <a:gd name="T24" fmla="*/ 1 w 3696"/>
                  <a:gd name="T25" fmla="*/ 0 h 3311"/>
                  <a:gd name="T26" fmla="*/ 1 w 3696"/>
                  <a:gd name="T27" fmla="*/ 0 h 3311"/>
                  <a:gd name="T28" fmla="*/ 1 w 3696"/>
                  <a:gd name="T29" fmla="*/ 0 h 3311"/>
                  <a:gd name="T30" fmla="*/ 1 w 3696"/>
                  <a:gd name="T31" fmla="*/ 0 h 3311"/>
                  <a:gd name="T32" fmla="*/ 1 w 3696"/>
                  <a:gd name="T33" fmla="*/ 0 h 3311"/>
                  <a:gd name="T34" fmla="*/ 1 w 3696"/>
                  <a:gd name="T35" fmla="*/ 0 h 3311"/>
                  <a:gd name="T36" fmla="*/ 1 w 3696"/>
                  <a:gd name="T37" fmla="*/ 0 h 3311"/>
                  <a:gd name="T38" fmla="*/ 1 w 3696"/>
                  <a:gd name="T39" fmla="*/ 0 h 3311"/>
                  <a:gd name="T40" fmla="*/ 1 w 3696"/>
                  <a:gd name="T41" fmla="*/ 0 h 3311"/>
                  <a:gd name="T42" fmla="*/ 1 w 3696"/>
                  <a:gd name="T43" fmla="*/ 0 h 3311"/>
                  <a:gd name="T44" fmla="*/ 1 w 3696"/>
                  <a:gd name="T45" fmla="*/ 0 h 3311"/>
                  <a:gd name="T46" fmla="*/ 1 w 3696"/>
                  <a:gd name="T47" fmla="*/ 0 h 3311"/>
                  <a:gd name="T48" fmla="*/ 1 w 3696"/>
                  <a:gd name="T49" fmla="*/ 0 h 3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96"/>
                  <a:gd name="T76" fmla="*/ 0 h 3311"/>
                  <a:gd name="T77" fmla="*/ 3696 w 3696"/>
                  <a:gd name="T78" fmla="*/ 3311 h 33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96" h="3311">
                    <a:moveTo>
                      <a:pt x="773" y="232"/>
                    </a:moveTo>
                    <a:lnTo>
                      <a:pt x="361" y="688"/>
                    </a:lnTo>
                    <a:lnTo>
                      <a:pt x="102" y="1091"/>
                    </a:lnTo>
                    <a:lnTo>
                      <a:pt x="17" y="1471"/>
                    </a:lnTo>
                    <a:lnTo>
                      <a:pt x="0" y="1883"/>
                    </a:lnTo>
                    <a:lnTo>
                      <a:pt x="163" y="2347"/>
                    </a:lnTo>
                    <a:lnTo>
                      <a:pt x="490" y="2762"/>
                    </a:lnTo>
                    <a:lnTo>
                      <a:pt x="876" y="3089"/>
                    </a:lnTo>
                    <a:lnTo>
                      <a:pt x="1496" y="3277"/>
                    </a:lnTo>
                    <a:lnTo>
                      <a:pt x="1994" y="3311"/>
                    </a:lnTo>
                    <a:lnTo>
                      <a:pt x="2631" y="3174"/>
                    </a:lnTo>
                    <a:lnTo>
                      <a:pt x="3207" y="2847"/>
                    </a:lnTo>
                    <a:lnTo>
                      <a:pt x="3534" y="2459"/>
                    </a:lnTo>
                    <a:lnTo>
                      <a:pt x="3696" y="1918"/>
                    </a:lnTo>
                    <a:lnTo>
                      <a:pt x="3696" y="1359"/>
                    </a:lnTo>
                    <a:lnTo>
                      <a:pt x="3576" y="920"/>
                    </a:lnTo>
                    <a:lnTo>
                      <a:pt x="3283" y="559"/>
                    </a:lnTo>
                    <a:lnTo>
                      <a:pt x="2941" y="300"/>
                    </a:lnTo>
                    <a:lnTo>
                      <a:pt x="2614" y="163"/>
                    </a:lnTo>
                    <a:lnTo>
                      <a:pt x="2287" y="68"/>
                    </a:lnTo>
                    <a:lnTo>
                      <a:pt x="1884" y="17"/>
                    </a:lnTo>
                    <a:lnTo>
                      <a:pt x="1616" y="0"/>
                    </a:lnTo>
                    <a:lnTo>
                      <a:pt x="1220" y="76"/>
                    </a:lnTo>
                    <a:lnTo>
                      <a:pt x="773" y="232"/>
                    </a:lnTo>
                    <a:close/>
                  </a:path>
                </a:pathLst>
              </a:custGeom>
              <a:gradFill rotWithShape="1">
                <a:gsLst>
                  <a:gs pos="0">
                    <a:srgbClr val="66FFFF"/>
                  </a:gs>
                  <a:gs pos="100000">
                    <a:srgbClr val="0000CC"/>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47" name="Freeform 202">
                <a:extLst>
                  <a:ext uri="{FF2B5EF4-FFF2-40B4-BE49-F238E27FC236}">
                    <a16:creationId xmlns:a16="http://schemas.microsoft.com/office/drawing/2014/main" id="{253BB81D-048F-4FE7-A127-FA8FCBC14F69}"/>
                  </a:ext>
                </a:extLst>
              </p:cNvPr>
              <p:cNvSpPr>
                <a:spLocks/>
              </p:cNvSpPr>
              <p:nvPr/>
            </p:nvSpPr>
            <p:spPr bwMode="auto">
              <a:xfrm>
                <a:off x="3597" y="1674"/>
                <a:ext cx="327" cy="597"/>
              </a:xfrm>
              <a:custGeom>
                <a:avLst/>
                <a:gdLst>
                  <a:gd name="T0" fmla="*/ 1 w 654"/>
                  <a:gd name="T1" fmla="*/ 0 h 1196"/>
                  <a:gd name="T2" fmla="*/ 1 w 654"/>
                  <a:gd name="T3" fmla="*/ 0 h 1196"/>
                  <a:gd name="T4" fmla="*/ 0 w 654"/>
                  <a:gd name="T5" fmla="*/ 0 h 1196"/>
                  <a:gd name="T6" fmla="*/ 1 w 654"/>
                  <a:gd name="T7" fmla="*/ 0 h 1196"/>
                  <a:gd name="T8" fmla="*/ 1 w 654"/>
                  <a:gd name="T9" fmla="*/ 0 h 1196"/>
                  <a:gd name="T10" fmla="*/ 1 w 654"/>
                  <a:gd name="T11" fmla="*/ 0 h 1196"/>
                  <a:gd name="T12" fmla="*/ 1 w 654"/>
                  <a:gd name="T13" fmla="*/ 0 h 1196"/>
                  <a:gd name="T14" fmla="*/ 1 w 654"/>
                  <a:gd name="T15" fmla="*/ 0 h 1196"/>
                  <a:gd name="T16" fmla="*/ 1 w 654"/>
                  <a:gd name="T17" fmla="*/ 0 h 1196"/>
                  <a:gd name="T18" fmla="*/ 1 w 654"/>
                  <a:gd name="T19" fmla="*/ 0 h 1196"/>
                  <a:gd name="T20" fmla="*/ 1 w 654"/>
                  <a:gd name="T21" fmla="*/ 0 h 1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1196"/>
                  <a:gd name="T35" fmla="*/ 654 w 654"/>
                  <a:gd name="T36" fmla="*/ 1196 h 1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1196">
                    <a:moveTo>
                      <a:pt x="24" y="0"/>
                    </a:moveTo>
                    <a:lnTo>
                      <a:pt x="85" y="284"/>
                    </a:lnTo>
                    <a:lnTo>
                      <a:pt x="0" y="447"/>
                    </a:lnTo>
                    <a:lnTo>
                      <a:pt x="154" y="576"/>
                    </a:lnTo>
                    <a:lnTo>
                      <a:pt x="412" y="886"/>
                    </a:lnTo>
                    <a:lnTo>
                      <a:pt x="395" y="1050"/>
                    </a:lnTo>
                    <a:lnTo>
                      <a:pt x="654" y="1196"/>
                    </a:lnTo>
                    <a:lnTo>
                      <a:pt x="549" y="628"/>
                    </a:lnTo>
                    <a:lnTo>
                      <a:pt x="334" y="242"/>
                    </a:lnTo>
                    <a:lnTo>
                      <a:pt x="24" y="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48" name="Freeform 203">
                <a:extLst>
                  <a:ext uri="{FF2B5EF4-FFF2-40B4-BE49-F238E27FC236}">
                    <a16:creationId xmlns:a16="http://schemas.microsoft.com/office/drawing/2014/main" id="{7C139C4E-BB3D-4084-BAA4-1F110CDE7361}"/>
                  </a:ext>
                </a:extLst>
              </p:cNvPr>
              <p:cNvSpPr>
                <a:spLocks/>
              </p:cNvSpPr>
              <p:nvPr/>
            </p:nvSpPr>
            <p:spPr bwMode="auto">
              <a:xfrm>
                <a:off x="2127" y="2465"/>
                <a:ext cx="219" cy="413"/>
              </a:xfrm>
              <a:custGeom>
                <a:avLst/>
                <a:gdLst>
                  <a:gd name="T0" fmla="*/ 0 w 438"/>
                  <a:gd name="T1" fmla="*/ 1 h 825"/>
                  <a:gd name="T2" fmla="*/ 1 w 438"/>
                  <a:gd name="T3" fmla="*/ 0 h 825"/>
                  <a:gd name="T4" fmla="*/ 1 w 438"/>
                  <a:gd name="T5" fmla="*/ 1 h 825"/>
                  <a:gd name="T6" fmla="*/ 1 w 438"/>
                  <a:gd name="T7" fmla="*/ 1 h 825"/>
                  <a:gd name="T8" fmla="*/ 1 w 438"/>
                  <a:gd name="T9" fmla="*/ 1 h 825"/>
                  <a:gd name="T10" fmla="*/ 1 w 438"/>
                  <a:gd name="T11" fmla="*/ 1 h 825"/>
                  <a:gd name="T12" fmla="*/ 0 w 438"/>
                  <a:gd name="T13" fmla="*/ 1 h 825"/>
                  <a:gd name="T14" fmla="*/ 0 w 438"/>
                  <a:gd name="T15" fmla="*/ 1 h 825"/>
                  <a:gd name="T16" fmla="*/ 0 60000 65536"/>
                  <a:gd name="T17" fmla="*/ 0 60000 65536"/>
                  <a:gd name="T18" fmla="*/ 0 60000 65536"/>
                  <a:gd name="T19" fmla="*/ 0 60000 65536"/>
                  <a:gd name="T20" fmla="*/ 0 60000 65536"/>
                  <a:gd name="T21" fmla="*/ 0 60000 65536"/>
                  <a:gd name="T22" fmla="*/ 0 60000 65536"/>
                  <a:gd name="T23" fmla="*/ 0 60000 65536"/>
                  <a:gd name="T24" fmla="*/ 0 w 438"/>
                  <a:gd name="T25" fmla="*/ 0 h 825"/>
                  <a:gd name="T26" fmla="*/ 438 w 438"/>
                  <a:gd name="T27" fmla="*/ 825 h 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8" h="825">
                    <a:moveTo>
                      <a:pt x="0" y="327"/>
                    </a:moveTo>
                    <a:lnTo>
                      <a:pt x="274" y="0"/>
                    </a:lnTo>
                    <a:lnTo>
                      <a:pt x="284" y="361"/>
                    </a:lnTo>
                    <a:lnTo>
                      <a:pt x="430" y="395"/>
                    </a:lnTo>
                    <a:lnTo>
                      <a:pt x="438" y="825"/>
                    </a:lnTo>
                    <a:lnTo>
                      <a:pt x="154" y="585"/>
                    </a:lnTo>
                    <a:lnTo>
                      <a:pt x="0" y="327"/>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49" name="Freeform 204">
                <a:extLst>
                  <a:ext uri="{FF2B5EF4-FFF2-40B4-BE49-F238E27FC236}">
                    <a16:creationId xmlns:a16="http://schemas.microsoft.com/office/drawing/2014/main" id="{55819F5A-C468-4087-AEE7-2CAB91C5621A}"/>
                  </a:ext>
                </a:extLst>
              </p:cNvPr>
              <p:cNvSpPr>
                <a:spLocks/>
              </p:cNvSpPr>
              <p:nvPr/>
            </p:nvSpPr>
            <p:spPr bwMode="auto">
              <a:xfrm>
                <a:off x="3631" y="2212"/>
                <a:ext cx="283" cy="555"/>
              </a:xfrm>
              <a:custGeom>
                <a:avLst/>
                <a:gdLst>
                  <a:gd name="T0" fmla="*/ 0 w 567"/>
                  <a:gd name="T1" fmla="*/ 1 h 1110"/>
                  <a:gd name="T2" fmla="*/ 0 w 567"/>
                  <a:gd name="T3" fmla="*/ 1 h 1110"/>
                  <a:gd name="T4" fmla="*/ 0 w 567"/>
                  <a:gd name="T5" fmla="*/ 1 h 1110"/>
                  <a:gd name="T6" fmla="*/ 0 w 567"/>
                  <a:gd name="T7" fmla="*/ 1 h 1110"/>
                  <a:gd name="T8" fmla="*/ 0 w 567"/>
                  <a:gd name="T9" fmla="*/ 1 h 1110"/>
                  <a:gd name="T10" fmla="*/ 0 w 567"/>
                  <a:gd name="T11" fmla="*/ 0 h 1110"/>
                  <a:gd name="T12" fmla="*/ 0 w 567"/>
                  <a:gd name="T13" fmla="*/ 1 h 1110"/>
                  <a:gd name="T14" fmla="*/ 0 w 567"/>
                  <a:gd name="T15" fmla="*/ 1 h 1110"/>
                  <a:gd name="T16" fmla="*/ 0 w 567"/>
                  <a:gd name="T17" fmla="*/ 1 h 1110"/>
                  <a:gd name="T18" fmla="*/ 0 w 567"/>
                  <a:gd name="T19" fmla="*/ 1 h 1110"/>
                  <a:gd name="T20" fmla="*/ 0 w 567"/>
                  <a:gd name="T21" fmla="*/ 1 h 1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1110"/>
                  <a:gd name="T35" fmla="*/ 567 w 567"/>
                  <a:gd name="T36" fmla="*/ 1110 h 1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1110">
                    <a:moveTo>
                      <a:pt x="249" y="1110"/>
                    </a:moveTo>
                    <a:lnTo>
                      <a:pt x="259" y="876"/>
                    </a:lnTo>
                    <a:lnTo>
                      <a:pt x="163" y="705"/>
                    </a:lnTo>
                    <a:lnTo>
                      <a:pt x="0" y="532"/>
                    </a:lnTo>
                    <a:lnTo>
                      <a:pt x="34" y="95"/>
                    </a:lnTo>
                    <a:lnTo>
                      <a:pt x="300" y="0"/>
                    </a:lnTo>
                    <a:lnTo>
                      <a:pt x="549" y="17"/>
                    </a:lnTo>
                    <a:lnTo>
                      <a:pt x="567" y="378"/>
                    </a:lnTo>
                    <a:lnTo>
                      <a:pt x="464" y="791"/>
                    </a:lnTo>
                    <a:lnTo>
                      <a:pt x="249" y="111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50" name="Freeform 205">
                <a:extLst>
                  <a:ext uri="{FF2B5EF4-FFF2-40B4-BE49-F238E27FC236}">
                    <a16:creationId xmlns:a16="http://schemas.microsoft.com/office/drawing/2014/main" id="{0EED6949-C1FB-455A-AA9A-DE8A9F7E481A}"/>
                  </a:ext>
                </a:extLst>
              </p:cNvPr>
              <p:cNvSpPr>
                <a:spLocks/>
              </p:cNvSpPr>
              <p:nvPr/>
            </p:nvSpPr>
            <p:spPr bwMode="auto">
              <a:xfrm>
                <a:off x="2066" y="2004"/>
                <a:ext cx="138" cy="276"/>
              </a:xfrm>
              <a:custGeom>
                <a:avLst/>
                <a:gdLst>
                  <a:gd name="T0" fmla="*/ 1 w 275"/>
                  <a:gd name="T1" fmla="*/ 0 h 551"/>
                  <a:gd name="T2" fmla="*/ 1 w 275"/>
                  <a:gd name="T3" fmla="*/ 1 h 551"/>
                  <a:gd name="T4" fmla="*/ 1 w 275"/>
                  <a:gd name="T5" fmla="*/ 1 h 551"/>
                  <a:gd name="T6" fmla="*/ 0 w 275"/>
                  <a:gd name="T7" fmla="*/ 1 h 551"/>
                  <a:gd name="T8" fmla="*/ 1 w 275"/>
                  <a:gd name="T9" fmla="*/ 0 h 551"/>
                  <a:gd name="T10" fmla="*/ 1 w 275"/>
                  <a:gd name="T11" fmla="*/ 0 h 551"/>
                  <a:gd name="T12" fmla="*/ 0 60000 65536"/>
                  <a:gd name="T13" fmla="*/ 0 60000 65536"/>
                  <a:gd name="T14" fmla="*/ 0 60000 65536"/>
                  <a:gd name="T15" fmla="*/ 0 60000 65536"/>
                  <a:gd name="T16" fmla="*/ 0 60000 65536"/>
                  <a:gd name="T17" fmla="*/ 0 60000 65536"/>
                  <a:gd name="T18" fmla="*/ 0 w 275"/>
                  <a:gd name="T19" fmla="*/ 0 h 551"/>
                  <a:gd name="T20" fmla="*/ 275 w 275"/>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275" h="551">
                    <a:moveTo>
                      <a:pt x="129" y="0"/>
                    </a:moveTo>
                    <a:lnTo>
                      <a:pt x="275" y="112"/>
                    </a:lnTo>
                    <a:lnTo>
                      <a:pt x="207" y="422"/>
                    </a:lnTo>
                    <a:lnTo>
                      <a:pt x="0" y="551"/>
                    </a:lnTo>
                    <a:lnTo>
                      <a:pt x="129" y="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51" name="Freeform 206">
                <a:extLst>
                  <a:ext uri="{FF2B5EF4-FFF2-40B4-BE49-F238E27FC236}">
                    <a16:creationId xmlns:a16="http://schemas.microsoft.com/office/drawing/2014/main" id="{C21234EB-1E2A-4EC9-ACFA-F9DD80E06489}"/>
                  </a:ext>
                </a:extLst>
              </p:cNvPr>
              <p:cNvSpPr>
                <a:spLocks/>
              </p:cNvSpPr>
              <p:nvPr/>
            </p:nvSpPr>
            <p:spPr bwMode="auto">
              <a:xfrm>
                <a:off x="2836" y="2259"/>
                <a:ext cx="640" cy="731"/>
              </a:xfrm>
              <a:custGeom>
                <a:avLst/>
                <a:gdLst>
                  <a:gd name="T0" fmla="*/ 1 w 1279"/>
                  <a:gd name="T1" fmla="*/ 1 h 1462"/>
                  <a:gd name="T2" fmla="*/ 1 w 1279"/>
                  <a:gd name="T3" fmla="*/ 1 h 1462"/>
                  <a:gd name="T4" fmla="*/ 1 w 1279"/>
                  <a:gd name="T5" fmla="*/ 1 h 1462"/>
                  <a:gd name="T6" fmla="*/ 0 w 1279"/>
                  <a:gd name="T7" fmla="*/ 1 h 1462"/>
                  <a:gd name="T8" fmla="*/ 1 w 1279"/>
                  <a:gd name="T9" fmla="*/ 1 h 1462"/>
                  <a:gd name="T10" fmla="*/ 1 w 1279"/>
                  <a:gd name="T11" fmla="*/ 1 h 1462"/>
                  <a:gd name="T12" fmla="*/ 1 w 1279"/>
                  <a:gd name="T13" fmla="*/ 1 h 1462"/>
                  <a:gd name="T14" fmla="*/ 1 w 1279"/>
                  <a:gd name="T15" fmla="*/ 0 h 1462"/>
                  <a:gd name="T16" fmla="*/ 1 w 1279"/>
                  <a:gd name="T17" fmla="*/ 1 h 1462"/>
                  <a:gd name="T18" fmla="*/ 1 w 1279"/>
                  <a:gd name="T19" fmla="*/ 1 h 1462"/>
                  <a:gd name="T20" fmla="*/ 1 w 1279"/>
                  <a:gd name="T21" fmla="*/ 1 h 1462"/>
                  <a:gd name="T22" fmla="*/ 1 w 1279"/>
                  <a:gd name="T23" fmla="*/ 1 h 1462"/>
                  <a:gd name="T24" fmla="*/ 1 w 1279"/>
                  <a:gd name="T25" fmla="*/ 1 h 1462"/>
                  <a:gd name="T26" fmla="*/ 1 w 1279"/>
                  <a:gd name="T27" fmla="*/ 1 h 1462"/>
                  <a:gd name="T28" fmla="*/ 1 w 1279"/>
                  <a:gd name="T29" fmla="*/ 1 h 1462"/>
                  <a:gd name="T30" fmla="*/ 1 w 1279"/>
                  <a:gd name="T31" fmla="*/ 1 h 1462"/>
                  <a:gd name="T32" fmla="*/ 1 w 1279"/>
                  <a:gd name="T33" fmla="*/ 1 h 1462"/>
                  <a:gd name="T34" fmla="*/ 1 w 1279"/>
                  <a:gd name="T35" fmla="*/ 1 h 1462"/>
                  <a:gd name="T36" fmla="*/ 1 w 1279"/>
                  <a:gd name="T37" fmla="*/ 1 h 1462"/>
                  <a:gd name="T38" fmla="*/ 1 w 1279"/>
                  <a:gd name="T39" fmla="*/ 1 h 14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9"/>
                  <a:gd name="T61" fmla="*/ 0 h 1462"/>
                  <a:gd name="T62" fmla="*/ 1279 w 1279"/>
                  <a:gd name="T63" fmla="*/ 1462 h 14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9" h="1462">
                    <a:moveTo>
                      <a:pt x="351" y="1394"/>
                    </a:moveTo>
                    <a:lnTo>
                      <a:pt x="266" y="1049"/>
                    </a:lnTo>
                    <a:lnTo>
                      <a:pt x="290" y="842"/>
                    </a:lnTo>
                    <a:lnTo>
                      <a:pt x="0" y="637"/>
                    </a:lnTo>
                    <a:lnTo>
                      <a:pt x="41" y="430"/>
                    </a:lnTo>
                    <a:lnTo>
                      <a:pt x="93" y="257"/>
                    </a:lnTo>
                    <a:lnTo>
                      <a:pt x="395" y="110"/>
                    </a:lnTo>
                    <a:lnTo>
                      <a:pt x="747" y="0"/>
                    </a:lnTo>
                    <a:lnTo>
                      <a:pt x="971" y="17"/>
                    </a:lnTo>
                    <a:lnTo>
                      <a:pt x="1262" y="129"/>
                    </a:lnTo>
                    <a:lnTo>
                      <a:pt x="1279" y="378"/>
                    </a:lnTo>
                    <a:lnTo>
                      <a:pt x="1220" y="800"/>
                    </a:lnTo>
                    <a:lnTo>
                      <a:pt x="1013" y="869"/>
                    </a:lnTo>
                    <a:lnTo>
                      <a:pt x="918" y="869"/>
                    </a:lnTo>
                    <a:lnTo>
                      <a:pt x="695" y="981"/>
                    </a:lnTo>
                    <a:lnTo>
                      <a:pt x="610" y="1152"/>
                    </a:lnTo>
                    <a:lnTo>
                      <a:pt x="576" y="1291"/>
                    </a:lnTo>
                    <a:lnTo>
                      <a:pt x="378" y="1462"/>
                    </a:lnTo>
                    <a:lnTo>
                      <a:pt x="351" y="1394"/>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52" name="Freeform 207">
                <a:extLst>
                  <a:ext uri="{FF2B5EF4-FFF2-40B4-BE49-F238E27FC236}">
                    <a16:creationId xmlns:a16="http://schemas.microsoft.com/office/drawing/2014/main" id="{31205952-9808-4F72-BBDB-9BC7FB61C046}"/>
                  </a:ext>
                </a:extLst>
              </p:cNvPr>
              <p:cNvSpPr>
                <a:spLocks/>
              </p:cNvSpPr>
              <p:nvPr/>
            </p:nvSpPr>
            <p:spPr bwMode="auto">
              <a:xfrm>
                <a:off x="2582" y="2147"/>
                <a:ext cx="400" cy="232"/>
              </a:xfrm>
              <a:custGeom>
                <a:avLst/>
                <a:gdLst>
                  <a:gd name="T0" fmla="*/ 0 w 798"/>
                  <a:gd name="T1" fmla="*/ 1 h 464"/>
                  <a:gd name="T2" fmla="*/ 1 w 798"/>
                  <a:gd name="T3" fmla="*/ 1 h 464"/>
                  <a:gd name="T4" fmla="*/ 1 w 798"/>
                  <a:gd name="T5" fmla="*/ 1 h 464"/>
                  <a:gd name="T6" fmla="*/ 1 w 798"/>
                  <a:gd name="T7" fmla="*/ 1 h 464"/>
                  <a:gd name="T8" fmla="*/ 1 w 798"/>
                  <a:gd name="T9" fmla="*/ 1 h 464"/>
                  <a:gd name="T10" fmla="*/ 1 w 798"/>
                  <a:gd name="T11" fmla="*/ 1 h 464"/>
                  <a:gd name="T12" fmla="*/ 1 w 798"/>
                  <a:gd name="T13" fmla="*/ 1 h 464"/>
                  <a:gd name="T14" fmla="*/ 1 w 798"/>
                  <a:gd name="T15" fmla="*/ 1 h 464"/>
                  <a:gd name="T16" fmla="*/ 1 w 798"/>
                  <a:gd name="T17" fmla="*/ 1 h 464"/>
                  <a:gd name="T18" fmla="*/ 1 w 798"/>
                  <a:gd name="T19" fmla="*/ 1 h 464"/>
                  <a:gd name="T20" fmla="*/ 1 w 798"/>
                  <a:gd name="T21" fmla="*/ 0 h 464"/>
                  <a:gd name="T22" fmla="*/ 0 w 798"/>
                  <a:gd name="T23" fmla="*/ 1 h 464"/>
                  <a:gd name="T24" fmla="*/ 0 w 798"/>
                  <a:gd name="T25" fmla="*/ 1 h 4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464"/>
                  <a:gd name="T41" fmla="*/ 798 w 798"/>
                  <a:gd name="T42" fmla="*/ 464 h 4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464">
                    <a:moveTo>
                      <a:pt x="0" y="61"/>
                    </a:moveTo>
                    <a:lnTo>
                      <a:pt x="137" y="207"/>
                    </a:lnTo>
                    <a:lnTo>
                      <a:pt x="224" y="283"/>
                    </a:lnTo>
                    <a:lnTo>
                      <a:pt x="652" y="464"/>
                    </a:lnTo>
                    <a:lnTo>
                      <a:pt x="798" y="405"/>
                    </a:lnTo>
                    <a:lnTo>
                      <a:pt x="739" y="361"/>
                    </a:lnTo>
                    <a:lnTo>
                      <a:pt x="764" y="171"/>
                    </a:lnTo>
                    <a:lnTo>
                      <a:pt x="644" y="103"/>
                    </a:lnTo>
                    <a:lnTo>
                      <a:pt x="515" y="232"/>
                    </a:lnTo>
                    <a:lnTo>
                      <a:pt x="378" y="163"/>
                    </a:lnTo>
                    <a:lnTo>
                      <a:pt x="412" y="0"/>
                    </a:lnTo>
                    <a:lnTo>
                      <a:pt x="0" y="61"/>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53" name="Freeform 208">
                <a:extLst>
                  <a:ext uri="{FF2B5EF4-FFF2-40B4-BE49-F238E27FC236}">
                    <a16:creationId xmlns:a16="http://schemas.microsoft.com/office/drawing/2014/main" id="{A3EDEC26-F60E-4F35-A37D-AE7A5B68E400}"/>
                  </a:ext>
                </a:extLst>
              </p:cNvPr>
              <p:cNvSpPr>
                <a:spLocks/>
              </p:cNvSpPr>
              <p:nvPr/>
            </p:nvSpPr>
            <p:spPr bwMode="auto">
              <a:xfrm>
                <a:off x="2741" y="1532"/>
                <a:ext cx="211" cy="68"/>
              </a:xfrm>
              <a:custGeom>
                <a:avLst/>
                <a:gdLst>
                  <a:gd name="T0" fmla="*/ 0 w 422"/>
                  <a:gd name="T1" fmla="*/ 0 h 137"/>
                  <a:gd name="T2" fmla="*/ 1 w 422"/>
                  <a:gd name="T3" fmla="*/ 0 h 137"/>
                  <a:gd name="T4" fmla="*/ 1 w 422"/>
                  <a:gd name="T5" fmla="*/ 0 h 137"/>
                  <a:gd name="T6" fmla="*/ 1 w 422"/>
                  <a:gd name="T7" fmla="*/ 0 h 137"/>
                  <a:gd name="T8" fmla="*/ 1 w 422"/>
                  <a:gd name="T9" fmla="*/ 0 h 137"/>
                  <a:gd name="T10" fmla="*/ 1 w 422"/>
                  <a:gd name="T11" fmla="*/ 0 h 137"/>
                  <a:gd name="T12" fmla="*/ 0 w 422"/>
                  <a:gd name="T13" fmla="*/ 0 h 137"/>
                  <a:gd name="T14" fmla="*/ 0 w 422"/>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137"/>
                  <a:gd name="T26" fmla="*/ 422 w 422"/>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137">
                    <a:moveTo>
                      <a:pt x="0" y="25"/>
                    </a:moveTo>
                    <a:lnTo>
                      <a:pt x="301" y="0"/>
                    </a:lnTo>
                    <a:lnTo>
                      <a:pt x="422" y="25"/>
                    </a:lnTo>
                    <a:lnTo>
                      <a:pt x="362" y="137"/>
                    </a:lnTo>
                    <a:lnTo>
                      <a:pt x="181" y="86"/>
                    </a:lnTo>
                    <a:lnTo>
                      <a:pt x="61" y="93"/>
                    </a:lnTo>
                    <a:lnTo>
                      <a:pt x="0" y="25"/>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54" name="Freeform 209">
                <a:extLst>
                  <a:ext uri="{FF2B5EF4-FFF2-40B4-BE49-F238E27FC236}">
                    <a16:creationId xmlns:a16="http://schemas.microsoft.com/office/drawing/2014/main" id="{C2B52622-23BC-46CB-B5DD-4B68C84BB140}"/>
                  </a:ext>
                </a:extLst>
              </p:cNvPr>
              <p:cNvSpPr>
                <a:spLocks/>
              </p:cNvSpPr>
              <p:nvPr/>
            </p:nvSpPr>
            <p:spPr bwMode="auto">
              <a:xfrm>
                <a:off x="2453" y="1614"/>
                <a:ext cx="881" cy="679"/>
              </a:xfrm>
              <a:custGeom>
                <a:avLst/>
                <a:gdLst>
                  <a:gd name="T0" fmla="*/ 0 w 1763"/>
                  <a:gd name="T1" fmla="*/ 0 h 1359"/>
                  <a:gd name="T2" fmla="*/ 0 w 1763"/>
                  <a:gd name="T3" fmla="*/ 0 h 1359"/>
                  <a:gd name="T4" fmla="*/ 0 w 1763"/>
                  <a:gd name="T5" fmla="*/ 0 h 1359"/>
                  <a:gd name="T6" fmla="*/ 0 w 1763"/>
                  <a:gd name="T7" fmla="*/ 0 h 1359"/>
                  <a:gd name="T8" fmla="*/ 0 w 1763"/>
                  <a:gd name="T9" fmla="*/ 0 h 1359"/>
                  <a:gd name="T10" fmla="*/ 0 w 1763"/>
                  <a:gd name="T11" fmla="*/ 0 h 1359"/>
                  <a:gd name="T12" fmla="*/ 0 w 1763"/>
                  <a:gd name="T13" fmla="*/ 0 h 1359"/>
                  <a:gd name="T14" fmla="*/ 0 w 1763"/>
                  <a:gd name="T15" fmla="*/ 0 h 1359"/>
                  <a:gd name="T16" fmla="*/ 0 w 1763"/>
                  <a:gd name="T17" fmla="*/ 0 h 1359"/>
                  <a:gd name="T18" fmla="*/ 0 w 1763"/>
                  <a:gd name="T19" fmla="*/ 0 h 1359"/>
                  <a:gd name="T20" fmla="*/ 0 w 1763"/>
                  <a:gd name="T21" fmla="*/ 0 h 1359"/>
                  <a:gd name="T22" fmla="*/ 0 w 1763"/>
                  <a:gd name="T23" fmla="*/ 0 h 1359"/>
                  <a:gd name="T24" fmla="*/ 0 w 1763"/>
                  <a:gd name="T25" fmla="*/ 0 h 1359"/>
                  <a:gd name="T26" fmla="*/ 0 w 1763"/>
                  <a:gd name="T27" fmla="*/ 0 h 1359"/>
                  <a:gd name="T28" fmla="*/ 0 w 1763"/>
                  <a:gd name="T29" fmla="*/ 0 h 1359"/>
                  <a:gd name="T30" fmla="*/ 0 w 1763"/>
                  <a:gd name="T31" fmla="*/ 0 h 1359"/>
                  <a:gd name="T32" fmla="*/ 0 w 1763"/>
                  <a:gd name="T33" fmla="*/ 0 h 1359"/>
                  <a:gd name="T34" fmla="*/ 0 w 1763"/>
                  <a:gd name="T35" fmla="*/ 0 h 1359"/>
                  <a:gd name="T36" fmla="*/ 0 w 1763"/>
                  <a:gd name="T37" fmla="*/ 0 h 1359"/>
                  <a:gd name="T38" fmla="*/ 0 w 1763"/>
                  <a:gd name="T39" fmla="*/ 0 h 1359"/>
                  <a:gd name="T40" fmla="*/ 0 w 1763"/>
                  <a:gd name="T41" fmla="*/ 0 h 1359"/>
                  <a:gd name="T42" fmla="*/ 0 w 1763"/>
                  <a:gd name="T43" fmla="*/ 0 h 1359"/>
                  <a:gd name="T44" fmla="*/ 0 w 1763"/>
                  <a:gd name="T45" fmla="*/ 0 h 1359"/>
                  <a:gd name="T46" fmla="*/ 0 w 1763"/>
                  <a:gd name="T47" fmla="*/ 0 h 1359"/>
                  <a:gd name="T48" fmla="*/ 0 w 1763"/>
                  <a:gd name="T49" fmla="*/ 0 h 1359"/>
                  <a:gd name="T50" fmla="*/ 0 w 1763"/>
                  <a:gd name="T51" fmla="*/ 0 h 1359"/>
                  <a:gd name="T52" fmla="*/ 0 w 1763"/>
                  <a:gd name="T53" fmla="*/ 0 h 1359"/>
                  <a:gd name="T54" fmla="*/ 0 w 1763"/>
                  <a:gd name="T55" fmla="*/ 0 h 1359"/>
                  <a:gd name="T56" fmla="*/ 0 w 1763"/>
                  <a:gd name="T57" fmla="*/ 0 h 1359"/>
                  <a:gd name="T58" fmla="*/ 0 w 1763"/>
                  <a:gd name="T59" fmla="*/ 0 h 1359"/>
                  <a:gd name="T60" fmla="*/ 0 w 1763"/>
                  <a:gd name="T61" fmla="*/ 0 h 1359"/>
                  <a:gd name="T62" fmla="*/ 0 w 1763"/>
                  <a:gd name="T63" fmla="*/ 0 h 1359"/>
                  <a:gd name="T64" fmla="*/ 0 w 1763"/>
                  <a:gd name="T65" fmla="*/ 0 h 1359"/>
                  <a:gd name="T66" fmla="*/ 0 w 1763"/>
                  <a:gd name="T67" fmla="*/ 0 h 1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3"/>
                  <a:gd name="T103" fmla="*/ 0 h 1359"/>
                  <a:gd name="T104" fmla="*/ 1763 w 1763"/>
                  <a:gd name="T105" fmla="*/ 1359 h 1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3" h="1359">
                    <a:moveTo>
                      <a:pt x="594" y="24"/>
                    </a:moveTo>
                    <a:lnTo>
                      <a:pt x="337" y="127"/>
                    </a:lnTo>
                    <a:lnTo>
                      <a:pt x="267" y="283"/>
                    </a:lnTo>
                    <a:lnTo>
                      <a:pt x="0" y="566"/>
                    </a:lnTo>
                    <a:lnTo>
                      <a:pt x="17" y="739"/>
                    </a:lnTo>
                    <a:lnTo>
                      <a:pt x="0" y="929"/>
                    </a:lnTo>
                    <a:lnTo>
                      <a:pt x="86" y="1161"/>
                    </a:lnTo>
                    <a:lnTo>
                      <a:pt x="208" y="1359"/>
                    </a:lnTo>
                    <a:lnTo>
                      <a:pt x="242" y="1134"/>
                    </a:lnTo>
                    <a:lnTo>
                      <a:pt x="396" y="1298"/>
                    </a:lnTo>
                    <a:lnTo>
                      <a:pt x="654" y="1108"/>
                    </a:lnTo>
                    <a:lnTo>
                      <a:pt x="911" y="963"/>
                    </a:lnTo>
                    <a:lnTo>
                      <a:pt x="1067" y="929"/>
                    </a:lnTo>
                    <a:lnTo>
                      <a:pt x="1152" y="1151"/>
                    </a:lnTo>
                    <a:lnTo>
                      <a:pt x="1238" y="929"/>
                    </a:lnTo>
                    <a:lnTo>
                      <a:pt x="1350" y="876"/>
                    </a:lnTo>
                    <a:lnTo>
                      <a:pt x="1504" y="705"/>
                    </a:lnTo>
                    <a:lnTo>
                      <a:pt x="1763" y="463"/>
                    </a:lnTo>
                    <a:lnTo>
                      <a:pt x="1704" y="334"/>
                    </a:lnTo>
                    <a:lnTo>
                      <a:pt x="1343" y="566"/>
                    </a:lnTo>
                    <a:lnTo>
                      <a:pt x="1462" y="344"/>
                    </a:lnTo>
                    <a:lnTo>
                      <a:pt x="1711" y="144"/>
                    </a:lnTo>
                    <a:lnTo>
                      <a:pt x="1497" y="0"/>
                    </a:lnTo>
                    <a:lnTo>
                      <a:pt x="1299" y="68"/>
                    </a:lnTo>
                    <a:lnTo>
                      <a:pt x="1111" y="266"/>
                    </a:lnTo>
                    <a:lnTo>
                      <a:pt x="1118" y="490"/>
                    </a:lnTo>
                    <a:lnTo>
                      <a:pt x="1033" y="515"/>
                    </a:lnTo>
                    <a:lnTo>
                      <a:pt x="964" y="378"/>
                    </a:lnTo>
                    <a:lnTo>
                      <a:pt x="774" y="378"/>
                    </a:lnTo>
                    <a:lnTo>
                      <a:pt x="749" y="283"/>
                    </a:lnTo>
                    <a:lnTo>
                      <a:pt x="791" y="102"/>
                    </a:lnTo>
                    <a:lnTo>
                      <a:pt x="749" y="51"/>
                    </a:lnTo>
                    <a:lnTo>
                      <a:pt x="594" y="24"/>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55" name="Freeform 210">
                <a:extLst>
                  <a:ext uri="{FF2B5EF4-FFF2-40B4-BE49-F238E27FC236}">
                    <a16:creationId xmlns:a16="http://schemas.microsoft.com/office/drawing/2014/main" id="{1174B00A-091D-40F6-85A2-0705F303F440}"/>
                  </a:ext>
                </a:extLst>
              </p:cNvPr>
              <p:cNvSpPr>
                <a:spLocks/>
              </p:cNvSpPr>
              <p:nvPr/>
            </p:nvSpPr>
            <p:spPr bwMode="auto">
              <a:xfrm>
                <a:off x="2047" y="1444"/>
                <a:ext cx="1844" cy="1697"/>
              </a:xfrm>
              <a:custGeom>
                <a:avLst/>
                <a:gdLst>
                  <a:gd name="T0" fmla="*/ 1 w 3688"/>
                  <a:gd name="T1" fmla="*/ 0 h 3395"/>
                  <a:gd name="T2" fmla="*/ 1 w 3688"/>
                  <a:gd name="T3" fmla="*/ 0 h 3395"/>
                  <a:gd name="T4" fmla="*/ 1 w 3688"/>
                  <a:gd name="T5" fmla="*/ 0 h 3395"/>
                  <a:gd name="T6" fmla="*/ 1 w 3688"/>
                  <a:gd name="T7" fmla="*/ 0 h 3395"/>
                  <a:gd name="T8" fmla="*/ 1 w 3688"/>
                  <a:gd name="T9" fmla="*/ 0 h 3395"/>
                  <a:gd name="T10" fmla="*/ 1 w 3688"/>
                  <a:gd name="T11" fmla="*/ 0 h 3395"/>
                  <a:gd name="T12" fmla="*/ 1 w 3688"/>
                  <a:gd name="T13" fmla="*/ 0 h 3395"/>
                  <a:gd name="T14" fmla="*/ 1 w 3688"/>
                  <a:gd name="T15" fmla="*/ 0 h 3395"/>
                  <a:gd name="T16" fmla="*/ 1 w 3688"/>
                  <a:gd name="T17" fmla="*/ 0 h 3395"/>
                  <a:gd name="T18" fmla="*/ 1 w 3688"/>
                  <a:gd name="T19" fmla="*/ 0 h 3395"/>
                  <a:gd name="T20" fmla="*/ 1 w 3688"/>
                  <a:gd name="T21" fmla="*/ 0 h 3395"/>
                  <a:gd name="T22" fmla="*/ 1 w 3688"/>
                  <a:gd name="T23" fmla="*/ 0 h 3395"/>
                  <a:gd name="T24" fmla="*/ 1 w 3688"/>
                  <a:gd name="T25" fmla="*/ 0 h 3395"/>
                  <a:gd name="T26" fmla="*/ 1 w 3688"/>
                  <a:gd name="T27" fmla="*/ 0 h 3395"/>
                  <a:gd name="T28" fmla="*/ 1 w 3688"/>
                  <a:gd name="T29" fmla="*/ 0 h 3395"/>
                  <a:gd name="T30" fmla="*/ 1 w 3688"/>
                  <a:gd name="T31" fmla="*/ 0 h 3395"/>
                  <a:gd name="T32" fmla="*/ 1 w 3688"/>
                  <a:gd name="T33" fmla="*/ 0 h 3395"/>
                  <a:gd name="T34" fmla="*/ 1 w 3688"/>
                  <a:gd name="T35" fmla="*/ 0 h 3395"/>
                  <a:gd name="T36" fmla="*/ 1 w 3688"/>
                  <a:gd name="T37" fmla="*/ 0 h 3395"/>
                  <a:gd name="T38" fmla="*/ 1 w 3688"/>
                  <a:gd name="T39" fmla="*/ 0 h 3395"/>
                  <a:gd name="T40" fmla="*/ 1 w 3688"/>
                  <a:gd name="T41" fmla="*/ 0 h 3395"/>
                  <a:gd name="T42" fmla="*/ 1 w 3688"/>
                  <a:gd name="T43" fmla="*/ 0 h 3395"/>
                  <a:gd name="T44" fmla="*/ 1 w 3688"/>
                  <a:gd name="T45" fmla="*/ 0 h 3395"/>
                  <a:gd name="T46" fmla="*/ 1 w 3688"/>
                  <a:gd name="T47" fmla="*/ 0 h 3395"/>
                  <a:gd name="T48" fmla="*/ 1 w 3688"/>
                  <a:gd name="T49" fmla="*/ 0 h 3395"/>
                  <a:gd name="T50" fmla="*/ 1 w 3688"/>
                  <a:gd name="T51" fmla="*/ 0 h 3395"/>
                  <a:gd name="T52" fmla="*/ 1 w 3688"/>
                  <a:gd name="T53" fmla="*/ 0 h 3395"/>
                  <a:gd name="T54" fmla="*/ 1 w 3688"/>
                  <a:gd name="T55" fmla="*/ 0 h 3395"/>
                  <a:gd name="T56" fmla="*/ 1 w 3688"/>
                  <a:gd name="T57" fmla="*/ 0 h 3395"/>
                  <a:gd name="T58" fmla="*/ 1 w 3688"/>
                  <a:gd name="T59" fmla="*/ 0 h 3395"/>
                  <a:gd name="T60" fmla="*/ 1 w 3688"/>
                  <a:gd name="T61" fmla="*/ 0 h 3395"/>
                  <a:gd name="T62" fmla="*/ 1 w 3688"/>
                  <a:gd name="T63" fmla="*/ 0 h 3395"/>
                  <a:gd name="T64" fmla="*/ 1 w 3688"/>
                  <a:gd name="T65" fmla="*/ 0 h 3395"/>
                  <a:gd name="T66" fmla="*/ 1 w 3688"/>
                  <a:gd name="T67" fmla="*/ 0 h 3395"/>
                  <a:gd name="T68" fmla="*/ 1 w 3688"/>
                  <a:gd name="T69" fmla="*/ 0 h 3395"/>
                  <a:gd name="T70" fmla="*/ 1 w 3688"/>
                  <a:gd name="T71" fmla="*/ 0 h 3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8"/>
                  <a:gd name="T109" fmla="*/ 0 h 3395"/>
                  <a:gd name="T110" fmla="*/ 3688 w 3688"/>
                  <a:gd name="T111" fmla="*/ 3395 h 3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8" h="3395">
                    <a:moveTo>
                      <a:pt x="1914" y="25"/>
                    </a:moveTo>
                    <a:lnTo>
                      <a:pt x="1633" y="0"/>
                    </a:lnTo>
                    <a:lnTo>
                      <a:pt x="1334" y="42"/>
                    </a:lnTo>
                    <a:lnTo>
                      <a:pt x="1068" y="116"/>
                    </a:lnTo>
                    <a:lnTo>
                      <a:pt x="886" y="200"/>
                    </a:lnTo>
                    <a:lnTo>
                      <a:pt x="712" y="316"/>
                    </a:lnTo>
                    <a:lnTo>
                      <a:pt x="538" y="456"/>
                    </a:lnTo>
                    <a:lnTo>
                      <a:pt x="347" y="673"/>
                    </a:lnTo>
                    <a:lnTo>
                      <a:pt x="239" y="821"/>
                    </a:lnTo>
                    <a:lnTo>
                      <a:pt x="140" y="1029"/>
                    </a:lnTo>
                    <a:lnTo>
                      <a:pt x="57" y="1213"/>
                    </a:lnTo>
                    <a:lnTo>
                      <a:pt x="7" y="1462"/>
                    </a:lnTo>
                    <a:lnTo>
                      <a:pt x="0" y="1702"/>
                    </a:lnTo>
                    <a:lnTo>
                      <a:pt x="24" y="1985"/>
                    </a:lnTo>
                    <a:lnTo>
                      <a:pt x="106" y="2241"/>
                    </a:lnTo>
                    <a:lnTo>
                      <a:pt x="201" y="2490"/>
                    </a:lnTo>
                    <a:lnTo>
                      <a:pt x="330" y="2680"/>
                    </a:lnTo>
                    <a:lnTo>
                      <a:pt x="501" y="2869"/>
                    </a:lnTo>
                    <a:lnTo>
                      <a:pt x="682" y="3025"/>
                    </a:lnTo>
                    <a:lnTo>
                      <a:pt x="920" y="3171"/>
                    </a:lnTo>
                    <a:lnTo>
                      <a:pt x="1159" y="3262"/>
                    </a:lnTo>
                    <a:lnTo>
                      <a:pt x="1433" y="3336"/>
                    </a:lnTo>
                    <a:lnTo>
                      <a:pt x="1732" y="3386"/>
                    </a:lnTo>
                    <a:lnTo>
                      <a:pt x="2005" y="3395"/>
                    </a:lnTo>
                    <a:lnTo>
                      <a:pt x="2287" y="3361"/>
                    </a:lnTo>
                    <a:lnTo>
                      <a:pt x="2618" y="3283"/>
                    </a:lnTo>
                    <a:lnTo>
                      <a:pt x="2834" y="3203"/>
                    </a:lnTo>
                    <a:lnTo>
                      <a:pt x="3099" y="3038"/>
                    </a:lnTo>
                    <a:lnTo>
                      <a:pt x="3330" y="2848"/>
                    </a:lnTo>
                    <a:lnTo>
                      <a:pt x="3456" y="2698"/>
                    </a:lnTo>
                    <a:lnTo>
                      <a:pt x="3614" y="2441"/>
                    </a:lnTo>
                    <a:lnTo>
                      <a:pt x="3678" y="2241"/>
                    </a:lnTo>
                    <a:lnTo>
                      <a:pt x="3688" y="2108"/>
                    </a:lnTo>
                    <a:lnTo>
                      <a:pt x="3638" y="2025"/>
                    </a:lnTo>
                    <a:lnTo>
                      <a:pt x="3614" y="2167"/>
                    </a:lnTo>
                    <a:lnTo>
                      <a:pt x="3572" y="2308"/>
                    </a:lnTo>
                    <a:lnTo>
                      <a:pt x="3471" y="2473"/>
                    </a:lnTo>
                    <a:lnTo>
                      <a:pt x="3456" y="2357"/>
                    </a:lnTo>
                    <a:lnTo>
                      <a:pt x="3389" y="2374"/>
                    </a:lnTo>
                    <a:lnTo>
                      <a:pt x="3397" y="2481"/>
                    </a:lnTo>
                    <a:lnTo>
                      <a:pt x="3407" y="2589"/>
                    </a:lnTo>
                    <a:lnTo>
                      <a:pt x="3256" y="2730"/>
                    </a:lnTo>
                    <a:lnTo>
                      <a:pt x="3157" y="2848"/>
                    </a:lnTo>
                    <a:lnTo>
                      <a:pt x="2983" y="2964"/>
                    </a:lnTo>
                    <a:lnTo>
                      <a:pt x="2800" y="3063"/>
                    </a:lnTo>
                    <a:lnTo>
                      <a:pt x="2669" y="3146"/>
                    </a:lnTo>
                    <a:lnTo>
                      <a:pt x="2395" y="3213"/>
                    </a:lnTo>
                    <a:lnTo>
                      <a:pt x="2097" y="3253"/>
                    </a:lnTo>
                    <a:lnTo>
                      <a:pt x="1823" y="3262"/>
                    </a:lnTo>
                    <a:lnTo>
                      <a:pt x="1557" y="3237"/>
                    </a:lnTo>
                    <a:lnTo>
                      <a:pt x="1342" y="3171"/>
                    </a:lnTo>
                    <a:lnTo>
                      <a:pt x="1036" y="3070"/>
                    </a:lnTo>
                    <a:lnTo>
                      <a:pt x="836" y="2954"/>
                    </a:lnTo>
                    <a:lnTo>
                      <a:pt x="671" y="2814"/>
                    </a:lnTo>
                    <a:lnTo>
                      <a:pt x="439" y="2631"/>
                    </a:lnTo>
                    <a:lnTo>
                      <a:pt x="289" y="2407"/>
                    </a:lnTo>
                    <a:lnTo>
                      <a:pt x="207" y="2224"/>
                    </a:lnTo>
                    <a:lnTo>
                      <a:pt x="140" y="2025"/>
                    </a:lnTo>
                    <a:lnTo>
                      <a:pt x="106" y="1852"/>
                    </a:lnTo>
                    <a:lnTo>
                      <a:pt x="98" y="1694"/>
                    </a:lnTo>
                    <a:lnTo>
                      <a:pt x="123" y="1494"/>
                    </a:lnTo>
                    <a:lnTo>
                      <a:pt x="165" y="1295"/>
                    </a:lnTo>
                    <a:lnTo>
                      <a:pt x="256" y="1063"/>
                    </a:lnTo>
                    <a:lnTo>
                      <a:pt x="397" y="797"/>
                    </a:lnTo>
                    <a:lnTo>
                      <a:pt x="545" y="624"/>
                    </a:lnTo>
                    <a:lnTo>
                      <a:pt x="695" y="456"/>
                    </a:lnTo>
                    <a:lnTo>
                      <a:pt x="903" y="299"/>
                    </a:lnTo>
                    <a:lnTo>
                      <a:pt x="1142" y="192"/>
                    </a:lnTo>
                    <a:lnTo>
                      <a:pt x="1359" y="116"/>
                    </a:lnTo>
                    <a:lnTo>
                      <a:pt x="1665" y="67"/>
                    </a:lnTo>
                    <a:lnTo>
                      <a:pt x="19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56" name="Freeform 211">
                <a:extLst>
                  <a:ext uri="{FF2B5EF4-FFF2-40B4-BE49-F238E27FC236}">
                    <a16:creationId xmlns:a16="http://schemas.microsoft.com/office/drawing/2014/main" id="{3E4AB485-5102-412A-9E70-3EE9D14B018A}"/>
                  </a:ext>
                </a:extLst>
              </p:cNvPr>
              <p:cNvSpPr>
                <a:spLocks/>
              </p:cNvSpPr>
              <p:nvPr/>
            </p:nvSpPr>
            <p:spPr bwMode="auto">
              <a:xfrm>
                <a:off x="3154" y="1468"/>
                <a:ext cx="804" cy="1013"/>
              </a:xfrm>
              <a:custGeom>
                <a:avLst/>
                <a:gdLst>
                  <a:gd name="T0" fmla="*/ 0 w 1608"/>
                  <a:gd name="T1" fmla="*/ 0 h 2026"/>
                  <a:gd name="T2" fmla="*/ 1 w 1608"/>
                  <a:gd name="T3" fmla="*/ 1 h 2026"/>
                  <a:gd name="T4" fmla="*/ 1 w 1608"/>
                  <a:gd name="T5" fmla="*/ 1 h 2026"/>
                  <a:gd name="T6" fmla="*/ 1 w 1608"/>
                  <a:gd name="T7" fmla="*/ 1 h 2026"/>
                  <a:gd name="T8" fmla="*/ 1 w 1608"/>
                  <a:gd name="T9" fmla="*/ 1 h 2026"/>
                  <a:gd name="T10" fmla="*/ 1 w 1608"/>
                  <a:gd name="T11" fmla="*/ 1 h 2026"/>
                  <a:gd name="T12" fmla="*/ 1 w 1608"/>
                  <a:gd name="T13" fmla="*/ 1 h 2026"/>
                  <a:gd name="T14" fmla="*/ 1 w 1608"/>
                  <a:gd name="T15" fmla="*/ 1 h 2026"/>
                  <a:gd name="T16" fmla="*/ 1 w 1608"/>
                  <a:gd name="T17" fmla="*/ 1 h 2026"/>
                  <a:gd name="T18" fmla="*/ 1 w 1608"/>
                  <a:gd name="T19" fmla="*/ 1 h 2026"/>
                  <a:gd name="T20" fmla="*/ 1 w 1608"/>
                  <a:gd name="T21" fmla="*/ 1 h 2026"/>
                  <a:gd name="T22" fmla="*/ 1 w 1608"/>
                  <a:gd name="T23" fmla="*/ 1 h 2026"/>
                  <a:gd name="T24" fmla="*/ 1 w 1608"/>
                  <a:gd name="T25" fmla="*/ 1 h 2026"/>
                  <a:gd name="T26" fmla="*/ 1 w 1608"/>
                  <a:gd name="T27" fmla="*/ 1 h 2026"/>
                  <a:gd name="T28" fmla="*/ 1 w 1608"/>
                  <a:gd name="T29" fmla="*/ 1 h 2026"/>
                  <a:gd name="T30" fmla="*/ 1 w 1608"/>
                  <a:gd name="T31" fmla="*/ 1 h 2026"/>
                  <a:gd name="T32" fmla="*/ 1 w 1608"/>
                  <a:gd name="T33" fmla="*/ 1 h 2026"/>
                  <a:gd name="T34" fmla="*/ 1 w 1608"/>
                  <a:gd name="T35" fmla="*/ 1 h 2026"/>
                  <a:gd name="T36" fmla="*/ 1 w 1608"/>
                  <a:gd name="T37" fmla="*/ 1 h 2026"/>
                  <a:gd name="T38" fmla="*/ 1 w 1608"/>
                  <a:gd name="T39" fmla="*/ 1 h 2026"/>
                  <a:gd name="T40" fmla="*/ 1 w 1608"/>
                  <a:gd name="T41" fmla="*/ 1 h 2026"/>
                  <a:gd name="T42" fmla="*/ 1 w 1608"/>
                  <a:gd name="T43" fmla="*/ 1 h 2026"/>
                  <a:gd name="T44" fmla="*/ 1 w 1608"/>
                  <a:gd name="T45" fmla="*/ 1 h 2026"/>
                  <a:gd name="T46" fmla="*/ 1 w 1608"/>
                  <a:gd name="T47" fmla="*/ 1 h 2026"/>
                  <a:gd name="T48" fmla="*/ 1 w 1608"/>
                  <a:gd name="T49" fmla="*/ 1 h 2026"/>
                  <a:gd name="T50" fmla="*/ 0 w 1608"/>
                  <a:gd name="T51" fmla="*/ 0 h 2026"/>
                  <a:gd name="T52" fmla="*/ 0 w 1608"/>
                  <a:gd name="T53" fmla="*/ 0 h 20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8"/>
                  <a:gd name="T82" fmla="*/ 0 h 2026"/>
                  <a:gd name="T83" fmla="*/ 1608 w 1608"/>
                  <a:gd name="T84" fmla="*/ 2026 h 20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8" h="2026">
                    <a:moveTo>
                      <a:pt x="0" y="0"/>
                    </a:moveTo>
                    <a:lnTo>
                      <a:pt x="323" y="83"/>
                    </a:lnTo>
                    <a:lnTo>
                      <a:pt x="562" y="167"/>
                    </a:lnTo>
                    <a:lnTo>
                      <a:pt x="794" y="273"/>
                    </a:lnTo>
                    <a:lnTo>
                      <a:pt x="1005" y="410"/>
                    </a:lnTo>
                    <a:lnTo>
                      <a:pt x="1159" y="557"/>
                    </a:lnTo>
                    <a:lnTo>
                      <a:pt x="1289" y="686"/>
                    </a:lnTo>
                    <a:lnTo>
                      <a:pt x="1433" y="922"/>
                    </a:lnTo>
                    <a:lnTo>
                      <a:pt x="1517" y="1112"/>
                    </a:lnTo>
                    <a:lnTo>
                      <a:pt x="1574" y="1311"/>
                    </a:lnTo>
                    <a:lnTo>
                      <a:pt x="1608" y="1528"/>
                    </a:lnTo>
                    <a:lnTo>
                      <a:pt x="1591" y="1767"/>
                    </a:lnTo>
                    <a:lnTo>
                      <a:pt x="1532" y="2026"/>
                    </a:lnTo>
                    <a:lnTo>
                      <a:pt x="1500" y="1876"/>
                    </a:lnTo>
                    <a:lnTo>
                      <a:pt x="1450" y="1701"/>
                    </a:lnTo>
                    <a:lnTo>
                      <a:pt x="1458" y="1528"/>
                    </a:lnTo>
                    <a:lnTo>
                      <a:pt x="1441" y="1262"/>
                    </a:lnTo>
                    <a:lnTo>
                      <a:pt x="1384" y="1079"/>
                    </a:lnTo>
                    <a:lnTo>
                      <a:pt x="1300" y="905"/>
                    </a:lnTo>
                    <a:lnTo>
                      <a:pt x="1201" y="747"/>
                    </a:lnTo>
                    <a:lnTo>
                      <a:pt x="1068" y="623"/>
                    </a:lnTo>
                    <a:lnTo>
                      <a:pt x="819" y="406"/>
                    </a:lnTo>
                    <a:lnTo>
                      <a:pt x="597" y="273"/>
                    </a:lnTo>
                    <a:lnTo>
                      <a:pt x="365" y="184"/>
                    </a:lnTo>
                    <a:lnTo>
                      <a:pt x="106" y="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57" name="Freeform 212">
                <a:extLst>
                  <a:ext uri="{FF2B5EF4-FFF2-40B4-BE49-F238E27FC236}">
                    <a16:creationId xmlns:a16="http://schemas.microsoft.com/office/drawing/2014/main" id="{9B06C4BA-13A6-4422-B667-9A76C509B539}"/>
                  </a:ext>
                </a:extLst>
              </p:cNvPr>
              <p:cNvSpPr>
                <a:spLocks/>
              </p:cNvSpPr>
              <p:nvPr/>
            </p:nvSpPr>
            <p:spPr bwMode="auto">
              <a:xfrm>
                <a:off x="2076" y="1996"/>
                <a:ext cx="154" cy="290"/>
              </a:xfrm>
              <a:custGeom>
                <a:avLst/>
                <a:gdLst>
                  <a:gd name="T0" fmla="*/ 1 w 308"/>
                  <a:gd name="T1" fmla="*/ 1 h 579"/>
                  <a:gd name="T2" fmla="*/ 1 w 308"/>
                  <a:gd name="T3" fmla="*/ 1 h 579"/>
                  <a:gd name="T4" fmla="*/ 1 w 308"/>
                  <a:gd name="T5" fmla="*/ 1 h 579"/>
                  <a:gd name="T6" fmla="*/ 1 w 308"/>
                  <a:gd name="T7" fmla="*/ 1 h 579"/>
                  <a:gd name="T8" fmla="*/ 1 w 308"/>
                  <a:gd name="T9" fmla="*/ 1 h 579"/>
                  <a:gd name="T10" fmla="*/ 1 w 308"/>
                  <a:gd name="T11" fmla="*/ 1 h 579"/>
                  <a:gd name="T12" fmla="*/ 1 w 308"/>
                  <a:gd name="T13" fmla="*/ 1 h 579"/>
                  <a:gd name="T14" fmla="*/ 1 w 308"/>
                  <a:gd name="T15" fmla="*/ 1 h 579"/>
                  <a:gd name="T16" fmla="*/ 1 w 308"/>
                  <a:gd name="T17" fmla="*/ 0 h 579"/>
                  <a:gd name="T18" fmla="*/ 1 w 308"/>
                  <a:gd name="T19" fmla="*/ 1 h 579"/>
                  <a:gd name="T20" fmla="*/ 1 w 308"/>
                  <a:gd name="T21" fmla="*/ 1 h 579"/>
                  <a:gd name="T22" fmla="*/ 1 w 308"/>
                  <a:gd name="T23" fmla="*/ 1 h 579"/>
                  <a:gd name="T24" fmla="*/ 1 w 308"/>
                  <a:gd name="T25" fmla="*/ 1 h 579"/>
                  <a:gd name="T26" fmla="*/ 1 w 308"/>
                  <a:gd name="T27" fmla="*/ 1 h 579"/>
                  <a:gd name="T28" fmla="*/ 1 w 308"/>
                  <a:gd name="T29" fmla="*/ 1 h 579"/>
                  <a:gd name="T30" fmla="*/ 0 w 308"/>
                  <a:gd name="T31" fmla="*/ 1 h 579"/>
                  <a:gd name="T32" fmla="*/ 1 w 308"/>
                  <a:gd name="T33" fmla="*/ 1 h 579"/>
                  <a:gd name="T34" fmla="*/ 1 w 308"/>
                  <a:gd name="T35" fmla="*/ 1 h 5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8"/>
                  <a:gd name="T55" fmla="*/ 0 h 579"/>
                  <a:gd name="T56" fmla="*/ 308 w 308"/>
                  <a:gd name="T57" fmla="*/ 579 h 5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8" h="579">
                    <a:moveTo>
                      <a:pt x="17" y="579"/>
                    </a:moveTo>
                    <a:lnTo>
                      <a:pt x="83" y="488"/>
                    </a:lnTo>
                    <a:lnTo>
                      <a:pt x="165" y="463"/>
                    </a:lnTo>
                    <a:lnTo>
                      <a:pt x="232" y="448"/>
                    </a:lnTo>
                    <a:lnTo>
                      <a:pt x="249" y="397"/>
                    </a:lnTo>
                    <a:lnTo>
                      <a:pt x="266" y="256"/>
                    </a:lnTo>
                    <a:lnTo>
                      <a:pt x="308" y="140"/>
                    </a:lnTo>
                    <a:lnTo>
                      <a:pt x="298" y="81"/>
                    </a:lnTo>
                    <a:lnTo>
                      <a:pt x="116" y="0"/>
                    </a:lnTo>
                    <a:lnTo>
                      <a:pt x="83" y="91"/>
                    </a:lnTo>
                    <a:lnTo>
                      <a:pt x="182" y="123"/>
                    </a:lnTo>
                    <a:lnTo>
                      <a:pt x="182" y="207"/>
                    </a:lnTo>
                    <a:lnTo>
                      <a:pt x="157" y="298"/>
                    </a:lnTo>
                    <a:lnTo>
                      <a:pt x="140" y="389"/>
                    </a:lnTo>
                    <a:lnTo>
                      <a:pt x="91" y="431"/>
                    </a:lnTo>
                    <a:lnTo>
                      <a:pt x="0" y="456"/>
                    </a:lnTo>
                    <a:lnTo>
                      <a:pt x="17"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58" name="Freeform 213">
                <a:extLst>
                  <a:ext uri="{FF2B5EF4-FFF2-40B4-BE49-F238E27FC236}">
                    <a16:creationId xmlns:a16="http://schemas.microsoft.com/office/drawing/2014/main" id="{0ECD3673-B772-41E3-9F57-922A2B482F73}"/>
                  </a:ext>
                </a:extLst>
              </p:cNvPr>
              <p:cNvSpPr>
                <a:spLocks/>
              </p:cNvSpPr>
              <p:nvPr/>
            </p:nvSpPr>
            <p:spPr bwMode="auto">
              <a:xfrm>
                <a:off x="3013" y="2249"/>
                <a:ext cx="278" cy="103"/>
              </a:xfrm>
              <a:custGeom>
                <a:avLst/>
                <a:gdLst>
                  <a:gd name="T0" fmla="*/ 0 w 555"/>
                  <a:gd name="T1" fmla="*/ 0 h 207"/>
                  <a:gd name="T2" fmla="*/ 1 w 555"/>
                  <a:gd name="T3" fmla="*/ 0 h 207"/>
                  <a:gd name="T4" fmla="*/ 1 w 555"/>
                  <a:gd name="T5" fmla="*/ 0 h 207"/>
                  <a:gd name="T6" fmla="*/ 1 w 555"/>
                  <a:gd name="T7" fmla="*/ 0 h 207"/>
                  <a:gd name="T8" fmla="*/ 1 w 555"/>
                  <a:gd name="T9" fmla="*/ 0 h 207"/>
                  <a:gd name="T10" fmla="*/ 1 w 555"/>
                  <a:gd name="T11" fmla="*/ 0 h 207"/>
                  <a:gd name="T12" fmla="*/ 1 w 555"/>
                  <a:gd name="T13" fmla="*/ 0 h 207"/>
                  <a:gd name="T14" fmla="*/ 1 w 555"/>
                  <a:gd name="T15" fmla="*/ 0 h 207"/>
                  <a:gd name="T16" fmla="*/ 1 w 555"/>
                  <a:gd name="T17" fmla="*/ 0 h 207"/>
                  <a:gd name="T18" fmla="*/ 0 w 555"/>
                  <a:gd name="T19" fmla="*/ 0 h 207"/>
                  <a:gd name="T20" fmla="*/ 0 w 555"/>
                  <a:gd name="T21" fmla="*/ 0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5"/>
                  <a:gd name="T34" fmla="*/ 0 h 207"/>
                  <a:gd name="T35" fmla="*/ 555 w 55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5" h="207">
                    <a:moveTo>
                      <a:pt x="0" y="133"/>
                    </a:moveTo>
                    <a:lnTo>
                      <a:pt x="183" y="67"/>
                    </a:lnTo>
                    <a:lnTo>
                      <a:pt x="323" y="17"/>
                    </a:lnTo>
                    <a:lnTo>
                      <a:pt x="555" y="0"/>
                    </a:lnTo>
                    <a:lnTo>
                      <a:pt x="521" y="67"/>
                    </a:lnTo>
                    <a:lnTo>
                      <a:pt x="363" y="67"/>
                    </a:lnTo>
                    <a:lnTo>
                      <a:pt x="223" y="116"/>
                    </a:lnTo>
                    <a:lnTo>
                      <a:pt x="124" y="166"/>
                    </a:lnTo>
                    <a:lnTo>
                      <a:pt x="25" y="207"/>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59" name="Freeform 214">
                <a:extLst>
                  <a:ext uri="{FF2B5EF4-FFF2-40B4-BE49-F238E27FC236}">
                    <a16:creationId xmlns:a16="http://schemas.microsoft.com/office/drawing/2014/main" id="{0B1F4209-FAF0-4AD5-9028-27CB0C80B437}"/>
                  </a:ext>
                </a:extLst>
              </p:cNvPr>
              <p:cNvSpPr>
                <a:spLocks/>
              </p:cNvSpPr>
              <p:nvPr/>
            </p:nvSpPr>
            <p:spPr bwMode="auto">
              <a:xfrm>
                <a:off x="3282" y="2266"/>
                <a:ext cx="228" cy="431"/>
              </a:xfrm>
              <a:custGeom>
                <a:avLst/>
                <a:gdLst>
                  <a:gd name="T0" fmla="*/ 0 w 457"/>
                  <a:gd name="T1" fmla="*/ 0 h 862"/>
                  <a:gd name="T2" fmla="*/ 0 w 457"/>
                  <a:gd name="T3" fmla="*/ 1 h 862"/>
                  <a:gd name="T4" fmla="*/ 0 w 457"/>
                  <a:gd name="T5" fmla="*/ 1 h 862"/>
                  <a:gd name="T6" fmla="*/ 0 w 457"/>
                  <a:gd name="T7" fmla="*/ 1 h 862"/>
                  <a:gd name="T8" fmla="*/ 0 w 457"/>
                  <a:gd name="T9" fmla="*/ 1 h 862"/>
                  <a:gd name="T10" fmla="*/ 0 w 457"/>
                  <a:gd name="T11" fmla="*/ 1 h 862"/>
                  <a:gd name="T12" fmla="*/ 0 w 457"/>
                  <a:gd name="T13" fmla="*/ 1 h 862"/>
                  <a:gd name="T14" fmla="*/ 0 w 457"/>
                  <a:gd name="T15" fmla="*/ 1 h 862"/>
                  <a:gd name="T16" fmla="*/ 0 w 457"/>
                  <a:gd name="T17" fmla="*/ 1 h 862"/>
                  <a:gd name="T18" fmla="*/ 0 w 457"/>
                  <a:gd name="T19" fmla="*/ 1 h 862"/>
                  <a:gd name="T20" fmla="*/ 0 w 457"/>
                  <a:gd name="T21" fmla="*/ 1 h 862"/>
                  <a:gd name="T22" fmla="*/ 0 w 457"/>
                  <a:gd name="T23" fmla="*/ 1 h 862"/>
                  <a:gd name="T24" fmla="*/ 0 w 457"/>
                  <a:gd name="T25" fmla="*/ 1 h 862"/>
                  <a:gd name="T26" fmla="*/ 0 w 457"/>
                  <a:gd name="T27" fmla="*/ 1 h 862"/>
                  <a:gd name="T28" fmla="*/ 0 w 457"/>
                  <a:gd name="T29" fmla="*/ 1 h 862"/>
                  <a:gd name="T30" fmla="*/ 0 w 457"/>
                  <a:gd name="T31" fmla="*/ 1 h 862"/>
                  <a:gd name="T32" fmla="*/ 0 w 457"/>
                  <a:gd name="T33" fmla="*/ 1 h 862"/>
                  <a:gd name="T34" fmla="*/ 0 w 457"/>
                  <a:gd name="T35" fmla="*/ 1 h 862"/>
                  <a:gd name="T36" fmla="*/ 0 w 457"/>
                  <a:gd name="T37" fmla="*/ 1 h 862"/>
                  <a:gd name="T38" fmla="*/ 0 w 457"/>
                  <a:gd name="T39" fmla="*/ 0 h 862"/>
                  <a:gd name="T40" fmla="*/ 0 w 457"/>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7"/>
                  <a:gd name="T64" fmla="*/ 0 h 862"/>
                  <a:gd name="T65" fmla="*/ 457 w 457"/>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7" h="862">
                    <a:moveTo>
                      <a:pt x="225" y="0"/>
                    </a:moveTo>
                    <a:lnTo>
                      <a:pt x="274" y="49"/>
                    </a:lnTo>
                    <a:lnTo>
                      <a:pt x="407" y="57"/>
                    </a:lnTo>
                    <a:lnTo>
                      <a:pt x="457" y="115"/>
                    </a:lnTo>
                    <a:lnTo>
                      <a:pt x="439" y="298"/>
                    </a:lnTo>
                    <a:lnTo>
                      <a:pt x="407" y="505"/>
                    </a:lnTo>
                    <a:lnTo>
                      <a:pt x="380" y="695"/>
                    </a:lnTo>
                    <a:lnTo>
                      <a:pt x="356" y="811"/>
                    </a:lnTo>
                    <a:lnTo>
                      <a:pt x="240" y="862"/>
                    </a:lnTo>
                    <a:lnTo>
                      <a:pt x="0" y="862"/>
                    </a:lnTo>
                    <a:lnTo>
                      <a:pt x="17" y="811"/>
                    </a:lnTo>
                    <a:lnTo>
                      <a:pt x="116" y="821"/>
                    </a:lnTo>
                    <a:lnTo>
                      <a:pt x="240" y="779"/>
                    </a:lnTo>
                    <a:lnTo>
                      <a:pt x="306" y="705"/>
                    </a:lnTo>
                    <a:lnTo>
                      <a:pt x="323" y="522"/>
                    </a:lnTo>
                    <a:lnTo>
                      <a:pt x="365" y="264"/>
                    </a:lnTo>
                    <a:lnTo>
                      <a:pt x="356" y="140"/>
                    </a:lnTo>
                    <a:lnTo>
                      <a:pt x="291" y="115"/>
                    </a:lnTo>
                    <a:lnTo>
                      <a:pt x="215" y="9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60" name="Freeform 215">
                <a:extLst>
                  <a:ext uri="{FF2B5EF4-FFF2-40B4-BE49-F238E27FC236}">
                    <a16:creationId xmlns:a16="http://schemas.microsoft.com/office/drawing/2014/main" id="{D7B18C25-BDE6-4DFA-8C7D-A66576DDF352}"/>
                  </a:ext>
                </a:extLst>
              </p:cNvPr>
              <p:cNvSpPr>
                <a:spLocks/>
              </p:cNvSpPr>
              <p:nvPr/>
            </p:nvSpPr>
            <p:spPr bwMode="auto">
              <a:xfrm>
                <a:off x="2996" y="2705"/>
                <a:ext cx="240" cy="286"/>
              </a:xfrm>
              <a:custGeom>
                <a:avLst/>
                <a:gdLst>
                  <a:gd name="T0" fmla="*/ 0 w 481"/>
                  <a:gd name="T1" fmla="*/ 1 h 572"/>
                  <a:gd name="T2" fmla="*/ 0 w 481"/>
                  <a:gd name="T3" fmla="*/ 1 h 572"/>
                  <a:gd name="T4" fmla="*/ 0 w 481"/>
                  <a:gd name="T5" fmla="*/ 1 h 572"/>
                  <a:gd name="T6" fmla="*/ 0 w 481"/>
                  <a:gd name="T7" fmla="*/ 1 h 572"/>
                  <a:gd name="T8" fmla="*/ 0 w 481"/>
                  <a:gd name="T9" fmla="*/ 1 h 572"/>
                  <a:gd name="T10" fmla="*/ 0 w 481"/>
                  <a:gd name="T11" fmla="*/ 1 h 572"/>
                  <a:gd name="T12" fmla="*/ 0 w 481"/>
                  <a:gd name="T13" fmla="*/ 1 h 572"/>
                  <a:gd name="T14" fmla="*/ 0 w 481"/>
                  <a:gd name="T15" fmla="*/ 1 h 572"/>
                  <a:gd name="T16" fmla="*/ 0 w 481"/>
                  <a:gd name="T17" fmla="*/ 1 h 572"/>
                  <a:gd name="T18" fmla="*/ 0 w 481"/>
                  <a:gd name="T19" fmla="*/ 0 h 572"/>
                  <a:gd name="T20" fmla="*/ 0 w 481"/>
                  <a:gd name="T21" fmla="*/ 1 h 572"/>
                  <a:gd name="T22" fmla="*/ 0 w 481"/>
                  <a:gd name="T23" fmla="*/ 1 h 572"/>
                  <a:gd name="T24" fmla="*/ 0 w 481"/>
                  <a:gd name="T25" fmla="*/ 1 h 572"/>
                  <a:gd name="T26" fmla="*/ 0 w 481"/>
                  <a:gd name="T27" fmla="*/ 1 h 572"/>
                  <a:gd name="T28" fmla="*/ 0 w 481"/>
                  <a:gd name="T29" fmla="*/ 1 h 572"/>
                  <a:gd name="T30" fmla="*/ 0 w 481"/>
                  <a:gd name="T31" fmla="*/ 1 h 572"/>
                  <a:gd name="T32" fmla="*/ 0 w 481"/>
                  <a:gd name="T33" fmla="*/ 1 h 572"/>
                  <a:gd name="T34" fmla="*/ 0 w 481"/>
                  <a:gd name="T35" fmla="*/ 1 h 572"/>
                  <a:gd name="T36" fmla="*/ 0 w 481"/>
                  <a:gd name="T37" fmla="*/ 1 h 572"/>
                  <a:gd name="T38" fmla="*/ 0 w 481"/>
                  <a:gd name="T39" fmla="*/ 1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1"/>
                  <a:gd name="T61" fmla="*/ 0 h 572"/>
                  <a:gd name="T62" fmla="*/ 481 w 481"/>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1" h="572">
                    <a:moveTo>
                      <a:pt x="0" y="399"/>
                    </a:moveTo>
                    <a:lnTo>
                      <a:pt x="8" y="540"/>
                    </a:lnTo>
                    <a:lnTo>
                      <a:pt x="59" y="572"/>
                    </a:lnTo>
                    <a:lnTo>
                      <a:pt x="165" y="498"/>
                    </a:lnTo>
                    <a:lnTo>
                      <a:pt x="298" y="416"/>
                    </a:lnTo>
                    <a:lnTo>
                      <a:pt x="357" y="332"/>
                    </a:lnTo>
                    <a:lnTo>
                      <a:pt x="348" y="249"/>
                    </a:lnTo>
                    <a:lnTo>
                      <a:pt x="397" y="157"/>
                    </a:lnTo>
                    <a:lnTo>
                      <a:pt x="481" y="66"/>
                    </a:lnTo>
                    <a:lnTo>
                      <a:pt x="432" y="0"/>
                    </a:lnTo>
                    <a:lnTo>
                      <a:pt x="357" y="83"/>
                    </a:lnTo>
                    <a:lnTo>
                      <a:pt x="298" y="150"/>
                    </a:lnTo>
                    <a:lnTo>
                      <a:pt x="266" y="232"/>
                    </a:lnTo>
                    <a:lnTo>
                      <a:pt x="257" y="325"/>
                    </a:lnTo>
                    <a:lnTo>
                      <a:pt x="224" y="382"/>
                    </a:lnTo>
                    <a:lnTo>
                      <a:pt x="141" y="441"/>
                    </a:lnTo>
                    <a:lnTo>
                      <a:pt x="91" y="482"/>
                    </a:lnTo>
                    <a:lnTo>
                      <a:pt x="49" y="374"/>
                    </a:lnTo>
                    <a:lnTo>
                      <a:pt x="0"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61" name="Freeform 216">
                <a:extLst>
                  <a:ext uri="{FF2B5EF4-FFF2-40B4-BE49-F238E27FC236}">
                    <a16:creationId xmlns:a16="http://schemas.microsoft.com/office/drawing/2014/main" id="{DAE75A61-87A3-49FA-A274-D72ECA5C1DF7}"/>
                  </a:ext>
                </a:extLst>
              </p:cNvPr>
              <p:cNvSpPr>
                <a:spLocks/>
              </p:cNvSpPr>
              <p:nvPr/>
            </p:nvSpPr>
            <p:spPr bwMode="auto">
              <a:xfrm>
                <a:off x="2681" y="2266"/>
                <a:ext cx="324" cy="593"/>
              </a:xfrm>
              <a:custGeom>
                <a:avLst/>
                <a:gdLst>
                  <a:gd name="T0" fmla="*/ 0 w 646"/>
                  <a:gd name="T1" fmla="*/ 1 h 1186"/>
                  <a:gd name="T2" fmla="*/ 1 w 646"/>
                  <a:gd name="T3" fmla="*/ 1 h 1186"/>
                  <a:gd name="T4" fmla="*/ 1 w 646"/>
                  <a:gd name="T5" fmla="*/ 1 h 1186"/>
                  <a:gd name="T6" fmla="*/ 1 w 646"/>
                  <a:gd name="T7" fmla="*/ 1 h 1186"/>
                  <a:gd name="T8" fmla="*/ 1 w 646"/>
                  <a:gd name="T9" fmla="*/ 1 h 1186"/>
                  <a:gd name="T10" fmla="*/ 1 w 646"/>
                  <a:gd name="T11" fmla="*/ 1 h 1186"/>
                  <a:gd name="T12" fmla="*/ 1 w 646"/>
                  <a:gd name="T13" fmla="*/ 1 h 1186"/>
                  <a:gd name="T14" fmla="*/ 1 w 646"/>
                  <a:gd name="T15" fmla="*/ 1 h 1186"/>
                  <a:gd name="T16" fmla="*/ 1 w 646"/>
                  <a:gd name="T17" fmla="*/ 1 h 1186"/>
                  <a:gd name="T18" fmla="*/ 1 w 646"/>
                  <a:gd name="T19" fmla="*/ 1 h 1186"/>
                  <a:gd name="T20" fmla="*/ 1 w 646"/>
                  <a:gd name="T21" fmla="*/ 1 h 1186"/>
                  <a:gd name="T22" fmla="*/ 1 w 646"/>
                  <a:gd name="T23" fmla="*/ 1 h 1186"/>
                  <a:gd name="T24" fmla="*/ 1 w 646"/>
                  <a:gd name="T25" fmla="*/ 1 h 1186"/>
                  <a:gd name="T26" fmla="*/ 1 w 646"/>
                  <a:gd name="T27" fmla="*/ 1 h 1186"/>
                  <a:gd name="T28" fmla="*/ 1 w 646"/>
                  <a:gd name="T29" fmla="*/ 1 h 1186"/>
                  <a:gd name="T30" fmla="*/ 1 w 646"/>
                  <a:gd name="T31" fmla="*/ 1 h 1186"/>
                  <a:gd name="T32" fmla="*/ 1 w 646"/>
                  <a:gd name="T33" fmla="*/ 1 h 1186"/>
                  <a:gd name="T34" fmla="*/ 1 w 646"/>
                  <a:gd name="T35" fmla="*/ 1 h 1186"/>
                  <a:gd name="T36" fmla="*/ 1 w 646"/>
                  <a:gd name="T37" fmla="*/ 1 h 1186"/>
                  <a:gd name="T38" fmla="*/ 1 w 646"/>
                  <a:gd name="T39" fmla="*/ 1 h 1186"/>
                  <a:gd name="T40" fmla="*/ 1 w 646"/>
                  <a:gd name="T41" fmla="*/ 1 h 1186"/>
                  <a:gd name="T42" fmla="*/ 1 w 646"/>
                  <a:gd name="T43" fmla="*/ 1 h 1186"/>
                  <a:gd name="T44" fmla="*/ 1 w 646"/>
                  <a:gd name="T45" fmla="*/ 1 h 1186"/>
                  <a:gd name="T46" fmla="*/ 1 w 646"/>
                  <a:gd name="T47" fmla="*/ 0 h 1186"/>
                  <a:gd name="T48" fmla="*/ 0 w 646"/>
                  <a:gd name="T49" fmla="*/ 1 h 1186"/>
                  <a:gd name="T50" fmla="*/ 0 w 646"/>
                  <a:gd name="T51" fmla="*/ 1 h 1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1186"/>
                  <a:gd name="T80" fmla="*/ 646 w 646"/>
                  <a:gd name="T81" fmla="*/ 1186 h 1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1186">
                    <a:moveTo>
                      <a:pt x="0" y="64"/>
                    </a:moveTo>
                    <a:lnTo>
                      <a:pt x="298" y="165"/>
                    </a:lnTo>
                    <a:lnTo>
                      <a:pt x="405" y="207"/>
                    </a:lnTo>
                    <a:lnTo>
                      <a:pt x="330" y="347"/>
                    </a:lnTo>
                    <a:lnTo>
                      <a:pt x="256" y="555"/>
                    </a:lnTo>
                    <a:lnTo>
                      <a:pt x="239" y="638"/>
                    </a:lnTo>
                    <a:lnTo>
                      <a:pt x="306" y="695"/>
                    </a:lnTo>
                    <a:lnTo>
                      <a:pt x="464" y="779"/>
                    </a:lnTo>
                    <a:lnTo>
                      <a:pt x="562" y="828"/>
                    </a:lnTo>
                    <a:lnTo>
                      <a:pt x="555" y="1077"/>
                    </a:lnTo>
                    <a:lnTo>
                      <a:pt x="604" y="1186"/>
                    </a:lnTo>
                    <a:lnTo>
                      <a:pt x="629" y="1094"/>
                    </a:lnTo>
                    <a:lnTo>
                      <a:pt x="621" y="954"/>
                    </a:lnTo>
                    <a:lnTo>
                      <a:pt x="646" y="870"/>
                    </a:lnTo>
                    <a:lnTo>
                      <a:pt x="629" y="779"/>
                    </a:lnTo>
                    <a:lnTo>
                      <a:pt x="521" y="729"/>
                    </a:lnTo>
                    <a:lnTo>
                      <a:pt x="429" y="663"/>
                    </a:lnTo>
                    <a:lnTo>
                      <a:pt x="323" y="613"/>
                    </a:lnTo>
                    <a:lnTo>
                      <a:pt x="380" y="380"/>
                    </a:lnTo>
                    <a:lnTo>
                      <a:pt x="481" y="264"/>
                    </a:lnTo>
                    <a:lnTo>
                      <a:pt x="454" y="172"/>
                    </a:lnTo>
                    <a:lnTo>
                      <a:pt x="306" y="91"/>
                    </a:lnTo>
                    <a:lnTo>
                      <a:pt x="148" y="32"/>
                    </a:lnTo>
                    <a:lnTo>
                      <a:pt x="66"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62" name="Freeform 217">
                <a:extLst>
                  <a:ext uri="{FF2B5EF4-FFF2-40B4-BE49-F238E27FC236}">
                    <a16:creationId xmlns:a16="http://schemas.microsoft.com/office/drawing/2014/main" id="{50847C06-7E00-45FF-9283-824B6E9742BB}"/>
                  </a:ext>
                </a:extLst>
              </p:cNvPr>
              <p:cNvSpPr>
                <a:spLocks/>
              </p:cNvSpPr>
              <p:nvPr/>
            </p:nvSpPr>
            <p:spPr bwMode="auto">
              <a:xfrm>
                <a:off x="2478" y="2145"/>
                <a:ext cx="182" cy="162"/>
              </a:xfrm>
              <a:custGeom>
                <a:avLst/>
                <a:gdLst>
                  <a:gd name="T0" fmla="*/ 0 w 365"/>
                  <a:gd name="T1" fmla="*/ 1 h 323"/>
                  <a:gd name="T2" fmla="*/ 0 w 365"/>
                  <a:gd name="T3" fmla="*/ 1 h 323"/>
                  <a:gd name="T4" fmla="*/ 0 w 365"/>
                  <a:gd name="T5" fmla="*/ 1 h 323"/>
                  <a:gd name="T6" fmla="*/ 0 w 365"/>
                  <a:gd name="T7" fmla="*/ 0 h 323"/>
                  <a:gd name="T8" fmla="*/ 0 w 365"/>
                  <a:gd name="T9" fmla="*/ 1 h 323"/>
                  <a:gd name="T10" fmla="*/ 0 w 365"/>
                  <a:gd name="T11" fmla="*/ 1 h 323"/>
                  <a:gd name="T12" fmla="*/ 0 w 365"/>
                  <a:gd name="T13" fmla="*/ 1 h 323"/>
                  <a:gd name="T14" fmla="*/ 0 w 365"/>
                  <a:gd name="T15" fmla="*/ 1 h 323"/>
                  <a:gd name="T16" fmla="*/ 0 w 365"/>
                  <a:gd name="T17" fmla="*/ 1 h 323"/>
                  <a:gd name="T18" fmla="*/ 0 w 365"/>
                  <a:gd name="T19" fmla="*/ 1 h 323"/>
                  <a:gd name="T20" fmla="*/ 0 w 365"/>
                  <a:gd name="T21" fmla="*/ 1 h 323"/>
                  <a:gd name="T22" fmla="*/ 0 w 365"/>
                  <a:gd name="T23" fmla="*/ 1 h 323"/>
                  <a:gd name="T24" fmla="*/ 0 w 365"/>
                  <a:gd name="T25" fmla="*/ 1 h 323"/>
                  <a:gd name="T26" fmla="*/ 0 w 365"/>
                  <a:gd name="T27" fmla="*/ 1 h 323"/>
                  <a:gd name="T28" fmla="*/ 0 w 365"/>
                  <a:gd name="T29" fmla="*/ 1 h 323"/>
                  <a:gd name="T30" fmla="*/ 0 w 365"/>
                  <a:gd name="T31" fmla="*/ 1 h 323"/>
                  <a:gd name="T32" fmla="*/ 0 w 365"/>
                  <a:gd name="T33" fmla="*/ 1 h 323"/>
                  <a:gd name="T34" fmla="*/ 0 w 365"/>
                  <a:gd name="T35" fmla="*/ 1 h 323"/>
                  <a:gd name="T36" fmla="*/ 0 w 365"/>
                  <a:gd name="T37" fmla="*/ 1 h 323"/>
                  <a:gd name="T38" fmla="*/ 0 w 365"/>
                  <a:gd name="T39" fmla="*/ 1 h 323"/>
                  <a:gd name="T40" fmla="*/ 0 w 365"/>
                  <a:gd name="T41" fmla="*/ 1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323"/>
                  <a:gd name="T65" fmla="*/ 365 w 36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323">
                    <a:moveTo>
                      <a:pt x="365" y="215"/>
                    </a:moveTo>
                    <a:lnTo>
                      <a:pt x="340" y="133"/>
                    </a:lnTo>
                    <a:lnTo>
                      <a:pt x="291" y="42"/>
                    </a:lnTo>
                    <a:lnTo>
                      <a:pt x="232" y="0"/>
                    </a:lnTo>
                    <a:lnTo>
                      <a:pt x="125" y="25"/>
                    </a:lnTo>
                    <a:lnTo>
                      <a:pt x="91" y="124"/>
                    </a:lnTo>
                    <a:lnTo>
                      <a:pt x="59" y="91"/>
                    </a:lnTo>
                    <a:lnTo>
                      <a:pt x="0" y="99"/>
                    </a:lnTo>
                    <a:lnTo>
                      <a:pt x="0" y="141"/>
                    </a:lnTo>
                    <a:lnTo>
                      <a:pt x="83" y="249"/>
                    </a:lnTo>
                    <a:lnTo>
                      <a:pt x="158" y="323"/>
                    </a:lnTo>
                    <a:lnTo>
                      <a:pt x="224" y="306"/>
                    </a:lnTo>
                    <a:lnTo>
                      <a:pt x="199" y="242"/>
                    </a:lnTo>
                    <a:lnTo>
                      <a:pt x="175" y="158"/>
                    </a:lnTo>
                    <a:lnTo>
                      <a:pt x="165" y="91"/>
                    </a:lnTo>
                    <a:lnTo>
                      <a:pt x="215" y="74"/>
                    </a:lnTo>
                    <a:lnTo>
                      <a:pt x="256" y="150"/>
                    </a:lnTo>
                    <a:lnTo>
                      <a:pt x="315" y="232"/>
                    </a:lnTo>
                    <a:lnTo>
                      <a:pt x="357" y="257"/>
                    </a:lnTo>
                    <a:lnTo>
                      <a:pt x="365"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63" name="Freeform 218">
                <a:extLst>
                  <a:ext uri="{FF2B5EF4-FFF2-40B4-BE49-F238E27FC236}">
                    <a16:creationId xmlns:a16="http://schemas.microsoft.com/office/drawing/2014/main" id="{FE7D1551-CD18-47CC-A882-08AA7B3AB418}"/>
                  </a:ext>
                </a:extLst>
              </p:cNvPr>
              <p:cNvSpPr>
                <a:spLocks/>
              </p:cNvSpPr>
              <p:nvPr/>
            </p:nvSpPr>
            <p:spPr bwMode="auto">
              <a:xfrm>
                <a:off x="2424" y="1701"/>
                <a:ext cx="224" cy="460"/>
              </a:xfrm>
              <a:custGeom>
                <a:avLst/>
                <a:gdLst>
                  <a:gd name="T0" fmla="*/ 0 w 449"/>
                  <a:gd name="T1" fmla="*/ 1 h 920"/>
                  <a:gd name="T2" fmla="*/ 0 w 449"/>
                  <a:gd name="T3" fmla="*/ 1 h 920"/>
                  <a:gd name="T4" fmla="*/ 0 w 449"/>
                  <a:gd name="T5" fmla="*/ 1 h 920"/>
                  <a:gd name="T6" fmla="*/ 0 w 449"/>
                  <a:gd name="T7" fmla="*/ 1 h 920"/>
                  <a:gd name="T8" fmla="*/ 0 w 449"/>
                  <a:gd name="T9" fmla="*/ 1 h 920"/>
                  <a:gd name="T10" fmla="*/ 0 w 449"/>
                  <a:gd name="T11" fmla="*/ 1 h 920"/>
                  <a:gd name="T12" fmla="*/ 0 w 449"/>
                  <a:gd name="T13" fmla="*/ 1 h 920"/>
                  <a:gd name="T14" fmla="*/ 0 w 449"/>
                  <a:gd name="T15" fmla="*/ 1 h 920"/>
                  <a:gd name="T16" fmla="*/ 0 w 449"/>
                  <a:gd name="T17" fmla="*/ 1 h 920"/>
                  <a:gd name="T18" fmla="*/ 0 w 449"/>
                  <a:gd name="T19" fmla="*/ 1 h 920"/>
                  <a:gd name="T20" fmla="*/ 0 w 449"/>
                  <a:gd name="T21" fmla="*/ 1 h 920"/>
                  <a:gd name="T22" fmla="*/ 0 w 449"/>
                  <a:gd name="T23" fmla="*/ 1 h 920"/>
                  <a:gd name="T24" fmla="*/ 0 w 449"/>
                  <a:gd name="T25" fmla="*/ 1 h 920"/>
                  <a:gd name="T26" fmla="*/ 0 w 449"/>
                  <a:gd name="T27" fmla="*/ 1 h 920"/>
                  <a:gd name="T28" fmla="*/ 0 w 449"/>
                  <a:gd name="T29" fmla="*/ 1 h 920"/>
                  <a:gd name="T30" fmla="*/ 0 w 449"/>
                  <a:gd name="T31" fmla="*/ 1 h 920"/>
                  <a:gd name="T32" fmla="*/ 0 w 449"/>
                  <a:gd name="T33" fmla="*/ 1 h 920"/>
                  <a:gd name="T34" fmla="*/ 0 w 449"/>
                  <a:gd name="T35" fmla="*/ 0 h 920"/>
                  <a:gd name="T36" fmla="*/ 0 w 449"/>
                  <a:gd name="T37" fmla="*/ 1 h 920"/>
                  <a:gd name="T38" fmla="*/ 0 w 449"/>
                  <a:gd name="T39" fmla="*/ 1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9"/>
                  <a:gd name="T61" fmla="*/ 0 h 920"/>
                  <a:gd name="T62" fmla="*/ 449 w 449"/>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9" h="920">
                    <a:moveTo>
                      <a:pt x="449" y="50"/>
                    </a:moveTo>
                    <a:lnTo>
                      <a:pt x="333" y="175"/>
                    </a:lnTo>
                    <a:lnTo>
                      <a:pt x="217" y="267"/>
                    </a:lnTo>
                    <a:lnTo>
                      <a:pt x="109" y="422"/>
                    </a:lnTo>
                    <a:lnTo>
                      <a:pt x="143" y="464"/>
                    </a:lnTo>
                    <a:lnTo>
                      <a:pt x="143" y="555"/>
                    </a:lnTo>
                    <a:lnTo>
                      <a:pt x="116" y="631"/>
                    </a:lnTo>
                    <a:lnTo>
                      <a:pt x="101" y="747"/>
                    </a:lnTo>
                    <a:lnTo>
                      <a:pt x="109" y="920"/>
                    </a:lnTo>
                    <a:lnTo>
                      <a:pt x="35" y="846"/>
                    </a:lnTo>
                    <a:lnTo>
                      <a:pt x="0" y="706"/>
                    </a:lnTo>
                    <a:lnTo>
                      <a:pt x="35" y="573"/>
                    </a:lnTo>
                    <a:lnTo>
                      <a:pt x="52" y="498"/>
                    </a:lnTo>
                    <a:lnTo>
                      <a:pt x="18" y="440"/>
                    </a:lnTo>
                    <a:lnTo>
                      <a:pt x="52" y="358"/>
                    </a:lnTo>
                    <a:lnTo>
                      <a:pt x="134" y="257"/>
                    </a:lnTo>
                    <a:lnTo>
                      <a:pt x="284" y="133"/>
                    </a:lnTo>
                    <a:lnTo>
                      <a:pt x="440" y="0"/>
                    </a:lnTo>
                    <a:lnTo>
                      <a:pt x="44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64" name="Freeform 219">
                <a:extLst>
                  <a:ext uri="{FF2B5EF4-FFF2-40B4-BE49-F238E27FC236}">
                    <a16:creationId xmlns:a16="http://schemas.microsoft.com/office/drawing/2014/main" id="{4F54C360-C8EB-44E0-A76E-CF2E77D70038}"/>
                  </a:ext>
                </a:extLst>
              </p:cNvPr>
              <p:cNvSpPr>
                <a:spLocks/>
              </p:cNvSpPr>
              <p:nvPr/>
            </p:nvSpPr>
            <p:spPr bwMode="auto">
              <a:xfrm>
                <a:off x="2599" y="1614"/>
                <a:ext cx="174" cy="91"/>
              </a:xfrm>
              <a:custGeom>
                <a:avLst/>
                <a:gdLst>
                  <a:gd name="T0" fmla="*/ 0 w 348"/>
                  <a:gd name="T1" fmla="*/ 1 h 182"/>
                  <a:gd name="T2" fmla="*/ 1 w 348"/>
                  <a:gd name="T3" fmla="*/ 1 h 182"/>
                  <a:gd name="T4" fmla="*/ 1 w 348"/>
                  <a:gd name="T5" fmla="*/ 0 h 182"/>
                  <a:gd name="T6" fmla="*/ 1 w 348"/>
                  <a:gd name="T7" fmla="*/ 1 h 182"/>
                  <a:gd name="T8" fmla="*/ 1 w 348"/>
                  <a:gd name="T9" fmla="*/ 1 h 182"/>
                  <a:gd name="T10" fmla="*/ 1 w 348"/>
                  <a:gd name="T11" fmla="*/ 1 h 182"/>
                  <a:gd name="T12" fmla="*/ 1 w 348"/>
                  <a:gd name="T13" fmla="*/ 1 h 182"/>
                  <a:gd name="T14" fmla="*/ 0 w 348"/>
                  <a:gd name="T15" fmla="*/ 1 h 182"/>
                  <a:gd name="T16" fmla="*/ 0 w 348"/>
                  <a:gd name="T17" fmla="*/ 1 h 182"/>
                  <a:gd name="T18" fmla="*/ 0 w 348"/>
                  <a:gd name="T19" fmla="*/ 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182"/>
                  <a:gd name="T32" fmla="*/ 348 w 348"/>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182">
                    <a:moveTo>
                      <a:pt x="0" y="108"/>
                    </a:moveTo>
                    <a:lnTo>
                      <a:pt x="131" y="49"/>
                    </a:lnTo>
                    <a:lnTo>
                      <a:pt x="257" y="0"/>
                    </a:lnTo>
                    <a:lnTo>
                      <a:pt x="348" y="9"/>
                    </a:lnTo>
                    <a:lnTo>
                      <a:pt x="297" y="49"/>
                    </a:lnTo>
                    <a:lnTo>
                      <a:pt x="173" y="91"/>
                    </a:lnTo>
                    <a:lnTo>
                      <a:pt x="82" y="115"/>
                    </a:lnTo>
                    <a:lnTo>
                      <a:pt x="0" y="182"/>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65" name="Freeform 220">
                <a:extLst>
                  <a:ext uri="{FF2B5EF4-FFF2-40B4-BE49-F238E27FC236}">
                    <a16:creationId xmlns:a16="http://schemas.microsoft.com/office/drawing/2014/main" id="{B5778A7D-A85B-470E-A34E-EDB23D152272}"/>
                  </a:ext>
                </a:extLst>
              </p:cNvPr>
              <p:cNvSpPr>
                <a:spLocks/>
              </p:cNvSpPr>
              <p:nvPr/>
            </p:nvSpPr>
            <p:spPr bwMode="auto">
              <a:xfrm>
                <a:off x="2813" y="1651"/>
                <a:ext cx="274" cy="236"/>
              </a:xfrm>
              <a:custGeom>
                <a:avLst/>
                <a:gdLst>
                  <a:gd name="T0" fmla="*/ 1 w 547"/>
                  <a:gd name="T1" fmla="*/ 0 h 473"/>
                  <a:gd name="T2" fmla="*/ 1 w 547"/>
                  <a:gd name="T3" fmla="*/ 0 h 473"/>
                  <a:gd name="T4" fmla="*/ 1 w 547"/>
                  <a:gd name="T5" fmla="*/ 0 h 473"/>
                  <a:gd name="T6" fmla="*/ 0 w 547"/>
                  <a:gd name="T7" fmla="*/ 0 h 473"/>
                  <a:gd name="T8" fmla="*/ 1 w 547"/>
                  <a:gd name="T9" fmla="*/ 0 h 473"/>
                  <a:gd name="T10" fmla="*/ 1 w 547"/>
                  <a:gd name="T11" fmla="*/ 0 h 473"/>
                  <a:gd name="T12" fmla="*/ 1 w 547"/>
                  <a:gd name="T13" fmla="*/ 0 h 473"/>
                  <a:gd name="T14" fmla="*/ 1 w 547"/>
                  <a:gd name="T15" fmla="*/ 0 h 473"/>
                  <a:gd name="T16" fmla="*/ 1 w 547"/>
                  <a:gd name="T17" fmla="*/ 0 h 473"/>
                  <a:gd name="T18" fmla="*/ 1 w 547"/>
                  <a:gd name="T19" fmla="*/ 0 h 473"/>
                  <a:gd name="T20" fmla="*/ 1 w 547"/>
                  <a:gd name="T21" fmla="*/ 0 h 473"/>
                  <a:gd name="T22" fmla="*/ 1 w 547"/>
                  <a:gd name="T23" fmla="*/ 0 h 473"/>
                  <a:gd name="T24" fmla="*/ 1 w 547"/>
                  <a:gd name="T25" fmla="*/ 0 h 473"/>
                  <a:gd name="T26" fmla="*/ 1 w 547"/>
                  <a:gd name="T27" fmla="*/ 0 h 473"/>
                  <a:gd name="T28" fmla="*/ 1 w 547"/>
                  <a:gd name="T29" fmla="*/ 0 h 473"/>
                  <a:gd name="T30" fmla="*/ 1 w 547"/>
                  <a:gd name="T31" fmla="*/ 0 h 473"/>
                  <a:gd name="T32" fmla="*/ 1 w 547"/>
                  <a:gd name="T33" fmla="*/ 0 h 473"/>
                  <a:gd name="T34" fmla="*/ 1 w 547"/>
                  <a:gd name="T35" fmla="*/ 0 h 473"/>
                  <a:gd name="T36" fmla="*/ 1 w 547"/>
                  <a:gd name="T37" fmla="*/ 0 h 473"/>
                  <a:gd name="T38" fmla="*/ 1 w 547"/>
                  <a:gd name="T39" fmla="*/ 0 h 473"/>
                  <a:gd name="T40" fmla="*/ 1 w 547"/>
                  <a:gd name="T41" fmla="*/ 0 h 473"/>
                  <a:gd name="T42" fmla="*/ 1 w 547"/>
                  <a:gd name="T43" fmla="*/ 0 h 473"/>
                  <a:gd name="T44" fmla="*/ 1 w 547"/>
                  <a:gd name="T45" fmla="*/ 0 h 473"/>
                  <a:gd name="T46" fmla="*/ 1 w 547"/>
                  <a:gd name="T47" fmla="*/ 0 h 473"/>
                  <a:gd name="T48" fmla="*/ 1 w 547"/>
                  <a:gd name="T49" fmla="*/ 0 h 473"/>
                  <a:gd name="T50" fmla="*/ 1 w 547"/>
                  <a:gd name="T51" fmla="*/ 0 h 473"/>
                  <a:gd name="T52" fmla="*/ 1 w 547"/>
                  <a:gd name="T53" fmla="*/ 0 h 473"/>
                  <a:gd name="T54" fmla="*/ 1 w 547"/>
                  <a:gd name="T55" fmla="*/ 0 h 473"/>
                  <a:gd name="T56" fmla="*/ 1 w 547"/>
                  <a:gd name="T57" fmla="*/ 0 h 473"/>
                  <a:gd name="T58" fmla="*/ 1 w 547"/>
                  <a:gd name="T59" fmla="*/ 0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7"/>
                  <a:gd name="T91" fmla="*/ 0 h 473"/>
                  <a:gd name="T92" fmla="*/ 547 w 547"/>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7" h="473">
                    <a:moveTo>
                      <a:pt x="34" y="41"/>
                    </a:moveTo>
                    <a:lnTo>
                      <a:pt x="42" y="93"/>
                    </a:lnTo>
                    <a:lnTo>
                      <a:pt x="9" y="157"/>
                    </a:lnTo>
                    <a:lnTo>
                      <a:pt x="0" y="233"/>
                    </a:lnTo>
                    <a:lnTo>
                      <a:pt x="17" y="300"/>
                    </a:lnTo>
                    <a:lnTo>
                      <a:pt x="66" y="340"/>
                    </a:lnTo>
                    <a:lnTo>
                      <a:pt x="158" y="349"/>
                    </a:lnTo>
                    <a:lnTo>
                      <a:pt x="224" y="340"/>
                    </a:lnTo>
                    <a:lnTo>
                      <a:pt x="257" y="433"/>
                    </a:lnTo>
                    <a:lnTo>
                      <a:pt x="348" y="473"/>
                    </a:lnTo>
                    <a:lnTo>
                      <a:pt x="414" y="433"/>
                    </a:lnTo>
                    <a:lnTo>
                      <a:pt x="439" y="357"/>
                    </a:lnTo>
                    <a:lnTo>
                      <a:pt x="449" y="216"/>
                    </a:lnTo>
                    <a:lnTo>
                      <a:pt x="547" y="100"/>
                    </a:lnTo>
                    <a:lnTo>
                      <a:pt x="540" y="0"/>
                    </a:lnTo>
                    <a:lnTo>
                      <a:pt x="473" y="41"/>
                    </a:lnTo>
                    <a:lnTo>
                      <a:pt x="431" y="108"/>
                    </a:lnTo>
                    <a:lnTo>
                      <a:pt x="348" y="209"/>
                    </a:lnTo>
                    <a:lnTo>
                      <a:pt x="365" y="300"/>
                    </a:lnTo>
                    <a:lnTo>
                      <a:pt x="357" y="391"/>
                    </a:lnTo>
                    <a:lnTo>
                      <a:pt x="316" y="367"/>
                    </a:lnTo>
                    <a:lnTo>
                      <a:pt x="298" y="275"/>
                    </a:lnTo>
                    <a:lnTo>
                      <a:pt x="217" y="233"/>
                    </a:lnTo>
                    <a:lnTo>
                      <a:pt x="158" y="283"/>
                    </a:lnTo>
                    <a:lnTo>
                      <a:pt x="101" y="249"/>
                    </a:lnTo>
                    <a:lnTo>
                      <a:pt x="91" y="167"/>
                    </a:lnTo>
                    <a:lnTo>
                      <a:pt x="150" y="34"/>
                    </a:lnTo>
                    <a:lnTo>
                      <a:pt x="101" y="9"/>
                    </a:lnTo>
                    <a:lnTo>
                      <a:pt x="3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66" name="Freeform 221">
                <a:extLst>
                  <a:ext uri="{FF2B5EF4-FFF2-40B4-BE49-F238E27FC236}">
                    <a16:creationId xmlns:a16="http://schemas.microsoft.com/office/drawing/2014/main" id="{0926F471-CDD1-4015-8F68-00D3D379CCA9}"/>
                  </a:ext>
                </a:extLst>
              </p:cNvPr>
              <p:cNvSpPr>
                <a:spLocks/>
              </p:cNvSpPr>
              <p:nvPr/>
            </p:nvSpPr>
            <p:spPr bwMode="auto">
              <a:xfrm>
                <a:off x="2838" y="1619"/>
                <a:ext cx="514" cy="580"/>
              </a:xfrm>
              <a:custGeom>
                <a:avLst/>
                <a:gdLst>
                  <a:gd name="T0" fmla="*/ 0 w 1029"/>
                  <a:gd name="T1" fmla="*/ 0 h 1161"/>
                  <a:gd name="T2" fmla="*/ 0 w 1029"/>
                  <a:gd name="T3" fmla="*/ 0 h 1161"/>
                  <a:gd name="T4" fmla="*/ 0 w 1029"/>
                  <a:gd name="T5" fmla="*/ 0 h 1161"/>
                  <a:gd name="T6" fmla="*/ 0 w 1029"/>
                  <a:gd name="T7" fmla="*/ 0 h 1161"/>
                  <a:gd name="T8" fmla="*/ 0 w 1029"/>
                  <a:gd name="T9" fmla="*/ 0 h 1161"/>
                  <a:gd name="T10" fmla="*/ 0 w 1029"/>
                  <a:gd name="T11" fmla="*/ 0 h 1161"/>
                  <a:gd name="T12" fmla="*/ 0 w 1029"/>
                  <a:gd name="T13" fmla="*/ 0 h 1161"/>
                  <a:gd name="T14" fmla="*/ 0 w 1029"/>
                  <a:gd name="T15" fmla="*/ 0 h 1161"/>
                  <a:gd name="T16" fmla="*/ 0 w 1029"/>
                  <a:gd name="T17" fmla="*/ 0 h 1161"/>
                  <a:gd name="T18" fmla="*/ 0 w 1029"/>
                  <a:gd name="T19" fmla="*/ 0 h 1161"/>
                  <a:gd name="T20" fmla="*/ 0 w 1029"/>
                  <a:gd name="T21" fmla="*/ 0 h 1161"/>
                  <a:gd name="T22" fmla="*/ 0 w 1029"/>
                  <a:gd name="T23" fmla="*/ 0 h 1161"/>
                  <a:gd name="T24" fmla="*/ 0 w 1029"/>
                  <a:gd name="T25" fmla="*/ 0 h 1161"/>
                  <a:gd name="T26" fmla="*/ 0 w 1029"/>
                  <a:gd name="T27" fmla="*/ 0 h 1161"/>
                  <a:gd name="T28" fmla="*/ 0 w 1029"/>
                  <a:gd name="T29" fmla="*/ 0 h 1161"/>
                  <a:gd name="T30" fmla="*/ 0 w 1029"/>
                  <a:gd name="T31" fmla="*/ 0 h 1161"/>
                  <a:gd name="T32" fmla="*/ 0 w 1029"/>
                  <a:gd name="T33" fmla="*/ 0 h 1161"/>
                  <a:gd name="T34" fmla="*/ 0 w 1029"/>
                  <a:gd name="T35" fmla="*/ 0 h 1161"/>
                  <a:gd name="T36" fmla="*/ 0 w 1029"/>
                  <a:gd name="T37" fmla="*/ 0 h 1161"/>
                  <a:gd name="T38" fmla="*/ 0 w 1029"/>
                  <a:gd name="T39" fmla="*/ 0 h 1161"/>
                  <a:gd name="T40" fmla="*/ 0 w 1029"/>
                  <a:gd name="T41" fmla="*/ 0 h 1161"/>
                  <a:gd name="T42" fmla="*/ 0 w 1029"/>
                  <a:gd name="T43" fmla="*/ 0 h 1161"/>
                  <a:gd name="T44" fmla="*/ 0 w 1029"/>
                  <a:gd name="T45" fmla="*/ 0 h 1161"/>
                  <a:gd name="T46" fmla="*/ 0 w 1029"/>
                  <a:gd name="T47" fmla="*/ 0 h 1161"/>
                  <a:gd name="T48" fmla="*/ 0 w 1029"/>
                  <a:gd name="T49" fmla="*/ 0 h 1161"/>
                  <a:gd name="T50" fmla="*/ 0 w 1029"/>
                  <a:gd name="T51" fmla="*/ 0 h 1161"/>
                  <a:gd name="T52" fmla="*/ 0 w 1029"/>
                  <a:gd name="T53" fmla="*/ 0 h 1161"/>
                  <a:gd name="T54" fmla="*/ 0 w 1029"/>
                  <a:gd name="T55" fmla="*/ 0 h 1161"/>
                  <a:gd name="T56" fmla="*/ 0 w 1029"/>
                  <a:gd name="T57" fmla="*/ 0 h 1161"/>
                  <a:gd name="T58" fmla="*/ 0 w 1029"/>
                  <a:gd name="T59" fmla="*/ 0 h 1161"/>
                  <a:gd name="T60" fmla="*/ 0 w 1029"/>
                  <a:gd name="T61" fmla="*/ 0 h 1161"/>
                  <a:gd name="T62" fmla="*/ 0 w 1029"/>
                  <a:gd name="T63" fmla="*/ 0 h 1161"/>
                  <a:gd name="T64" fmla="*/ 0 w 1029"/>
                  <a:gd name="T65" fmla="*/ 0 h 1161"/>
                  <a:gd name="T66" fmla="*/ 0 w 1029"/>
                  <a:gd name="T67" fmla="*/ 0 h 1161"/>
                  <a:gd name="T68" fmla="*/ 0 w 1029"/>
                  <a:gd name="T69" fmla="*/ 0 h 1161"/>
                  <a:gd name="T70" fmla="*/ 0 w 1029"/>
                  <a:gd name="T71" fmla="*/ 0 h 1161"/>
                  <a:gd name="T72" fmla="*/ 0 w 1029"/>
                  <a:gd name="T73" fmla="*/ 0 h 1161"/>
                  <a:gd name="T74" fmla="*/ 0 w 1029"/>
                  <a:gd name="T75" fmla="*/ 0 h 1161"/>
                  <a:gd name="T76" fmla="*/ 0 w 1029"/>
                  <a:gd name="T77" fmla="*/ 0 h 1161"/>
                  <a:gd name="T78" fmla="*/ 0 w 1029"/>
                  <a:gd name="T79" fmla="*/ 0 h 1161"/>
                  <a:gd name="T80" fmla="*/ 0 w 1029"/>
                  <a:gd name="T81" fmla="*/ 0 h 1161"/>
                  <a:gd name="T82" fmla="*/ 0 w 1029"/>
                  <a:gd name="T83" fmla="*/ 0 h 1161"/>
                  <a:gd name="T84" fmla="*/ 0 w 1029"/>
                  <a:gd name="T85" fmla="*/ 0 h 1161"/>
                  <a:gd name="T86" fmla="*/ 0 w 1029"/>
                  <a:gd name="T87" fmla="*/ 0 h 1161"/>
                  <a:gd name="T88" fmla="*/ 0 w 1029"/>
                  <a:gd name="T89" fmla="*/ 0 h 1161"/>
                  <a:gd name="T90" fmla="*/ 0 w 1029"/>
                  <a:gd name="T91" fmla="*/ 0 h 1161"/>
                  <a:gd name="T92" fmla="*/ 0 w 1029"/>
                  <a:gd name="T93" fmla="*/ 0 h 1161"/>
                  <a:gd name="T94" fmla="*/ 0 w 1029"/>
                  <a:gd name="T95" fmla="*/ 0 h 1161"/>
                  <a:gd name="T96" fmla="*/ 0 w 1029"/>
                  <a:gd name="T97" fmla="*/ 0 h 1161"/>
                  <a:gd name="T98" fmla="*/ 0 w 1029"/>
                  <a:gd name="T99" fmla="*/ 0 h 1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9"/>
                  <a:gd name="T151" fmla="*/ 0 h 1161"/>
                  <a:gd name="T152" fmla="*/ 1029 w 1029"/>
                  <a:gd name="T153" fmla="*/ 1161 h 11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9" h="1161">
                    <a:moveTo>
                      <a:pt x="772" y="0"/>
                    </a:moveTo>
                    <a:lnTo>
                      <a:pt x="905" y="74"/>
                    </a:lnTo>
                    <a:lnTo>
                      <a:pt x="1004" y="106"/>
                    </a:lnTo>
                    <a:lnTo>
                      <a:pt x="997" y="165"/>
                    </a:lnTo>
                    <a:lnTo>
                      <a:pt x="846" y="281"/>
                    </a:lnTo>
                    <a:lnTo>
                      <a:pt x="639" y="464"/>
                    </a:lnTo>
                    <a:lnTo>
                      <a:pt x="938" y="298"/>
                    </a:lnTo>
                    <a:lnTo>
                      <a:pt x="997" y="331"/>
                    </a:lnTo>
                    <a:lnTo>
                      <a:pt x="1029" y="489"/>
                    </a:lnTo>
                    <a:lnTo>
                      <a:pt x="962" y="538"/>
                    </a:lnTo>
                    <a:lnTo>
                      <a:pt x="881" y="563"/>
                    </a:lnTo>
                    <a:lnTo>
                      <a:pt x="765" y="688"/>
                    </a:lnTo>
                    <a:lnTo>
                      <a:pt x="681" y="812"/>
                    </a:lnTo>
                    <a:lnTo>
                      <a:pt x="614" y="895"/>
                    </a:lnTo>
                    <a:lnTo>
                      <a:pt x="533" y="945"/>
                    </a:lnTo>
                    <a:lnTo>
                      <a:pt x="457" y="962"/>
                    </a:lnTo>
                    <a:lnTo>
                      <a:pt x="466" y="1045"/>
                    </a:lnTo>
                    <a:lnTo>
                      <a:pt x="440" y="1144"/>
                    </a:lnTo>
                    <a:lnTo>
                      <a:pt x="375" y="1161"/>
                    </a:lnTo>
                    <a:lnTo>
                      <a:pt x="333" y="1127"/>
                    </a:lnTo>
                    <a:lnTo>
                      <a:pt x="308" y="1061"/>
                    </a:lnTo>
                    <a:lnTo>
                      <a:pt x="291" y="994"/>
                    </a:lnTo>
                    <a:lnTo>
                      <a:pt x="234" y="962"/>
                    </a:lnTo>
                    <a:lnTo>
                      <a:pt x="126" y="994"/>
                    </a:lnTo>
                    <a:lnTo>
                      <a:pt x="25" y="1061"/>
                    </a:lnTo>
                    <a:lnTo>
                      <a:pt x="0" y="994"/>
                    </a:lnTo>
                    <a:lnTo>
                      <a:pt x="151" y="912"/>
                    </a:lnTo>
                    <a:lnTo>
                      <a:pt x="274" y="871"/>
                    </a:lnTo>
                    <a:lnTo>
                      <a:pt x="350" y="895"/>
                    </a:lnTo>
                    <a:lnTo>
                      <a:pt x="358" y="979"/>
                    </a:lnTo>
                    <a:lnTo>
                      <a:pt x="382" y="1078"/>
                    </a:lnTo>
                    <a:lnTo>
                      <a:pt x="400" y="994"/>
                    </a:lnTo>
                    <a:lnTo>
                      <a:pt x="432" y="912"/>
                    </a:lnTo>
                    <a:lnTo>
                      <a:pt x="548" y="871"/>
                    </a:lnTo>
                    <a:lnTo>
                      <a:pt x="664" y="772"/>
                    </a:lnTo>
                    <a:lnTo>
                      <a:pt x="738" y="663"/>
                    </a:lnTo>
                    <a:lnTo>
                      <a:pt x="871" y="523"/>
                    </a:lnTo>
                    <a:lnTo>
                      <a:pt x="905" y="447"/>
                    </a:lnTo>
                    <a:lnTo>
                      <a:pt x="888" y="380"/>
                    </a:lnTo>
                    <a:lnTo>
                      <a:pt x="789" y="447"/>
                    </a:lnTo>
                    <a:lnTo>
                      <a:pt x="656" y="530"/>
                    </a:lnTo>
                    <a:lnTo>
                      <a:pt x="565" y="597"/>
                    </a:lnTo>
                    <a:lnTo>
                      <a:pt x="506" y="530"/>
                    </a:lnTo>
                    <a:lnTo>
                      <a:pt x="639" y="380"/>
                    </a:lnTo>
                    <a:lnTo>
                      <a:pt x="748" y="274"/>
                    </a:lnTo>
                    <a:lnTo>
                      <a:pt x="896" y="165"/>
                    </a:lnTo>
                    <a:lnTo>
                      <a:pt x="797" y="91"/>
                    </a:lnTo>
                    <a:lnTo>
                      <a:pt x="706" y="0"/>
                    </a:lnTo>
                    <a:lnTo>
                      <a:pt x="7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67" name="Freeform 222">
                <a:extLst>
                  <a:ext uri="{FF2B5EF4-FFF2-40B4-BE49-F238E27FC236}">
                    <a16:creationId xmlns:a16="http://schemas.microsoft.com/office/drawing/2014/main" id="{85EBC52D-048B-45BE-8922-1F84EA2ACBAA}"/>
                  </a:ext>
                </a:extLst>
              </p:cNvPr>
              <p:cNvSpPr>
                <a:spLocks/>
              </p:cNvSpPr>
              <p:nvPr/>
            </p:nvSpPr>
            <p:spPr bwMode="auto">
              <a:xfrm>
                <a:off x="3602" y="2178"/>
                <a:ext cx="194" cy="402"/>
              </a:xfrm>
              <a:custGeom>
                <a:avLst/>
                <a:gdLst>
                  <a:gd name="T0" fmla="*/ 0 w 390"/>
                  <a:gd name="T1" fmla="*/ 0 h 804"/>
                  <a:gd name="T2" fmla="*/ 0 w 390"/>
                  <a:gd name="T3" fmla="*/ 1 h 804"/>
                  <a:gd name="T4" fmla="*/ 0 w 390"/>
                  <a:gd name="T5" fmla="*/ 1 h 804"/>
                  <a:gd name="T6" fmla="*/ 0 w 390"/>
                  <a:gd name="T7" fmla="*/ 1 h 804"/>
                  <a:gd name="T8" fmla="*/ 0 w 390"/>
                  <a:gd name="T9" fmla="*/ 1 h 804"/>
                  <a:gd name="T10" fmla="*/ 0 w 390"/>
                  <a:gd name="T11" fmla="*/ 1 h 804"/>
                  <a:gd name="T12" fmla="*/ 0 w 390"/>
                  <a:gd name="T13" fmla="*/ 1 h 804"/>
                  <a:gd name="T14" fmla="*/ 0 w 390"/>
                  <a:gd name="T15" fmla="*/ 1 h 804"/>
                  <a:gd name="T16" fmla="*/ 0 w 390"/>
                  <a:gd name="T17" fmla="*/ 1 h 804"/>
                  <a:gd name="T18" fmla="*/ 0 w 390"/>
                  <a:gd name="T19" fmla="*/ 1 h 804"/>
                  <a:gd name="T20" fmla="*/ 0 w 390"/>
                  <a:gd name="T21" fmla="*/ 1 h 804"/>
                  <a:gd name="T22" fmla="*/ 0 w 390"/>
                  <a:gd name="T23" fmla="*/ 1 h 804"/>
                  <a:gd name="T24" fmla="*/ 0 w 390"/>
                  <a:gd name="T25" fmla="*/ 1 h 804"/>
                  <a:gd name="T26" fmla="*/ 0 w 390"/>
                  <a:gd name="T27" fmla="*/ 1 h 804"/>
                  <a:gd name="T28" fmla="*/ 0 w 390"/>
                  <a:gd name="T29" fmla="*/ 1 h 804"/>
                  <a:gd name="T30" fmla="*/ 0 w 390"/>
                  <a:gd name="T31" fmla="*/ 1 h 804"/>
                  <a:gd name="T32" fmla="*/ 0 w 390"/>
                  <a:gd name="T33" fmla="*/ 1 h 804"/>
                  <a:gd name="T34" fmla="*/ 0 w 390"/>
                  <a:gd name="T35" fmla="*/ 0 h 804"/>
                  <a:gd name="T36" fmla="*/ 0 w 390"/>
                  <a:gd name="T37" fmla="*/ 0 h 8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0"/>
                  <a:gd name="T58" fmla="*/ 0 h 804"/>
                  <a:gd name="T59" fmla="*/ 390 w 390"/>
                  <a:gd name="T60" fmla="*/ 804 h 8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0" h="804">
                    <a:moveTo>
                      <a:pt x="390" y="0"/>
                    </a:moveTo>
                    <a:lnTo>
                      <a:pt x="49" y="140"/>
                    </a:lnTo>
                    <a:lnTo>
                      <a:pt x="65" y="290"/>
                    </a:lnTo>
                    <a:lnTo>
                      <a:pt x="40" y="456"/>
                    </a:lnTo>
                    <a:lnTo>
                      <a:pt x="15" y="555"/>
                    </a:lnTo>
                    <a:lnTo>
                      <a:pt x="0" y="638"/>
                    </a:lnTo>
                    <a:lnTo>
                      <a:pt x="99" y="705"/>
                    </a:lnTo>
                    <a:lnTo>
                      <a:pt x="247" y="804"/>
                    </a:lnTo>
                    <a:lnTo>
                      <a:pt x="299" y="796"/>
                    </a:lnTo>
                    <a:lnTo>
                      <a:pt x="264" y="737"/>
                    </a:lnTo>
                    <a:lnTo>
                      <a:pt x="183" y="655"/>
                    </a:lnTo>
                    <a:lnTo>
                      <a:pt x="99" y="606"/>
                    </a:lnTo>
                    <a:lnTo>
                      <a:pt x="131" y="424"/>
                    </a:lnTo>
                    <a:lnTo>
                      <a:pt x="165" y="256"/>
                    </a:lnTo>
                    <a:lnTo>
                      <a:pt x="183" y="182"/>
                    </a:lnTo>
                    <a:lnTo>
                      <a:pt x="306" y="108"/>
                    </a:lnTo>
                    <a:lnTo>
                      <a:pt x="390" y="91"/>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68" name="Freeform 223">
                <a:extLst>
                  <a:ext uri="{FF2B5EF4-FFF2-40B4-BE49-F238E27FC236}">
                    <a16:creationId xmlns:a16="http://schemas.microsoft.com/office/drawing/2014/main" id="{1DF30B7E-0BBD-4801-8CDF-1C99A8DB3259}"/>
                  </a:ext>
                </a:extLst>
              </p:cNvPr>
              <p:cNvSpPr>
                <a:spLocks/>
              </p:cNvSpPr>
              <p:nvPr/>
            </p:nvSpPr>
            <p:spPr bwMode="auto">
              <a:xfrm>
                <a:off x="2764" y="2136"/>
                <a:ext cx="228" cy="221"/>
              </a:xfrm>
              <a:custGeom>
                <a:avLst/>
                <a:gdLst>
                  <a:gd name="T0" fmla="*/ 1 w 456"/>
                  <a:gd name="T1" fmla="*/ 0 h 441"/>
                  <a:gd name="T2" fmla="*/ 1 w 456"/>
                  <a:gd name="T3" fmla="*/ 1 h 441"/>
                  <a:gd name="T4" fmla="*/ 0 w 456"/>
                  <a:gd name="T5" fmla="*/ 1 h 441"/>
                  <a:gd name="T6" fmla="*/ 1 w 456"/>
                  <a:gd name="T7" fmla="*/ 1 h 441"/>
                  <a:gd name="T8" fmla="*/ 1 w 456"/>
                  <a:gd name="T9" fmla="*/ 1 h 441"/>
                  <a:gd name="T10" fmla="*/ 1 w 456"/>
                  <a:gd name="T11" fmla="*/ 1 h 441"/>
                  <a:gd name="T12" fmla="*/ 1 w 456"/>
                  <a:gd name="T13" fmla="*/ 1 h 441"/>
                  <a:gd name="T14" fmla="*/ 1 w 456"/>
                  <a:gd name="T15" fmla="*/ 1 h 441"/>
                  <a:gd name="T16" fmla="*/ 1 w 456"/>
                  <a:gd name="T17" fmla="*/ 1 h 441"/>
                  <a:gd name="T18" fmla="*/ 1 w 456"/>
                  <a:gd name="T19" fmla="*/ 1 h 441"/>
                  <a:gd name="T20" fmla="*/ 1 w 456"/>
                  <a:gd name="T21" fmla="*/ 1 h 441"/>
                  <a:gd name="T22" fmla="*/ 1 w 456"/>
                  <a:gd name="T23" fmla="*/ 1 h 441"/>
                  <a:gd name="T24" fmla="*/ 1 w 456"/>
                  <a:gd name="T25" fmla="*/ 1 h 441"/>
                  <a:gd name="T26" fmla="*/ 1 w 456"/>
                  <a:gd name="T27" fmla="*/ 1 h 441"/>
                  <a:gd name="T28" fmla="*/ 1 w 456"/>
                  <a:gd name="T29" fmla="*/ 1 h 441"/>
                  <a:gd name="T30" fmla="*/ 1 w 456"/>
                  <a:gd name="T31" fmla="*/ 1 h 441"/>
                  <a:gd name="T32" fmla="*/ 1 w 456"/>
                  <a:gd name="T33" fmla="*/ 1 h 441"/>
                  <a:gd name="T34" fmla="*/ 1 w 456"/>
                  <a:gd name="T35" fmla="*/ 1 h 441"/>
                  <a:gd name="T36" fmla="*/ 1 w 456"/>
                  <a:gd name="T37" fmla="*/ 1 h 441"/>
                  <a:gd name="T38" fmla="*/ 1 w 456"/>
                  <a:gd name="T39" fmla="*/ 1 h 441"/>
                  <a:gd name="T40" fmla="*/ 1 w 456"/>
                  <a:gd name="T41" fmla="*/ 1 h 441"/>
                  <a:gd name="T42" fmla="*/ 1 w 456"/>
                  <a:gd name="T43" fmla="*/ 1 h 441"/>
                  <a:gd name="T44" fmla="*/ 1 w 456"/>
                  <a:gd name="T45" fmla="*/ 1 h 441"/>
                  <a:gd name="T46" fmla="*/ 1 w 456"/>
                  <a:gd name="T47" fmla="*/ 1 h 441"/>
                  <a:gd name="T48" fmla="*/ 1 w 456"/>
                  <a:gd name="T49" fmla="*/ 1 h 441"/>
                  <a:gd name="T50" fmla="*/ 1 w 456"/>
                  <a:gd name="T51" fmla="*/ 0 h 441"/>
                  <a:gd name="T52" fmla="*/ 1 w 456"/>
                  <a:gd name="T53" fmla="*/ 0 h 4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6"/>
                  <a:gd name="T82" fmla="*/ 0 h 441"/>
                  <a:gd name="T83" fmla="*/ 456 w 456"/>
                  <a:gd name="T84" fmla="*/ 441 h 4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6" h="441">
                    <a:moveTo>
                      <a:pt x="57" y="0"/>
                    </a:moveTo>
                    <a:lnTo>
                      <a:pt x="8" y="91"/>
                    </a:lnTo>
                    <a:lnTo>
                      <a:pt x="0" y="192"/>
                    </a:lnTo>
                    <a:lnTo>
                      <a:pt x="84" y="259"/>
                    </a:lnTo>
                    <a:lnTo>
                      <a:pt x="183" y="291"/>
                    </a:lnTo>
                    <a:lnTo>
                      <a:pt x="249" y="241"/>
                    </a:lnTo>
                    <a:lnTo>
                      <a:pt x="281" y="182"/>
                    </a:lnTo>
                    <a:lnTo>
                      <a:pt x="356" y="224"/>
                    </a:lnTo>
                    <a:lnTo>
                      <a:pt x="289" y="266"/>
                    </a:lnTo>
                    <a:lnTo>
                      <a:pt x="274" y="333"/>
                    </a:lnTo>
                    <a:lnTo>
                      <a:pt x="316" y="382"/>
                    </a:lnTo>
                    <a:lnTo>
                      <a:pt x="432" y="441"/>
                    </a:lnTo>
                    <a:lnTo>
                      <a:pt x="456" y="390"/>
                    </a:lnTo>
                    <a:lnTo>
                      <a:pt x="405" y="350"/>
                    </a:lnTo>
                    <a:lnTo>
                      <a:pt x="390" y="308"/>
                    </a:lnTo>
                    <a:lnTo>
                      <a:pt x="432" y="266"/>
                    </a:lnTo>
                    <a:lnTo>
                      <a:pt x="439" y="217"/>
                    </a:lnTo>
                    <a:lnTo>
                      <a:pt x="405" y="141"/>
                    </a:lnTo>
                    <a:lnTo>
                      <a:pt x="331" y="101"/>
                    </a:lnTo>
                    <a:lnTo>
                      <a:pt x="257" y="108"/>
                    </a:lnTo>
                    <a:lnTo>
                      <a:pt x="200" y="182"/>
                    </a:lnTo>
                    <a:lnTo>
                      <a:pt x="148" y="207"/>
                    </a:lnTo>
                    <a:lnTo>
                      <a:pt x="74" y="175"/>
                    </a:lnTo>
                    <a:lnTo>
                      <a:pt x="84" y="108"/>
                    </a:lnTo>
                    <a:lnTo>
                      <a:pt x="116" y="4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69" name="Freeform 224">
                <a:extLst>
                  <a:ext uri="{FF2B5EF4-FFF2-40B4-BE49-F238E27FC236}">
                    <a16:creationId xmlns:a16="http://schemas.microsoft.com/office/drawing/2014/main" id="{C6D4B1AD-E194-47BF-BD81-FC0820C45C0E}"/>
                  </a:ext>
                </a:extLst>
              </p:cNvPr>
              <p:cNvSpPr>
                <a:spLocks/>
              </p:cNvSpPr>
              <p:nvPr/>
            </p:nvSpPr>
            <p:spPr bwMode="auto">
              <a:xfrm>
                <a:off x="2735" y="1514"/>
                <a:ext cx="228" cy="112"/>
              </a:xfrm>
              <a:custGeom>
                <a:avLst/>
                <a:gdLst>
                  <a:gd name="T0" fmla="*/ 1 w 456"/>
                  <a:gd name="T1" fmla="*/ 1 h 224"/>
                  <a:gd name="T2" fmla="*/ 1 w 456"/>
                  <a:gd name="T3" fmla="*/ 1 h 224"/>
                  <a:gd name="T4" fmla="*/ 1 w 456"/>
                  <a:gd name="T5" fmla="*/ 0 h 224"/>
                  <a:gd name="T6" fmla="*/ 1 w 456"/>
                  <a:gd name="T7" fmla="*/ 1 h 224"/>
                  <a:gd name="T8" fmla="*/ 1 w 456"/>
                  <a:gd name="T9" fmla="*/ 1 h 224"/>
                  <a:gd name="T10" fmla="*/ 1 w 456"/>
                  <a:gd name="T11" fmla="*/ 1 h 224"/>
                  <a:gd name="T12" fmla="*/ 1 w 456"/>
                  <a:gd name="T13" fmla="*/ 1 h 224"/>
                  <a:gd name="T14" fmla="*/ 1 w 456"/>
                  <a:gd name="T15" fmla="*/ 1 h 224"/>
                  <a:gd name="T16" fmla="*/ 1 w 456"/>
                  <a:gd name="T17" fmla="*/ 1 h 224"/>
                  <a:gd name="T18" fmla="*/ 1 w 456"/>
                  <a:gd name="T19" fmla="*/ 1 h 224"/>
                  <a:gd name="T20" fmla="*/ 1 w 456"/>
                  <a:gd name="T21" fmla="*/ 1 h 224"/>
                  <a:gd name="T22" fmla="*/ 1 w 456"/>
                  <a:gd name="T23" fmla="*/ 1 h 224"/>
                  <a:gd name="T24" fmla="*/ 1 w 456"/>
                  <a:gd name="T25" fmla="*/ 1 h 224"/>
                  <a:gd name="T26" fmla="*/ 1 w 456"/>
                  <a:gd name="T27" fmla="*/ 1 h 224"/>
                  <a:gd name="T28" fmla="*/ 0 w 456"/>
                  <a:gd name="T29" fmla="*/ 1 h 224"/>
                  <a:gd name="T30" fmla="*/ 1 w 456"/>
                  <a:gd name="T31" fmla="*/ 1 h 224"/>
                  <a:gd name="T32" fmla="*/ 1 w 456"/>
                  <a:gd name="T33" fmla="*/ 1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6"/>
                  <a:gd name="T52" fmla="*/ 0 h 224"/>
                  <a:gd name="T53" fmla="*/ 456 w 456"/>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6" h="224">
                    <a:moveTo>
                      <a:pt x="10" y="42"/>
                    </a:moveTo>
                    <a:lnTo>
                      <a:pt x="242" y="17"/>
                    </a:lnTo>
                    <a:lnTo>
                      <a:pt x="358" y="0"/>
                    </a:lnTo>
                    <a:lnTo>
                      <a:pt x="456" y="42"/>
                    </a:lnTo>
                    <a:lnTo>
                      <a:pt x="382" y="224"/>
                    </a:lnTo>
                    <a:lnTo>
                      <a:pt x="316" y="175"/>
                    </a:lnTo>
                    <a:lnTo>
                      <a:pt x="183" y="150"/>
                    </a:lnTo>
                    <a:lnTo>
                      <a:pt x="59" y="125"/>
                    </a:lnTo>
                    <a:lnTo>
                      <a:pt x="143" y="93"/>
                    </a:lnTo>
                    <a:lnTo>
                      <a:pt x="266" y="108"/>
                    </a:lnTo>
                    <a:lnTo>
                      <a:pt x="333" y="125"/>
                    </a:lnTo>
                    <a:lnTo>
                      <a:pt x="382" y="66"/>
                    </a:lnTo>
                    <a:lnTo>
                      <a:pt x="274" y="59"/>
                    </a:lnTo>
                    <a:lnTo>
                      <a:pt x="175" y="59"/>
                    </a:lnTo>
                    <a:lnTo>
                      <a:pt x="0" y="93"/>
                    </a:ln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7745" name="Text Box 225">
              <a:extLst>
                <a:ext uri="{FF2B5EF4-FFF2-40B4-BE49-F238E27FC236}">
                  <a16:creationId xmlns:a16="http://schemas.microsoft.com/office/drawing/2014/main" id="{98D90C7E-3785-44F2-81EC-D349F4D6DCF6}"/>
                </a:ext>
              </a:extLst>
            </p:cNvPr>
            <p:cNvSpPr txBox="1">
              <a:spLocks noChangeArrowheads="1"/>
            </p:cNvSpPr>
            <p:nvPr/>
          </p:nvSpPr>
          <p:spPr bwMode="auto">
            <a:xfrm>
              <a:off x="770" y="1420"/>
              <a:ext cx="710" cy="17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_tradnl" sz="12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rPr>
                <a:t>Día 182,50</a:t>
              </a:r>
            </a:p>
          </p:txBody>
        </p:sp>
      </p:grpSp>
      <p:grpSp>
        <p:nvGrpSpPr>
          <p:cNvPr id="29" name="Group 226">
            <a:extLst>
              <a:ext uri="{FF2B5EF4-FFF2-40B4-BE49-F238E27FC236}">
                <a16:creationId xmlns:a16="http://schemas.microsoft.com/office/drawing/2014/main" id="{2EF0C09C-C246-4658-8785-71655005A5FF}"/>
              </a:ext>
            </a:extLst>
          </p:cNvPr>
          <p:cNvGrpSpPr>
            <a:grpSpLocks/>
          </p:cNvGrpSpPr>
          <p:nvPr/>
        </p:nvGrpSpPr>
        <p:grpSpPr bwMode="auto">
          <a:xfrm>
            <a:off x="6288088" y="1271588"/>
            <a:ext cx="304800" cy="317500"/>
            <a:chOff x="2505" y="898"/>
            <a:chExt cx="192" cy="219"/>
          </a:xfrm>
        </p:grpSpPr>
        <p:sp>
          <p:nvSpPr>
            <p:cNvPr id="24642" name="Oval 227">
              <a:extLst>
                <a:ext uri="{FF2B5EF4-FFF2-40B4-BE49-F238E27FC236}">
                  <a16:creationId xmlns:a16="http://schemas.microsoft.com/office/drawing/2014/main" id="{E34FB08B-054F-43A6-838A-66F55CCA9DCC}"/>
                </a:ext>
              </a:extLst>
            </p:cNvPr>
            <p:cNvSpPr>
              <a:spLocks noChangeArrowheads="1"/>
            </p:cNvSpPr>
            <p:nvPr/>
          </p:nvSpPr>
          <p:spPr bwMode="auto">
            <a:xfrm>
              <a:off x="2539" y="898"/>
              <a:ext cx="113" cy="113"/>
            </a:xfrm>
            <a:prstGeom prst="ellipse">
              <a:avLst/>
            </a:prstGeom>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43" name="WordArt 228">
              <a:extLst>
                <a:ext uri="{FF2B5EF4-FFF2-40B4-BE49-F238E27FC236}">
                  <a16:creationId xmlns:a16="http://schemas.microsoft.com/office/drawing/2014/main" id="{924DFAB7-D759-40AF-8C1D-6BC82B51C743}"/>
                </a:ext>
              </a:extLst>
            </p:cNvPr>
            <p:cNvSpPr>
              <a:spLocks noChangeArrowheads="1" noChangeShapeType="1" noTextEdit="1"/>
            </p:cNvSpPr>
            <p:nvPr/>
          </p:nvSpPr>
          <p:spPr bwMode="auto">
            <a:xfrm>
              <a:off x="2505" y="1027"/>
              <a:ext cx="192" cy="9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0" cap="none" spc="0" normalizeH="0" baseline="0" noProof="0">
                  <a:ln w="9525">
                    <a:solidFill>
                      <a:srgbClr val="000000"/>
                    </a:solidFill>
                    <a:round/>
                    <a:headEnd/>
                    <a:tailEnd/>
                  </a:ln>
                  <a:solidFill>
                    <a:srgbClr val="FFFFFF"/>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Marte</a:t>
              </a:r>
            </a:p>
          </p:txBody>
        </p:sp>
      </p:grpSp>
      <p:grpSp>
        <p:nvGrpSpPr>
          <p:cNvPr id="30" name="Group 229">
            <a:extLst>
              <a:ext uri="{FF2B5EF4-FFF2-40B4-BE49-F238E27FC236}">
                <a16:creationId xmlns:a16="http://schemas.microsoft.com/office/drawing/2014/main" id="{BBA064BC-0822-4DE8-B740-8BC58C99F542}"/>
              </a:ext>
            </a:extLst>
          </p:cNvPr>
          <p:cNvGrpSpPr>
            <a:grpSpLocks/>
          </p:cNvGrpSpPr>
          <p:nvPr/>
        </p:nvGrpSpPr>
        <p:grpSpPr bwMode="auto">
          <a:xfrm>
            <a:off x="4973638" y="2997200"/>
            <a:ext cx="323850" cy="360363"/>
            <a:chOff x="1769" y="368"/>
            <a:chExt cx="204" cy="249"/>
          </a:xfrm>
        </p:grpSpPr>
        <p:sp>
          <p:nvSpPr>
            <p:cNvPr id="107750" name="Oval 230">
              <a:extLst>
                <a:ext uri="{FF2B5EF4-FFF2-40B4-BE49-F238E27FC236}">
                  <a16:creationId xmlns:a16="http://schemas.microsoft.com/office/drawing/2014/main" id="{7F4BAEC4-A15B-4FA2-8402-125403BEB553}"/>
                </a:ext>
              </a:extLst>
            </p:cNvPr>
            <p:cNvSpPr>
              <a:spLocks noChangeArrowheads="1"/>
            </p:cNvSpPr>
            <p:nvPr/>
          </p:nvSpPr>
          <p:spPr bwMode="auto">
            <a:xfrm>
              <a:off x="1814" y="368"/>
              <a:ext cx="159" cy="159"/>
            </a:xfrm>
            <a:prstGeom prst="ellipse">
              <a:avLst/>
            </a:prstGeom>
            <a:gradFill rotWithShape="1">
              <a:gsLst>
                <a:gs pos="0">
                  <a:srgbClr val="E6DCAC"/>
                </a:gs>
                <a:gs pos="12000">
                  <a:srgbClr val="E6D78A">
                    <a:alpha val="99280"/>
                  </a:srgbClr>
                </a:gs>
                <a:gs pos="30000">
                  <a:srgbClr val="C7AC4C">
                    <a:alpha val="98200"/>
                  </a:srgbClr>
                </a:gs>
                <a:gs pos="45000">
                  <a:srgbClr val="E6D78A">
                    <a:alpha val="97300"/>
                  </a:srgbClr>
                </a:gs>
                <a:gs pos="77000">
                  <a:srgbClr val="C7AC4C">
                    <a:alpha val="95380"/>
                  </a:srgbClr>
                </a:gs>
                <a:gs pos="100000">
                  <a:srgbClr val="E6DCAC">
                    <a:alpha val="94000"/>
                  </a:srgbClr>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41" name="WordArt 231">
              <a:extLst>
                <a:ext uri="{FF2B5EF4-FFF2-40B4-BE49-F238E27FC236}">
                  <a16:creationId xmlns:a16="http://schemas.microsoft.com/office/drawing/2014/main" id="{08C83536-EF62-4DF5-96B5-84E077CB0A0C}"/>
                </a:ext>
              </a:extLst>
            </p:cNvPr>
            <p:cNvSpPr>
              <a:spLocks noChangeArrowheads="1" noChangeShapeType="1" noTextEdit="1"/>
            </p:cNvSpPr>
            <p:nvPr/>
          </p:nvSpPr>
          <p:spPr bwMode="auto">
            <a:xfrm>
              <a:off x="1769" y="527"/>
              <a:ext cx="204" cy="9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0" cap="none" spc="0" normalizeH="0" baseline="0" noProof="0">
                  <a:ln w="9525">
                    <a:solidFill>
                      <a:srgbClr val="000000"/>
                    </a:solidFill>
                    <a:round/>
                    <a:headEnd/>
                    <a:tailEnd/>
                  </a:ln>
                  <a:solidFill>
                    <a:srgbClr val="FFFFFF"/>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Venus</a:t>
              </a:r>
            </a:p>
          </p:txBody>
        </p:sp>
      </p:grpSp>
      <p:grpSp>
        <p:nvGrpSpPr>
          <p:cNvPr id="31" name="Group 232">
            <a:extLst>
              <a:ext uri="{FF2B5EF4-FFF2-40B4-BE49-F238E27FC236}">
                <a16:creationId xmlns:a16="http://schemas.microsoft.com/office/drawing/2014/main" id="{2CC100F5-CF1A-453A-A771-5B72789027EB}"/>
              </a:ext>
            </a:extLst>
          </p:cNvPr>
          <p:cNvGrpSpPr>
            <a:grpSpLocks/>
          </p:cNvGrpSpPr>
          <p:nvPr/>
        </p:nvGrpSpPr>
        <p:grpSpPr bwMode="auto">
          <a:xfrm>
            <a:off x="5270500" y="2733675"/>
            <a:ext cx="466725" cy="239713"/>
            <a:chOff x="3277" y="845"/>
            <a:chExt cx="294" cy="166"/>
          </a:xfrm>
        </p:grpSpPr>
        <p:sp>
          <p:nvSpPr>
            <p:cNvPr id="24636" name="Oval 233">
              <a:extLst>
                <a:ext uri="{FF2B5EF4-FFF2-40B4-BE49-F238E27FC236}">
                  <a16:creationId xmlns:a16="http://schemas.microsoft.com/office/drawing/2014/main" id="{429E45FC-8B52-4F1E-A909-B8326468CCA3}"/>
                </a:ext>
              </a:extLst>
            </p:cNvPr>
            <p:cNvSpPr>
              <a:spLocks noChangeArrowheads="1"/>
            </p:cNvSpPr>
            <p:nvPr/>
          </p:nvSpPr>
          <p:spPr bwMode="auto">
            <a:xfrm>
              <a:off x="3379" y="845"/>
              <a:ext cx="68" cy="68"/>
            </a:xfrm>
            <a:prstGeom prst="ellipse">
              <a:avLst/>
            </a:prstGeom>
            <a:gradFill rotWithShape="1">
              <a:gsLst>
                <a:gs pos="0">
                  <a:srgbClr val="FFEBFA"/>
                </a:gs>
                <a:gs pos="30000">
                  <a:srgbClr val="C4D6EB"/>
                </a:gs>
                <a:gs pos="60001">
                  <a:srgbClr val="85C2FF"/>
                </a:gs>
                <a:gs pos="100000">
                  <a:srgbClr val="5E9E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37" name="WordArt 234">
              <a:extLst>
                <a:ext uri="{FF2B5EF4-FFF2-40B4-BE49-F238E27FC236}">
                  <a16:creationId xmlns:a16="http://schemas.microsoft.com/office/drawing/2014/main" id="{9632B0F1-5BD5-48C9-A48F-2278623F9B1A}"/>
                </a:ext>
              </a:extLst>
            </p:cNvPr>
            <p:cNvSpPr>
              <a:spLocks noChangeArrowheads="1" noChangeShapeType="1" noTextEdit="1"/>
            </p:cNvSpPr>
            <p:nvPr/>
          </p:nvSpPr>
          <p:spPr bwMode="auto">
            <a:xfrm>
              <a:off x="3277" y="921"/>
              <a:ext cx="294" cy="9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0" cap="none" spc="0" normalizeH="0" baseline="0" noProof="0">
                  <a:ln w="9525">
                    <a:solidFill>
                      <a:srgbClr val="0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Mercurio</a:t>
              </a:r>
            </a:p>
          </p:txBody>
        </p:sp>
      </p:grpSp>
      <p:grpSp>
        <p:nvGrpSpPr>
          <p:cNvPr id="107520" name="Group 235">
            <a:extLst>
              <a:ext uri="{FF2B5EF4-FFF2-40B4-BE49-F238E27FC236}">
                <a16:creationId xmlns:a16="http://schemas.microsoft.com/office/drawing/2014/main" id="{F5319DBD-B973-4F9B-8282-A8ED4179C562}"/>
              </a:ext>
            </a:extLst>
          </p:cNvPr>
          <p:cNvGrpSpPr>
            <a:grpSpLocks/>
          </p:cNvGrpSpPr>
          <p:nvPr/>
        </p:nvGrpSpPr>
        <p:grpSpPr bwMode="auto">
          <a:xfrm>
            <a:off x="5795963" y="404813"/>
            <a:ext cx="2601912" cy="792162"/>
            <a:chOff x="3651" y="274"/>
            <a:chExt cx="1639" cy="499"/>
          </a:xfrm>
        </p:grpSpPr>
        <p:sp>
          <p:nvSpPr>
            <p:cNvPr id="107756" name="Text Box 236">
              <a:extLst>
                <a:ext uri="{FF2B5EF4-FFF2-40B4-BE49-F238E27FC236}">
                  <a16:creationId xmlns:a16="http://schemas.microsoft.com/office/drawing/2014/main" id="{10DA159A-503C-4F16-9271-8DB8EB8B3864}"/>
                </a:ext>
              </a:extLst>
            </p:cNvPr>
            <p:cNvSpPr txBox="1">
              <a:spLocks noChangeArrowheads="1"/>
            </p:cNvSpPr>
            <p:nvPr/>
          </p:nvSpPr>
          <p:spPr bwMode="auto">
            <a:xfrm>
              <a:off x="4150" y="376"/>
              <a:ext cx="1140" cy="26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s-ES_tradnl" sz="9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rPr>
                <a:t>Cruz del Sur</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s-ES_tradnl" sz="900" b="1" i="1"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rPr>
                <a:t>Chakana</a:t>
              </a:r>
              <a:endParaRPr kumimoji="0" lang="es-ES_tradnl" sz="9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s-ES_tradnl" sz="9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rPr>
                <a:t>(Cruz Andina)</a:t>
              </a:r>
            </a:p>
          </p:txBody>
        </p:sp>
        <p:sp>
          <p:nvSpPr>
            <p:cNvPr id="24634" name="Freeform 237">
              <a:extLst>
                <a:ext uri="{FF2B5EF4-FFF2-40B4-BE49-F238E27FC236}">
                  <a16:creationId xmlns:a16="http://schemas.microsoft.com/office/drawing/2014/main" id="{D223A3C7-787E-4A39-9504-E5ECCF9D28E5}"/>
                </a:ext>
              </a:extLst>
            </p:cNvPr>
            <p:cNvSpPr>
              <a:spLocks/>
            </p:cNvSpPr>
            <p:nvPr/>
          </p:nvSpPr>
          <p:spPr bwMode="auto">
            <a:xfrm>
              <a:off x="3651" y="274"/>
              <a:ext cx="499" cy="499"/>
            </a:xfrm>
            <a:custGeom>
              <a:avLst/>
              <a:gdLst>
                <a:gd name="T0" fmla="*/ 0 w 3628"/>
                <a:gd name="T1" fmla="*/ 0 h 3538"/>
                <a:gd name="T2" fmla="*/ 0 w 3628"/>
                <a:gd name="T3" fmla="*/ 0 h 3538"/>
                <a:gd name="T4" fmla="*/ 0 w 3628"/>
                <a:gd name="T5" fmla="*/ 0 h 3538"/>
                <a:gd name="T6" fmla="*/ 0 w 3628"/>
                <a:gd name="T7" fmla="*/ 0 h 3538"/>
                <a:gd name="T8" fmla="*/ 0 w 3628"/>
                <a:gd name="T9" fmla="*/ 0 h 3538"/>
                <a:gd name="T10" fmla="*/ 0 w 3628"/>
                <a:gd name="T11" fmla="*/ 0 h 3538"/>
                <a:gd name="T12" fmla="*/ 0 w 3628"/>
                <a:gd name="T13" fmla="*/ 0 h 3538"/>
                <a:gd name="T14" fmla="*/ 0 w 3628"/>
                <a:gd name="T15" fmla="*/ 0 h 3538"/>
                <a:gd name="T16" fmla="*/ 0 w 3628"/>
                <a:gd name="T17" fmla="*/ 0 h 3538"/>
                <a:gd name="T18" fmla="*/ 0 w 3628"/>
                <a:gd name="T19" fmla="*/ 0 h 3538"/>
                <a:gd name="T20" fmla="*/ 0 w 3628"/>
                <a:gd name="T21" fmla="*/ 0 h 3538"/>
                <a:gd name="T22" fmla="*/ 0 w 3628"/>
                <a:gd name="T23" fmla="*/ 0 h 3538"/>
                <a:gd name="T24" fmla="*/ 0 w 3628"/>
                <a:gd name="T25" fmla="*/ 0 h 3538"/>
                <a:gd name="T26" fmla="*/ 0 w 3628"/>
                <a:gd name="T27" fmla="*/ 0 h 3538"/>
                <a:gd name="T28" fmla="*/ 0 w 3628"/>
                <a:gd name="T29" fmla="*/ 0 h 3538"/>
                <a:gd name="T30" fmla="*/ 0 w 3628"/>
                <a:gd name="T31" fmla="*/ 0 h 3538"/>
                <a:gd name="T32" fmla="*/ 0 w 3628"/>
                <a:gd name="T33" fmla="*/ 0 h 3538"/>
                <a:gd name="T34" fmla="*/ 0 w 3628"/>
                <a:gd name="T35" fmla="*/ 0 h 3538"/>
                <a:gd name="T36" fmla="*/ 0 w 3628"/>
                <a:gd name="T37" fmla="*/ 0 h 3538"/>
                <a:gd name="T38" fmla="*/ 0 w 3628"/>
                <a:gd name="T39" fmla="*/ 0 h 3538"/>
                <a:gd name="T40" fmla="*/ 0 w 3628"/>
                <a:gd name="T41" fmla="*/ 0 h 35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28"/>
                <a:gd name="T64" fmla="*/ 0 h 3538"/>
                <a:gd name="T65" fmla="*/ 3628 w 3628"/>
                <a:gd name="T66" fmla="*/ 3538 h 35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28" h="3538">
                  <a:moveTo>
                    <a:pt x="1360" y="0"/>
                  </a:moveTo>
                  <a:lnTo>
                    <a:pt x="1360" y="907"/>
                  </a:lnTo>
                  <a:lnTo>
                    <a:pt x="907" y="907"/>
                  </a:lnTo>
                  <a:lnTo>
                    <a:pt x="907" y="1361"/>
                  </a:lnTo>
                  <a:lnTo>
                    <a:pt x="0" y="1361"/>
                  </a:lnTo>
                  <a:lnTo>
                    <a:pt x="0" y="2268"/>
                  </a:lnTo>
                  <a:lnTo>
                    <a:pt x="907" y="2268"/>
                  </a:lnTo>
                  <a:lnTo>
                    <a:pt x="907" y="2722"/>
                  </a:lnTo>
                  <a:lnTo>
                    <a:pt x="1360" y="2722"/>
                  </a:lnTo>
                  <a:lnTo>
                    <a:pt x="1360" y="3538"/>
                  </a:lnTo>
                  <a:lnTo>
                    <a:pt x="2268" y="3538"/>
                  </a:lnTo>
                  <a:lnTo>
                    <a:pt x="2268" y="2722"/>
                  </a:lnTo>
                  <a:lnTo>
                    <a:pt x="2721" y="2722"/>
                  </a:lnTo>
                  <a:lnTo>
                    <a:pt x="2721" y="2268"/>
                  </a:lnTo>
                  <a:lnTo>
                    <a:pt x="3628" y="2268"/>
                  </a:lnTo>
                  <a:lnTo>
                    <a:pt x="3628" y="1361"/>
                  </a:lnTo>
                  <a:lnTo>
                    <a:pt x="2721" y="1361"/>
                  </a:lnTo>
                  <a:lnTo>
                    <a:pt x="2721" y="907"/>
                  </a:lnTo>
                  <a:lnTo>
                    <a:pt x="2268" y="907"/>
                  </a:lnTo>
                  <a:lnTo>
                    <a:pt x="2268" y="0"/>
                  </a:lnTo>
                  <a:lnTo>
                    <a:pt x="1360" y="0"/>
                  </a:lnTo>
                  <a:close/>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635" name="Oval 238">
              <a:extLst>
                <a:ext uri="{FF2B5EF4-FFF2-40B4-BE49-F238E27FC236}">
                  <a16:creationId xmlns:a16="http://schemas.microsoft.com/office/drawing/2014/main" id="{41125246-B777-41D6-8FD4-5A2DACC0CE9E}"/>
                </a:ext>
              </a:extLst>
            </p:cNvPr>
            <p:cNvSpPr>
              <a:spLocks noChangeArrowheads="1"/>
            </p:cNvSpPr>
            <p:nvPr/>
          </p:nvSpPr>
          <p:spPr bwMode="auto">
            <a:xfrm>
              <a:off x="3813" y="434"/>
              <a:ext cx="175" cy="17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07759" name="AutoShape 239">
            <a:extLst>
              <a:ext uri="{FF2B5EF4-FFF2-40B4-BE49-F238E27FC236}">
                <a16:creationId xmlns:a16="http://schemas.microsoft.com/office/drawing/2014/main" id="{667FF127-6AE5-4FA4-B7DB-887AE4A1E8E1}"/>
              </a:ext>
            </a:extLst>
          </p:cNvPr>
          <p:cNvSpPr>
            <a:spLocks noChangeArrowheads="1"/>
          </p:cNvSpPr>
          <p:nvPr/>
        </p:nvSpPr>
        <p:spPr bwMode="auto">
          <a:xfrm>
            <a:off x="6156325" y="425450"/>
            <a:ext cx="107950" cy="103188"/>
          </a:xfrm>
          <a:prstGeom prst="star5">
            <a:avLst/>
          </a:prstGeom>
          <a:solidFill>
            <a:srgbClr val="FFCC00"/>
          </a:solidFill>
          <a:ln w="9525">
            <a:solidFill>
              <a:srgbClr val="FFCC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760" name="AutoShape 240">
            <a:extLst>
              <a:ext uri="{FF2B5EF4-FFF2-40B4-BE49-F238E27FC236}">
                <a16:creationId xmlns:a16="http://schemas.microsoft.com/office/drawing/2014/main" id="{6EC30C4E-F8DC-4539-9D36-9BD6E5FABEF5}"/>
              </a:ext>
            </a:extLst>
          </p:cNvPr>
          <p:cNvSpPr>
            <a:spLocks noChangeArrowheads="1"/>
          </p:cNvSpPr>
          <p:nvPr/>
        </p:nvSpPr>
        <p:spPr bwMode="auto">
          <a:xfrm>
            <a:off x="6156325" y="1041400"/>
            <a:ext cx="107950" cy="103188"/>
          </a:xfrm>
          <a:prstGeom prst="star5">
            <a:avLst/>
          </a:prstGeom>
          <a:solidFill>
            <a:srgbClr val="FFCC00"/>
          </a:solidFill>
          <a:ln w="9525">
            <a:solidFill>
              <a:srgbClr val="FFCC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761" name="AutoShape 241">
            <a:extLst>
              <a:ext uri="{FF2B5EF4-FFF2-40B4-BE49-F238E27FC236}">
                <a16:creationId xmlns:a16="http://schemas.microsoft.com/office/drawing/2014/main" id="{31BA5230-2716-4B7C-9F96-E67B588B4192}"/>
              </a:ext>
            </a:extLst>
          </p:cNvPr>
          <p:cNvSpPr>
            <a:spLocks noChangeArrowheads="1"/>
          </p:cNvSpPr>
          <p:nvPr/>
        </p:nvSpPr>
        <p:spPr bwMode="auto">
          <a:xfrm>
            <a:off x="5832475" y="760413"/>
            <a:ext cx="107950" cy="103187"/>
          </a:xfrm>
          <a:prstGeom prst="star5">
            <a:avLst/>
          </a:prstGeom>
          <a:solidFill>
            <a:srgbClr val="FFCC00"/>
          </a:solidFill>
          <a:ln w="9525">
            <a:solidFill>
              <a:srgbClr val="FFCC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762" name="AutoShape 242">
            <a:extLst>
              <a:ext uri="{FF2B5EF4-FFF2-40B4-BE49-F238E27FC236}">
                <a16:creationId xmlns:a16="http://schemas.microsoft.com/office/drawing/2014/main" id="{CA0E9815-7FBA-44F0-B6FF-D1C3B721A89E}"/>
              </a:ext>
            </a:extLst>
          </p:cNvPr>
          <p:cNvSpPr>
            <a:spLocks noChangeArrowheads="1"/>
          </p:cNvSpPr>
          <p:nvPr/>
        </p:nvSpPr>
        <p:spPr bwMode="auto">
          <a:xfrm>
            <a:off x="6440488" y="760413"/>
            <a:ext cx="107950" cy="103187"/>
          </a:xfrm>
          <a:prstGeom prst="star5">
            <a:avLst/>
          </a:prstGeom>
          <a:solidFill>
            <a:srgbClr val="FFCC00"/>
          </a:solidFill>
          <a:ln w="9525">
            <a:solidFill>
              <a:srgbClr val="FFCC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7763" name="Text Box 243">
            <a:extLst>
              <a:ext uri="{FF2B5EF4-FFF2-40B4-BE49-F238E27FC236}">
                <a16:creationId xmlns:a16="http://schemas.microsoft.com/office/drawing/2014/main" id="{0E187D7B-F798-40A2-A6D6-28BFCF64ABDF}"/>
              </a:ext>
            </a:extLst>
          </p:cNvPr>
          <p:cNvSpPr txBox="1">
            <a:spLocks noChangeArrowheads="1"/>
          </p:cNvSpPr>
          <p:nvPr/>
        </p:nvSpPr>
        <p:spPr bwMode="auto">
          <a:xfrm>
            <a:off x="8083550" y="6405563"/>
            <a:ext cx="116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altLang="es-ES" sz="1600" b="1"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 Salinas</a:t>
            </a:r>
          </a:p>
        </p:txBody>
      </p:sp>
      <p:pic>
        <p:nvPicPr>
          <p:cNvPr id="5" name="Imagen 4">
            <a:extLst>
              <a:ext uri="{FF2B5EF4-FFF2-40B4-BE49-F238E27FC236}">
                <a16:creationId xmlns:a16="http://schemas.microsoft.com/office/drawing/2014/main" id="{8F735CA2-8A08-4EDD-A485-A13932691D99}"/>
              </a:ext>
            </a:extLst>
          </p:cNvPr>
          <p:cNvPicPr>
            <a:picLocks noChangeAspect="1"/>
          </p:cNvPicPr>
          <p:nvPr/>
        </p:nvPicPr>
        <p:blipFill>
          <a:blip r:embed="rId4"/>
          <a:stretch>
            <a:fillRect/>
          </a:stretch>
        </p:blipFill>
        <p:spPr>
          <a:xfrm>
            <a:off x="8756751" y="3850025"/>
            <a:ext cx="325210" cy="1534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7528"/>
                                        </p:tgtEl>
                                        <p:attrNameLst>
                                          <p:attrName>style.visibility</p:attrName>
                                        </p:attrNameLst>
                                      </p:cBhvr>
                                      <p:to>
                                        <p:strVal val="visible"/>
                                      </p:to>
                                    </p:set>
                                    <p:animEffect transition="in" filter="fade">
                                      <p:cBhvr>
                                        <p:cTn id="7" dur="5000"/>
                                        <p:tgtEl>
                                          <p:spTgt spid="107528"/>
                                        </p:tgtEl>
                                      </p:cBhvr>
                                    </p:animEffect>
                                    <p:anim calcmode="lin" valueType="num">
                                      <p:cBhvr>
                                        <p:cTn id="8" dur="5000" fill="hold"/>
                                        <p:tgtEl>
                                          <p:spTgt spid="107528"/>
                                        </p:tgtEl>
                                        <p:attrNameLst>
                                          <p:attrName>ppt_x</p:attrName>
                                        </p:attrNameLst>
                                      </p:cBhvr>
                                      <p:tavLst>
                                        <p:tav tm="0">
                                          <p:val>
                                            <p:strVal val="#ppt_x"/>
                                          </p:val>
                                        </p:tav>
                                        <p:tav tm="100000">
                                          <p:val>
                                            <p:strVal val="#ppt_x"/>
                                          </p:val>
                                        </p:tav>
                                      </p:tavLst>
                                    </p:anim>
                                    <p:anim calcmode="lin" valueType="num">
                                      <p:cBhvr>
                                        <p:cTn id="9" dur="5000" fill="hold"/>
                                        <p:tgtEl>
                                          <p:spTgt spid="10752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0"/>
                            </p:stCondLst>
                            <p:childTnLst>
                              <p:par>
                                <p:cTn id="11" presetID="22" presetClass="entr" presetSubtype="8" fill="hold" nodeType="afterEffect">
                                  <p:stCondLst>
                                    <p:cond delay="200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0"/>
                                        <p:tgtEl>
                                          <p:spTgt spid="23"/>
                                        </p:tgtEl>
                                      </p:cBhvr>
                                    </p:animEffect>
                                  </p:childTnLst>
                                </p:cTn>
                              </p:par>
                            </p:childTnLst>
                          </p:cTn>
                        </p:par>
                        <p:par>
                          <p:cTn id="14" fill="hold" nodeType="afterGroup">
                            <p:stCondLst>
                              <p:cond delay="12000"/>
                            </p:stCondLst>
                            <p:childTnLst>
                              <p:par>
                                <p:cTn id="15" presetID="22" presetClass="entr" presetSubtype="8" fill="hold" nodeType="afterEffect">
                                  <p:stCondLst>
                                    <p:cond delay="0"/>
                                  </p:stCondLst>
                                  <p:childTnLst>
                                    <p:set>
                                      <p:cBhvr>
                                        <p:cTn id="16" dur="1" fill="hold">
                                          <p:stCondLst>
                                            <p:cond delay="0"/>
                                          </p:stCondLst>
                                        </p:cTn>
                                        <p:tgtEl>
                                          <p:spTgt spid="107698">
                                            <p:txEl>
                                              <p:pRg st="0" end="0"/>
                                            </p:txEl>
                                          </p:spTgt>
                                        </p:tgtEl>
                                        <p:attrNameLst>
                                          <p:attrName>style.visibility</p:attrName>
                                        </p:attrNameLst>
                                      </p:cBhvr>
                                      <p:to>
                                        <p:strVal val="visible"/>
                                      </p:to>
                                    </p:set>
                                    <p:animEffect transition="in" filter="wipe(left)">
                                      <p:cBhvr>
                                        <p:cTn id="17" dur="5000"/>
                                        <p:tgtEl>
                                          <p:spTgt spid="107698">
                                            <p:txEl>
                                              <p:pRg st="0" end="0"/>
                                            </p:txEl>
                                          </p:spTgt>
                                        </p:tgtEl>
                                      </p:cBhvr>
                                    </p:animEffect>
                                  </p:childTnLst>
                                </p:cTn>
                              </p:par>
                            </p:childTnLst>
                          </p:cTn>
                        </p:par>
                        <p:par>
                          <p:cTn id="18" fill="hold" nodeType="afterGroup">
                            <p:stCondLst>
                              <p:cond delay="17000"/>
                            </p:stCondLst>
                            <p:childTnLst>
                              <p:par>
                                <p:cTn id="19" presetID="22" presetClass="entr" presetSubtype="8" fill="hold" nodeType="afterEffect">
                                  <p:stCondLst>
                                    <p:cond delay="0"/>
                                  </p:stCondLst>
                                  <p:childTnLst>
                                    <p:set>
                                      <p:cBhvr>
                                        <p:cTn id="20" dur="1" fill="hold">
                                          <p:stCondLst>
                                            <p:cond delay="0"/>
                                          </p:stCondLst>
                                        </p:cTn>
                                        <p:tgtEl>
                                          <p:spTgt spid="107698">
                                            <p:txEl>
                                              <p:pRg st="1" end="1"/>
                                            </p:txEl>
                                          </p:spTgt>
                                        </p:tgtEl>
                                        <p:attrNameLst>
                                          <p:attrName>style.visibility</p:attrName>
                                        </p:attrNameLst>
                                      </p:cBhvr>
                                      <p:to>
                                        <p:strVal val="visible"/>
                                      </p:to>
                                    </p:set>
                                    <p:animEffect transition="in" filter="wipe(left)">
                                      <p:cBhvr>
                                        <p:cTn id="21" dur="5000"/>
                                        <p:tgtEl>
                                          <p:spTgt spid="107698">
                                            <p:txEl>
                                              <p:pRg st="1" end="1"/>
                                            </p:txEl>
                                          </p:spTgt>
                                        </p:tgtEl>
                                      </p:cBhvr>
                                    </p:animEffect>
                                  </p:childTnLst>
                                </p:cTn>
                              </p:par>
                            </p:childTnLst>
                          </p:cTn>
                        </p:par>
                        <p:par>
                          <p:cTn id="22" fill="hold" nodeType="afterGroup">
                            <p:stCondLst>
                              <p:cond delay="22000"/>
                            </p:stCondLst>
                            <p:childTnLst>
                              <p:par>
                                <p:cTn id="23" presetID="22" presetClass="entr" presetSubtype="8" fill="hold" nodeType="afterEffect">
                                  <p:stCondLst>
                                    <p:cond delay="0"/>
                                  </p:stCondLst>
                                  <p:childTnLst>
                                    <p:set>
                                      <p:cBhvr>
                                        <p:cTn id="24" dur="1" fill="hold">
                                          <p:stCondLst>
                                            <p:cond delay="0"/>
                                          </p:stCondLst>
                                        </p:cTn>
                                        <p:tgtEl>
                                          <p:spTgt spid="107698">
                                            <p:txEl>
                                              <p:pRg st="2" end="2"/>
                                            </p:txEl>
                                          </p:spTgt>
                                        </p:tgtEl>
                                        <p:attrNameLst>
                                          <p:attrName>style.visibility</p:attrName>
                                        </p:attrNameLst>
                                      </p:cBhvr>
                                      <p:to>
                                        <p:strVal val="visible"/>
                                      </p:to>
                                    </p:set>
                                    <p:animEffect transition="in" filter="wipe(left)">
                                      <p:cBhvr>
                                        <p:cTn id="25" dur="5000"/>
                                        <p:tgtEl>
                                          <p:spTgt spid="107698">
                                            <p:txEl>
                                              <p:pRg st="2" end="2"/>
                                            </p:txEl>
                                          </p:spTgt>
                                        </p:tgtEl>
                                      </p:cBhvr>
                                    </p:animEffect>
                                  </p:childTnLst>
                                </p:cTn>
                              </p:par>
                            </p:childTnLst>
                          </p:cTn>
                        </p:par>
                        <p:par>
                          <p:cTn id="26" fill="hold" nodeType="afterGroup">
                            <p:stCondLst>
                              <p:cond delay="27000"/>
                            </p:stCondLst>
                            <p:childTnLst>
                              <p:par>
                                <p:cTn id="27" presetID="10" presetClass="entr" presetSubtype="0" fill="hold" nodeType="afterEffect">
                                  <p:stCondLst>
                                    <p:cond delay="0"/>
                                  </p:stCondLst>
                                  <p:childTnLst>
                                    <p:set>
                                      <p:cBhvr>
                                        <p:cTn id="28" dur="1" fill="hold">
                                          <p:stCondLst>
                                            <p:cond delay="0"/>
                                          </p:stCondLst>
                                        </p:cTn>
                                        <p:tgtEl>
                                          <p:spTgt spid="107520"/>
                                        </p:tgtEl>
                                        <p:attrNameLst>
                                          <p:attrName>style.visibility</p:attrName>
                                        </p:attrNameLst>
                                      </p:cBhvr>
                                      <p:to>
                                        <p:strVal val="visible"/>
                                      </p:to>
                                    </p:set>
                                    <p:animEffect transition="in" filter="fade">
                                      <p:cBhvr>
                                        <p:cTn id="29" dur="3000"/>
                                        <p:tgtEl>
                                          <p:spTgt spid="107520"/>
                                        </p:tgtEl>
                                      </p:cBhvr>
                                    </p:animEffect>
                                  </p:childTnLst>
                                </p:cTn>
                              </p:par>
                            </p:childTnLst>
                          </p:cTn>
                        </p:par>
                        <p:par>
                          <p:cTn id="30" fill="hold" nodeType="afterGroup">
                            <p:stCondLst>
                              <p:cond delay="30000"/>
                            </p:stCondLst>
                            <p:childTnLst>
                              <p:par>
                                <p:cTn id="31" presetID="10" presetClass="entr" presetSubtype="0" fill="hold" nodeType="afterEffect">
                                  <p:stCondLst>
                                    <p:cond delay="0"/>
                                  </p:stCondLst>
                                  <p:childTnLst>
                                    <p:set>
                                      <p:cBhvr>
                                        <p:cTn id="32" dur="1" fill="hold">
                                          <p:stCondLst>
                                            <p:cond delay="0"/>
                                          </p:stCondLst>
                                        </p:cTn>
                                        <p:tgtEl>
                                          <p:spTgt spid="107759"/>
                                        </p:tgtEl>
                                        <p:attrNameLst>
                                          <p:attrName>style.visibility</p:attrName>
                                        </p:attrNameLst>
                                      </p:cBhvr>
                                      <p:to>
                                        <p:strVal val="visible"/>
                                      </p:to>
                                    </p:set>
                                    <p:animEffect transition="in" filter="fade">
                                      <p:cBhvr>
                                        <p:cTn id="33" dur="3000"/>
                                        <p:tgtEl>
                                          <p:spTgt spid="107759"/>
                                        </p:tgtEl>
                                      </p:cBhvr>
                                    </p:animEffect>
                                  </p:childTnLst>
                                </p:cTn>
                              </p:par>
                              <p:par>
                                <p:cTn id="34" presetID="10" presetClass="entr" presetSubtype="0" fill="hold" nodeType="withEffect">
                                  <p:stCondLst>
                                    <p:cond delay="0"/>
                                  </p:stCondLst>
                                  <p:childTnLst>
                                    <p:set>
                                      <p:cBhvr>
                                        <p:cTn id="35" dur="1" fill="hold">
                                          <p:stCondLst>
                                            <p:cond delay="0"/>
                                          </p:stCondLst>
                                        </p:cTn>
                                        <p:tgtEl>
                                          <p:spTgt spid="107761"/>
                                        </p:tgtEl>
                                        <p:attrNameLst>
                                          <p:attrName>style.visibility</p:attrName>
                                        </p:attrNameLst>
                                      </p:cBhvr>
                                      <p:to>
                                        <p:strVal val="visible"/>
                                      </p:to>
                                    </p:set>
                                    <p:animEffect transition="in" filter="fade">
                                      <p:cBhvr>
                                        <p:cTn id="36" dur="3000"/>
                                        <p:tgtEl>
                                          <p:spTgt spid="107761"/>
                                        </p:tgtEl>
                                      </p:cBhvr>
                                    </p:animEffect>
                                  </p:childTnLst>
                                </p:cTn>
                              </p:par>
                              <p:par>
                                <p:cTn id="37" presetID="10" presetClass="entr" presetSubtype="0" fill="hold" nodeType="withEffect">
                                  <p:stCondLst>
                                    <p:cond delay="0"/>
                                  </p:stCondLst>
                                  <p:childTnLst>
                                    <p:set>
                                      <p:cBhvr>
                                        <p:cTn id="38" dur="1" fill="hold">
                                          <p:stCondLst>
                                            <p:cond delay="0"/>
                                          </p:stCondLst>
                                        </p:cTn>
                                        <p:tgtEl>
                                          <p:spTgt spid="107762"/>
                                        </p:tgtEl>
                                        <p:attrNameLst>
                                          <p:attrName>style.visibility</p:attrName>
                                        </p:attrNameLst>
                                      </p:cBhvr>
                                      <p:to>
                                        <p:strVal val="visible"/>
                                      </p:to>
                                    </p:set>
                                    <p:animEffect transition="in" filter="fade">
                                      <p:cBhvr>
                                        <p:cTn id="39" dur="3000"/>
                                        <p:tgtEl>
                                          <p:spTgt spid="107762"/>
                                        </p:tgtEl>
                                      </p:cBhvr>
                                    </p:animEffect>
                                  </p:childTnLst>
                                </p:cTn>
                              </p:par>
                              <p:par>
                                <p:cTn id="40" presetID="10" presetClass="entr" presetSubtype="0" fill="hold" nodeType="withEffect">
                                  <p:stCondLst>
                                    <p:cond delay="0"/>
                                  </p:stCondLst>
                                  <p:childTnLst>
                                    <p:set>
                                      <p:cBhvr>
                                        <p:cTn id="41" dur="1" fill="hold">
                                          <p:stCondLst>
                                            <p:cond delay="0"/>
                                          </p:stCondLst>
                                        </p:cTn>
                                        <p:tgtEl>
                                          <p:spTgt spid="107760"/>
                                        </p:tgtEl>
                                        <p:attrNameLst>
                                          <p:attrName>style.visibility</p:attrName>
                                        </p:attrNameLst>
                                      </p:cBhvr>
                                      <p:to>
                                        <p:strVal val="visible"/>
                                      </p:to>
                                    </p:set>
                                    <p:animEffect transition="in" filter="fade">
                                      <p:cBhvr>
                                        <p:cTn id="42" dur="3000"/>
                                        <p:tgtEl>
                                          <p:spTgt spid="107760"/>
                                        </p:tgtEl>
                                      </p:cBhvr>
                                    </p:animEffect>
                                  </p:childTnLst>
                                </p:cTn>
                              </p:par>
                              <p:par>
                                <p:cTn id="43" presetID="26" presetClass="emph" presetSubtype="0" repeatCount="indefinite" fill="hold" nodeType="withEffect">
                                  <p:stCondLst>
                                    <p:cond delay="0"/>
                                  </p:stCondLst>
                                  <p:childTnLst>
                                    <p:animEffect transition="out" filter="fade">
                                      <p:cBhvr>
                                        <p:cTn id="44" dur="3000" tmFilter="0, 0; .2, .5; .8, .5; 1, 0"/>
                                        <p:tgtEl>
                                          <p:spTgt spid="107759"/>
                                        </p:tgtEl>
                                      </p:cBhvr>
                                    </p:animEffect>
                                    <p:animScale>
                                      <p:cBhvr>
                                        <p:cTn id="45" dur="1500" autoRev="1" fill="hold"/>
                                        <p:tgtEl>
                                          <p:spTgt spid="107759"/>
                                        </p:tgtEl>
                                      </p:cBhvr>
                                      <p:by x="105000" y="105000"/>
                                    </p:animScale>
                                  </p:childTnLst>
                                </p:cTn>
                              </p:par>
                              <p:par>
                                <p:cTn id="46" presetID="26" presetClass="emph" presetSubtype="0" repeatCount="indefinite" fill="hold" nodeType="withEffect">
                                  <p:stCondLst>
                                    <p:cond delay="0"/>
                                  </p:stCondLst>
                                  <p:childTnLst>
                                    <p:animEffect transition="out" filter="fade">
                                      <p:cBhvr>
                                        <p:cTn id="47" dur="3000" tmFilter="0, 0; .2, .5; .8, .5; 1, 0"/>
                                        <p:tgtEl>
                                          <p:spTgt spid="107762"/>
                                        </p:tgtEl>
                                      </p:cBhvr>
                                    </p:animEffect>
                                    <p:animScale>
                                      <p:cBhvr>
                                        <p:cTn id="48" dur="1500" autoRev="1" fill="hold"/>
                                        <p:tgtEl>
                                          <p:spTgt spid="107762"/>
                                        </p:tgtEl>
                                      </p:cBhvr>
                                      <p:by x="105000" y="105000"/>
                                    </p:animScale>
                                  </p:childTnLst>
                                </p:cTn>
                              </p:par>
                              <p:par>
                                <p:cTn id="49" presetID="26" presetClass="emph" presetSubtype="0" repeatCount="indefinite" fill="hold" nodeType="withEffect">
                                  <p:stCondLst>
                                    <p:cond delay="0"/>
                                  </p:stCondLst>
                                  <p:childTnLst>
                                    <p:animEffect transition="out" filter="fade">
                                      <p:cBhvr>
                                        <p:cTn id="50" dur="3000" tmFilter="0, 0; .2, .5; .8, .5; 1, 0"/>
                                        <p:tgtEl>
                                          <p:spTgt spid="107760"/>
                                        </p:tgtEl>
                                      </p:cBhvr>
                                    </p:animEffect>
                                    <p:animScale>
                                      <p:cBhvr>
                                        <p:cTn id="51" dur="1500" autoRev="1" fill="hold"/>
                                        <p:tgtEl>
                                          <p:spTgt spid="107760"/>
                                        </p:tgtEl>
                                      </p:cBhvr>
                                      <p:by x="105000" y="105000"/>
                                    </p:animScale>
                                  </p:childTnLst>
                                </p:cTn>
                              </p:par>
                              <p:par>
                                <p:cTn id="52" presetID="26" presetClass="emph" presetSubtype="0" repeatCount="indefinite" fill="hold" nodeType="withEffect">
                                  <p:stCondLst>
                                    <p:cond delay="0"/>
                                  </p:stCondLst>
                                  <p:childTnLst>
                                    <p:animEffect transition="out" filter="fade">
                                      <p:cBhvr>
                                        <p:cTn id="53" dur="3000" tmFilter="0, 0; .2, .5; .8, .5; 1, 0"/>
                                        <p:tgtEl>
                                          <p:spTgt spid="107761"/>
                                        </p:tgtEl>
                                      </p:cBhvr>
                                    </p:animEffect>
                                    <p:animScale>
                                      <p:cBhvr>
                                        <p:cTn id="54" dur="1500" autoRev="1" fill="hold"/>
                                        <p:tgtEl>
                                          <p:spTgt spid="107761"/>
                                        </p:tgtEl>
                                      </p:cBhvr>
                                      <p:by x="105000" y="105000"/>
                                    </p:animScale>
                                  </p:childTnLst>
                                </p:cTn>
                              </p:par>
                            </p:childTnLst>
                          </p:cTn>
                        </p:par>
                        <p:par>
                          <p:cTn id="55" fill="hold" nodeType="afterGroup">
                            <p:stCondLst>
                              <p:cond delay="33000"/>
                            </p:stCondLst>
                            <p:childTnLst>
                              <p:par>
                                <p:cTn id="56" presetID="10" presetClass="entr" presetSubtype="0" fill="hold" grpId="0" nodeType="afterEffect">
                                  <p:stCondLst>
                                    <p:cond delay="0"/>
                                  </p:stCondLst>
                                  <p:childTnLst>
                                    <p:set>
                                      <p:cBhvr>
                                        <p:cTn id="57" dur="1" fill="hold">
                                          <p:stCondLst>
                                            <p:cond delay="0"/>
                                          </p:stCondLst>
                                        </p:cTn>
                                        <p:tgtEl>
                                          <p:spTgt spid="107715"/>
                                        </p:tgtEl>
                                        <p:attrNameLst>
                                          <p:attrName>style.visibility</p:attrName>
                                        </p:attrNameLst>
                                      </p:cBhvr>
                                      <p:to>
                                        <p:strVal val="visible"/>
                                      </p:to>
                                    </p:set>
                                    <p:animEffect transition="in" filter="fade">
                                      <p:cBhvr>
                                        <p:cTn id="58" dur="2000"/>
                                        <p:tgtEl>
                                          <p:spTgt spid="107715"/>
                                        </p:tgtEl>
                                      </p:cBhvr>
                                    </p:animEffect>
                                  </p:childTnLst>
                                </p:cTn>
                              </p:par>
                            </p:childTnLst>
                          </p:cTn>
                        </p:par>
                        <p:par>
                          <p:cTn id="59" fill="hold" nodeType="afterGroup">
                            <p:stCondLst>
                              <p:cond delay="35000"/>
                            </p:stCondLst>
                            <p:childTnLst>
                              <p:par>
                                <p:cTn id="60" presetID="10" presetClass="entr" presetSubtype="0" fill="hold" grpId="0" nodeType="afterEffect">
                                  <p:stCondLst>
                                    <p:cond delay="1000"/>
                                  </p:stCondLst>
                                  <p:childTnLst>
                                    <p:set>
                                      <p:cBhvr>
                                        <p:cTn id="61" dur="1" fill="hold">
                                          <p:stCondLst>
                                            <p:cond delay="0"/>
                                          </p:stCondLst>
                                        </p:cTn>
                                        <p:tgtEl>
                                          <p:spTgt spid="107531"/>
                                        </p:tgtEl>
                                        <p:attrNameLst>
                                          <p:attrName>style.visibility</p:attrName>
                                        </p:attrNameLst>
                                      </p:cBhvr>
                                      <p:to>
                                        <p:strVal val="visible"/>
                                      </p:to>
                                    </p:set>
                                    <p:animEffect transition="in" filter="fade">
                                      <p:cBhvr>
                                        <p:cTn id="62" dur="3000"/>
                                        <p:tgtEl>
                                          <p:spTgt spid="107531"/>
                                        </p:tgtEl>
                                      </p:cBhvr>
                                    </p:animEffect>
                                  </p:childTnLst>
                                </p:cTn>
                              </p:par>
                              <p:par>
                                <p:cTn id="63" presetID="10" presetClass="entr" presetSubtype="0" fill="hold" nodeType="withEffect">
                                  <p:stCondLst>
                                    <p:cond delay="100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3000"/>
                                        <p:tgtEl>
                                          <p:spTgt spid="31"/>
                                        </p:tgtEl>
                                      </p:cBhvr>
                                    </p:animEffect>
                                  </p:childTnLst>
                                </p:cTn>
                              </p:par>
                            </p:childTnLst>
                          </p:cTn>
                        </p:par>
                        <p:par>
                          <p:cTn id="66" fill="hold" nodeType="afterGroup">
                            <p:stCondLst>
                              <p:cond delay="39000"/>
                            </p:stCondLst>
                            <p:childTnLst>
                              <p:par>
                                <p:cTn id="67" presetID="10" presetClass="entr" presetSubtype="0" fill="hold" grpId="0" nodeType="afterEffect">
                                  <p:stCondLst>
                                    <p:cond delay="1000"/>
                                  </p:stCondLst>
                                  <p:childTnLst>
                                    <p:set>
                                      <p:cBhvr>
                                        <p:cTn id="68" dur="1" fill="hold">
                                          <p:stCondLst>
                                            <p:cond delay="0"/>
                                          </p:stCondLst>
                                        </p:cTn>
                                        <p:tgtEl>
                                          <p:spTgt spid="107532"/>
                                        </p:tgtEl>
                                        <p:attrNameLst>
                                          <p:attrName>style.visibility</p:attrName>
                                        </p:attrNameLst>
                                      </p:cBhvr>
                                      <p:to>
                                        <p:strVal val="visible"/>
                                      </p:to>
                                    </p:set>
                                    <p:animEffect transition="in" filter="fade">
                                      <p:cBhvr>
                                        <p:cTn id="69" dur="3000"/>
                                        <p:tgtEl>
                                          <p:spTgt spid="107532"/>
                                        </p:tgtEl>
                                      </p:cBhvr>
                                    </p:animEffect>
                                  </p:childTnLst>
                                </p:cTn>
                              </p:par>
                              <p:par>
                                <p:cTn id="70" presetID="10" presetClass="entr" presetSubtype="0" fill="hold" nodeType="withEffect">
                                  <p:stCondLst>
                                    <p:cond delay="100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3000"/>
                                        <p:tgtEl>
                                          <p:spTgt spid="30"/>
                                        </p:tgtEl>
                                      </p:cBhvr>
                                    </p:animEffect>
                                  </p:childTnLst>
                                </p:cTn>
                              </p:par>
                            </p:childTnLst>
                          </p:cTn>
                        </p:par>
                        <p:par>
                          <p:cTn id="73" fill="hold" nodeType="afterGroup">
                            <p:stCondLst>
                              <p:cond delay="43000"/>
                            </p:stCondLst>
                            <p:childTnLst>
                              <p:par>
                                <p:cTn id="74" presetID="10" presetClass="entr" presetSubtype="0" fill="hold" grpId="0" nodeType="afterEffect">
                                  <p:stCondLst>
                                    <p:cond delay="1000"/>
                                  </p:stCondLst>
                                  <p:childTnLst>
                                    <p:set>
                                      <p:cBhvr>
                                        <p:cTn id="75" dur="1" fill="hold">
                                          <p:stCondLst>
                                            <p:cond delay="0"/>
                                          </p:stCondLst>
                                        </p:cTn>
                                        <p:tgtEl>
                                          <p:spTgt spid="107533"/>
                                        </p:tgtEl>
                                        <p:attrNameLst>
                                          <p:attrName>style.visibility</p:attrName>
                                        </p:attrNameLst>
                                      </p:cBhvr>
                                      <p:to>
                                        <p:strVal val="visible"/>
                                      </p:to>
                                    </p:set>
                                    <p:animEffect transition="in" filter="fade">
                                      <p:cBhvr>
                                        <p:cTn id="76" dur="3000"/>
                                        <p:tgtEl>
                                          <p:spTgt spid="107533"/>
                                        </p:tgtEl>
                                      </p:cBhvr>
                                    </p:animEffect>
                                  </p:childTnLst>
                                </p:cTn>
                              </p:par>
                              <p:par>
                                <p:cTn id="77" presetID="10" presetClass="entr" presetSubtype="0" fill="hold" nodeType="withEffect">
                                  <p:stCondLst>
                                    <p:cond delay="100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3000"/>
                                        <p:tgtEl>
                                          <p:spTgt spid="6"/>
                                        </p:tgtEl>
                                      </p:cBhvr>
                                    </p:animEffect>
                                  </p:childTnLst>
                                </p:cTn>
                              </p:par>
                            </p:childTnLst>
                          </p:cTn>
                        </p:par>
                        <p:par>
                          <p:cTn id="80" fill="hold" nodeType="afterGroup">
                            <p:stCondLst>
                              <p:cond delay="47000"/>
                            </p:stCondLst>
                            <p:childTnLst>
                              <p:par>
                                <p:cTn id="81" presetID="10" presetClass="entr" presetSubtype="0" fill="hold" grpId="0" nodeType="afterEffect">
                                  <p:stCondLst>
                                    <p:cond delay="1000"/>
                                  </p:stCondLst>
                                  <p:childTnLst>
                                    <p:set>
                                      <p:cBhvr>
                                        <p:cTn id="82" dur="1" fill="hold">
                                          <p:stCondLst>
                                            <p:cond delay="0"/>
                                          </p:stCondLst>
                                        </p:cTn>
                                        <p:tgtEl>
                                          <p:spTgt spid="107534"/>
                                        </p:tgtEl>
                                        <p:attrNameLst>
                                          <p:attrName>style.visibility</p:attrName>
                                        </p:attrNameLst>
                                      </p:cBhvr>
                                      <p:to>
                                        <p:strVal val="visible"/>
                                      </p:to>
                                    </p:set>
                                    <p:animEffect transition="in" filter="fade">
                                      <p:cBhvr>
                                        <p:cTn id="83" dur="3000"/>
                                        <p:tgtEl>
                                          <p:spTgt spid="107534"/>
                                        </p:tgtEl>
                                      </p:cBhvr>
                                    </p:animEffect>
                                  </p:childTnLst>
                                </p:cTn>
                              </p:par>
                              <p:par>
                                <p:cTn id="84" presetID="10" presetClass="entr" presetSubtype="0" fill="hold" nodeType="withEffect">
                                  <p:stCondLst>
                                    <p:cond delay="100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3000"/>
                                        <p:tgtEl>
                                          <p:spTgt spid="29"/>
                                        </p:tgtEl>
                                      </p:cBhvr>
                                    </p:animEffect>
                                  </p:childTnLst>
                                </p:cTn>
                              </p:par>
                            </p:childTnLst>
                          </p:cTn>
                        </p:par>
                        <p:par>
                          <p:cTn id="87" fill="hold" nodeType="afterGroup">
                            <p:stCondLst>
                              <p:cond delay="51000"/>
                            </p:stCondLst>
                            <p:childTnLst>
                              <p:par>
                                <p:cTn id="88" presetID="17" presetClass="entr" presetSubtype="10" fill="hold" nodeType="afterEffect">
                                  <p:stCondLst>
                                    <p:cond delay="0"/>
                                  </p:stCondLst>
                                  <p:childTnLst>
                                    <p:set>
                                      <p:cBhvr>
                                        <p:cTn id="89" dur="1" fill="hold">
                                          <p:stCondLst>
                                            <p:cond delay="0"/>
                                          </p:stCondLst>
                                        </p:cTn>
                                        <p:tgtEl>
                                          <p:spTgt spid="107530"/>
                                        </p:tgtEl>
                                        <p:attrNameLst>
                                          <p:attrName>style.visibility</p:attrName>
                                        </p:attrNameLst>
                                      </p:cBhvr>
                                      <p:to>
                                        <p:strVal val="visible"/>
                                      </p:to>
                                    </p:set>
                                    <p:anim calcmode="lin" valueType="num">
                                      <p:cBhvr>
                                        <p:cTn id="90" dur="3000" fill="hold"/>
                                        <p:tgtEl>
                                          <p:spTgt spid="107530"/>
                                        </p:tgtEl>
                                        <p:attrNameLst>
                                          <p:attrName>ppt_w</p:attrName>
                                        </p:attrNameLst>
                                      </p:cBhvr>
                                      <p:tavLst>
                                        <p:tav tm="0">
                                          <p:val>
                                            <p:fltVal val="0"/>
                                          </p:val>
                                        </p:tav>
                                        <p:tav tm="100000">
                                          <p:val>
                                            <p:strVal val="#ppt_w"/>
                                          </p:val>
                                        </p:tav>
                                      </p:tavLst>
                                    </p:anim>
                                    <p:anim calcmode="lin" valueType="num">
                                      <p:cBhvr>
                                        <p:cTn id="91" dur="3000" fill="hold"/>
                                        <p:tgtEl>
                                          <p:spTgt spid="107530"/>
                                        </p:tgtEl>
                                        <p:attrNameLst>
                                          <p:attrName>ppt_h</p:attrName>
                                        </p:attrNameLst>
                                      </p:cBhvr>
                                      <p:tavLst>
                                        <p:tav tm="0">
                                          <p:val>
                                            <p:strVal val="#ppt_h"/>
                                          </p:val>
                                        </p:tav>
                                        <p:tav tm="100000">
                                          <p:val>
                                            <p:strVal val="#ppt_h"/>
                                          </p:val>
                                        </p:tav>
                                      </p:tavLst>
                                    </p:anim>
                                  </p:childTnLst>
                                </p:cTn>
                              </p:par>
                              <p:par>
                                <p:cTn id="92" presetID="13" presetClass="entr" presetSubtype="32" fill="hold" nodeType="withEffect">
                                  <p:stCondLst>
                                    <p:cond delay="0"/>
                                  </p:stCondLst>
                                  <p:childTnLst>
                                    <p:set>
                                      <p:cBhvr>
                                        <p:cTn id="93" dur="1" fill="hold">
                                          <p:stCondLst>
                                            <p:cond delay="0"/>
                                          </p:stCondLst>
                                        </p:cTn>
                                        <p:tgtEl>
                                          <p:spTgt spid="107529"/>
                                        </p:tgtEl>
                                        <p:attrNameLst>
                                          <p:attrName>style.visibility</p:attrName>
                                        </p:attrNameLst>
                                      </p:cBhvr>
                                      <p:to>
                                        <p:strVal val="visible"/>
                                      </p:to>
                                    </p:set>
                                    <p:animEffect transition="in" filter="plus(out)">
                                      <p:cBhvr>
                                        <p:cTn id="94" dur="3000"/>
                                        <p:tgtEl>
                                          <p:spTgt spid="107529"/>
                                        </p:tgtEl>
                                      </p:cBhvr>
                                    </p:animEffect>
                                  </p:childTnLst>
                                </p:cTn>
                              </p:par>
                            </p:childTnLst>
                          </p:cTn>
                        </p:par>
                        <p:par>
                          <p:cTn id="95" fill="hold" nodeType="afterGroup">
                            <p:stCondLst>
                              <p:cond delay="54000"/>
                            </p:stCondLst>
                            <p:childTnLst>
                              <p:par>
                                <p:cTn id="96" presetID="17" presetClass="entr" presetSubtype="10" fill="hold" grpId="0" nodeType="afterEffect">
                                  <p:stCondLst>
                                    <p:cond delay="2000"/>
                                  </p:stCondLst>
                                  <p:childTnLst>
                                    <p:set>
                                      <p:cBhvr>
                                        <p:cTn id="97" dur="1" fill="hold">
                                          <p:stCondLst>
                                            <p:cond delay="0"/>
                                          </p:stCondLst>
                                        </p:cTn>
                                        <p:tgtEl>
                                          <p:spTgt spid="107602"/>
                                        </p:tgtEl>
                                        <p:attrNameLst>
                                          <p:attrName>style.visibility</p:attrName>
                                        </p:attrNameLst>
                                      </p:cBhvr>
                                      <p:to>
                                        <p:strVal val="visible"/>
                                      </p:to>
                                    </p:set>
                                    <p:anim calcmode="lin" valueType="num">
                                      <p:cBhvr>
                                        <p:cTn id="98" dur="3000" fill="hold"/>
                                        <p:tgtEl>
                                          <p:spTgt spid="107602"/>
                                        </p:tgtEl>
                                        <p:attrNameLst>
                                          <p:attrName>ppt_w</p:attrName>
                                        </p:attrNameLst>
                                      </p:cBhvr>
                                      <p:tavLst>
                                        <p:tav tm="0">
                                          <p:val>
                                            <p:fltVal val="0"/>
                                          </p:val>
                                        </p:tav>
                                        <p:tav tm="100000">
                                          <p:val>
                                            <p:strVal val="#ppt_w"/>
                                          </p:val>
                                        </p:tav>
                                      </p:tavLst>
                                    </p:anim>
                                    <p:anim calcmode="lin" valueType="num">
                                      <p:cBhvr>
                                        <p:cTn id="99" dur="3000" fill="hold"/>
                                        <p:tgtEl>
                                          <p:spTgt spid="107602"/>
                                        </p:tgtEl>
                                        <p:attrNameLst>
                                          <p:attrName>ppt_h</p:attrName>
                                        </p:attrNameLst>
                                      </p:cBhvr>
                                      <p:tavLst>
                                        <p:tav tm="0">
                                          <p:val>
                                            <p:strVal val="#ppt_h"/>
                                          </p:val>
                                        </p:tav>
                                        <p:tav tm="100000">
                                          <p:val>
                                            <p:strVal val="#ppt_h"/>
                                          </p:val>
                                        </p:tav>
                                      </p:tavLst>
                                    </p:anim>
                                  </p:childTnLst>
                                </p:cTn>
                              </p:par>
                            </p:childTnLst>
                          </p:cTn>
                        </p:par>
                        <p:par>
                          <p:cTn id="100" fill="hold" nodeType="afterGroup">
                            <p:stCondLst>
                              <p:cond delay="59000"/>
                            </p:stCondLst>
                            <p:childTnLst>
                              <p:par>
                                <p:cTn id="101" presetID="10" presetClass="entr" presetSubtype="0" fill="hold" nodeType="afterEffect">
                                  <p:stCondLst>
                                    <p:cond delay="100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3000"/>
                                        <p:tgtEl>
                                          <p:spTgt spid="9"/>
                                        </p:tgtEl>
                                      </p:cBhvr>
                                    </p:animEffect>
                                  </p:childTnLst>
                                </p:cTn>
                              </p:par>
                            </p:childTnLst>
                          </p:cTn>
                        </p:par>
                        <p:par>
                          <p:cTn id="104" fill="hold" nodeType="afterGroup">
                            <p:stCondLst>
                              <p:cond delay="63000"/>
                            </p:stCondLst>
                            <p:childTnLst>
                              <p:par>
                                <p:cTn id="105" presetID="10" presetClass="entr" presetSubtype="0" fill="hold" nodeType="afterEffect">
                                  <p:stCondLst>
                                    <p:cond delay="100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3000"/>
                                        <p:tgtEl>
                                          <p:spTgt spid="2"/>
                                        </p:tgtEl>
                                      </p:cBhvr>
                                    </p:animEffect>
                                  </p:childTnLst>
                                </p:cTn>
                              </p:par>
                            </p:childTnLst>
                          </p:cTn>
                        </p:par>
                        <p:par>
                          <p:cTn id="108" fill="hold" nodeType="afterGroup">
                            <p:stCondLst>
                              <p:cond delay="67000"/>
                            </p:stCondLst>
                            <p:childTnLst>
                              <p:par>
                                <p:cTn id="109" presetID="22" presetClass="entr" presetSubtype="1" fill="hold" grpId="0" nodeType="afterEffect">
                                  <p:stCondLst>
                                    <p:cond delay="0"/>
                                  </p:stCondLst>
                                  <p:childTnLst>
                                    <p:set>
                                      <p:cBhvr>
                                        <p:cTn id="110" dur="1" fill="hold">
                                          <p:stCondLst>
                                            <p:cond delay="0"/>
                                          </p:stCondLst>
                                        </p:cTn>
                                        <p:tgtEl>
                                          <p:spTgt spid="107643"/>
                                        </p:tgtEl>
                                        <p:attrNameLst>
                                          <p:attrName>style.visibility</p:attrName>
                                        </p:attrNameLst>
                                      </p:cBhvr>
                                      <p:to>
                                        <p:strVal val="visible"/>
                                      </p:to>
                                    </p:set>
                                    <p:animEffect transition="in" filter="wipe(up)">
                                      <p:cBhvr>
                                        <p:cTn id="111" dur="5000"/>
                                        <p:tgtEl>
                                          <p:spTgt spid="107643"/>
                                        </p:tgtEl>
                                      </p:cBhvr>
                                    </p:animEffect>
                                  </p:childTnLst>
                                </p:cTn>
                              </p:par>
                            </p:childTnLst>
                          </p:cTn>
                        </p:par>
                        <p:par>
                          <p:cTn id="112" fill="hold" nodeType="afterGroup">
                            <p:stCondLst>
                              <p:cond delay="72000"/>
                            </p:stCondLst>
                            <p:childTnLst>
                              <p:par>
                                <p:cTn id="113" presetID="22" presetClass="entr" presetSubtype="2" fill="hold" grpId="0" nodeType="afterEffect">
                                  <p:stCondLst>
                                    <p:cond delay="4000"/>
                                  </p:stCondLst>
                                  <p:childTnLst>
                                    <p:set>
                                      <p:cBhvr>
                                        <p:cTn id="114" dur="1" fill="hold">
                                          <p:stCondLst>
                                            <p:cond delay="0"/>
                                          </p:stCondLst>
                                        </p:cTn>
                                        <p:tgtEl>
                                          <p:spTgt spid="107713"/>
                                        </p:tgtEl>
                                        <p:attrNameLst>
                                          <p:attrName>style.visibility</p:attrName>
                                        </p:attrNameLst>
                                      </p:cBhvr>
                                      <p:to>
                                        <p:strVal val="visible"/>
                                      </p:to>
                                    </p:set>
                                    <p:animEffect transition="in" filter="wipe(right)">
                                      <p:cBhvr>
                                        <p:cTn id="115" dur="5000"/>
                                        <p:tgtEl>
                                          <p:spTgt spid="107713"/>
                                        </p:tgtEl>
                                      </p:cBhvr>
                                    </p:animEffect>
                                  </p:childTnLst>
                                </p:cTn>
                              </p:par>
                            </p:childTnLst>
                          </p:cTn>
                        </p:par>
                        <p:par>
                          <p:cTn id="116" fill="hold" nodeType="afterGroup">
                            <p:stCondLst>
                              <p:cond delay="81000"/>
                            </p:stCondLst>
                            <p:childTnLst>
                              <p:par>
                                <p:cTn id="117" presetID="10" presetClass="entr" presetSubtype="0" fill="hold" nodeType="afterEffect">
                                  <p:stCondLst>
                                    <p:cond delay="2000"/>
                                  </p:stCondLst>
                                  <p:childTnLst>
                                    <p:set>
                                      <p:cBhvr>
                                        <p:cTn id="118" dur="1" fill="hold">
                                          <p:stCondLst>
                                            <p:cond delay="0"/>
                                          </p:stCondLst>
                                        </p:cTn>
                                        <p:tgtEl>
                                          <p:spTgt spid="13"/>
                                        </p:tgtEl>
                                        <p:attrNameLst>
                                          <p:attrName>style.visibility</p:attrName>
                                        </p:attrNameLst>
                                      </p:cBhvr>
                                      <p:to>
                                        <p:strVal val="visible"/>
                                      </p:to>
                                    </p:set>
                                    <p:animEffect transition="in" filter="fade">
                                      <p:cBhvr>
                                        <p:cTn id="119" dur="3000"/>
                                        <p:tgtEl>
                                          <p:spTgt spid="13"/>
                                        </p:tgtEl>
                                      </p:cBhvr>
                                    </p:animEffect>
                                  </p:childTnLst>
                                </p:cTn>
                              </p:par>
                            </p:childTnLst>
                          </p:cTn>
                        </p:par>
                        <p:par>
                          <p:cTn id="120" fill="hold" nodeType="afterGroup">
                            <p:stCondLst>
                              <p:cond delay="86000"/>
                            </p:stCondLst>
                            <p:childTnLst>
                              <p:par>
                                <p:cTn id="121" presetID="22" presetClass="entr" presetSubtype="2" fill="hold" grpId="0" nodeType="afterEffect">
                                  <p:stCondLst>
                                    <p:cond delay="4000"/>
                                  </p:stCondLst>
                                  <p:childTnLst>
                                    <p:set>
                                      <p:cBhvr>
                                        <p:cTn id="122" dur="1" fill="hold">
                                          <p:stCondLst>
                                            <p:cond delay="0"/>
                                          </p:stCondLst>
                                        </p:cTn>
                                        <p:tgtEl>
                                          <p:spTgt spid="107606"/>
                                        </p:tgtEl>
                                        <p:attrNameLst>
                                          <p:attrName>style.visibility</p:attrName>
                                        </p:attrNameLst>
                                      </p:cBhvr>
                                      <p:to>
                                        <p:strVal val="visible"/>
                                      </p:to>
                                    </p:set>
                                    <p:animEffect transition="in" filter="wipe(right)">
                                      <p:cBhvr>
                                        <p:cTn id="123" dur="5000"/>
                                        <p:tgtEl>
                                          <p:spTgt spid="107606"/>
                                        </p:tgtEl>
                                      </p:cBhvr>
                                    </p:animEffect>
                                  </p:childTnLst>
                                </p:cTn>
                              </p:par>
                            </p:childTnLst>
                          </p:cTn>
                        </p:par>
                        <p:par>
                          <p:cTn id="124" fill="hold" nodeType="afterGroup">
                            <p:stCondLst>
                              <p:cond delay="95000"/>
                            </p:stCondLst>
                            <p:childTnLst>
                              <p:par>
                                <p:cTn id="125" presetID="10" presetClass="entr" presetSubtype="0" fill="hold" nodeType="afterEffect">
                                  <p:stCondLst>
                                    <p:cond delay="200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3000"/>
                                        <p:tgtEl>
                                          <p:spTgt spid="27"/>
                                        </p:tgtEl>
                                      </p:cBhvr>
                                    </p:animEffect>
                                  </p:childTnLst>
                                </p:cTn>
                              </p:par>
                            </p:childTnLst>
                          </p:cTn>
                        </p:par>
                        <p:par>
                          <p:cTn id="128" fill="hold" nodeType="afterGroup">
                            <p:stCondLst>
                              <p:cond delay="100000"/>
                            </p:stCondLst>
                            <p:childTnLst>
                              <p:par>
                                <p:cTn id="129" presetID="10" presetClass="entr" presetSubtype="0" fill="hold" nodeType="afterEffect">
                                  <p:stCondLst>
                                    <p:cond delay="100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3000"/>
                                        <p:tgtEl>
                                          <p:spTgt spid="8"/>
                                        </p:tgtEl>
                                      </p:cBhvr>
                                    </p:animEffect>
                                  </p:childTnLst>
                                </p:cTn>
                              </p:par>
                            </p:childTnLst>
                          </p:cTn>
                        </p:par>
                        <p:par>
                          <p:cTn id="132" fill="hold" nodeType="afterGroup">
                            <p:stCondLst>
                              <p:cond delay="104000"/>
                            </p:stCondLst>
                            <p:childTnLst>
                              <p:par>
                                <p:cTn id="133" presetID="10" presetClass="entr" presetSubtype="0" fill="hold" nodeType="afterEffect">
                                  <p:stCondLst>
                                    <p:cond delay="1000"/>
                                  </p:stCondLst>
                                  <p:childTnLst>
                                    <p:set>
                                      <p:cBhvr>
                                        <p:cTn id="134" dur="1" fill="hold">
                                          <p:stCondLst>
                                            <p:cond delay="0"/>
                                          </p:stCondLst>
                                        </p:cTn>
                                        <p:tgtEl>
                                          <p:spTgt spid="4"/>
                                        </p:tgtEl>
                                        <p:attrNameLst>
                                          <p:attrName>style.visibility</p:attrName>
                                        </p:attrNameLst>
                                      </p:cBhvr>
                                      <p:to>
                                        <p:strVal val="visible"/>
                                      </p:to>
                                    </p:set>
                                    <p:animEffect transition="in" filter="fade">
                                      <p:cBhvr>
                                        <p:cTn id="135" dur="3000"/>
                                        <p:tgtEl>
                                          <p:spTgt spid="4"/>
                                        </p:tgtEl>
                                      </p:cBhvr>
                                    </p:animEffect>
                                  </p:childTnLst>
                                </p:cTn>
                              </p:par>
                            </p:childTnLst>
                          </p:cTn>
                        </p:par>
                        <p:par>
                          <p:cTn id="136" fill="hold" nodeType="afterGroup">
                            <p:stCondLst>
                              <p:cond delay="108000"/>
                            </p:stCondLst>
                            <p:childTnLst>
                              <p:par>
                                <p:cTn id="137" presetID="22" presetClass="entr" presetSubtype="1" fill="hold" grpId="0" nodeType="afterEffect">
                                  <p:stCondLst>
                                    <p:cond delay="0"/>
                                  </p:stCondLst>
                                  <p:childTnLst>
                                    <p:set>
                                      <p:cBhvr>
                                        <p:cTn id="138" dur="1" fill="hold">
                                          <p:stCondLst>
                                            <p:cond delay="0"/>
                                          </p:stCondLst>
                                        </p:cTn>
                                        <p:tgtEl>
                                          <p:spTgt spid="107642"/>
                                        </p:tgtEl>
                                        <p:attrNameLst>
                                          <p:attrName>style.visibility</p:attrName>
                                        </p:attrNameLst>
                                      </p:cBhvr>
                                      <p:to>
                                        <p:strVal val="visible"/>
                                      </p:to>
                                    </p:set>
                                    <p:animEffect transition="in" filter="wipe(up)">
                                      <p:cBhvr>
                                        <p:cTn id="139" dur="5000"/>
                                        <p:tgtEl>
                                          <p:spTgt spid="107642"/>
                                        </p:tgtEl>
                                      </p:cBhvr>
                                    </p:animEffect>
                                  </p:childTnLst>
                                </p:cTn>
                              </p:par>
                            </p:childTnLst>
                          </p:cTn>
                        </p:par>
                        <p:par>
                          <p:cTn id="140" fill="hold" nodeType="afterGroup">
                            <p:stCondLst>
                              <p:cond delay="113000"/>
                            </p:stCondLst>
                            <p:childTnLst>
                              <p:par>
                                <p:cTn id="141" presetID="22" presetClass="entr" presetSubtype="8" fill="hold" grpId="0" nodeType="afterEffect">
                                  <p:stCondLst>
                                    <p:cond delay="4000"/>
                                  </p:stCondLst>
                                  <p:childTnLst>
                                    <p:set>
                                      <p:cBhvr>
                                        <p:cTn id="142" dur="1" fill="hold">
                                          <p:stCondLst>
                                            <p:cond delay="0"/>
                                          </p:stCondLst>
                                        </p:cTn>
                                        <p:tgtEl>
                                          <p:spTgt spid="107605"/>
                                        </p:tgtEl>
                                        <p:attrNameLst>
                                          <p:attrName>style.visibility</p:attrName>
                                        </p:attrNameLst>
                                      </p:cBhvr>
                                      <p:to>
                                        <p:strVal val="visible"/>
                                      </p:to>
                                    </p:set>
                                    <p:animEffect transition="in" filter="wipe(left)">
                                      <p:cBhvr>
                                        <p:cTn id="143" dur="5000"/>
                                        <p:tgtEl>
                                          <p:spTgt spid="107605"/>
                                        </p:tgtEl>
                                      </p:cBhvr>
                                    </p:animEffect>
                                  </p:childTnLst>
                                </p:cTn>
                              </p:par>
                            </p:childTnLst>
                          </p:cTn>
                        </p:par>
                        <p:par>
                          <p:cTn id="144" fill="hold" nodeType="afterGroup">
                            <p:stCondLst>
                              <p:cond delay="122000"/>
                            </p:stCondLst>
                            <p:childTnLst>
                              <p:par>
                                <p:cTn id="145" presetID="10" presetClass="entr" presetSubtype="0" fill="hold" nodeType="afterEffect">
                                  <p:stCondLst>
                                    <p:cond delay="2000"/>
                                  </p:stCondLst>
                                  <p:childTnLst>
                                    <p:set>
                                      <p:cBhvr>
                                        <p:cTn id="146" dur="1" fill="hold">
                                          <p:stCondLst>
                                            <p:cond delay="0"/>
                                          </p:stCondLst>
                                        </p:cTn>
                                        <p:tgtEl>
                                          <p:spTgt spid="10"/>
                                        </p:tgtEl>
                                        <p:attrNameLst>
                                          <p:attrName>style.visibility</p:attrName>
                                        </p:attrNameLst>
                                      </p:cBhvr>
                                      <p:to>
                                        <p:strVal val="visible"/>
                                      </p:to>
                                    </p:set>
                                    <p:animEffect transition="in" filter="fade">
                                      <p:cBhvr>
                                        <p:cTn id="147" dur="3000"/>
                                        <p:tgtEl>
                                          <p:spTgt spid="10"/>
                                        </p:tgtEl>
                                      </p:cBhvr>
                                    </p:animEffect>
                                  </p:childTnLst>
                                </p:cTn>
                              </p:par>
                            </p:childTnLst>
                          </p:cTn>
                        </p:par>
                        <p:par>
                          <p:cTn id="148" fill="hold" nodeType="afterGroup">
                            <p:stCondLst>
                              <p:cond delay="127000"/>
                            </p:stCondLst>
                            <p:childTnLst>
                              <p:par>
                                <p:cTn id="149" presetID="22" presetClass="entr" presetSubtype="8" fill="hold" grpId="0" nodeType="afterEffect">
                                  <p:stCondLst>
                                    <p:cond delay="4000"/>
                                  </p:stCondLst>
                                  <p:childTnLst>
                                    <p:set>
                                      <p:cBhvr>
                                        <p:cTn id="150" dur="1" fill="hold">
                                          <p:stCondLst>
                                            <p:cond delay="0"/>
                                          </p:stCondLst>
                                        </p:cTn>
                                        <p:tgtEl>
                                          <p:spTgt spid="107604"/>
                                        </p:tgtEl>
                                        <p:attrNameLst>
                                          <p:attrName>style.visibility</p:attrName>
                                        </p:attrNameLst>
                                      </p:cBhvr>
                                      <p:to>
                                        <p:strVal val="visible"/>
                                      </p:to>
                                    </p:set>
                                    <p:animEffect transition="in" filter="wipe(left)">
                                      <p:cBhvr>
                                        <p:cTn id="151" dur="5000"/>
                                        <p:tgtEl>
                                          <p:spTgt spid="107604"/>
                                        </p:tgtEl>
                                      </p:cBhvr>
                                    </p:animEffect>
                                  </p:childTnLst>
                                </p:cTn>
                              </p:par>
                            </p:childTnLst>
                          </p:cTn>
                        </p:par>
                        <p:par>
                          <p:cTn id="152" fill="hold" nodeType="afterGroup">
                            <p:stCondLst>
                              <p:cond delay="136000"/>
                            </p:stCondLst>
                            <p:childTnLst>
                              <p:par>
                                <p:cTn id="153" presetID="17" presetClass="entr" presetSubtype="10" fill="hold" grpId="0" nodeType="afterEffect">
                                  <p:stCondLst>
                                    <p:cond delay="2000"/>
                                  </p:stCondLst>
                                  <p:childTnLst>
                                    <p:set>
                                      <p:cBhvr>
                                        <p:cTn id="154" dur="1" fill="hold">
                                          <p:stCondLst>
                                            <p:cond delay="0"/>
                                          </p:stCondLst>
                                        </p:cTn>
                                        <p:tgtEl>
                                          <p:spTgt spid="107603"/>
                                        </p:tgtEl>
                                        <p:attrNameLst>
                                          <p:attrName>style.visibility</p:attrName>
                                        </p:attrNameLst>
                                      </p:cBhvr>
                                      <p:to>
                                        <p:strVal val="visible"/>
                                      </p:to>
                                    </p:set>
                                    <p:anim calcmode="lin" valueType="num">
                                      <p:cBhvr>
                                        <p:cTn id="155" dur="2000" fill="hold"/>
                                        <p:tgtEl>
                                          <p:spTgt spid="107603"/>
                                        </p:tgtEl>
                                        <p:attrNameLst>
                                          <p:attrName>ppt_w</p:attrName>
                                        </p:attrNameLst>
                                      </p:cBhvr>
                                      <p:tavLst>
                                        <p:tav tm="0">
                                          <p:val>
                                            <p:fltVal val="0"/>
                                          </p:val>
                                        </p:tav>
                                        <p:tav tm="100000">
                                          <p:val>
                                            <p:strVal val="#ppt_w"/>
                                          </p:val>
                                        </p:tav>
                                      </p:tavLst>
                                    </p:anim>
                                    <p:anim calcmode="lin" valueType="num">
                                      <p:cBhvr>
                                        <p:cTn id="156" dur="2000" fill="hold"/>
                                        <p:tgtEl>
                                          <p:spTgt spid="107603"/>
                                        </p:tgtEl>
                                        <p:attrNameLst>
                                          <p:attrName>ppt_h</p:attrName>
                                        </p:attrNameLst>
                                      </p:cBhvr>
                                      <p:tavLst>
                                        <p:tav tm="0">
                                          <p:val>
                                            <p:strVal val="#ppt_h"/>
                                          </p:val>
                                        </p:tav>
                                        <p:tav tm="100000">
                                          <p:val>
                                            <p:strVal val="#ppt_h"/>
                                          </p:val>
                                        </p:tav>
                                      </p:tavLst>
                                    </p:anim>
                                  </p:childTnLst>
                                </p:cTn>
                              </p:par>
                            </p:childTnLst>
                          </p:cTn>
                        </p:par>
                        <p:par>
                          <p:cTn id="157" fill="hold" nodeType="afterGroup">
                            <p:stCondLst>
                              <p:cond delay="140000"/>
                            </p:stCondLst>
                            <p:childTnLst>
                              <p:par>
                                <p:cTn id="158" presetID="10" presetClass="entr" presetSubtype="0" fill="hold" grpId="0" nodeType="afterEffect">
                                  <p:stCondLst>
                                    <p:cond delay="0"/>
                                  </p:stCondLst>
                                  <p:childTnLst>
                                    <p:set>
                                      <p:cBhvr>
                                        <p:cTn id="159" dur="1" fill="hold">
                                          <p:stCondLst>
                                            <p:cond delay="0"/>
                                          </p:stCondLst>
                                        </p:cTn>
                                        <p:tgtEl>
                                          <p:spTgt spid="107601"/>
                                        </p:tgtEl>
                                        <p:attrNameLst>
                                          <p:attrName>style.visibility</p:attrName>
                                        </p:attrNameLst>
                                      </p:cBhvr>
                                      <p:to>
                                        <p:strVal val="visible"/>
                                      </p:to>
                                    </p:set>
                                    <p:animEffect transition="in" filter="fade">
                                      <p:cBhvr>
                                        <p:cTn id="160" dur="2000"/>
                                        <p:tgtEl>
                                          <p:spTgt spid="107601"/>
                                        </p:tgtEl>
                                      </p:cBhvr>
                                    </p:animEffect>
                                  </p:childTnLst>
                                </p:cTn>
                              </p:par>
                              <p:par>
                                <p:cTn id="161" presetID="22" presetClass="entr" presetSubtype="8" fill="hold" nodeType="withEffect">
                                  <p:stCondLst>
                                    <p:cond delay="0"/>
                                  </p:stCondLst>
                                  <p:childTnLst>
                                    <p:set>
                                      <p:cBhvr>
                                        <p:cTn id="162" dur="1" fill="hold">
                                          <p:stCondLst>
                                            <p:cond delay="0"/>
                                          </p:stCondLst>
                                        </p:cTn>
                                        <p:tgtEl>
                                          <p:spTgt spid="107523">
                                            <p:txEl>
                                              <p:pRg st="0" end="0"/>
                                            </p:txEl>
                                          </p:spTgt>
                                        </p:tgtEl>
                                        <p:attrNameLst>
                                          <p:attrName>style.visibility</p:attrName>
                                        </p:attrNameLst>
                                      </p:cBhvr>
                                      <p:to>
                                        <p:strVal val="visible"/>
                                      </p:to>
                                    </p:set>
                                    <p:animEffect transition="in" filter="wipe(left)">
                                      <p:cBhvr>
                                        <p:cTn id="163" dur="3000"/>
                                        <p:tgtEl>
                                          <p:spTgt spid="107523">
                                            <p:txEl>
                                              <p:pRg st="0" end="0"/>
                                            </p:txEl>
                                          </p:spTgt>
                                        </p:tgtEl>
                                      </p:cBhvr>
                                    </p:animEffect>
                                  </p:childTnLst>
                                </p:cTn>
                              </p:par>
                            </p:childTnLst>
                          </p:cTn>
                        </p:par>
                        <p:par>
                          <p:cTn id="164" fill="hold" nodeType="afterGroup">
                            <p:stCondLst>
                              <p:cond delay="143000"/>
                            </p:stCondLst>
                            <p:childTnLst>
                              <p:par>
                                <p:cTn id="165" presetID="10" presetClass="entr" presetSubtype="0" fill="hold" nodeType="afterEffect">
                                  <p:stCondLst>
                                    <p:cond delay="0"/>
                                  </p:stCondLst>
                                  <p:childTnLst>
                                    <p:set>
                                      <p:cBhvr>
                                        <p:cTn id="166" dur="1" fill="hold">
                                          <p:stCondLst>
                                            <p:cond delay="0"/>
                                          </p:stCondLst>
                                        </p:cTn>
                                        <p:tgtEl>
                                          <p:spTgt spid="26"/>
                                        </p:tgtEl>
                                        <p:attrNameLst>
                                          <p:attrName>style.visibility</p:attrName>
                                        </p:attrNameLst>
                                      </p:cBhvr>
                                      <p:to>
                                        <p:strVal val="visible"/>
                                      </p:to>
                                    </p:set>
                                    <p:animEffect transition="in" filter="fade">
                                      <p:cBhvr>
                                        <p:cTn id="167" dur="3000"/>
                                        <p:tgtEl>
                                          <p:spTgt spid="2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7680"/>
                                        </p:tgtEl>
                                        <p:attrNameLst>
                                          <p:attrName>style.visibility</p:attrName>
                                        </p:attrNameLst>
                                      </p:cBhvr>
                                      <p:to>
                                        <p:strVal val="visible"/>
                                      </p:to>
                                    </p:set>
                                    <p:animEffect transition="in" filter="fade">
                                      <p:cBhvr>
                                        <p:cTn id="170" dur="3000"/>
                                        <p:tgtEl>
                                          <p:spTgt spid="107680"/>
                                        </p:tgtEl>
                                      </p:cBhvr>
                                    </p:animEffect>
                                  </p:childTnLst>
                                </p:cTn>
                              </p:par>
                            </p:childTnLst>
                          </p:cTn>
                        </p:par>
                        <p:par>
                          <p:cTn id="171" fill="hold" nodeType="afterGroup">
                            <p:stCondLst>
                              <p:cond delay="146000"/>
                            </p:stCondLst>
                            <p:childTnLst>
                              <p:par>
                                <p:cTn id="172" presetID="26" presetClass="emph" presetSubtype="0" repeatCount="5000" fill="hold" nodeType="afterEffect">
                                  <p:stCondLst>
                                    <p:cond delay="0"/>
                                  </p:stCondLst>
                                  <p:childTnLst>
                                    <p:animEffect transition="out" filter="fade">
                                      <p:cBhvr>
                                        <p:cTn id="173" dur="2000" tmFilter="0, 0; .2, .5; .8, .5; 1, 0"/>
                                        <p:tgtEl>
                                          <p:spTgt spid="26"/>
                                        </p:tgtEl>
                                      </p:cBhvr>
                                    </p:animEffect>
                                    <p:animScale>
                                      <p:cBhvr>
                                        <p:cTn id="174" dur="1000" autoRev="1" fill="hold"/>
                                        <p:tgtEl>
                                          <p:spTgt spid="26"/>
                                        </p:tgtEl>
                                      </p:cBhvr>
                                      <p:by x="105000" y="105000"/>
                                    </p:animScale>
                                  </p:childTnLst>
                                </p:cTn>
                              </p:par>
                              <p:par>
                                <p:cTn id="175" presetID="26" presetClass="emph" presetSubtype="0" repeatCount="5000" fill="hold" grpId="1" nodeType="withEffect">
                                  <p:stCondLst>
                                    <p:cond delay="0"/>
                                  </p:stCondLst>
                                  <p:childTnLst>
                                    <p:animEffect transition="out" filter="fade">
                                      <p:cBhvr>
                                        <p:cTn id="176" dur="2000" tmFilter="0, 0; .2, .5; .8, .5; 1, 0"/>
                                        <p:tgtEl>
                                          <p:spTgt spid="107680"/>
                                        </p:tgtEl>
                                      </p:cBhvr>
                                    </p:animEffect>
                                    <p:animScale>
                                      <p:cBhvr>
                                        <p:cTn id="177" dur="1000" autoRev="1" fill="hold"/>
                                        <p:tgtEl>
                                          <p:spTgt spid="107680"/>
                                        </p:tgtEl>
                                      </p:cBhvr>
                                      <p:by x="105000" y="105000"/>
                                    </p:animScale>
                                  </p:childTnLst>
                                </p:cTn>
                              </p:par>
                              <p:par>
                                <p:cTn id="178" presetID="22" presetClass="entr" presetSubtype="8" fill="hold" nodeType="withEffect">
                                  <p:stCondLst>
                                    <p:cond delay="0"/>
                                  </p:stCondLst>
                                  <p:childTnLst>
                                    <p:set>
                                      <p:cBhvr>
                                        <p:cTn id="179" dur="1" fill="hold">
                                          <p:stCondLst>
                                            <p:cond delay="0"/>
                                          </p:stCondLst>
                                        </p:cTn>
                                        <p:tgtEl>
                                          <p:spTgt spid="107524">
                                            <p:txEl>
                                              <p:pRg st="0" end="0"/>
                                            </p:txEl>
                                          </p:spTgt>
                                        </p:tgtEl>
                                        <p:attrNameLst>
                                          <p:attrName>style.visibility</p:attrName>
                                        </p:attrNameLst>
                                      </p:cBhvr>
                                      <p:to>
                                        <p:strVal val="visible"/>
                                      </p:to>
                                    </p:set>
                                    <p:animEffect transition="in" filter="wipe(left)">
                                      <p:cBhvr>
                                        <p:cTn id="180" dur="3000"/>
                                        <p:tgtEl>
                                          <p:spTgt spid="107524">
                                            <p:txEl>
                                              <p:pRg st="0" end="0"/>
                                            </p:txEl>
                                          </p:spTgt>
                                        </p:tgtEl>
                                      </p:cBhvr>
                                    </p:animEffect>
                                  </p:childTnLst>
                                </p:cTn>
                              </p:par>
                            </p:childTnLst>
                          </p:cTn>
                        </p:par>
                        <p:par>
                          <p:cTn id="181" fill="hold" nodeType="afterGroup">
                            <p:stCondLst>
                              <p:cond delay="156000"/>
                            </p:stCondLst>
                            <p:childTnLst>
                              <p:par>
                                <p:cTn id="182" presetID="22" presetClass="entr" presetSubtype="8" fill="hold" nodeType="afterEffect">
                                  <p:stCondLst>
                                    <p:cond delay="0"/>
                                  </p:stCondLst>
                                  <p:childTnLst>
                                    <p:set>
                                      <p:cBhvr>
                                        <p:cTn id="183" dur="1" fill="hold">
                                          <p:stCondLst>
                                            <p:cond delay="0"/>
                                          </p:stCondLst>
                                        </p:cTn>
                                        <p:tgtEl>
                                          <p:spTgt spid="107524">
                                            <p:txEl>
                                              <p:pRg st="1" end="1"/>
                                            </p:txEl>
                                          </p:spTgt>
                                        </p:tgtEl>
                                        <p:attrNameLst>
                                          <p:attrName>style.visibility</p:attrName>
                                        </p:attrNameLst>
                                      </p:cBhvr>
                                      <p:to>
                                        <p:strVal val="visible"/>
                                      </p:to>
                                    </p:set>
                                    <p:animEffect transition="in" filter="wipe(left)">
                                      <p:cBhvr>
                                        <p:cTn id="184" dur="3000"/>
                                        <p:tgtEl>
                                          <p:spTgt spid="107524">
                                            <p:txEl>
                                              <p:pRg st="1" end="1"/>
                                            </p:txEl>
                                          </p:spTgt>
                                        </p:tgtEl>
                                      </p:cBhvr>
                                    </p:animEffect>
                                  </p:childTnLst>
                                </p:cTn>
                              </p:par>
                            </p:childTnLst>
                          </p:cTn>
                        </p:par>
                        <p:par>
                          <p:cTn id="185" fill="hold" nodeType="afterGroup">
                            <p:stCondLst>
                              <p:cond delay="159000"/>
                            </p:stCondLst>
                            <p:childTnLst>
                              <p:par>
                                <p:cTn id="186" presetID="22" presetClass="entr" presetSubtype="8" fill="hold" nodeType="afterEffect">
                                  <p:stCondLst>
                                    <p:cond delay="0"/>
                                  </p:stCondLst>
                                  <p:childTnLst>
                                    <p:set>
                                      <p:cBhvr>
                                        <p:cTn id="187" dur="1" fill="hold">
                                          <p:stCondLst>
                                            <p:cond delay="0"/>
                                          </p:stCondLst>
                                        </p:cTn>
                                        <p:tgtEl>
                                          <p:spTgt spid="107524">
                                            <p:txEl>
                                              <p:pRg st="2" end="2"/>
                                            </p:txEl>
                                          </p:spTgt>
                                        </p:tgtEl>
                                        <p:attrNameLst>
                                          <p:attrName>style.visibility</p:attrName>
                                        </p:attrNameLst>
                                      </p:cBhvr>
                                      <p:to>
                                        <p:strVal val="visible"/>
                                      </p:to>
                                    </p:set>
                                    <p:animEffect transition="in" filter="wipe(left)">
                                      <p:cBhvr>
                                        <p:cTn id="188" dur="3000"/>
                                        <p:tgtEl>
                                          <p:spTgt spid="107524">
                                            <p:txEl>
                                              <p:pRg st="2" end="2"/>
                                            </p:txEl>
                                          </p:spTgt>
                                        </p:tgtEl>
                                      </p:cBhvr>
                                    </p:animEffect>
                                  </p:childTnLst>
                                </p:cTn>
                              </p:par>
                            </p:childTnLst>
                          </p:cTn>
                        </p:par>
                        <p:par>
                          <p:cTn id="189" fill="hold" nodeType="afterGroup">
                            <p:stCondLst>
                              <p:cond delay="162000"/>
                            </p:stCondLst>
                            <p:childTnLst>
                              <p:par>
                                <p:cTn id="190" presetID="22" presetClass="entr" presetSubtype="8" fill="hold" nodeType="afterEffect">
                                  <p:stCondLst>
                                    <p:cond delay="0"/>
                                  </p:stCondLst>
                                  <p:childTnLst>
                                    <p:set>
                                      <p:cBhvr>
                                        <p:cTn id="191" dur="1" fill="hold">
                                          <p:stCondLst>
                                            <p:cond delay="0"/>
                                          </p:stCondLst>
                                        </p:cTn>
                                        <p:tgtEl>
                                          <p:spTgt spid="107524">
                                            <p:txEl>
                                              <p:pRg st="3" end="3"/>
                                            </p:txEl>
                                          </p:spTgt>
                                        </p:tgtEl>
                                        <p:attrNameLst>
                                          <p:attrName>style.visibility</p:attrName>
                                        </p:attrNameLst>
                                      </p:cBhvr>
                                      <p:to>
                                        <p:strVal val="visible"/>
                                      </p:to>
                                    </p:set>
                                    <p:animEffect transition="in" filter="wipe(left)">
                                      <p:cBhvr>
                                        <p:cTn id="192" dur="3000"/>
                                        <p:tgtEl>
                                          <p:spTgt spid="107524">
                                            <p:txEl>
                                              <p:pRg st="3" end="3"/>
                                            </p:txEl>
                                          </p:spTgt>
                                        </p:tgtEl>
                                      </p:cBhvr>
                                    </p:animEffect>
                                  </p:childTnLst>
                                </p:cTn>
                              </p:par>
                            </p:childTnLst>
                          </p:cTn>
                        </p:par>
                        <p:par>
                          <p:cTn id="193" fill="hold" nodeType="afterGroup">
                            <p:stCondLst>
                              <p:cond delay="165000"/>
                            </p:stCondLst>
                            <p:childTnLst>
                              <p:par>
                                <p:cTn id="194" presetID="22" presetClass="entr" presetSubtype="8" fill="hold" nodeType="afterEffect">
                                  <p:stCondLst>
                                    <p:cond delay="0"/>
                                  </p:stCondLst>
                                  <p:childTnLst>
                                    <p:set>
                                      <p:cBhvr>
                                        <p:cTn id="195" dur="1" fill="hold">
                                          <p:stCondLst>
                                            <p:cond delay="0"/>
                                          </p:stCondLst>
                                        </p:cTn>
                                        <p:tgtEl>
                                          <p:spTgt spid="107524">
                                            <p:txEl>
                                              <p:pRg st="4" end="4"/>
                                            </p:txEl>
                                          </p:spTgt>
                                        </p:tgtEl>
                                        <p:attrNameLst>
                                          <p:attrName>style.visibility</p:attrName>
                                        </p:attrNameLst>
                                      </p:cBhvr>
                                      <p:to>
                                        <p:strVal val="visible"/>
                                      </p:to>
                                    </p:set>
                                    <p:animEffect transition="in" filter="wipe(left)">
                                      <p:cBhvr>
                                        <p:cTn id="196" dur="3000"/>
                                        <p:tgtEl>
                                          <p:spTgt spid="107524">
                                            <p:txEl>
                                              <p:pRg st="4" end="4"/>
                                            </p:txEl>
                                          </p:spTgt>
                                        </p:tgtEl>
                                      </p:cBhvr>
                                    </p:animEffect>
                                  </p:childTnLst>
                                </p:cTn>
                              </p:par>
                            </p:childTnLst>
                          </p:cTn>
                        </p:par>
                        <p:par>
                          <p:cTn id="197" fill="hold" nodeType="afterGroup">
                            <p:stCondLst>
                              <p:cond delay="168000"/>
                            </p:stCondLst>
                            <p:childTnLst>
                              <p:par>
                                <p:cTn id="198" presetID="10" presetClass="entr" presetSubtype="0" fill="hold" nodeType="afterEffect">
                                  <p:stCondLst>
                                    <p:cond delay="0"/>
                                  </p:stCondLst>
                                  <p:childTnLst>
                                    <p:set>
                                      <p:cBhvr>
                                        <p:cTn id="199" dur="1" fill="hold">
                                          <p:stCondLst>
                                            <p:cond delay="0"/>
                                          </p:stCondLst>
                                        </p:cTn>
                                        <p:tgtEl>
                                          <p:spTgt spid="17"/>
                                        </p:tgtEl>
                                        <p:attrNameLst>
                                          <p:attrName>style.visibility</p:attrName>
                                        </p:attrNameLst>
                                      </p:cBhvr>
                                      <p:to>
                                        <p:strVal val="visible"/>
                                      </p:to>
                                    </p:set>
                                    <p:animEffect transition="in" filter="fade">
                                      <p:cBhvr>
                                        <p:cTn id="200" dur="2000"/>
                                        <p:tgtEl>
                                          <p:spTgt spid="17"/>
                                        </p:tgtEl>
                                      </p:cBhvr>
                                    </p:animEffect>
                                  </p:childTnLst>
                                </p:cTn>
                              </p:par>
                              <p:par>
                                <p:cTn id="201" presetID="10" presetClass="entr" presetSubtype="0" fill="hold" nodeType="withEffect">
                                  <p:stCondLst>
                                    <p:cond delay="0"/>
                                  </p:stCondLst>
                                  <p:childTnLst>
                                    <p:set>
                                      <p:cBhvr>
                                        <p:cTn id="202" dur="1" fill="hold">
                                          <p:stCondLst>
                                            <p:cond delay="0"/>
                                          </p:stCondLst>
                                        </p:cTn>
                                        <p:tgtEl>
                                          <p:spTgt spid="19"/>
                                        </p:tgtEl>
                                        <p:attrNameLst>
                                          <p:attrName>style.visibility</p:attrName>
                                        </p:attrNameLst>
                                      </p:cBhvr>
                                      <p:to>
                                        <p:strVal val="visible"/>
                                      </p:to>
                                    </p:set>
                                    <p:animEffect transition="in" filter="fade">
                                      <p:cBhvr>
                                        <p:cTn id="203" dur="2000"/>
                                        <p:tgtEl>
                                          <p:spTgt spid="19"/>
                                        </p:tgtEl>
                                      </p:cBhvr>
                                    </p:animEffect>
                                  </p:childTnLst>
                                </p:cTn>
                              </p:par>
                              <p:par>
                                <p:cTn id="204" presetID="26" presetClass="emph" presetSubtype="0" repeatCount="5000" fill="hold" nodeType="withEffect">
                                  <p:stCondLst>
                                    <p:cond delay="0"/>
                                  </p:stCondLst>
                                  <p:childTnLst>
                                    <p:animEffect transition="out" filter="fade">
                                      <p:cBhvr>
                                        <p:cTn id="205" dur="2000" tmFilter="0, 0; .2, .5; .8, .5; 1, 0"/>
                                        <p:tgtEl>
                                          <p:spTgt spid="19"/>
                                        </p:tgtEl>
                                      </p:cBhvr>
                                    </p:animEffect>
                                    <p:animScale>
                                      <p:cBhvr>
                                        <p:cTn id="206" dur="1000" autoRev="1" fill="hold"/>
                                        <p:tgtEl>
                                          <p:spTgt spid="19"/>
                                        </p:tgtEl>
                                      </p:cBhvr>
                                      <p:by x="105000" y="105000"/>
                                    </p:animScale>
                                  </p:childTnLst>
                                </p:cTn>
                              </p:par>
                              <p:par>
                                <p:cTn id="207" presetID="26" presetClass="emph" presetSubtype="0" repeatCount="5000" fill="hold" nodeType="withEffect">
                                  <p:stCondLst>
                                    <p:cond delay="0"/>
                                  </p:stCondLst>
                                  <p:childTnLst>
                                    <p:animEffect transition="out" filter="fade">
                                      <p:cBhvr>
                                        <p:cTn id="208" dur="2000" tmFilter="0, 0; .2, .5; .8, .5; 1, 0"/>
                                        <p:tgtEl>
                                          <p:spTgt spid="17"/>
                                        </p:tgtEl>
                                      </p:cBhvr>
                                    </p:animEffect>
                                    <p:animScale>
                                      <p:cBhvr>
                                        <p:cTn id="209" dur="1000" autoRev="1" fill="hold"/>
                                        <p:tgtEl>
                                          <p:spTgt spid="17"/>
                                        </p:tgtEl>
                                      </p:cBhvr>
                                      <p:by x="105000" y="105000"/>
                                    </p:animScale>
                                  </p:childTnLst>
                                </p:cTn>
                              </p:par>
                              <p:par>
                                <p:cTn id="210" presetID="22" presetClass="entr" presetSubtype="8" fill="hold" nodeType="withEffect">
                                  <p:stCondLst>
                                    <p:cond delay="0"/>
                                  </p:stCondLst>
                                  <p:childTnLst>
                                    <p:set>
                                      <p:cBhvr>
                                        <p:cTn id="211" dur="1" fill="hold">
                                          <p:stCondLst>
                                            <p:cond delay="0"/>
                                          </p:stCondLst>
                                        </p:cTn>
                                        <p:tgtEl>
                                          <p:spTgt spid="107525">
                                            <p:txEl>
                                              <p:pRg st="0" end="0"/>
                                            </p:txEl>
                                          </p:spTgt>
                                        </p:tgtEl>
                                        <p:attrNameLst>
                                          <p:attrName>style.visibility</p:attrName>
                                        </p:attrNameLst>
                                      </p:cBhvr>
                                      <p:to>
                                        <p:strVal val="visible"/>
                                      </p:to>
                                    </p:set>
                                    <p:animEffect transition="in" filter="wipe(left)">
                                      <p:cBhvr>
                                        <p:cTn id="212" dur="3000"/>
                                        <p:tgtEl>
                                          <p:spTgt spid="107525">
                                            <p:txEl>
                                              <p:pRg st="0" end="0"/>
                                            </p:txEl>
                                          </p:spTgt>
                                        </p:tgtEl>
                                      </p:cBhvr>
                                    </p:animEffect>
                                  </p:childTnLst>
                                </p:cTn>
                              </p:par>
                            </p:childTnLst>
                          </p:cTn>
                        </p:par>
                        <p:par>
                          <p:cTn id="213" fill="hold" nodeType="afterGroup">
                            <p:stCondLst>
                              <p:cond delay="178000"/>
                            </p:stCondLst>
                            <p:childTnLst>
                              <p:par>
                                <p:cTn id="214" presetID="22" presetClass="entr" presetSubtype="8" fill="hold" nodeType="afterEffect">
                                  <p:stCondLst>
                                    <p:cond delay="0"/>
                                  </p:stCondLst>
                                  <p:childTnLst>
                                    <p:set>
                                      <p:cBhvr>
                                        <p:cTn id="215" dur="1" fill="hold">
                                          <p:stCondLst>
                                            <p:cond delay="0"/>
                                          </p:stCondLst>
                                        </p:cTn>
                                        <p:tgtEl>
                                          <p:spTgt spid="107525">
                                            <p:txEl>
                                              <p:pRg st="1" end="1"/>
                                            </p:txEl>
                                          </p:spTgt>
                                        </p:tgtEl>
                                        <p:attrNameLst>
                                          <p:attrName>style.visibility</p:attrName>
                                        </p:attrNameLst>
                                      </p:cBhvr>
                                      <p:to>
                                        <p:strVal val="visible"/>
                                      </p:to>
                                    </p:set>
                                    <p:animEffect transition="in" filter="wipe(left)">
                                      <p:cBhvr>
                                        <p:cTn id="216" dur="3000"/>
                                        <p:tgtEl>
                                          <p:spTgt spid="107525">
                                            <p:txEl>
                                              <p:pRg st="1" end="1"/>
                                            </p:txEl>
                                          </p:spTgt>
                                        </p:tgtEl>
                                      </p:cBhvr>
                                    </p:animEffect>
                                  </p:childTnLst>
                                </p:cTn>
                              </p:par>
                            </p:childTnLst>
                          </p:cTn>
                        </p:par>
                        <p:par>
                          <p:cTn id="217" fill="hold" nodeType="afterGroup">
                            <p:stCondLst>
                              <p:cond delay="181000"/>
                            </p:stCondLst>
                            <p:childTnLst>
                              <p:par>
                                <p:cTn id="218" presetID="22" presetClass="entr" presetSubtype="8" fill="hold" nodeType="afterEffect">
                                  <p:stCondLst>
                                    <p:cond delay="0"/>
                                  </p:stCondLst>
                                  <p:childTnLst>
                                    <p:set>
                                      <p:cBhvr>
                                        <p:cTn id="219" dur="1" fill="hold">
                                          <p:stCondLst>
                                            <p:cond delay="0"/>
                                          </p:stCondLst>
                                        </p:cTn>
                                        <p:tgtEl>
                                          <p:spTgt spid="107525">
                                            <p:txEl>
                                              <p:pRg st="2" end="2"/>
                                            </p:txEl>
                                          </p:spTgt>
                                        </p:tgtEl>
                                        <p:attrNameLst>
                                          <p:attrName>style.visibility</p:attrName>
                                        </p:attrNameLst>
                                      </p:cBhvr>
                                      <p:to>
                                        <p:strVal val="visible"/>
                                      </p:to>
                                    </p:set>
                                    <p:animEffect transition="in" filter="wipe(left)">
                                      <p:cBhvr>
                                        <p:cTn id="220" dur="3000"/>
                                        <p:tgtEl>
                                          <p:spTgt spid="107525">
                                            <p:txEl>
                                              <p:pRg st="2" end="2"/>
                                            </p:txEl>
                                          </p:spTgt>
                                        </p:tgtEl>
                                      </p:cBhvr>
                                    </p:animEffect>
                                  </p:childTnLst>
                                </p:cTn>
                              </p:par>
                            </p:childTnLst>
                          </p:cTn>
                        </p:par>
                        <p:par>
                          <p:cTn id="221" fill="hold" nodeType="afterGroup">
                            <p:stCondLst>
                              <p:cond delay="184000"/>
                            </p:stCondLst>
                            <p:childTnLst>
                              <p:par>
                                <p:cTn id="222" presetID="22" presetClass="entr" presetSubtype="8" fill="hold" nodeType="afterEffect">
                                  <p:stCondLst>
                                    <p:cond delay="0"/>
                                  </p:stCondLst>
                                  <p:childTnLst>
                                    <p:set>
                                      <p:cBhvr>
                                        <p:cTn id="223" dur="1" fill="hold">
                                          <p:stCondLst>
                                            <p:cond delay="0"/>
                                          </p:stCondLst>
                                        </p:cTn>
                                        <p:tgtEl>
                                          <p:spTgt spid="107525">
                                            <p:txEl>
                                              <p:pRg st="3" end="3"/>
                                            </p:txEl>
                                          </p:spTgt>
                                        </p:tgtEl>
                                        <p:attrNameLst>
                                          <p:attrName>style.visibility</p:attrName>
                                        </p:attrNameLst>
                                      </p:cBhvr>
                                      <p:to>
                                        <p:strVal val="visible"/>
                                      </p:to>
                                    </p:set>
                                    <p:animEffect transition="in" filter="wipe(left)">
                                      <p:cBhvr>
                                        <p:cTn id="224" dur="3000"/>
                                        <p:tgtEl>
                                          <p:spTgt spid="107525">
                                            <p:txEl>
                                              <p:pRg st="3" end="3"/>
                                            </p:txEl>
                                          </p:spTgt>
                                        </p:tgtEl>
                                      </p:cBhvr>
                                    </p:animEffect>
                                  </p:childTnLst>
                                </p:cTn>
                              </p:par>
                            </p:childTnLst>
                          </p:cTn>
                        </p:par>
                        <p:par>
                          <p:cTn id="225" fill="hold" nodeType="afterGroup">
                            <p:stCondLst>
                              <p:cond delay="187000"/>
                            </p:stCondLst>
                            <p:childTnLst>
                              <p:par>
                                <p:cTn id="226" presetID="22" presetClass="entr" presetSubtype="8" fill="hold" nodeType="afterEffect">
                                  <p:stCondLst>
                                    <p:cond delay="0"/>
                                  </p:stCondLst>
                                  <p:childTnLst>
                                    <p:set>
                                      <p:cBhvr>
                                        <p:cTn id="227" dur="1" fill="hold">
                                          <p:stCondLst>
                                            <p:cond delay="0"/>
                                          </p:stCondLst>
                                        </p:cTn>
                                        <p:tgtEl>
                                          <p:spTgt spid="107525">
                                            <p:txEl>
                                              <p:pRg st="4" end="4"/>
                                            </p:txEl>
                                          </p:spTgt>
                                        </p:tgtEl>
                                        <p:attrNameLst>
                                          <p:attrName>style.visibility</p:attrName>
                                        </p:attrNameLst>
                                      </p:cBhvr>
                                      <p:to>
                                        <p:strVal val="visible"/>
                                      </p:to>
                                    </p:set>
                                    <p:animEffect transition="in" filter="wipe(left)">
                                      <p:cBhvr>
                                        <p:cTn id="228" dur="3000"/>
                                        <p:tgtEl>
                                          <p:spTgt spid="107525">
                                            <p:txEl>
                                              <p:pRg st="4" end="4"/>
                                            </p:txEl>
                                          </p:spTgt>
                                        </p:tgtEl>
                                      </p:cBhvr>
                                    </p:animEffect>
                                  </p:childTnLst>
                                </p:cTn>
                              </p:par>
                            </p:childTnLst>
                          </p:cTn>
                        </p:par>
                        <p:par>
                          <p:cTn id="229" fill="hold" nodeType="afterGroup">
                            <p:stCondLst>
                              <p:cond delay="190000"/>
                            </p:stCondLst>
                            <p:childTnLst>
                              <p:par>
                                <p:cTn id="230" presetID="22" presetClass="entr" presetSubtype="8" fill="hold" nodeType="afterEffect">
                                  <p:stCondLst>
                                    <p:cond delay="0"/>
                                  </p:stCondLst>
                                  <p:childTnLst>
                                    <p:set>
                                      <p:cBhvr>
                                        <p:cTn id="231" dur="1" fill="hold">
                                          <p:stCondLst>
                                            <p:cond delay="0"/>
                                          </p:stCondLst>
                                        </p:cTn>
                                        <p:tgtEl>
                                          <p:spTgt spid="107525">
                                            <p:txEl>
                                              <p:pRg st="5" end="5"/>
                                            </p:txEl>
                                          </p:spTgt>
                                        </p:tgtEl>
                                        <p:attrNameLst>
                                          <p:attrName>style.visibility</p:attrName>
                                        </p:attrNameLst>
                                      </p:cBhvr>
                                      <p:to>
                                        <p:strVal val="visible"/>
                                      </p:to>
                                    </p:set>
                                    <p:animEffect transition="in" filter="wipe(left)">
                                      <p:cBhvr>
                                        <p:cTn id="232" dur="3000"/>
                                        <p:tgtEl>
                                          <p:spTgt spid="107525">
                                            <p:txEl>
                                              <p:pRg st="5" end="5"/>
                                            </p:txEl>
                                          </p:spTgt>
                                        </p:tgtEl>
                                      </p:cBhvr>
                                    </p:animEffect>
                                  </p:childTnLst>
                                </p:cTn>
                              </p:par>
                            </p:childTnLst>
                          </p:cTn>
                        </p:par>
                        <p:par>
                          <p:cTn id="233" fill="hold" nodeType="afterGroup">
                            <p:stCondLst>
                              <p:cond delay="193000"/>
                            </p:stCondLst>
                            <p:childTnLst>
                              <p:par>
                                <p:cTn id="234" presetID="10" presetClass="entr" presetSubtype="0" fill="hold" nodeType="afterEffect">
                                  <p:stCondLst>
                                    <p:cond delay="0"/>
                                  </p:stCondLst>
                                  <p:childTnLst>
                                    <p:set>
                                      <p:cBhvr>
                                        <p:cTn id="235" dur="1" fill="hold">
                                          <p:stCondLst>
                                            <p:cond delay="0"/>
                                          </p:stCondLst>
                                        </p:cTn>
                                        <p:tgtEl>
                                          <p:spTgt spid="12"/>
                                        </p:tgtEl>
                                        <p:attrNameLst>
                                          <p:attrName>style.visibility</p:attrName>
                                        </p:attrNameLst>
                                      </p:cBhvr>
                                      <p:to>
                                        <p:strVal val="visible"/>
                                      </p:to>
                                    </p:set>
                                    <p:animEffect transition="in" filter="fade">
                                      <p:cBhvr>
                                        <p:cTn id="236" dur="3000"/>
                                        <p:tgtEl>
                                          <p:spTgt spid="12"/>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07681"/>
                                        </p:tgtEl>
                                        <p:attrNameLst>
                                          <p:attrName>style.visibility</p:attrName>
                                        </p:attrNameLst>
                                      </p:cBhvr>
                                      <p:to>
                                        <p:strVal val="visible"/>
                                      </p:to>
                                    </p:set>
                                    <p:animEffect transition="in" filter="fade">
                                      <p:cBhvr>
                                        <p:cTn id="239" dur="3000"/>
                                        <p:tgtEl>
                                          <p:spTgt spid="107681"/>
                                        </p:tgtEl>
                                      </p:cBhvr>
                                    </p:animEffect>
                                  </p:childTnLst>
                                </p:cTn>
                              </p:par>
                            </p:childTnLst>
                          </p:cTn>
                        </p:par>
                        <p:par>
                          <p:cTn id="240" fill="hold" nodeType="afterGroup">
                            <p:stCondLst>
                              <p:cond delay="196000"/>
                            </p:stCondLst>
                            <p:childTnLst>
                              <p:par>
                                <p:cTn id="241" presetID="26" presetClass="emph" presetSubtype="0" repeatCount="5000" fill="hold" grpId="1" nodeType="afterEffect">
                                  <p:stCondLst>
                                    <p:cond delay="0"/>
                                  </p:stCondLst>
                                  <p:childTnLst>
                                    <p:animEffect transition="out" filter="fade">
                                      <p:cBhvr>
                                        <p:cTn id="242" dur="2000" tmFilter="0, 0; .2, .5; .8, .5; 1, 0"/>
                                        <p:tgtEl>
                                          <p:spTgt spid="107681"/>
                                        </p:tgtEl>
                                      </p:cBhvr>
                                    </p:animEffect>
                                    <p:animScale>
                                      <p:cBhvr>
                                        <p:cTn id="243" dur="1000" autoRev="1" fill="hold"/>
                                        <p:tgtEl>
                                          <p:spTgt spid="107681"/>
                                        </p:tgtEl>
                                      </p:cBhvr>
                                      <p:by x="105000" y="105000"/>
                                    </p:animScale>
                                  </p:childTnLst>
                                </p:cTn>
                              </p:par>
                              <p:par>
                                <p:cTn id="244" presetID="26" presetClass="emph" presetSubtype="0" repeatCount="5000" fill="hold" nodeType="withEffect">
                                  <p:stCondLst>
                                    <p:cond delay="0"/>
                                  </p:stCondLst>
                                  <p:childTnLst>
                                    <p:animEffect transition="out" filter="fade">
                                      <p:cBhvr>
                                        <p:cTn id="245" dur="2000" tmFilter="0, 0; .2, .5; .8, .5; 1, 0"/>
                                        <p:tgtEl>
                                          <p:spTgt spid="12"/>
                                        </p:tgtEl>
                                      </p:cBhvr>
                                    </p:animEffect>
                                    <p:animScale>
                                      <p:cBhvr>
                                        <p:cTn id="246" dur="1000" autoRev="1" fill="hold"/>
                                        <p:tgtEl>
                                          <p:spTgt spid="12"/>
                                        </p:tgtEl>
                                      </p:cBhvr>
                                      <p:by x="105000" y="105000"/>
                                    </p:animScale>
                                  </p:childTnLst>
                                </p:cTn>
                              </p:par>
                              <p:par>
                                <p:cTn id="247" presetID="22" presetClass="entr" presetSubtype="8" fill="hold" nodeType="withEffect">
                                  <p:stCondLst>
                                    <p:cond delay="0"/>
                                  </p:stCondLst>
                                  <p:childTnLst>
                                    <p:set>
                                      <p:cBhvr>
                                        <p:cTn id="248" dur="1" fill="hold">
                                          <p:stCondLst>
                                            <p:cond delay="0"/>
                                          </p:stCondLst>
                                        </p:cTn>
                                        <p:tgtEl>
                                          <p:spTgt spid="107526">
                                            <p:txEl>
                                              <p:pRg st="0" end="0"/>
                                            </p:txEl>
                                          </p:spTgt>
                                        </p:tgtEl>
                                        <p:attrNameLst>
                                          <p:attrName>style.visibility</p:attrName>
                                        </p:attrNameLst>
                                      </p:cBhvr>
                                      <p:to>
                                        <p:strVal val="visible"/>
                                      </p:to>
                                    </p:set>
                                    <p:animEffect transition="in" filter="wipe(left)">
                                      <p:cBhvr>
                                        <p:cTn id="249" dur="3000"/>
                                        <p:tgtEl>
                                          <p:spTgt spid="107526">
                                            <p:txEl>
                                              <p:pRg st="0" end="0"/>
                                            </p:txEl>
                                          </p:spTgt>
                                        </p:tgtEl>
                                      </p:cBhvr>
                                    </p:animEffect>
                                  </p:childTnLst>
                                </p:cTn>
                              </p:par>
                            </p:childTnLst>
                          </p:cTn>
                        </p:par>
                        <p:par>
                          <p:cTn id="250" fill="hold" nodeType="afterGroup">
                            <p:stCondLst>
                              <p:cond delay="206000"/>
                            </p:stCondLst>
                            <p:childTnLst>
                              <p:par>
                                <p:cTn id="251" presetID="22" presetClass="entr" presetSubtype="8" fill="hold" nodeType="afterEffect">
                                  <p:stCondLst>
                                    <p:cond delay="0"/>
                                  </p:stCondLst>
                                  <p:childTnLst>
                                    <p:set>
                                      <p:cBhvr>
                                        <p:cTn id="252" dur="1" fill="hold">
                                          <p:stCondLst>
                                            <p:cond delay="0"/>
                                          </p:stCondLst>
                                        </p:cTn>
                                        <p:tgtEl>
                                          <p:spTgt spid="107526">
                                            <p:txEl>
                                              <p:pRg st="1" end="1"/>
                                            </p:txEl>
                                          </p:spTgt>
                                        </p:tgtEl>
                                        <p:attrNameLst>
                                          <p:attrName>style.visibility</p:attrName>
                                        </p:attrNameLst>
                                      </p:cBhvr>
                                      <p:to>
                                        <p:strVal val="visible"/>
                                      </p:to>
                                    </p:set>
                                    <p:animEffect transition="in" filter="wipe(left)">
                                      <p:cBhvr>
                                        <p:cTn id="253" dur="3000"/>
                                        <p:tgtEl>
                                          <p:spTgt spid="107526">
                                            <p:txEl>
                                              <p:pRg st="1" end="1"/>
                                            </p:txEl>
                                          </p:spTgt>
                                        </p:tgtEl>
                                      </p:cBhvr>
                                    </p:animEffect>
                                  </p:childTnLst>
                                </p:cTn>
                              </p:par>
                            </p:childTnLst>
                          </p:cTn>
                        </p:par>
                        <p:par>
                          <p:cTn id="254" fill="hold" nodeType="afterGroup">
                            <p:stCondLst>
                              <p:cond delay="209000"/>
                            </p:stCondLst>
                            <p:childTnLst>
                              <p:par>
                                <p:cTn id="255" presetID="22" presetClass="entr" presetSubtype="8" fill="hold" nodeType="afterEffect">
                                  <p:stCondLst>
                                    <p:cond delay="0"/>
                                  </p:stCondLst>
                                  <p:childTnLst>
                                    <p:set>
                                      <p:cBhvr>
                                        <p:cTn id="256" dur="1" fill="hold">
                                          <p:stCondLst>
                                            <p:cond delay="0"/>
                                          </p:stCondLst>
                                        </p:cTn>
                                        <p:tgtEl>
                                          <p:spTgt spid="107526">
                                            <p:txEl>
                                              <p:pRg st="2" end="2"/>
                                            </p:txEl>
                                          </p:spTgt>
                                        </p:tgtEl>
                                        <p:attrNameLst>
                                          <p:attrName>style.visibility</p:attrName>
                                        </p:attrNameLst>
                                      </p:cBhvr>
                                      <p:to>
                                        <p:strVal val="visible"/>
                                      </p:to>
                                    </p:set>
                                    <p:animEffect transition="in" filter="wipe(left)">
                                      <p:cBhvr>
                                        <p:cTn id="257" dur="3000"/>
                                        <p:tgtEl>
                                          <p:spTgt spid="107526">
                                            <p:txEl>
                                              <p:pRg st="2" end="2"/>
                                            </p:txEl>
                                          </p:spTgt>
                                        </p:tgtEl>
                                      </p:cBhvr>
                                    </p:animEffect>
                                  </p:childTnLst>
                                </p:cTn>
                              </p:par>
                            </p:childTnLst>
                          </p:cTn>
                        </p:par>
                        <p:par>
                          <p:cTn id="258" fill="hold" nodeType="afterGroup">
                            <p:stCondLst>
                              <p:cond delay="212000"/>
                            </p:stCondLst>
                            <p:childTnLst>
                              <p:par>
                                <p:cTn id="259" presetID="22" presetClass="entr" presetSubtype="8" fill="hold" nodeType="afterEffect">
                                  <p:stCondLst>
                                    <p:cond delay="0"/>
                                  </p:stCondLst>
                                  <p:childTnLst>
                                    <p:set>
                                      <p:cBhvr>
                                        <p:cTn id="260" dur="1" fill="hold">
                                          <p:stCondLst>
                                            <p:cond delay="0"/>
                                          </p:stCondLst>
                                        </p:cTn>
                                        <p:tgtEl>
                                          <p:spTgt spid="107526">
                                            <p:txEl>
                                              <p:pRg st="3" end="3"/>
                                            </p:txEl>
                                          </p:spTgt>
                                        </p:tgtEl>
                                        <p:attrNameLst>
                                          <p:attrName>style.visibility</p:attrName>
                                        </p:attrNameLst>
                                      </p:cBhvr>
                                      <p:to>
                                        <p:strVal val="visible"/>
                                      </p:to>
                                    </p:set>
                                    <p:animEffect transition="in" filter="wipe(left)">
                                      <p:cBhvr>
                                        <p:cTn id="261" dur="3000"/>
                                        <p:tgtEl>
                                          <p:spTgt spid="107526">
                                            <p:txEl>
                                              <p:pRg st="3" end="3"/>
                                            </p:txEl>
                                          </p:spTgt>
                                        </p:tgtEl>
                                      </p:cBhvr>
                                    </p:animEffect>
                                  </p:childTnLst>
                                </p:cTn>
                              </p:par>
                            </p:childTnLst>
                          </p:cTn>
                        </p:par>
                        <p:par>
                          <p:cTn id="262" fill="hold" nodeType="afterGroup">
                            <p:stCondLst>
                              <p:cond delay="215000"/>
                            </p:stCondLst>
                            <p:childTnLst>
                              <p:par>
                                <p:cTn id="263" presetID="22" presetClass="entr" presetSubtype="8" fill="hold" nodeType="afterEffect">
                                  <p:stCondLst>
                                    <p:cond delay="0"/>
                                  </p:stCondLst>
                                  <p:childTnLst>
                                    <p:set>
                                      <p:cBhvr>
                                        <p:cTn id="264" dur="1" fill="hold">
                                          <p:stCondLst>
                                            <p:cond delay="0"/>
                                          </p:stCondLst>
                                        </p:cTn>
                                        <p:tgtEl>
                                          <p:spTgt spid="107526">
                                            <p:txEl>
                                              <p:pRg st="4" end="4"/>
                                            </p:txEl>
                                          </p:spTgt>
                                        </p:tgtEl>
                                        <p:attrNameLst>
                                          <p:attrName>style.visibility</p:attrName>
                                        </p:attrNameLst>
                                      </p:cBhvr>
                                      <p:to>
                                        <p:strVal val="visible"/>
                                      </p:to>
                                    </p:set>
                                    <p:animEffect transition="in" filter="wipe(left)">
                                      <p:cBhvr>
                                        <p:cTn id="265" dur="3000"/>
                                        <p:tgtEl>
                                          <p:spTgt spid="107526">
                                            <p:txEl>
                                              <p:pRg st="4" end="4"/>
                                            </p:txEl>
                                          </p:spTgt>
                                        </p:tgtEl>
                                      </p:cBhvr>
                                    </p:animEffect>
                                  </p:childTnLst>
                                </p:cTn>
                              </p:par>
                            </p:childTnLst>
                          </p:cTn>
                        </p:par>
                        <p:par>
                          <p:cTn id="266" fill="hold" nodeType="afterGroup">
                            <p:stCondLst>
                              <p:cond delay="218000"/>
                            </p:stCondLst>
                            <p:childTnLst>
                              <p:par>
                                <p:cTn id="267" presetID="22" presetClass="entr" presetSubtype="8" fill="hold" nodeType="afterEffect">
                                  <p:stCondLst>
                                    <p:cond delay="0"/>
                                  </p:stCondLst>
                                  <p:childTnLst>
                                    <p:set>
                                      <p:cBhvr>
                                        <p:cTn id="268" dur="1" fill="hold">
                                          <p:stCondLst>
                                            <p:cond delay="0"/>
                                          </p:stCondLst>
                                        </p:cTn>
                                        <p:tgtEl>
                                          <p:spTgt spid="107526">
                                            <p:txEl>
                                              <p:pRg st="5" end="5"/>
                                            </p:txEl>
                                          </p:spTgt>
                                        </p:tgtEl>
                                        <p:attrNameLst>
                                          <p:attrName>style.visibility</p:attrName>
                                        </p:attrNameLst>
                                      </p:cBhvr>
                                      <p:to>
                                        <p:strVal val="visible"/>
                                      </p:to>
                                    </p:set>
                                    <p:animEffect transition="in" filter="wipe(left)">
                                      <p:cBhvr>
                                        <p:cTn id="269" dur="3000"/>
                                        <p:tgtEl>
                                          <p:spTgt spid="107526">
                                            <p:txEl>
                                              <p:pRg st="5" end="5"/>
                                            </p:txEl>
                                          </p:spTgt>
                                        </p:tgtEl>
                                      </p:cBhvr>
                                    </p:animEffect>
                                  </p:childTnLst>
                                </p:cTn>
                              </p:par>
                            </p:childTnLst>
                          </p:cTn>
                        </p:par>
                        <p:par>
                          <p:cTn id="270" fill="hold" nodeType="afterGroup">
                            <p:stCondLst>
                              <p:cond delay="221000"/>
                            </p:stCondLst>
                            <p:childTnLst>
                              <p:par>
                                <p:cTn id="271" presetID="10" presetClass="entr" presetSubtype="0" fill="hold" nodeType="afterEffect">
                                  <p:stCondLst>
                                    <p:cond delay="0"/>
                                  </p:stCondLst>
                                  <p:childTnLst>
                                    <p:set>
                                      <p:cBhvr>
                                        <p:cTn id="272" dur="1" fill="hold">
                                          <p:stCondLst>
                                            <p:cond delay="0"/>
                                          </p:stCondLst>
                                        </p:cTn>
                                        <p:tgtEl>
                                          <p:spTgt spid="18"/>
                                        </p:tgtEl>
                                        <p:attrNameLst>
                                          <p:attrName>style.visibility</p:attrName>
                                        </p:attrNameLst>
                                      </p:cBhvr>
                                      <p:to>
                                        <p:strVal val="visible"/>
                                      </p:to>
                                    </p:set>
                                    <p:animEffect transition="in" filter="fade">
                                      <p:cBhvr>
                                        <p:cTn id="273" dur="2000"/>
                                        <p:tgtEl>
                                          <p:spTgt spid="18"/>
                                        </p:tgtEl>
                                      </p:cBhvr>
                                    </p:animEffect>
                                  </p:childTnLst>
                                </p:cTn>
                              </p:par>
                              <p:par>
                                <p:cTn id="274" presetID="10" presetClass="entr" presetSubtype="0" fill="hold" nodeType="withEffect">
                                  <p:stCondLst>
                                    <p:cond delay="0"/>
                                  </p:stCondLst>
                                  <p:childTnLst>
                                    <p:set>
                                      <p:cBhvr>
                                        <p:cTn id="275" dur="1" fill="hold">
                                          <p:stCondLst>
                                            <p:cond delay="0"/>
                                          </p:stCondLst>
                                        </p:cTn>
                                        <p:tgtEl>
                                          <p:spTgt spid="21"/>
                                        </p:tgtEl>
                                        <p:attrNameLst>
                                          <p:attrName>style.visibility</p:attrName>
                                        </p:attrNameLst>
                                      </p:cBhvr>
                                      <p:to>
                                        <p:strVal val="visible"/>
                                      </p:to>
                                    </p:set>
                                    <p:animEffect transition="in" filter="fade">
                                      <p:cBhvr>
                                        <p:cTn id="276" dur="2000"/>
                                        <p:tgtEl>
                                          <p:spTgt spid="21"/>
                                        </p:tgtEl>
                                      </p:cBhvr>
                                    </p:animEffect>
                                  </p:childTnLst>
                                </p:cTn>
                              </p:par>
                            </p:childTnLst>
                          </p:cTn>
                        </p:par>
                        <p:par>
                          <p:cTn id="277" fill="hold" nodeType="afterGroup">
                            <p:stCondLst>
                              <p:cond delay="223000"/>
                            </p:stCondLst>
                            <p:childTnLst>
                              <p:par>
                                <p:cTn id="278" presetID="26" presetClass="emph" presetSubtype="0" repeatCount="5000" fill="hold" nodeType="afterEffect">
                                  <p:stCondLst>
                                    <p:cond delay="0"/>
                                  </p:stCondLst>
                                  <p:childTnLst>
                                    <p:animEffect transition="out" filter="fade">
                                      <p:cBhvr>
                                        <p:cTn id="279" dur="2000" tmFilter="0, 0; .2, .5; .8, .5; 1, 0"/>
                                        <p:tgtEl>
                                          <p:spTgt spid="21"/>
                                        </p:tgtEl>
                                      </p:cBhvr>
                                    </p:animEffect>
                                    <p:animScale>
                                      <p:cBhvr>
                                        <p:cTn id="280" dur="1000" autoRev="1" fill="hold"/>
                                        <p:tgtEl>
                                          <p:spTgt spid="21"/>
                                        </p:tgtEl>
                                      </p:cBhvr>
                                      <p:by x="105000" y="105000"/>
                                    </p:animScale>
                                  </p:childTnLst>
                                </p:cTn>
                              </p:par>
                              <p:par>
                                <p:cTn id="281" presetID="26" presetClass="emph" presetSubtype="0" repeatCount="5000" fill="hold" nodeType="withEffect">
                                  <p:stCondLst>
                                    <p:cond delay="0"/>
                                  </p:stCondLst>
                                  <p:childTnLst>
                                    <p:animEffect transition="out" filter="fade">
                                      <p:cBhvr>
                                        <p:cTn id="282" dur="2000" tmFilter="0, 0; .2, .5; .8, .5; 1, 0"/>
                                        <p:tgtEl>
                                          <p:spTgt spid="18"/>
                                        </p:tgtEl>
                                      </p:cBhvr>
                                    </p:animEffect>
                                    <p:animScale>
                                      <p:cBhvr>
                                        <p:cTn id="283" dur="1000" autoRev="1" fill="hold"/>
                                        <p:tgtEl>
                                          <p:spTgt spid="18"/>
                                        </p:tgtEl>
                                      </p:cBhvr>
                                      <p:by x="105000" y="105000"/>
                                    </p:animScale>
                                  </p:childTnLst>
                                </p:cTn>
                              </p:par>
                              <p:par>
                                <p:cTn id="284" presetID="22" presetClass="entr" presetSubtype="8" fill="hold" nodeType="withEffect">
                                  <p:stCondLst>
                                    <p:cond delay="0"/>
                                  </p:stCondLst>
                                  <p:childTnLst>
                                    <p:set>
                                      <p:cBhvr>
                                        <p:cTn id="285" dur="1" fill="hold">
                                          <p:stCondLst>
                                            <p:cond delay="0"/>
                                          </p:stCondLst>
                                        </p:cTn>
                                        <p:tgtEl>
                                          <p:spTgt spid="107527">
                                            <p:txEl>
                                              <p:pRg st="0" end="0"/>
                                            </p:txEl>
                                          </p:spTgt>
                                        </p:tgtEl>
                                        <p:attrNameLst>
                                          <p:attrName>style.visibility</p:attrName>
                                        </p:attrNameLst>
                                      </p:cBhvr>
                                      <p:to>
                                        <p:strVal val="visible"/>
                                      </p:to>
                                    </p:set>
                                    <p:animEffect transition="in" filter="wipe(left)">
                                      <p:cBhvr>
                                        <p:cTn id="286" dur="3000"/>
                                        <p:tgtEl>
                                          <p:spTgt spid="107527">
                                            <p:txEl>
                                              <p:pRg st="0" end="0"/>
                                            </p:txEl>
                                          </p:spTgt>
                                        </p:tgtEl>
                                      </p:cBhvr>
                                    </p:animEffect>
                                  </p:childTnLst>
                                </p:cTn>
                              </p:par>
                            </p:childTnLst>
                          </p:cTn>
                        </p:par>
                        <p:par>
                          <p:cTn id="287" fill="hold" nodeType="afterGroup">
                            <p:stCondLst>
                              <p:cond delay="233000"/>
                            </p:stCondLst>
                            <p:childTnLst>
                              <p:par>
                                <p:cTn id="288" presetID="22" presetClass="entr" presetSubtype="8" fill="hold" nodeType="afterEffect">
                                  <p:stCondLst>
                                    <p:cond delay="0"/>
                                  </p:stCondLst>
                                  <p:childTnLst>
                                    <p:set>
                                      <p:cBhvr>
                                        <p:cTn id="289" dur="1" fill="hold">
                                          <p:stCondLst>
                                            <p:cond delay="0"/>
                                          </p:stCondLst>
                                        </p:cTn>
                                        <p:tgtEl>
                                          <p:spTgt spid="107527">
                                            <p:txEl>
                                              <p:pRg st="1" end="1"/>
                                            </p:txEl>
                                          </p:spTgt>
                                        </p:tgtEl>
                                        <p:attrNameLst>
                                          <p:attrName>style.visibility</p:attrName>
                                        </p:attrNameLst>
                                      </p:cBhvr>
                                      <p:to>
                                        <p:strVal val="visible"/>
                                      </p:to>
                                    </p:set>
                                    <p:animEffect transition="in" filter="wipe(left)">
                                      <p:cBhvr>
                                        <p:cTn id="290" dur="3000"/>
                                        <p:tgtEl>
                                          <p:spTgt spid="107527">
                                            <p:txEl>
                                              <p:pRg st="1" end="1"/>
                                            </p:txEl>
                                          </p:spTgt>
                                        </p:tgtEl>
                                      </p:cBhvr>
                                    </p:animEffect>
                                  </p:childTnLst>
                                </p:cTn>
                              </p:par>
                            </p:childTnLst>
                          </p:cTn>
                        </p:par>
                        <p:par>
                          <p:cTn id="291" fill="hold" nodeType="afterGroup">
                            <p:stCondLst>
                              <p:cond delay="236000"/>
                            </p:stCondLst>
                            <p:childTnLst>
                              <p:par>
                                <p:cTn id="292" presetID="22" presetClass="entr" presetSubtype="8" fill="hold" nodeType="afterEffect">
                                  <p:stCondLst>
                                    <p:cond delay="0"/>
                                  </p:stCondLst>
                                  <p:childTnLst>
                                    <p:set>
                                      <p:cBhvr>
                                        <p:cTn id="293" dur="1" fill="hold">
                                          <p:stCondLst>
                                            <p:cond delay="0"/>
                                          </p:stCondLst>
                                        </p:cTn>
                                        <p:tgtEl>
                                          <p:spTgt spid="107527">
                                            <p:txEl>
                                              <p:pRg st="2" end="2"/>
                                            </p:txEl>
                                          </p:spTgt>
                                        </p:tgtEl>
                                        <p:attrNameLst>
                                          <p:attrName>style.visibility</p:attrName>
                                        </p:attrNameLst>
                                      </p:cBhvr>
                                      <p:to>
                                        <p:strVal val="visible"/>
                                      </p:to>
                                    </p:set>
                                    <p:animEffect transition="in" filter="wipe(left)">
                                      <p:cBhvr>
                                        <p:cTn id="294" dur="3000"/>
                                        <p:tgtEl>
                                          <p:spTgt spid="107527">
                                            <p:txEl>
                                              <p:pRg st="2" end="2"/>
                                            </p:txEl>
                                          </p:spTgt>
                                        </p:tgtEl>
                                      </p:cBhvr>
                                    </p:animEffect>
                                  </p:childTnLst>
                                </p:cTn>
                              </p:par>
                            </p:childTnLst>
                          </p:cTn>
                        </p:par>
                        <p:par>
                          <p:cTn id="295" fill="hold" nodeType="afterGroup">
                            <p:stCondLst>
                              <p:cond delay="239000"/>
                            </p:stCondLst>
                            <p:childTnLst>
                              <p:par>
                                <p:cTn id="296" presetID="22" presetClass="entr" presetSubtype="8" fill="hold" nodeType="afterEffect">
                                  <p:stCondLst>
                                    <p:cond delay="0"/>
                                  </p:stCondLst>
                                  <p:childTnLst>
                                    <p:set>
                                      <p:cBhvr>
                                        <p:cTn id="297" dur="1" fill="hold">
                                          <p:stCondLst>
                                            <p:cond delay="0"/>
                                          </p:stCondLst>
                                        </p:cTn>
                                        <p:tgtEl>
                                          <p:spTgt spid="107527">
                                            <p:txEl>
                                              <p:pRg st="3" end="3"/>
                                            </p:txEl>
                                          </p:spTgt>
                                        </p:tgtEl>
                                        <p:attrNameLst>
                                          <p:attrName>style.visibility</p:attrName>
                                        </p:attrNameLst>
                                      </p:cBhvr>
                                      <p:to>
                                        <p:strVal val="visible"/>
                                      </p:to>
                                    </p:set>
                                    <p:animEffect transition="in" filter="wipe(left)">
                                      <p:cBhvr>
                                        <p:cTn id="298" dur="3000"/>
                                        <p:tgtEl>
                                          <p:spTgt spid="107527">
                                            <p:txEl>
                                              <p:pRg st="3" end="3"/>
                                            </p:txEl>
                                          </p:spTgt>
                                        </p:tgtEl>
                                      </p:cBhvr>
                                    </p:animEffect>
                                  </p:childTnLst>
                                </p:cTn>
                              </p:par>
                            </p:childTnLst>
                          </p:cTn>
                        </p:par>
                        <p:par>
                          <p:cTn id="299" fill="hold" nodeType="afterGroup">
                            <p:stCondLst>
                              <p:cond delay="242000"/>
                            </p:stCondLst>
                            <p:childTnLst>
                              <p:par>
                                <p:cTn id="300" presetID="22" presetClass="entr" presetSubtype="8" fill="hold" nodeType="afterEffect">
                                  <p:stCondLst>
                                    <p:cond delay="0"/>
                                  </p:stCondLst>
                                  <p:childTnLst>
                                    <p:set>
                                      <p:cBhvr>
                                        <p:cTn id="301" dur="1" fill="hold">
                                          <p:stCondLst>
                                            <p:cond delay="0"/>
                                          </p:stCondLst>
                                        </p:cTn>
                                        <p:tgtEl>
                                          <p:spTgt spid="107527">
                                            <p:txEl>
                                              <p:pRg st="4" end="4"/>
                                            </p:txEl>
                                          </p:spTgt>
                                        </p:tgtEl>
                                        <p:attrNameLst>
                                          <p:attrName>style.visibility</p:attrName>
                                        </p:attrNameLst>
                                      </p:cBhvr>
                                      <p:to>
                                        <p:strVal val="visible"/>
                                      </p:to>
                                    </p:set>
                                    <p:animEffect transition="in" filter="wipe(left)">
                                      <p:cBhvr>
                                        <p:cTn id="302" dur="3000"/>
                                        <p:tgtEl>
                                          <p:spTgt spid="107527">
                                            <p:txEl>
                                              <p:pRg st="4" end="4"/>
                                            </p:txEl>
                                          </p:spTgt>
                                        </p:tgtEl>
                                      </p:cBhvr>
                                    </p:animEffect>
                                  </p:childTnLst>
                                </p:cTn>
                              </p:par>
                            </p:childTnLst>
                          </p:cTn>
                        </p:par>
                        <p:par>
                          <p:cTn id="303" fill="hold" nodeType="afterGroup">
                            <p:stCondLst>
                              <p:cond delay="245000"/>
                            </p:stCondLst>
                            <p:childTnLst>
                              <p:par>
                                <p:cTn id="304" presetID="13" presetClass="entr" presetSubtype="32" fill="hold" grpId="0" nodeType="afterEffect">
                                  <p:stCondLst>
                                    <p:cond delay="0"/>
                                  </p:stCondLst>
                                  <p:childTnLst>
                                    <p:set>
                                      <p:cBhvr>
                                        <p:cTn id="305" dur="1" fill="hold">
                                          <p:stCondLst>
                                            <p:cond delay="0"/>
                                          </p:stCondLst>
                                        </p:cTn>
                                        <p:tgtEl>
                                          <p:spTgt spid="107710"/>
                                        </p:tgtEl>
                                        <p:attrNameLst>
                                          <p:attrName>style.visibility</p:attrName>
                                        </p:attrNameLst>
                                      </p:cBhvr>
                                      <p:to>
                                        <p:strVal val="visible"/>
                                      </p:to>
                                    </p:set>
                                    <p:animEffect transition="in" filter="plus(out)">
                                      <p:cBhvr>
                                        <p:cTn id="306" dur="3000"/>
                                        <p:tgtEl>
                                          <p:spTgt spid="107710"/>
                                        </p:tgtEl>
                                      </p:cBhvr>
                                    </p:animEffect>
                                  </p:childTnLst>
                                </p:cTn>
                              </p:par>
                            </p:childTnLst>
                          </p:cTn>
                        </p:par>
                        <p:par>
                          <p:cTn id="307" fill="hold" nodeType="afterGroup">
                            <p:stCondLst>
                              <p:cond delay="248000"/>
                            </p:stCondLst>
                            <p:childTnLst>
                              <p:par>
                                <p:cTn id="308" presetID="13" presetClass="entr" presetSubtype="32" fill="hold" grpId="0" nodeType="afterEffect">
                                  <p:stCondLst>
                                    <p:cond delay="0"/>
                                  </p:stCondLst>
                                  <p:childTnLst>
                                    <p:set>
                                      <p:cBhvr>
                                        <p:cTn id="309" dur="1" fill="hold">
                                          <p:stCondLst>
                                            <p:cond delay="0"/>
                                          </p:stCondLst>
                                        </p:cTn>
                                        <p:tgtEl>
                                          <p:spTgt spid="107711"/>
                                        </p:tgtEl>
                                        <p:attrNameLst>
                                          <p:attrName>style.visibility</p:attrName>
                                        </p:attrNameLst>
                                      </p:cBhvr>
                                      <p:to>
                                        <p:strVal val="visible"/>
                                      </p:to>
                                    </p:set>
                                    <p:animEffect transition="in" filter="plus(out)">
                                      <p:cBhvr>
                                        <p:cTn id="310" dur="3000"/>
                                        <p:tgtEl>
                                          <p:spTgt spid="107711"/>
                                        </p:tgtEl>
                                      </p:cBhvr>
                                    </p:animEffect>
                                  </p:childTnLst>
                                </p:cTn>
                              </p:par>
                            </p:childTnLst>
                          </p:cTn>
                        </p:par>
                        <p:par>
                          <p:cTn id="311" fill="hold" nodeType="afterGroup">
                            <p:stCondLst>
                              <p:cond delay="251000"/>
                            </p:stCondLst>
                            <p:childTnLst>
                              <p:par>
                                <p:cTn id="312" presetID="13" presetClass="entr" presetSubtype="32" fill="hold" grpId="0" nodeType="afterEffect">
                                  <p:stCondLst>
                                    <p:cond delay="0"/>
                                  </p:stCondLst>
                                  <p:childTnLst>
                                    <p:set>
                                      <p:cBhvr>
                                        <p:cTn id="313" dur="1" fill="hold">
                                          <p:stCondLst>
                                            <p:cond delay="0"/>
                                          </p:stCondLst>
                                        </p:cTn>
                                        <p:tgtEl>
                                          <p:spTgt spid="107714"/>
                                        </p:tgtEl>
                                        <p:attrNameLst>
                                          <p:attrName>style.visibility</p:attrName>
                                        </p:attrNameLst>
                                      </p:cBhvr>
                                      <p:to>
                                        <p:strVal val="visible"/>
                                      </p:to>
                                    </p:set>
                                    <p:animEffect transition="in" filter="plus(out)">
                                      <p:cBhvr>
                                        <p:cTn id="314" dur="2000"/>
                                        <p:tgtEl>
                                          <p:spTgt spid="107714"/>
                                        </p:tgtEl>
                                      </p:cBhvr>
                                    </p:animEffect>
                                  </p:childTnLst>
                                </p:cTn>
                              </p:par>
                            </p:childTnLst>
                          </p:cTn>
                        </p:par>
                        <p:par>
                          <p:cTn id="315" fill="hold" nodeType="afterGroup">
                            <p:stCondLst>
                              <p:cond delay="253000"/>
                            </p:stCondLst>
                            <p:childTnLst>
                              <p:par>
                                <p:cTn id="316" presetID="13" presetClass="entr" presetSubtype="32" fill="hold" grpId="0" nodeType="afterEffect">
                                  <p:stCondLst>
                                    <p:cond delay="0"/>
                                  </p:stCondLst>
                                  <p:childTnLst>
                                    <p:set>
                                      <p:cBhvr>
                                        <p:cTn id="317" dur="1" fill="hold">
                                          <p:stCondLst>
                                            <p:cond delay="0"/>
                                          </p:stCondLst>
                                        </p:cTn>
                                        <p:tgtEl>
                                          <p:spTgt spid="107712"/>
                                        </p:tgtEl>
                                        <p:attrNameLst>
                                          <p:attrName>style.visibility</p:attrName>
                                        </p:attrNameLst>
                                      </p:cBhvr>
                                      <p:to>
                                        <p:strVal val="visible"/>
                                      </p:to>
                                    </p:set>
                                    <p:animEffect transition="in" filter="plus(out)">
                                      <p:cBhvr>
                                        <p:cTn id="318" dur="3000"/>
                                        <p:tgtEl>
                                          <p:spTgt spid="107712"/>
                                        </p:tgtEl>
                                      </p:cBhvr>
                                    </p:animEffect>
                                  </p:childTnLst>
                                </p:cTn>
                              </p:par>
                            </p:childTnLst>
                          </p:cTn>
                        </p:par>
                        <p:par>
                          <p:cTn id="319" fill="hold" nodeType="afterGroup">
                            <p:stCondLst>
                              <p:cond delay="256000"/>
                            </p:stCondLst>
                            <p:childTnLst>
                              <p:par>
                                <p:cTn id="320" presetID="13" presetClass="entr" presetSubtype="32" fill="hold" grpId="0" nodeType="afterEffect">
                                  <p:stCondLst>
                                    <p:cond delay="0"/>
                                  </p:stCondLst>
                                  <p:childTnLst>
                                    <p:set>
                                      <p:cBhvr>
                                        <p:cTn id="321" dur="1" fill="hold">
                                          <p:stCondLst>
                                            <p:cond delay="0"/>
                                          </p:stCondLst>
                                        </p:cTn>
                                        <p:tgtEl>
                                          <p:spTgt spid="107522"/>
                                        </p:tgtEl>
                                        <p:attrNameLst>
                                          <p:attrName>style.visibility</p:attrName>
                                        </p:attrNameLst>
                                      </p:cBhvr>
                                      <p:to>
                                        <p:strVal val="visible"/>
                                      </p:to>
                                    </p:set>
                                    <p:animEffect transition="in" filter="plus(out)">
                                      <p:cBhvr>
                                        <p:cTn id="322" dur="2000"/>
                                        <p:tgtEl>
                                          <p:spTgt spid="107522"/>
                                        </p:tgtEl>
                                      </p:cBhvr>
                                    </p:animEffect>
                                  </p:childTnLst>
                                </p:cTn>
                              </p:par>
                            </p:childTnLst>
                          </p:cTn>
                        </p:par>
                        <p:par>
                          <p:cTn id="323" fill="hold" nodeType="afterGroup">
                            <p:stCondLst>
                              <p:cond delay="258000"/>
                            </p:stCondLst>
                            <p:childTnLst>
                              <p:par>
                                <p:cTn id="324" presetID="10" presetClass="entr" presetSubtype="0" fill="hold" grpId="0" nodeType="afterEffect">
                                  <p:stCondLst>
                                    <p:cond delay="0"/>
                                  </p:stCondLst>
                                  <p:iterate type="lt">
                                    <p:tmPct val="0"/>
                                  </p:iterate>
                                  <p:childTnLst>
                                    <p:set>
                                      <p:cBhvr>
                                        <p:cTn id="325" dur="1" fill="hold">
                                          <p:stCondLst>
                                            <p:cond delay="0"/>
                                          </p:stCondLst>
                                        </p:cTn>
                                        <p:tgtEl>
                                          <p:spTgt spid="107763"/>
                                        </p:tgtEl>
                                        <p:attrNameLst>
                                          <p:attrName>style.visibility</p:attrName>
                                        </p:attrNameLst>
                                      </p:cBhvr>
                                      <p:to>
                                        <p:strVal val="visible"/>
                                      </p:to>
                                    </p:set>
                                    <p:animEffect transition="in" filter="fade">
                                      <p:cBhvr>
                                        <p:cTn id="326" dur="3000"/>
                                        <p:tgtEl>
                                          <p:spTgt spid="107763"/>
                                        </p:tgtEl>
                                      </p:cBhvr>
                                    </p:animEffect>
                                  </p:childTnLst>
                                </p:cTn>
                              </p:par>
                            </p:childTnLst>
                          </p:cTn>
                        </p:par>
                        <p:par>
                          <p:cTn id="327" fill="hold" nodeType="afterGroup">
                            <p:stCondLst>
                              <p:cond delay="261000"/>
                            </p:stCondLst>
                            <p:childTnLst>
                              <p:par>
                                <p:cTn id="328" presetID="41" presetClass="entr" presetSubtype="0" fill="hold" grpId="1" nodeType="afterEffect">
                                  <p:stCondLst>
                                    <p:cond delay="0"/>
                                  </p:stCondLst>
                                  <p:iterate type="lt">
                                    <p:tmPct val="10000"/>
                                  </p:iterate>
                                  <p:childTnLst>
                                    <p:set>
                                      <p:cBhvr>
                                        <p:cTn id="329" dur="1" fill="hold">
                                          <p:stCondLst>
                                            <p:cond delay="0"/>
                                          </p:stCondLst>
                                        </p:cTn>
                                        <p:tgtEl>
                                          <p:spTgt spid="107763"/>
                                        </p:tgtEl>
                                        <p:attrNameLst>
                                          <p:attrName>style.visibility</p:attrName>
                                        </p:attrNameLst>
                                      </p:cBhvr>
                                      <p:to>
                                        <p:strVal val="visible"/>
                                      </p:to>
                                    </p:set>
                                    <p:anim calcmode="lin" valueType="num">
                                      <p:cBhvr>
                                        <p:cTn id="330" dur="2000" fill="hold"/>
                                        <p:tgtEl>
                                          <p:spTgt spid="107763"/>
                                        </p:tgtEl>
                                        <p:attrNameLst>
                                          <p:attrName>ppt_x</p:attrName>
                                        </p:attrNameLst>
                                      </p:cBhvr>
                                      <p:tavLst>
                                        <p:tav tm="0">
                                          <p:val>
                                            <p:strVal val="#ppt_x"/>
                                          </p:val>
                                        </p:tav>
                                        <p:tav tm="50000">
                                          <p:val>
                                            <p:strVal val="#ppt_x+.1"/>
                                          </p:val>
                                        </p:tav>
                                        <p:tav tm="100000">
                                          <p:val>
                                            <p:strVal val="#ppt_x"/>
                                          </p:val>
                                        </p:tav>
                                      </p:tavLst>
                                    </p:anim>
                                    <p:anim calcmode="lin" valueType="num">
                                      <p:cBhvr>
                                        <p:cTn id="331" dur="2000" fill="hold"/>
                                        <p:tgtEl>
                                          <p:spTgt spid="107763"/>
                                        </p:tgtEl>
                                        <p:attrNameLst>
                                          <p:attrName>ppt_y</p:attrName>
                                        </p:attrNameLst>
                                      </p:cBhvr>
                                      <p:tavLst>
                                        <p:tav tm="0">
                                          <p:val>
                                            <p:strVal val="#ppt_y"/>
                                          </p:val>
                                        </p:tav>
                                        <p:tav tm="100000">
                                          <p:val>
                                            <p:strVal val="#ppt_y"/>
                                          </p:val>
                                        </p:tav>
                                      </p:tavLst>
                                    </p:anim>
                                    <p:anim calcmode="lin" valueType="num">
                                      <p:cBhvr>
                                        <p:cTn id="332" dur="2000" fill="hold"/>
                                        <p:tgtEl>
                                          <p:spTgt spid="107763"/>
                                        </p:tgtEl>
                                        <p:attrNameLst>
                                          <p:attrName>ppt_h</p:attrName>
                                        </p:attrNameLst>
                                      </p:cBhvr>
                                      <p:tavLst>
                                        <p:tav tm="0">
                                          <p:val>
                                            <p:strVal val="#ppt_h/10"/>
                                          </p:val>
                                        </p:tav>
                                        <p:tav tm="50000">
                                          <p:val>
                                            <p:strVal val="#ppt_h+.01"/>
                                          </p:val>
                                        </p:tav>
                                        <p:tav tm="100000">
                                          <p:val>
                                            <p:strVal val="#ppt_h"/>
                                          </p:val>
                                        </p:tav>
                                      </p:tavLst>
                                    </p:anim>
                                    <p:anim calcmode="lin" valueType="num">
                                      <p:cBhvr>
                                        <p:cTn id="333" dur="2000" fill="hold"/>
                                        <p:tgtEl>
                                          <p:spTgt spid="107763"/>
                                        </p:tgtEl>
                                        <p:attrNameLst>
                                          <p:attrName>ppt_w</p:attrName>
                                        </p:attrNameLst>
                                      </p:cBhvr>
                                      <p:tavLst>
                                        <p:tav tm="0">
                                          <p:val>
                                            <p:strVal val="#ppt_w/10"/>
                                          </p:val>
                                        </p:tav>
                                        <p:tav tm="50000">
                                          <p:val>
                                            <p:strVal val="#ppt_w+.01"/>
                                          </p:val>
                                        </p:tav>
                                        <p:tav tm="100000">
                                          <p:val>
                                            <p:strVal val="#ppt_w"/>
                                          </p:val>
                                        </p:tav>
                                      </p:tavLst>
                                    </p:anim>
                                    <p:animEffect transition="in" filter="fade">
                                      <p:cBhvr>
                                        <p:cTn id="334" dur="2000" tmFilter="0,0; .5, 1; 1, 1"/>
                                        <p:tgtEl>
                                          <p:spTgt spid="10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nimBg="1"/>
      <p:bldP spid="107528" grpId="0"/>
      <p:bldP spid="107531" grpId="0" animBg="1"/>
      <p:bldP spid="107532" grpId="0" animBg="1"/>
      <p:bldP spid="107533" grpId="0" animBg="1"/>
      <p:bldP spid="107534" grpId="0" animBg="1"/>
      <p:bldP spid="107601" grpId="0" animBg="1"/>
      <p:bldP spid="107602" grpId="0"/>
      <p:bldP spid="107603" grpId="0" animBg="1"/>
      <p:bldP spid="107604" grpId="0" animBg="1"/>
      <p:bldP spid="107605" grpId="0" animBg="1"/>
      <p:bldP spid="107606" grpId="0" animBg="1"/>
      <p:bldP spid="107642" grpId="0"/>
      <p:bldP spid="107643" grpId="0"/>
      <p:bldP spid="107680" grpId="0" animBg="1"/>
      <p:bldP spid="107680" grpId="1" animBg="1"/>
      <p:bldP spid="107681" grpId="0" animBg="1"/>
      <p:bldP spid="107681" grpId="1" animBg="1"/>
      <p:bldP spid="107710" grpId="0" animBg="1"/>
      <p:bldP spid="107711" grpId="0" animBg="1"/>
      <p:bldP spid="107712" grpId="0" animBg="1"/>
      <p:bldP spid="107713" grpId="0" animBg="1"/>
      <p:bldP spid="107714" grpId="0" animBg="1"/>
      <p:bldP spid="107715" grpId="0" animBg="1"/>
      <p:bldP spid="107763" grpId="0"/>
      <p:bldP spid="10776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a:extLst>
              <a:ext uri="{FF2B5EF4-FFF2-40B4-BE49-F238E27FC236}">
                <a16:creationId xmlns:a16="http://schemas.microsoft.com/office/drawing/2014/main" id="{35917EFA-1B4A-4565-829E-9278F7CE25C7}"/>
              </a:ext>
            </a:extLst>
          </p:cNvPr>
          <p:cNvSpPr>
            <a:spLocks noGrp="1"/>
          </p:cNvSpPr>
          <p:nvPr>
            <p:ph type="ftr" sz="quarter" idx="11"/>
          </p:nvPr>
        </p:nvSpPr>
        <p:spPr/>
        <p:txBody>
          <a:bodyPr/>
          <a:lstStyle/>
          <a:p>
            <a:pPr>
              <a:defRPr/>
            </a:pPr>
            <a:r>
              <a:rPr lang="es-ES_tradnl" dirty="0"/>
              <a:t>F. Salinas</a:t>
            </a:r>
          </a:p>
        </p:txBody>
      </p:sp>
      <p:sp>
        <p:nvSpPr>
          <p:cNvPr id="112642" name="Rectangle 2">
            <a:extLst>
              <a:ext uri="{FF2B5EF4-FFF2-40B4-BE49-F238E27FC236}">
                <a16:creationId xmlns:a16="http://schemas.microsoft.com/office/drawing/2014/main" id="{6338A38E-D873-4398-BAB6-469DA9EF5BDB}"/>
              </a:ext>
            </a:extLst>
          </p:cNvPr>
          <p:cNvSpPr>
            <a:spLocks noGrp="1" noChangeArrowheads="1"/>
          </p:cNvSpPr>
          <p:nvPr>
            <p:ph type="title"/>
          </p:nvPr>
        </p:nvSpPr>
        <p:spPr/>
        <p:txBody>
          <a:bodyPr/>
          <a:lstStyle/>
          <a:p>
            <a:pPr eaLnBrk="1" hangingPunct="1">
              <a:defRPr/>
            </a:pPr>
            <a:r>
              <a:rPr lang="es-ES_tradnl" sz="2400" dirty="0">
                <a:solidFill>
                  <a:schemeClr val="tx1"/>
                </a:solidFill>
                <a:effectLst>
                  <a:outerShdw blurRad="38100" dist="38100" dir="2700000" algn="tl">
                    <a:srgbClr val="000000"/>
                  </a:outerShdw>
                </a:effectLst>
              </a:rPr>
              <a:t>La visión vigente del universo: </a:t>
            </a:r>
            <a:r>
              <a:rPr lang="es-ES_tradnl" sz="2400" dirty="0" err="1">
                <a:solidFill>
                  <a:schemeClr val="tx1"/>
                </a:solidFill>
                <a:effectLst>
                  <a:outerShdw blurRad="38100" dist="38100" dir="2700000" algn="tl">
                    <a:srgbClr val="000000"/>
                  </a:outerShdw>
                </a:effectLst>
              </a:rPr>
              <a:t>Hawking</a:t>
            </a:r>
            <a:endParaRPr lang="es-ES_tradnl" sz="2400" dirty="0">
              <a:solidFill>
                <a:schemeClr val="tx1"/>
              </a:solidFill>
              <a:effectLst>
                <a:outerShdw blurRad="38100" dist="38100" dir="2700000" algn="tl">
                  <a:srgbClr val="000000"/>
                </a:outerShdw>
              </a:effectLst>
            </a:endParaRPr>
          </a:p>
        </p:txBody>
      </p:sp>
      <p:sp>
        <p:nvSpPr>
          <p:cNvPr id="112643" name="Rectangle 3">
            <a:extLst>
              <a:ext uri="{FF2B5EF4-FFF2-40B4-BE49-F238E27FC236}">
                <a16:creationId xmlns:a16="http://schemas.microsoft.com/office/drawing/2014/main" id="{4F7AA25D-33B4-4B6D-A7D2-7B9136949136}"/>
              </a:ext>
            </a:extLst>
          </p:cNvPr>
          <p:cNvSpPr>
            <a:spLocks noGrp="1" noChangeArrowheads="1"/>
          </p:cNvSpPr>
          <p:nvPr>
            <p:ph type="body" idx="1"/>
          </p:nvPr>
        </p:nvSpPr>
        <p:spPr>
          <a:xfrm>
            <a:off x="91440" y="1232144"/>
            <a:ext cx="8869680" cy="4933950"/>
          </a:xfrm>
        </p:spPr>
        <p:txBody>
          <a:bodyPr/>
          <a:lstStyle/>
          <a:p>
            <a:pPr algn="just" eaLnBrk="1" hangingPunct="1">
              <a:lnSpc>
                <a:spcPct val="90000"/>
              </a:lnSpc>
              <a:spcBef>
                <a:spcPct val="0"/>
              </a:spcBef>
            </a:pPr>
            <a:r>
              <a:rPr lang="es-ES_tradnl" altLang="es-ES" sz="2000" dirty="0">
                <a:latin typeface="Bookman Old Style" panose="02050604050505020204" pitchFamily="18" charset="0"/>
              </a:rPr>
              <a:t>El Universo se está expandiendo y no está estático.</a:t>
            </a:r>
          </a:p>
          <a:p>
            <a:pPr algn="just" eaLnBrk="1" hangingPunct="1">
              <a:lnSpc>
                <a:spcPct val="90000"/>
              </a:lnSpc>
              <a:spcBef>
                <a:spcPct val="0"/>
              </a:spcBef>
            </a:pPr>
            <a:r>
              <a:rPr lang="es-ES_tradnl" altLang="es-ES" sz="2000" dirty="0">
                <a:latin typeface="Bookman Old Style" panose="02050604050505020204" pitchFamily="18" charset="0"/>
              </a:rPr>
              <a:t>Con la teoría de la relatividad general no se puede explicar los agujeros negros. En el agujero negro el tiempo perdura para siempre. Es una región donde nada puede salir.</a:t>
            </a:r>
          </a:p>
          <a:p>
            <a:pPr algn="just" eaLnBrk="1" hangingPunct="1">
              <a:lnSpc>
                <a:spcPct val="90000"/>
              </a:lnSpc>
              <a:spcBef>
                <a:spcPct val="0"/>
              </a:spcBef>
            </a:pPr>
            <a:r>
              <a:rPr lang="es-ES_tradnl" altLang="es-ES" sz="2000" dirty="0">
                <a:latin typeface="Bookman Old Style" panose="02050604050505020204" pitchFamily="18" charset="0"/>
              </a:rPr>
              <a:t>La gravedad no tiene mucho efecto sobre la luz, puesto que puede escapar de la tierra o del sol.</a:t>
            </a:r>
          </a:p>
          <a:p>
            <a:pPr algn="just" eaLnBrk="1" hangingPunct="1">
              <a:lnSpc>
                <a:spcPct val="90000"/>
              </a:lnSpc>
              <a:spcBef>
                <a:spcPct val="0"/>
              </a:spcBef>
            </a:pPr>
            <a:r>
              <a:rPr lang="es-ES_tradnl" altLang="es-ES" sz="2000" dirty="0">
                <a:latin typeface="Bookman Old Style" panose="02050604050505020204" pitchFamily="18" charset="0"/>
              </a:rPr>
              <a:t>En 1980 Hawking aplicó a la gravedad el enfoque </a:t>
            </a:r>
            <a:r>
              <a:rPr lang="es-ES_tradnl" altLang="es-ES" sz="2000" b="1" dirty="0">
                <a:latin typeface="Bookman Old Style" panose="02050604050505020204" pitchFamily="18" charset="0"/>
              </a:rPr>
              <a:t>teórico cuántico</a:t>
            </a:r>
            <a:r>
              <a:rPr lang="es-ES_tradnl" altLang="es-ES" sz="2000" dirty="0">
                <a:latin typeface="Bookman Old Style" panose="02050604050505020204" pitchFamily="18" charset="0"/>
              </a:rPr>
              <a:t> “suma sobre historias” para explicar las etapas primitivas del universo. Una partícula no tiene únicamente una historia en el espacio-tiempo, cada una de ellas tiene una posibilidad de ser.</a:t>
            </a:r>
          </a:p>
          <a:p>
            <a:pPr algn="just" eaLnBrk="1" hangingPunct="1">
              <a:lnSpc>
                <a:spcPct val="90000"/>
              </a:lnSpc>
              <a:spcBef>
                <a:spcPct val="0"/>
              </a:spcBef>
            </a:pPr>
            <a:r>
              <a:rPr lang="es-ES_tradnl" altLang="es-ES" sz="2000" dirty="0">
                <a:latin typeface="Bookman Old Style" panose="02050604050505020204" pitchFamily="18" charset="0"/>
              </a:rPr>
              <a:t>El origen de lo infinitamente pequeños nos permite conocer mejor el origen del universo. Un cuanto es igual a una cantidad de energía indivisible.</a:t>
            </a:r>
          </a:p>
          <a:p>
            <a:pPr algn="just" eaLnBrk="1" hangingPunct="1">
              <a:lnSpc>
                <a:spcPct val="90000"/>
              </a:lnSpc>
              <a:spcBef>
                <a:spcPct val="0"/>
              </a:spcBef>
            </a:pPr>
            <a:r>
              <a:rPr lang="es-ES_tradnl" altLang="es-ES" sz="2000" dirty="0">
                <a:latin typeface="Bookman Old Style" panose="02050604050505020204" pitchFamily="18" charset="0"/>
              </a:rPr>
              <a:t>La teoría unificada no podría predecir todo por dos razones: el principio de incertidumbre y el alto nivel de dificultad de las ecuaciones.</a:t>
            </a:r>
          </a:p>
          <a:p>
            <a:pPr algn="just" eaLnBrk="1" hangingPunct="1">
              <a:lnSpc>
                <a:spcPct val="90000"/>
              </a:lnSpc>
              <a:spcBef>
                <a:spcPct val="0"/>
              </a:spcBef>
            </a:pPr>
            <a:endParaRPr lang="es-ES_tradnl" altLang="es-ES" sz="2000" dirty="0">
              <a:latin typeface="Bookman Old Style" panose="02050604050505020204" pitchFamily="18" charset="0"/>
            </a:endParaRPr>
          </a:p>
          <a:p>
            <a:pPr eaLnBrk="1" hangingPunct="1">
              <a:lnSpc>
                <a:spcPct val="90000"/>
              </a:lnSpc>
              <a:spcBef>
                <a:spcPct val="0"/>
              </a:spcBef>
            </a:pPr>
            <a:endParaRPr lang="es-ES_tradnl" altLang="es-ES" sz="2000" dirty="0">
              <a:latin typeface="Bookman Old Style" panose="02050604050505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12642"/>
                                        </p:tgtEl>
                                        <p:attrNameLst>
                                          <p:attrName>style.visibility</p:attrName>
                                        </p:attrNameLst>
                                      </p:cBhvr>
                                      <p:to>
                                        <p:strVal val="visible"/>
                                      </p:to>
                                    </p:set>
                                    <p:animEffect transition="in" filter="fade">
                                      <p:cBhvr>
                                        <p:cTn id="7" dur="2000"/>
                                        <p:tgtEl>
                                          <p:spTgt spid="112642"/>
                                        </p:tgtEl>
                                      </p:cBhvr>
                                    </p:animEffect>
                                    <p:anim calcmode="lin" valueType="num">
                                      <p:cBhvr>
                                        <p:cTn id="8" dur="2000" fill="hold"/>
                                        <p:tgtEl>
                                          <p:spTgt spid="112642"/>
                                        </p:tgtEl>
                                        <p:attrNameLst>
                                          <p:attrName>ppt_w</p:attrName>
                                        </p:attrNameLst>
                                      </p:cBhvr>
                                      <p:tavLst>
                                        <p:tav tm="0" fmla="#ppt_w*sin(2.5*pi*$)">
                                          <p:val>
                                            <p:fltVal val="0"/>
                                          </p:val>
                                        </p:tav>
                                        <p:tav tm="100000">
                                          <p:val>
                                            <p:fltVal val="1"/>
                                          </p:val>
                                        </p:tav>
                                      </p:tavLst>
                                    </p:anim>
                                    <p:anim calcmode="lin" valueType="num">
                                      <p:cBhvr>
                                        <p:cTn id="9" dur="2000" fill="hold"/>
                                        <p:tgtEl>
                                          <p:spTgt spid="112642"/>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8600"/>
                            </p:stCondLst>
                            <p:childTnLst>
                              <p:par>
                                <p:cTn id="11" presetID="22" presetClass="entr" presetSubtype="8" fill="hold" grpId="0" nodeType="afterEffect">
                                  <p:stCondLst>
                                    <p:cond delay="0"/>
                                  </p:stCondLst>
                                  <p:childTnLst>
                                    <p:set>
                                      <p:cBhvr>
                                        <p:cTn id="12" dur="1" fill="hold">
                                          <p:stCondLst>
                                            <p:cond delay="0"/>
                                          </p:stCondLst>
                                        </p:cTn>
                                        <p:tgtEl>
                                          <p:spTgt spid="112643">
                                            <p:txEl>
                                              <p:pRg st="0" end="0"/>
                                            </p:txEl>
                                          </p:spTgt>
                                        </p:tgtEl>
                                        <p:attrNameLst>
                                          <p:attrName>style.visibility</p:attrName>
                                        </p:attrNameLst>
                                      </p:cBhvr>
                                      <p:to>
                                        <p:strVal val="visible"/>
                                      </p:to>
                                    </p:set>
                                    <p:animEffect transition="in" filter="wipe(left)">
                                      <p:cBhvr>
                                        <p:cTn id="13" dur="2000"/>
                                        <p:tgtEl>
                                          <p:spTgt spid="112643">
                                            <p:txEl>
                                              <p:pRg st="0" end="0"/>
                                            </p:txEl>
                                          </p:spTgt>
                                        </p:tgtEl>
                                      </p:cBhvr>
                                    </p:animEffect>
                                  </p:childTnLst>
                                </p:cTn>
                              </p:par>
                            </p:childTnLst>
                          </p:cTn>
                        </p:par>
                        <p:par>
                          <p:cTn id="14" fill="hold" nodeType="afterGroup">
                            <p:stCondLst>
                              <p:cond delay="10600"/>
                            </p:stCondLst>
                            <p:childTnLst>
                              <p:par>
                                <p:cTn id="15" presetID="22" presetClass="entr" presetSubtype="8" fill="hold" grpId="0" nodeType="afterEffect">
                                  <p:stCondLst>
                                    <p:cond delay="0"/>
                                  </p:stCondLst>
                                  <p:childTnLst>
                                    <p:set>
                                      <p:cBhvr>
                                        <p:cTn id="16" dur="1" fill="hold">
                                          <p:stCondLst>
                                            <p:cond delay="0"/>
                                          </p:stCondLst>
                                        </p:cTn>
                                        <p:tgtEl>
                                          <p:spTgt spid="112643">
                                            <p:txEl>
                                              <p:pRg st="1" end="1"/>
                                            </p:txEl>
                                          </p:spTgt>
                                        </p:tgtEl>
                                        <p:attrNameLst>
                                          <p:attrName>style.visibility</p:attrName>
                                        </p:attrNameLst>
                                      </p:cBhvr>
                                      <p:to>
                                        <p:strVal val="visible"/>
                                      </p:to>
                                    </p:set>
                                    <p:animEffect transition="in" filter="wipe(left)">
                                      <p:cBhvr>
                                        <p:cTn id="17" dur="2000"/>
                                        <p:tgtEl>
                                          <p:spTgt spid="112643">
                                            <p:txEl>
                                              <p:pRg st="1" end="1"/>
                                            </p:txEl>
                                          </p:spTgt>
                                        </p:tgtEl>
                                      </p:cBhvr>
                                    </p:animEffect>
                                  </p:childTnLst>
                                </p:cTn>
                              </p:par>
                            </p:childTnLst>
                          </p:cTn>
                        </p:par>
                        <p:par>
                          <p:cTn id="18" fill="hold" nodeType="afterGroup">
                            <p:stCondLst>
                              <p:cond delay="12600"/>
                            </p:stCondLst>
                            <p:childTnLst>
                              <p:par>
                                <p:cTn id="19" presetID="22" presetClass="entr" presetSubtype="8" fill="hold" grpId="0" nodeType="afterEffect">
                                  <p:stCondLst>
                                    <p:cond delay="0"/>
                                  </p:stCondLst>
                                  <p:childTnLst>
                                    <p:set>
                                      <p:cBhvr>
                                        <p:cTn id="20" dur="1" fill="hold">
                                          <p:stCondLst>
                                            <p:cond delay="0"/>
                                          </p:stCondLst>
                                        </p:cTn>
                                        <p:tgtEl>
                                          <p:spTgt spid="112643">
                                            <p:txEl>
                                              <p:pRg st="2" end="2"/>
                                            </p:txEl>
                                          </p:spTgt>
                                        </p:tgtEl>
                                        <p:attrNameLst>
                                          <p:attrName>style.visibility</p:attrName>
                                        </p:attrNameLst>
                                      </p:cBhvr>
                                      <p:to>
                                        <p:strVal val="visible"/>
                                      </p:to>
                                    </p:set>
                                    <p:animEffect transition="in" filter="wipe(left)">
                                      <p:cBhvr>
                                        <p:cTn id="21" dur="2000"/>
                                        <p:tgtEl>
                                          <p:spTgt spid="112643">
                                            <p:txEl>
                                              <p:pRg st="2" end="2"/>
                                            </p:txEl>
                                          </p:spTgt>
                                        </p:tgtEl>
                                      </p:cBhvr>
                                    </p:animEffect>
                                  </p:childTnLst>
                                </p:cTn>
                              </p:par>
                            </p:childTnLst>
                          </p:cTn>
                        </p:par>
                        <p:par>
                          <p:cTn id="22" fill="hold" nodeType="afterGroup">
                            <p:stCondLst>
                              <p:cond delay="14600"/>
                            </p:stCondLst>
                            <p:childTnLst>
                              <p:par>
                                <p:cTn id="23" presetID="22" presetClass="entr" presetSubtype="8" fill="hold" grpId="0" nodeType="after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Effect transition="in" filter="wipe(left)">
                                      <p:cBhvr>
                                        <p:cTn id="25" dur="2000"/>
                                        <p:tgtEl>
                                          <p:spTgt spid="112643">
                                            <p:txEl>
                                              <p:pRg st="3" end="3"/>
                                            </p:txEl>
                                          </p:spTgt>
                                        </p:tgtEl>
                                      </p:cBhvr>
                                    </p:animEffect>
                                  </p:childTnLst>
                                </p:cTn>
                              </p:par>
                            </p:childTnLst>
                          </p:cTn>
                        </p:par>
                        <p:par>
                          <p:cTn id="26" fill="hold" nodeType="afterGroup">
                            <p:stCondLst>
                              <p:cond delay="16600"/>
                            </p:stCondLst>
                            <p:childTnLst>
                              <p:par>
                                <p:cTn id="27" presetID="22" presetClass="entr" presetSubtype="8" fill="hold" grpId="0" nodeType="afterEffect">
                                  <p:stCondLst>
                                    <p:cond delay="0"/>
                                  </p:stCondLst>
                                  <p:childTnLst>
                                    <p:set>
                                      <p:cBhvr>
                                        <p:cTn id="28" dur="1" fill="hold">
                                          <p:stCondLst>
                                            <p:cond delay="0"/>
                                          </p:stCondLst>
                                        </p:cTn>
                                        <p:tgtEl>
                                          <p:spTgt spid="112643">
                                            <p:txEl>
                                              <p:pRg st="4" end="4"/>
                                            </p:txEl>
                                          </p:spTgt>
                                        </p:tgtEl>
                                        <p:attrNameLst>
                                          <p:attrName>style.visibility</p:attrName>
                                        </p:attrNameLst>
                                      </p:cBhvr>
                                      <p:to>
                                        <p:strVal val="visible"/>
                                      </p:to>
                                    </p:set>
                                    <p:animEffect transition="in" filter="wipe(left)">
                                      <p:cBhvr>
                                        <p:cTn id="29" dur="2000"/>
                                        <p:tgtEl>
                                          <p:spTgt spid="112643">
                                            <p:txEl>
                                              <p:pRg st="4" end="4"/>
                                            </p:txEl>
                                          </p:spTgt>
                                        </p:tgtEl>
                                      </p:cBhvr>
                                    </p:animEffect>
                                  </p:childTnLst>
                                </p:cTn>
                              </p:par>
                            </p:childTnLst>
                          </p:cTn>
                        </p:par>
                        <p:par>
                          <p:cTn id="30" fill="hold" nodeType="afterGroup">
                            <p:stCondLst>
                              <p:cond delay="18600"/>
                            </p:stCondLst>
                            <p:childTnLst>
                              <p:par>
                                <p:cTn id="31" presetID="22" presetClass="entr" presetSubtype="8" fill="hold" grpId="0" nodeType="afterEffect">
                                  <p:stCondLst>
                                    <p:cond delay="0"/>
                                  </p:stCondLst>
                                  <p:childTnLst>
                                    <p:set>
                                      <p:cBhvr>
                                        <p:cTn id="32" dur="1" fill="hold">
                                          <p:stCondLst>
                                            <p:cond delay="0"/>
                                          </p:stCondLst>
                                        </p:cTn>
                                        <p:tgtEl>
                                          <p:spTgt spid="112643">
                                            <p:txEl>
                                              <p:pRg st="5" end="5"/>
                                            </p:txEl>
                                          </p:spTgt>
                                        </p:tgtEl>
                                        <p:attrNameLst>
                                          <p:attrName>style.visibility</p:attrName>
                                        </p:attrNameLst>
                                      </p:cBhvr>
                                      <p:to>
                                        <p:strVal val="visible"/>
                                      </p:to>
                                    </p:set>
                                    <p:animEffect transition="in" filter="wipe(left)">
                                      <p:cBhvr>
                                        <p:cTn id="33" dur="2000"/>
                                        <p:tgtEl>
                                          <p:spTgt spid="112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2 Marcador de pie de página">
            <a:extLst>
              <a:ext uri="{FF2B5EF4-FFF2-40B4-BE49-F238E27FC236}">
                <a16:creationId xmlns:a16="http://schemas.microsoft.com/office/drawing/2014/main" id="{B53BE463-5262-456D-8C2F-6CA15B7B572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mn-cs"/>
              </a:rPr>
              <a:t>F. Salinas</a:t>
            </a:r>
          </a:p>
        </p:txBody>
      </p:sp>
      <p:sp>
        <p:nvSpPr>
          <p:cNvPr id="114690" name="WordArt 2">
            <a:extLst>
              <a:ext uri="{FF2B5EF4-FFF2-40B4-BE49-F238E27FC236}">
                <a16:creationId xmlns:a16="http://schemas.microsoft.com/office/drawing/2014/main" id="{6CE65716-2CE6-4E7B-9DD5-03C37434D070}"/>
              </a:ext>
            </a:extLst>
          </p:cNvPr>
          <p:cNvSpPr>
            <a:spLocks noChangeArrowheads="1" noChangeShapeType="1" noTextEdit="1"/>
          </p:cNvSpPr>
          <p:nvPr/>
        </p:nvSpPr>
        <p:spPr bwMode="auto">
          <a:xfrm>
            <a:off x="4284663" y="1844675"/>
            <a:ext cx="523875" cy="190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1" u="none" strike="noStrike" kern="10" cap="none" spc="0" normalizeH="0" baseline="0" noProof="0">
                <a:ln>
                  <a:noFill/>
                </a:ln>
                <a:solidFill>
                  <a:srgbClr val="FFFF00"/>
                </a:solidFill>
                <a:effectLst>
                  <a:outerShdw dist="45791" dir="2021404" algn="ctr" rotWithShape="0">
                    <a:srgbClr val="B2B2B2">
                      <a:alpha val="79999"/>
                    </a:srgbClr>
                  </a:outerShdw>
                </a:effectLst>
                <a:uLnTx/>
                <a:uFillTx/>
                <a:latin typeface="Arial Narrow" panose="020B0606020202030204" pitchFamily="34" charset="0"/>
                <a:ea typeface="+mn-ea"/>
                <a:cs typeface="+mn-cs"/>
              </a:rPr>
              <a:t>Día 91,25</a:t>
            </a:r>
          </a:p>
        </p:txBody>
      </p:sp>
      <p:sp>
        <p:nvSpPr>
          <p:cNvPr id="114691" name="WordArt 3">
            <a:extLst>
              <a:ext uri="{FF2B5EF4-FFF2-40B4-BE49-F238E27FC236}">
                <a16:creationId xmlns:a16="http://schemas.microsoft.com/office/drawing/2014/main" id="{B628461D-5FAC-4925-8A9C-C42816B8BE04}"/>
              </a:ext>
            </a:extLst>
          </p:cNvPr>
          <p:cNvSpPr>
            <a:spLocks noChangeArrowheads="1" noChangeShapeType="1" noTextEdit="1"/>
          </p:cNvSpPr>
          <p:nvPr/>
        </p:nvSpPr>
        <p:spPr bwMode="auto">
          <a:xfrm>
            <a:off x="7235825" y="2565400"/>
            <a:ext cx="78105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1" u="none" strike="noStrike" kern="10" cap="none" spc="0" normalizeH="0" baseline="0" noProof="0">
                <a:ln>
                  <a:noFill/>
                </a:ln>
                <a:solidFill>
                  <a:srgbClr val="FFFF00"/>
                </a:solidFill>
                <a:effectLst>
                  <a:outerShdw dist="45791" dir="2021404" algn="ctr" rotWithShape="0">
                    <a:srgbClr val="B2B2B2">
                      <a:alpha val="79999"/>
                    </a:srgbClr>
                  </a:outerShdw>
                </a:effectLst>
                <a:uLnTx/>
                <a:uFillTx/>
                <a:latin typeface="Arial Narrow" panose="020B0606020202030204" pitchFamily="34" charset="0"/>
                <a:ea typeface="+mn-ea"/>
                <a:cs typeface="+mn-cs"/>
              </a:rPr>
              <a:t>Inicio del Año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1" u="none" strike="noStrike" kern="10" cap="none" spc="0" normalizeH="0" baseline="0" noProof="0">
                <a:ln>
                  <a:noFill/>
                </a:ln>
                <a:solidFill>
                  <a:srgbClr val="FFFF00"/>
                </a:solidFill>
                <a:effectLst>
                  <a:outerShdw dist="45791" dir="2021404" algn="ctr" rotWithShape="0">
                    <a:srgbClr val="B2B2B2">
                      <a:alpha val="79999"/>
                    </a:srgbClr>
                  </a:outerShdw>
                </a:effectLst>
                <a:uLnTx/>
                <a:uFillTx/>
                <a:latin typeface="Arial Narrow" panose="020B0606020202030204" pitchFamily="34" charset="0"/>
                <a:ea typeface="+mn-ea"/>
                <a:cs typeface="+mn-cs"/>
              </a:rPr>
              <a:t>Andino Día 1</a:t>
            </a:r>
          </a:p>
        </p:txBody>
      </p:sp>
      <p:sp>
        <p:nvSpPr>
          <p:cNvPr id="114692" name="WordArt 4">
            <a:extLst>
              <a:ext uri="{FF2B5EF4-FFF2-40B4-BE49-F238E27FC236}">
                <a16:creationId xmlns:a16="http://schemas.microsoft.com/office/drawing/2014/main" id="{3C9D857D-B830-4070-BB5F-1CDC4D426610}"/>
              </a:ext>
            </a:extLst>
          </p:cNvPr>
          <p:cNvSpPr>
            <a:spLocks noChangeArrowheads="1" noChangeShapeType="1" noTextEdit="1"/>
          </p:cNvSpPr>
          <p:nvPr/>
        </p:nvSpPr>
        <p:spPr bwMode="auto">
          <a:xfrm>
            <a:off x="7235825" y="2997200"/>
            <a:ext cx="428625" cy="190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1" u="none" strike="noStrike" kern="10" cap="none" spc="0" normalizeH="0" baseline="0" noProof="0">
                <a:ln>
                  <a:noFill/>
                </a:ln>
                <a:solidFill>
                  <a:srgbClr val="FFFF00"/>
                </a:solidFill>
                <a:effectLst>
                  <a:outerShdw dist="45791" dir="2021404" algn="ctr" rotWithShape="0">
                    <a:srgbClr val="B2B2B2">
                      <a:alpha val="79999"/>
                    </a:srgbClr>
                  </a:outerShdw>
                </a:effectLst>
                <a:uLnTx/>
                <a:uFillTx/>
                <a:latin typeface="Arial Narrow" panose="020B0606020202030204" pitchFamily="34" charset="0"/>
                <a:ea typeface="+mn-ea"/>
                <a:cs typeface="+mn-cs"/>
              </a:rPr>
              <a:t>Día 365</a:t>
            </a:r>
          </a:p>
        </p:txBody>
      </p:sp>
      <p:sp>
        <p:nvSpPr>
          <p:cNvPr id="114693" name="WordArt 5">
            <a:extLst>
              <a:ext uri="{FF2B5EF4-FFF2-40B4-BE49-F238E27FC236}">
                <a16:creationId xmlns:a16="http://schemas.microsoft.com/office/drawing/2014/main" id="{6699D3D2-4DCC-42F8-84A5-DA1CEFC38E4A}"/>
              </a:ext>
            </a:extLst>
          </p:cNvPr>
          <p:cNvSpPr>
            <a:spLocks noChangeArrowheads="1" noChangeShapeType="1" noTextEdit="1"/>
          </p:cNvSpPr>
          <p:nvPr/>
        </p:nvSpPr>
        <p:spPr bwMode="auto">
          <a:xfrm>
            <a:off x="1258888" y="2781300"/>
            <a:ext cx="600075" cy="190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1" u="none" strike="noStrike" kern="10" cap="none" spc="0" normalizeH="0" baseline="0" noProof="0">
                <a:ln>
                  <a:noFill/>
                </a:ln>
                <a:solidFill>
                  <a:srgbClr val="FFFF00"/>
                </a:solidFill>
                <a:effectLst>
                  <a:outerShdw dist="45791" dir="2021404" algn="ctr" rotWithShape="0">
                    <a:srgbClr val="B2B2B2">
                      <a:alpha val="79999"/>
                    </a:srgbClr>
                  </a:outerShdw>
                </a:effectLst>
                <a:uLnTx/>
                <a:uFillTx/>
                <a:latin typeface="Arial Narrow" panose="020B0606020202030204" pitchFamily="34" charset="0"/>
                <a:ea typeface="+mn-ea"/>
                <a:cs typeface="+mn-cs"/>
              </a:rPr>
              <a:t>Día 182,50</a:t>
            </a:r>
          </a:p>
        </p:txBody>
      </p:sp>
      <p:sp>
        <p:nvSpPr>
          <p:cNvPr id="114694" name="WordArt 6">
            <a:extLst>
              <a:ext uri="{FF2B5EF4-FFF2-40B4-BE49-F238E27FC236}">
                <a16:creationId xmlns:a16="http://schemas.microsoft.com/office/drawing/2014/main" id="{45AE6FA5-DEAE-4119-9E30-1448CFE98E97}"/>
              </a:ext>
            </a:extLst>
          </p:cNvPr>
          <p:cNvSpPr>
            <a:spLocks noChangeArrowheads="1" noChangeShapeType="1" noTextEdit="1"/>
          </p:cNvSpPr>
          <p:nvPr/>
        </p:nvSpPr>
        <p:spPr bwMode="auto">
          <a:xfrm>
            <a:off x="4284663" y="3716338"/>
            <a:ext cx="590550" cy="190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1" u="none" strike="noStrike" kern="10" cap="none" spc="0" normalizeH="0" baseline="0" noProof="0">
                <a:ln>
                  <a:noFill/>
                </a:ln>
                <a:solidFill>
                  <a:srgbClr val="FFFF00"/>
                </a:solidFill>
                <a:effectLst>
                  <a:outerShdw dist="45791" dir="2021404" algn="ctr" rotWithShape="0">
                    <a:srgbClr val="B2B2B2">
                      <a:alpha val="79999"/>
                    </a:srgbClr>
                  </a:outerShdw>
                </a:effectLst>
                <a:uLnTx/>
                <a:uFillTx/>
                <a:latin typeface="Arial Narrow" panose="020B0606020202030204" pitchFamily="34" charset="0"/>
                <a:ea typeface="+mn-ea"/>
                <a:cs typeface="+mn-cs"/>
              </a:rPr>
              <a:t>Día 273,50</a:t>
            </a:r>
          </a:p>
        </p:txBody>
      </p:sp>
      <p:grpSp>
        <p:nvGrpSpPr>
          <p:cNvPr id="2" name="Group 7">
            <a:extLst>
              <a:ext uri="{FF2B5EF4-FFF2-40B4-BE49-F238E27FC236}">
                <a16:creationId xmlns:a16="http://schemas.microsoft.com/office/drawing/2014/main" id="{7D4A8588-C076-4FCE-AB7F-B263918D2D27}"/>
              </a:ext>
            </a:extLst>
          </p:cNvPr>
          <p:cNvGrpSpPr>
            <a:grpSpLocks noChangeAspect="1"/>
          </p:cNvGrpSpPr>
          <p:nvPr/>
        </p:nvGrpSpPr>
        <p:grpSpPr bwMode="auto">
          <a:xfrm>
            <a:off x="3876675" y="3957638"/>
            <a:ext cx="1416050" cy="1055687"/>
            <a:chOff x="2381" y="2659"/>
            <a:chExt cx="1043" cy="779"/>
          </a:xfrm>
        </p:grpSpPr>
        <p:sp>
          <p:nvSpPr>
            <p:cNvPr id="27852" name="Freeform 8" descr="Onda">
              <a:extLst>
                <a:ext uri="{FF2B5EF4-FFF2-40B4-BE49-F238E27FC236}">
                  <a16:creationId xmlns:a16="http://schemas.microsoft.com/office/drawing/2014/main" id="{B45556AF-100A-48B4-A12C-2D64C068C92D}"/>
                </a:ext>
              </a:extLst>
            </p:cNvPr>
            <p:cNvSpPr>
              <a:spLocks noChangeAspect="1"/>
            </p:cNvSpPr>
            <p:nvPr/>
          </p:nvSpPr>
          <p:spPr bwMode="auto">
            <a:xfrm>
              <a:off x="2651" y="2659"/>
              <a:ext cx="456" cy="318"/>
            </a:xfrm>
            <a:custGeom>
              <a:avLst/>
              <a:gdLst>
                <a:gd name="T0" fmla="*/ 0 w 1010"/>
                <a:gd name="T1" fmla="*/ 0 h 705"/>
                <a:gd name="T2" fmla="*/ 0 w 1010"/>
                <a:gd name="T3" fmla="*/ 0 h 705"/>
                <a:gd name="T4" fmla="*/ 0 w 1010"/>
                <a:gd name="T5" fmla="*/ 0 h 705"/>
                <a:gd name="T6" fmla="*/ 0 w 1010"/>
                <a:gd name="T7" fmla="*/ 0 h 705"/>
                <a:gd name="T8" fmla="*/ 0 w 1010"/>
                <a:gd name="T9" fmla="*/ 0 h 705"/>
                <a:gd name="T10" fmla="*/ 0 w 1010"/>
                <a:gd name="T11" fmla="*/ 0 h 705"/>
                <a:gd name="T12" fmla="*/ 0 w 1010"/>
                <a:gd name="T13" fmla="*/ 0 h 705"/>
                <a:gd name="T14" fmla="*/ 0 w 1010"/>
                <a:gd name="T15" fmla="*/ 0 h 705"/>
                <a:gd name="T16" fmla="*/ 0 w 1010"/>
                <a:gd name="T17" fmla="*/ 0 h 705"/>
                <a:gd name="T18" fmla="*/ 0 w 1010"/>
                <a:gd name="T19" fmla="*/ 0 h 705"/>
                <a:gd name="T20" fmla="*/ 0 w 1010"/>
                <a:gd name="T21" fmla="*/ 0 h 705"/>
                <a:gd name="T22" fmla="*/ 0 w 1010"/>
                <a:gd name="T23" fmla="*/ 0 h 705"/>
                <a:gd name="T24" fmla="*/ 0 w 1010"/>
                <a:gd name="T25" fmla="*/ 0 h 705"/>
                <a:gd name="T26" fmla="*/ 0 w 1010"/>
                <a:gd name="T27" fmla="*/ 0 h 705"/>
                <a:gd name="T28" fmla="*/ 0 w 1010"/>
                <a:gd name="T29" fmla="*/ 0 h 705"/>
                <a:gd name="T30" fmla="*/ 0 w 1010"/>
                <a:gd name="T31" fmla="*/ 0 h 705"/>
                <a:gd name="T32" fmla="*/ 0 w 1010"/>
                <a:gd name="T33" fmla="*/ 0 h 705"/>
                <a:gd name="T34" fmla="*/ 0 w 1010"/>
                <a:gd name="T35" fmla="*/ 0 h 705"/>
                <a:gd name="T36" fmla="*/ 0 w 1010"/>
                <a:gd name="T37" fmla="*/ 0 h 705"/>
                <a:gd name="T38" fmla="*/ 0 w 1010"/>
                <a:gd name="T39" fmla="*/ 0 h 705"/>
                <a:gd name="T40" fmla="*/ 0 w 1010"/>
                <a:gd name="T41" fmla="*/ 0 h 705"/>
                <a:gd name="T42" fmla="*/ 0 w 1010"/>
                <a:gd name="T43" fmla="*/ 0 h 705"/>
                <a:gd name="T44" fmla="*/ 0 w 1010"/>
                <a:gd name="T45" fmla="*/ 0 h 705"/>
                <a:gd name="T46" fmla="*/ 0 w 1010"/>
                <a:gd name="T47" fmla="*/ 0 h 705"/>
                <a:gd name="T48" fmla="*/ 0 w 1010"/>
                <a:gd name="T49" fmla="*/ 0 h 705"/>
                <a:gd name="T50" fmla="*/ 0 w 1010"/>
                <a:gd name="T51" fmla="*/ 0 h 705"/>
                <a:gd name="T52" fmla="*/ 0 w 1010"/>
                <a:gd name="T53" fmla="*/ 0 h 705"/>
                <a:gd name="T54" fmla="*/ 0 w 1010"/>
                <a:gd name="T55" fmla="*/ 0 h 705"/>
                <a:gd name="T56" fmla="*/ 0 w 1010"/>
                <a:gd name="T57" fmla="*/ 0 h 705"/>
                <a:gd name="T58" fmla="*/ 0 w 1010"/>
                <a:gd name="T59" fmla="*/ 0 h 705"/>
                <a:gd name="T60" fmla="*/ 0 w 1010"/>
                <a:gd name="T61" fmla="*/ 0 h 705"/>
                <a:gd name="T62" fmla="*/ 0 w 1010"/>
                <a:gd name="T63" fmla="*/ 0 h 705"/>
                <a:gd name="T64" fmla="*/ 0 w 1010"/>
                <a:gd name="T65" fmla="*/ 0 h 705"/>
                <a:gd name="T66" fmla="*/ 0 w 1010"/>
                <a:gd name="T67" fmla="*/ 0 h 705"/>
                <a:gd name="T68" fmla="*/ 0 w 1010"/>
                <a:gd name="T69" fmla="*/ 0 h 705"/>
                <a:gd name="T70" fmla="*/ 0 w 1010"/>
                <a:gd name="T71" fmla="*/ 0 h 705"/>
                <a:gd name="T72" fmla="*/ 0 w 1010"/>
                <a:gd name="T73" fmla="*/ 0 h 705"/>
                <a:gd name="T74" fmla="*/ 0 w 1010"/>
                <a:gd name="T75" fmla="*/ 0 h 705"/>
                <a:gd name="T76" fmla="*/ 0 w 1010"/>
                <a:gd name="T77" fmla="*/ 0 h 705"/>
                <a:gd name="T78" fmla="*/ 0 w 1010"/>
                <a:gd name="T79" fmla="*/ 0 h 705"/>
                <a:gd name="T80" fmla="*/ 0 w 1010"/>
                <a:gd name="T81" fmla="*/ 0 h 705"/>
                <a:gd name="T82" fmla="*/ 0 w 1010"/>
                <a:gd name="T83" fmla="*/ 0 h 705"/>
                <a:gd name="T84" fmla="*/ 0 w 1010"/>
                <a:gd name="T85" fmla="*/ 0 h 705"/>
                <a:gd name="T86" fmla="*/ 0 w 1010"/>
                <a:gd name="T87" fmla="*/ 0 h 705"/>
                <a:gd name="T88" fmla="*/ 0 w 1010"/>
                <a:gd name="T89" fmla="*/ 0 h 705"/>
                <a:gd name="T90" fmla="*/ 0 w 1010"/>
                <a:gd name="T91" fmla="*/ 0 h 705"/>
                <a:gd name="T92" fmla="*/ 0 w 1010"/>
                <a:gd name="T93" fmla="*/ 0 h 705"/>
                <a:gd name="T94" fmla="*/ 0 w 1010"/>
                <a:gd name="T95" fmla="*/ 0 h 705"/>
                <a:gd name="T96" fmla="*/ 0 w 1010"/>
                <a:gd name="T97" fmla="*/ 0 h 705"/>
                <a:gd name="T98" fmla="*/ 0 w 1010"/>
                <a:gd name="T99" fmla="*/ 0 h 705"/>
                <a:gd name="T100" fmla="*/ 0 w 1010"/>
                <a:gd name="T101" fmla="*/ 0 h 705"/>
                <a:gd name="T102" fmla="*/ 0 w 1010"/>
                <a:gd name="T103" fmla="*/ 0 h 705"/>
                <a:gd name="T104" fmla="*/ 0 w 1010"/>
                <a:gd name="T105" fmla="*/ 0 h 705"/>
                <a:gd name="T106" fmla="*/ 0 w 1010"/>
                <a:gd name="T107" fmla="*/ 0 h 705"/>
                <a:gd name="T108" fmla="*/ 0 w 1010"/>
                <a:gd name="T109" fmla="*/ 0 h 705"/>
                <a:gd name="T110" fmla="*/ 0 w 1010"/>
                <a:gd name="T111" fmla="*/ 0 h 705"/>
                <a:gd name="T112" fmla="*/ 0 w 1010"/>
                <a:gd name="T113" fmla="*/ 0 h 705"/>
                <a:gd name="T114" fmla="*/ 0 w 1010"/>
                <a:gd name="T115" fmla="*/ 0 h 705"/>
                <a:gd name="T116" fmla="*/ 0 w 1010"/>
                <a:gd name="T117" fmla="*/ 0 h 7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0"/>
                <a:gd name="T178" fmla="*/ 0 h 705"/>
                <a:gd name="T179" fmla="*/ 1010 w 1010"/>
                <a:gd name="T180" fmla="*/ 705 h 7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0" h="705">
                  <a:moveTo>
                    <a:pt x="12" y="34"/>
                  </a:moveTo>
                  <a:lnTo>
                    <a:pt x="41" y="34"/>
                  </a:lnTo>
                  <a:lnTo>
                    <a:pt x="39" y="82"/>
                  </a:lnTo>
                  <a:lnTo>
                    <a:pt x="57" y="125"/>
                  </a:lnTo>
                  <a:lnTo>
                    <a:pt x="72" y="165"/>
                  </a:lnTo>
                  <a:lnTo>
                    <a:pt x="104" y="165"/>
                  </a:lnTo>
                  <a:lnTo>
                    <a:pt x="216" y="154"/>
                  </a:lnTo>
                  <a:lnTo>
                    <a:pt x="284" y="138"/>
                  </a:lnTo>
                  <a:lnTo>
                    <a:pt x="374" y="124"/>
                  </a:lnTo>
                  <a:lnTo>
                    <a:pt x="393" y="120"/>
                  </a:lnTo>
                  <a:lnTo>
                    <a:pt x="438" y="121"/>
                  </a:lnTo>
                  <a:lnTo>
                    <a:pt x="489" y="168"/>
                  </a:lnTo>
                  <a:lnTo>
                    <a:pt x="522" y="210"/>
                  </a:lnTo>
                  <a:lnTo>
                    <a:pt x="558" y="252"/>
                  </a:lnTo>
                  <a:lnTo>
                    <a:pt x="575" y="244"/>
                  </a:lnTo>
                  <a:lnTo>
                    <a:pt x="569" y="169"/>
                  </a:lnTo>
                  <a:lnTo>
                    <a:pt x="579" y="115"/>
                  </a:lnTo>
                  <a:lnTo>
                    <a:pt x="612" y="93"/>
                  </a:lnTo>
                  <a:lnTo>
                    <a:pt x="746" y="42"/>
                  </a:lnTo>
                  <a:lnTo>
                    <a:pt x="834" y="4"/>
                  </a:lnTo>
                  <a:lnTo>
                    <a:pt x="870" y="0"/>
                  </a:lnTo>
                  <a:lnTo>
                    <a:pt x="885" y="18"/>
                  </a:lnTo>
                  <a:lnTo>
                    <a:pt x="874" y="34"/>
                  </a:lnTo>
                  <a:lnTo>
                    <a:pt x="836" y="48"/>
                  </a:lnTo>
                  <a:lnTo>
                    <a:pt x="753" y="79"/>
                  </a:lnTo>
                  <a:lnTo>
                    <a:pt x="636" y="112"/>
                  </a:lnTo>
                  <a:lnTo>
                    <a:pt x="606" y="144"/>
                  </a:lnTo>
                  <a:lnTo>
                    <a:pt x="593" y="181"/>
                  </a:lnTo>
                  <a:lnTo>
                    <a:pt x="608" y="207"/>
                  </a:lnTo>
                  <a:lnTo>
                    <a:pt x="629" y="208"/>
                  </a:lnTo>
                  <a:lnTo>
                    <a:pt x="641" y="180"/>
                  </a:lnTo>
                  <a:lnTo>
                    <a:pt x="743" y="139"/>
                  </a:lnTo>
                  <a:lnTo>
                    <a:pt x="819" y="108"/>
                  </a:lnTo>
                  <a:lnTo>
                    <a:pt x="875" y="73"/>
                  </a:lnTo>
                  <a:lnTo>
                    <a:pt x="906" y="61"/>
                  </a:lnTo>
                  <a:lnTo>
                    <a:pt x="912" y="85"/>
                  </a:lnTo>
                  <a:lnTo>
                    <a:pt x="872" y="118"/>
                  </a:lnTo>
                  <a:lnTo>
                    <a:pt x="819" y="148"/>
                  </a:lnTo>
                  <a:lnTo>
                    <a:pt x="743" y="178"/>
                  </a:lnTo>
                  <a:lnTo>
                    <a:pt x="686" y="195"/>
                  </a:lnTo>
                  <a:lnTo>
                    <a:pt x="656" y="219"/>
                  </a:lnTo>
                  <a:lnTo>
                    <a:pt x="642" y="246"/>
                  </a:lnTo>
                  <a:lnTo>
                    <a:pt x="653" y="268"/>
                  </a:lnTo>
                  <a:lnTo>
                    <a:pt x="693" y="261"/>
                  </a:lnTo>
                  <a:lnTo>
                    <a:pt x="728" y="211"/>
                  </a:lnTo>
                  <a:lnTo>
                    <a:pt x="783" y="202"/>
                  </a:lnTo>
                  <a:lnTo>
                    <a:pt x="829" y="215"/>
                  </a:lnTo>
                  <a:lnTo>
                    <a:pt x="819" y="240"/>
                  </a:lnTo>
                  <a:lnTo>
                    <a:pt x="774" y="240"/>
                  </a:lnTo>
                  <a:lnTo>
                    <a:pt x="750" y="246"/>
                  </a:lnTo>
                  <a:lnTo>
                    <a:pt x="764" y="256"/>
                  </a:lnTo>
                  <a:lnTo>
                    <a:pt x="797" y="253"/>
                  </a:lnTo>
                  <a:lnTo>
                    <a:pt x="803" y="268"/>
                  </a:lnTo>
                  <a:lnTo>
                    <a:pt x="762" y="279"/>
                  </a:lnTo>
                  <a:lnTo>
                    <a:pt x="755" y="294"/>
                  </a:lnTo>
                  <a:lnTo>
                    <a:pt x="791" y="292"/>
                  </a:lnTo>
                  <a:lnTo>
                    <a:pt x="821" y="282"/>
                  </a:lnTo>
                  <a:lnTo>
                    <a:pt x="845" y="297"/>
                  </a:lnTo>
                  <a:lnTo>
                    <a:pt x="824" y="315"/>
                  </a:lnTo>
                  <a:lnTo>
                    <a:pt x="786" y="336"/>
                  </a:lnTo>
                  <a:lnTo>
                    <a:pt x="741" y="339"/>
                  </a:lnTo>
                  <a:lnTo>
                    <a:pt x="689" y="343"/>
                  </a:lnTo>
                  <a:lnTo>
                    <a:pt x="680" y="366"/>
                  </a:lnTo>
                  <a:lnTo>
                    <a:pt x="693" y="397"/>
                  </a:lnTo>
                  <a:lnTo>
                    <a:pt x="735" y="412"/>
                  </a:lnTo>
                  <a:lnTo>
                    <a:pt x="797" y="390"/>
                  </a:lnTo>
                  <a:lnTo>
                    <a:pt x="919" y="351"/>
                  </a:lnTo>
                  <a:lnTo>
                    <a:pt x="968" y="339"/>
                  </a:lnTo>
                  <a:lnTo>
                    <a:pt x="993" y="363"/>
                  </a:lnTo>
                  <a:lnTo>
                    <a:pt x="956" y="387"/>
                  </a:lnTo>
                  <a:lnTo>
                    <a:pt x="882" y="406"/>
                  </a:lnTo>
                  <a:lnTo>
                    <a:pt x="785" y="435"/>
                  </a:lnTo>
                  <a:lnTo>
                    <a:pt x="738" y="442"/>
                  </a:lnTo>
                  <a:lnTo>
                    <a:pt x="693" y="442"/>
                  </a:lnTo>
                  <a:lnTo>
                    <a:pt x="663" y="423"/>
                  </a:lnTo>
                  <a:lnTo>
                    <a:pt x="647" y="397"/>
                  </a:lnTo>
                  <a:lnTo>
                    <a:pt x="620" y="408"/>
                  </a:lnTo>
                  <a:lnTo>
                    <a:pt x="647" y="442"/>
                  </a:lnTo>
                  <a:lnTo>
                    <a:pt x="690" y="472"/>
                  </a:lnTo>
                  <a:lnTo>
                    <a:pt x="734" y="478"/>
                  </a:lnTo>
                  <a:lnTo>
                    <a:pt x="746" y="480"/>
                  </a:lnTo>
                  <a:lnTo>
                    <a:pt x="783" y="480"/>
                  </a:lnTo>
                  <a:lnTo>
                    <a:pt x="846" y="469"/>
                  </a:lnTo>
                  <a:lnTo>
                    <a:pt x="879" y="457"/>
                  </a:lnTo>
                  <a:lnTo>
                    <a:pt x="893" y="450"/>
                  </a:lnTo>
                  <a:lnTo>
                    <a:pt x="935" y="432"/>
                  </a:lnTo>
                  <a:lnTo>
                    <a:pt x="977" y="421"/>
                  </a:lnTo>
                  <a:lnTo>
                    <a:pt x="1005" y="423"/>
                  </a:lnTo>
                  <a:lnTo>
                    <a:pt x="1010" y="442"/>
                  </a:lnTo>
                  <a:lnTo>
                    <a:pt x="919" y="488"/>
                  </a:lnTo>
                  <a:lnTo>
                    <a:pt x="824" y="511"/>
                  </a:lnTo>
                  <a:lnTo>
                    <a:pt x="762" y="519"/>
                  </a:lnTo>
                  <a:lnTo>
                    <a:pt x="692" y="510"/>
                  </a:lnTo>
                  <a:lnTo>
                    <a:pt x="644" y="499"/>
                  </a:lnTo>
                  <a:lnTo>
                    <a:pt x="602" y="442"/>
                  </a:lnTo>
                  <a:lnTo>
                    <a:pt x="590" y="418"/>
                  </a:lnTo>
                  <a:lnTo>
                    <a:pt x="567" y="417"/>
                  </a:lnTo>
                  <a:lnTo>
                    <a:pt x="558" y="447"/>
                  </a:lnTo>
                  <a:lnTo>
                    <a:pt x="567" y="489"/>
                  </a:lnTo>
                  <a:lnTo>
                    <a:pt x="569" y="577"/>
                  </a:lnTo>
                  <a:lnTo>
                    <a:pt x="564" y="607"/>
                  </a:lnTo>
                  <a:lnTo>
                    <a:pt x="546" y="616"/>
                  </a:lnTo>
                  <a:lnTo>
                    <a:pt x="476" y="630"/>
                  </a:lnTo>
                  <a:lnTo>
                    <a:pt x="414" y="657"/>
                  </a:lnTo>
                  <a:lnTo>
                    <a:pt x="246" y="705"/>
                  </a:lnTo>
                  <a:lnTo>
                    <a:pt x="222" y="703"/>
                  </a:lnTo>
                  <a:lnTo>
                    <a:pt x="219" y="678"/>
                  </a:lnTo>
                  <a:lnTo>
                    <a:pt x="279" y="652"/>
                  </a:lnTo>
                  <a:lnTo>
                    <a:pt x="330" y="646"/>
                  </a:lnTo>
                  <a:lnTo>
                    <a:pt x="413" y="613"/>
                  </a:lnTo>
                  <a:lnTo>
                    <a:pt x="456" y="607"/>
                  </a:lnTo>
                  <a:lnTo>
                    <a:pt x="516" y="592"/>
                  </a:lnTo>
                  <a:lnTo>
                    <a:pt x="533" y="559"/>
                  </a:lnTo>
                  <a:lnTo>
                    <a:pt x="533" y="529"/>
                  </a:lnTo>
                  <a:lnTo>
                    <a:pt x="531" y="502"/>
                  </a:lnTo>
                  <a:lnTo>
                    <a:pt x="527" y="444"/>
                  </a:lnTo>
                  <a:lnTo>
                    <a:pt x="509" y="439"/>
                  </a:lnTo>
                  <a:lnTo>
                    <a:pt x="497" y="451"/>
                  </a:lnTo>
                  <a:lnTo>
                    <a:pt x="498" y="475"/>
                  </a:lnTo>
                  <a:lnTo>
                    <a:pt x="497" y="532"/>
                  </a:lnTo>
                  <a:lnTo>
                    <a:pt x="489" y="558"/>
                  </a:lnTo>
                  <a:lnTo>
                    <a:pt x="455" y="570"/>
                  </a:lnTo>
                  <a:lnTo>
                    <a:pt x="284" y="624"/>
                  </a:lnTo>
                  <a:lnTo>
                    <a:pt x="222" y="643"/>
                  </a:lnTo>
                  <a:lnTo>
                    <a:pt x="192" y="646"/>
                  </a:lnTo>
                  <a:lnTo>
                    <a:pt x="177" y="631"/>
                  </a:lnTo>
                  <a:lnTo>
                    <a:pt x="197" y="610"/>
                  </a:lnTo>
                  <a:lnTo>
                    <a:pt x="294" y="577"/>
                  </a:lnTo>
                  <a:lnTo>
                    <a:pt x="350" y="559"/>
                  </a:lnTo>
                  <a:lnTo>
                    <a:pt x="420" y="546"/>
                  </a:lnTo>
                  <a:lnTo>
                    <a:pt x="450" y="525"/>
                  </a:lnTo>
                  <a:lnTo>
                    <a:pt x="456" y="490"/>
                  </a:lnTo>
                  <a:lnTo>
                    <a:pt x="461" y="441"/>
                  </a:lnTo>
                  <a:lnTo>
                    <a:pt x="440" y="454"/>
                  </a:lnTo>
                  <a:lnTo>
                    <a:pt x="420" y="488"/>
                  </a:lnTo>
                  <a:lnTo>
                    <a:pt x="368" y="514"/>
                  </a:lnTo>
                  <a:lnTo>
                    <a:pt x="296" y="520"/>
                  </a:lnTo>
                  <a:lnTo>
                    <a:pt x="254" y="489"/>
                  </a:lnTo>
                  <a:lnTo>
                    <a:pt x="231" y="451"/>
                  </a:lnTo>
                  <a:lnTo>
                    <a:pt x="224" y="399"/>
                  </a:lnTo>
                  <a:lnTo>
                    <a:pt x="233" y="343"/>
                  </a:lnTo>
                  <a:lnTo>
                    <a:pt x="260" y="313"/>
                  </a:lnTo>
                  <a:lnTo>
                    <a:pt x="296" y="292"/>
                  </a:lnTo>
                  <a:lnTo>
                    <a:pt x="354" y="286"/>
                  </a:lnTo>
                  <a:lnTo>
                    <a:pt x="392" y="300"/>
                  </a:lnTo>
                  <a:lnTo>
                    <a:pt x="432" y="325"/>
                  </a:lnTo>
                  <a:lnTo>
                    <a:pt x="459" y="318"/>
                  </a:lnTo>
                  <a:lnTo>
                    <a:pt x="420" y="261"/>
                  </a:lnTo>
                  <a:lnTo>
                    <a:pt x="404" y="241"/>
                  </a:lnTo>
                  <a:lnTo>
                    <a:pt x="374" y="237"/>
                  </a:lnTo>
                  <a:lnTo>
                    <a:pt x="333" y="238"/>
                  </a:lnTo>
                  <a:lnTo>
                    <a:pt x="272" y="258"/>
                  </a:lnTo>
                  <a:lnTo>
                    <a:pt x="194" y="271"/>
                  </a:lnTo>
                  <a:lnTo>
                    <a:pt x="143" y="276"/>
                  </a:lnTo>
                  <a:lnTo>
                    <a:pt x="110" y="292"/>
                  </a:lnTo>
                  <a:lnTo>
                    <a:pt x="66" y="294"/>
                  </a:lnTo>
                  <a:lnTo>
                    <a:pt x="65" y="264"/>
                  </a:lnTo>
                  <a:lnTo>
                    <a:pt x="114" y="237"/>
                  </a:lnTo>
                  <a:lnTo>
                    <a:pt x="197" y="228"/>
                  </a:lnTo>
                  <a:lnTo>
                    <a:pt x="276" y="217"/>
                  </a:lnTo>
                  <a:lnTo>
                    <a:pt x="351" y="204"/>
                  </a:lnTo>
                  <a:lnTo>
                    <a:pt x="389" y="196"/>
                  </a:lnTo>
                  <a:lnTo>
                    <a:pt x="426" y="198"/>
                  </a:lnTo>
                  <a:lnTo>
                    <a:pt x="453" y="225"/>
                  </a:lnTo>
                  <a:lnTo>
                    <a:pt x="497" y="285"/>
                  </a:lnTo>
                  <a:lnTo>
                    <a:pt x="521" y="292"/>
                  </a:lnTo>
                  <a:lnTo>
                    <a:pt x="528" y="261"/>
                  </a:lnTo>
                  <a:lnTo>
                    <a:pt x="470" y="196"/>
                  </a:lnTo>
                  <a:lnTo>
                    <a:pt x="449" y="166"/>
                  </a:lnTo>
                  <a:lnTo>
                    <a:pt x="419" y="156"/>
                  </a:lnTo>
                  <a:lnTo>
                    <a:pt x="330" y="170"/>
                  </a:lnTo>
                  <a:lnTo>
                    <a:pt x="261" y="183"/>
                  </a:lnTo>
                  <a:lnTo>
                    <a:pt x="203" y="184"/>
                  </a:lnTo>
                  <a:lnTo>
                    <a:pt x="104" y="198"/>
                  </a:lnTo>
                  <a:lnTo>
                    <a:pt x="75" y="201"/>
                  </a:lnTo>
                  <a:lnTo>
                    <a:pt x="50" y="199"/>
                  </a:lnTo>
                  <a:lnTo>
                    <a:pt x="20" y="126"/>
                  </a:lnTo>
                  <a:lnTo>
                    <a:pt x="0" y="70"/>
                  </a:lnTo>
                  <a:lnTo>
                    <a:pt x="12" y="34"/>
                  </a:lnTo>
                  <a:close/>
                </a:path>
              </a:pathLst>
            </a:custGeom>
            <a:noFill/>
            <a:ln w="127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53" name="Text Box 9">
              <a:extLst>
                <a:ext uri="{FF2B5EF4-FFF2-40B4-BE49-F238E27FC236}">
                  <a16:creationId xmlns:a16="http://schemas.microsoft.com/office/drawing/2014/main" id="{1B7C7306-234C-40E3-BFFA-8A1762A4C89E}"/>
                </a:ext>
              </a:extLst>
            </p:cNvPr>
            <p:cNvSpPr txBox="1">
              <a:spLocks noChangeAspect="1" noChangeArrowheads="1"/>
            </p:cNvSpPr>
            <p:nvPr/>
          </p:nvSpPr>
          <p:spPr bwMode="auto">
            <a:xfrm>
              <a:off x="2381" y="3068"/>
              <a:ext cx="1043"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1" u="none" strike="noStrike" kern="1200" cap="none" spc="0" normalizeH="0" baseline="0" noProof="0">
                  <a:ln>
                    <a:noFill/>
                  </a:ln>
                  <a:solidFill>
                    <a:srgbClr val="FFFF00"/>
                  </a:solidFill>
                  <a:effectLst/>
                  <a:uLnTx/>
                  <a:uFillTx/>
                  <a:latin typeface="Arial Narrow" panose="020B0606020202030204" pitchFamily="34" charset="0"/>
                  <a:ea typeface="+mn-ea"/>
                  <a:cs typeface="+mn-cs"/>
                </a:rPr>
                <a:t>Yaku Raymi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0" u="none" strike="noStrike" kern="1200" cap="none" spc="0" normalizeH="0" baseline="0" noProof="0">
                  <a:ln>
                    <a:noFill/>
                  </a:ln>
                  <a:solidFill>
                    <a:srgbClr val="FFFF00"/>
                  </a:solidFill>
                  <a:effectLst/>
                  <a:uLnTx/>
                  <a:uFillTx/>
                  <a:latin typeface="Arial Narrow" panose="020B0606020202030204" pitchFamily="34" charset="0"/>
                  <a:ea typeface="+mn-ea"/>
                  <a:cs typeface="+mn-cs"/>
                </a:rPr>
                <a:t>Equinoccio de Primavera</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1" u="none" strike="noStrike" kern="1200" cap="none" spc="0" normalizeH="0" baseline="0" noProof="0">
                  <a:ln>
                    <a:noFill/>
                  </a:ln>
                  <a:solidFill>
                    <a:srgbClr val="FFFF00"/>
                  </a:solidFill>
                  <a:effectLst/>
                  <a:uLnTx/>
                  <a:uFillTx/>
                  <a:latin typeface="Arial Narrow" panose="020B0606020202030204" pitchFamily="34" charset="0"/>
                  <a:ea typeface="+mn-ea"/>
                  <a:cs typeface="+mn-cs"/>
                </a:rPr>
                <a:t>Kusi kusi</a:t>
              </a:r>
            </a:p>
          </p:txBody>
        </p:sp>
      </p:grpSp>
      <p:grpSp>
        <p:nvGrpSpPr>
          <p:cNvPr id="3" name="Group 10">
            <a:extLst>
              <a:ext uri="{FF2B5EF4-FFF2-40B4-BE49-F238E27FC236}">
                <a16:creationId xmlns:a16="http://schemas.microsoft.com/office/drawing/2014/main" id="{DF54A86F-1A3D-452D-A89D-1BD967E02437}"/>
              </a:ext>
            </a:extLst>
          </p:cNvPr>
          <p:cNvGrpSpPr>
            <a:grpSpLocks noChangeAspect="1"/>
          </p:cNvGrpSpPr>
          <p:nvPr/>
        </p:nvGrpSpPr>
        <p:grpSpPr bwMode="auto">
          <a:xfrm>
            <a:off x="-36513" y="2420938"/>
            <a:ext cx="1169988" cy="1055687"/>
            <a:chOff x="-23" y="1888"/>
            <a:chExt cx="862" cy="778"/>
          </a:xfrm>
        </p:grpSpPr>
        <p:sp>
          <p:nvSpPr>
            <p:cNvPr id="27850" name="Freeform 11">
              <a:extLst>
                <a:ext uri="{FF2B5EF4-FFF2-40B4-BE49-F238E27FC236}">
                  <a16:creationId xmlns:a16="http://schemas.microsoft.com/office/drawing/2014/main" id="{33AB1787-386B-49A1-A76B-3A23A63841E1}"/>
                </a:ext>
              </a:extLst>
            </p:cNvPr>
            <p:cNvSpPr>
              <a:spLocks noChangeAspect="1"/>
            </p:cNvSpPr>
            <p:nvPr/>
          </p:nvSpPr>
          <p:spPr bwMode="auto">
            <a:xfrm>
              <a:off x="193" y="1888"/>
              <a:ext cx="447" cy="408"/>
            </a:xfrm>
            <a:custGeom>
              <a:avLst/>
              <a:gdLst>
                <a:gd name="T0" fmla="*/ 0 w 2858"/>
                <a:gd name="T1" fmla="*/ 0 h 2601"/>
                <a:gd name="T2" fmla="*/ 0 w 2858"/>
                <a:gd name="T3" fmla="*/ 0 h 2601"/>
                <a:gd name="T4" fmla="*/ 0 w 2858"/>
                <a:gd name="T5" fmla="*/ 0 h 2601"/>
                <a:gd name="T6" fmla="*/ 0 w 2858"/>
                <a:gd name="T7" fmla="*/ 0 h 2601"/>
                <a:gd name="T8" fmla="*/ 0 w 2858"/>
                <a:gd name="T9" fmla="*/ 0 h 2601"/>
                <a:gd name="T10" fmla="*/ 0 w 2858"/>
                <a:gd name="T11" fmla="*/ 0 h 2601"/>
                <a:gd name="T12" fmla="*/ 0 w 2858"/>
                <a:gd name="T13" fmla="*/ 0 h 2601"/>
                <a:gd name="T14" fmla="*/ 0 w 2858"/>
                <a:gd name="T15" fmla="*/ 0 h 2601"/>
                <a:gd name="T16" fmla="*/ 0 w 2858"/>
                <a:gd name="T17" fmla="*/ 0 h 2601"/>
                <a:gd name="T18" fmla="*/ 0 w 2858"/>
                <a:gd name="T19" fmla="*/ 0 h 2601"/>
                <a:gd name="T20" fmla="*/ 0 w 2858"/>
                <a:gd name="T21" fmla="*/ 0 h 2601"/>
                <a:gd name="T22" fmla="*/ 0 w 2858"/>
                <a:gd name="T23" fmla="*/ 0 h 2601"/>
                <a:gd name="T24" fmla="*/ 0 w 2858"/>
                <a:gd name="T25" fmla="*/ 0 h 2601"/>
                <a:gd name="T26" fmla="*/ 0 w 2858"/>
                <a:gd name="T27" fmla="*/ 0 h 2601"/>
                <a:gd name="T28" fmla="*/ 0 w 2858"/>
                <a:gd name="T29" fmla="*/ 0 h 2601"/>
                <a:gd name="T30" fmla="*/ 0 w 2858"/>
                <a:gd name="T31" fmla="*/ 0 h 2601"/>
                <a:gd name="T32" fmla="*/ 0 w 2858"/>
                <a:gd name="T33" fmla="*/ 0 h 2601"/>
                <a:gd name="T34" fmla="*/ 0 w 2858"/>
                <a:gd name="T35" fmla="*/ 0 h 2601"/>
                <a:gd name="T36" fmla="*/ 0 w 2858"/>
                <a:gd name="T37" fmla="*/ 0 h 2601"/>
                <a:gd name="T38" fmla="*/ 0 w 2858"/>
                <a:gd name="T39" fmla="*/ 0 h 2601"/>
                <a:gd name="T40" fmla="*/ 0 w 2858"/>
                <a:gd name="T41" fmla="*/ 0 h 2601"/>
                <a:gd name="T42" fmla="*/ 0 w 2858"/>
                <a:gd name="T43" fmla="*/ 0 h 2601"/>
                <a:gd name="T44" fmla="*/ 0 w 2858"/>
                <a:gd name="T45" fmla="*/ 0 h 2601"/>
                <a:gd name="T46" fmla="*/ 0 w 2858"/>
                <a:gd name="T47" fmla="*/ 0 h 2601"/>
                <a:gd name="T48" fmla="*/ 0 w 2858"/>
                <a:gd name="T49" fmla="*/ 0 h 2601"/>
                <a:gd name="T50" fmla="*/ 0 w 2858"/>
                <a:gd name="T51" fmla="*/ 0 h 2601"/>
                <a:gd name="T52" fmla="*/ 0 w 2858"/>
                <a:gd name="T53" fmla="*/ 0 h 2601"/>
                <a:gd name="T54" fmla="*/ 0 w 2858"/>
                <a:gd name="T55" fmla="*/ 0 h 2601"/>
                <a:gd name="T56" fmla="*/ 0 w 2858"/>
                <a:gd name="T57" fmla="*/ 0 h 2601"/>
                <a:gd name="T58" fmla="*/ 0 w 2858"/>
                <a:gd name="T59" fmla="*/ 0 h 2601"/>
                <a:gd name="T60" fmla="*/ 0 w 2858"/>
                <a:gd name="T61" fmla="*/ 0 h 2601"/>
                <a:gd name="T62" fmla="*/ 0 w 2858"/>
                <a:gd name="T63" fmla="*/ 0 h 2601"/>
                <a:gd name="T64" fmla="*/ 0 w 2858"/>
                <a:gd name="T65" fmla="*/ 0 h 2601"/>
                <a:gd name="T66" fmla="*/ 0 w 2858"/>
                <a:gd name="T67" fmla="*/ 0 h 2601"/>
                <a:gd name="T68" fmla="*/ 0 w 2858"/>
                <a:gd name="T69" fmla="*/ 0 h 2601"/>
                <a:gd name="T70" fmla="*/ 0 w 2858"/>
                <a:gd name="T71" fmla="*/ 0 h 2601"/>
                <a:gd name="T72" fmla="*/ 0 w 2858"/>
                <a:gd name="T73" fmla="*/ 0 h 2601"/>
                <a:gd name="T74" fmla="*/ 0 w 2858"/>
                <a:gd name="T75" fmla="*/ 0 h 2601"/>
                <a:gd name="T76" fmla="*/ 0 w 2858"/>
                <a:gd name="T77" fmla="*/ 0 h 2601"/>
                <a:gd name="T78" fmla="*/ 0 w 2858"/>
                <a:gd name="T79" fmla="*/ 0 h 2601"/>
                <a:gd name="T80" fmla="*/ 0 w 2858"/>
                <a:gd name="T81" fmla="*/ 0 h 2601"/>
                <a:gd name="T82" fmla="*/ 0 w 2858"/>
                <a:gd name="T83" fmla="*/ 0 h 2601"/>
                <a:gd name="T84" fmla="*/ 0 w 2858"/>
                <a:gd name="T85" fmla="*/ 0 h 2601"/>
                <a:gd name="T86" fmla="*/ 0 w 2858"/>
                <a:gd name="T87" fmla="*/ 0 h 2601"/>
                <a:gd name="T88" fmla="*/ 0 w 2858"/>
                <a:gd name="T89" fmla="*/ 0 h 2601"/>
                <a:gd name="T90" fmla="*/ 0 w 2858"/>
                <a:gd name="T91" fmla="*/ 0 h 2601"/>
                <a:gd name="T92" fmla="*/ 0 w 2858"/>
                <a:gd name="T93" fmla="*/ 0 h 2601"/>
                <a:gd name="T94" fmla="*/ 0 w 2858"/>
                <a:gd name="T95" fmla="*/ 0 h 2601"/>
                <a:gd name="T96" fmla="*/ 0 w 2858"/>
                <a:gd name="T97" fmla="*/ 0 h 2601"/>
                <a:gd name="T98" fmla="*/ 0 w 2858"/>
                <a:gd name="T99" fmla="*/ 0 h 2601"/>
                <a:gd name="T100" fmla="*/ 0 w 2858"/>
                <a:gd name="T101" fmla="*/ 0 h 2601"/>
                <a:gd name="T102" fmla="*/ 0 w 2858"/>
                <a:gd name="T103" fmla="*/ 0 h 2601"/>
                <a:gd name="T104" fmla="*/ 0 w 2858"/>
                <a:gd name="T105" fmla="*/ 0 h 2601"/>
                <a:gd name="T106" fmla="*/ 0 w 2858"/>
                <a:gd name="T107" fmla="*/ 0 h 2601"/>
                <a:gd name="T108" fmla="*/ 0 w 2858"/>
                <a:gd name="T109" fmla="*/ 0 h 26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58"/>
                <a:gd name="T166" fmla="*/ 0 h 2601"/>
                <a:gd name="T167" fmla="*/ 2858 w 2858"/>
                <a:gd name="T168" fmla="*/ 2601 h 26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58" h="2601">
                  <a:moveTo>
                    <a:pt x="0" y="2253"/>
                  </a:moveTo>
                  <a:lnTo>
                    <a:pt x="677" y="2130"/>
                  </a:lnTo>
                  <a:lnTo>
                    <a:pt x="880" y="2079"/>
                  </a:lnTo>
                  <a:cubicBezTo>
                    <a:pt x="811" y="2083"/>
                    <a:pt x="1058" y="2043"/>
                    <a:pt x="1087" y="1989"/>
                  </a:cubicBezTo>
                  <a:cubicBezTo>
                    <a:pt x="1090" y="1963"/>
                    <a:pt x="1101" y="1942"/>
                    <a:pt x="1069" y="1934"/>
                  </a:cubicBezTo>
                  <a:cubicBezTo>
                    <a:pt x="1054" y="1909"/>
                    <a:pt x="1040" y="1913"/>
                    <a:pt x="1011" y="1916"/>
                  </a:cubicBezTo>
                  <a:cubicBezTo>
                    <a:pt x="989" y="1927"/>
                    <a:pt x="974" y="1927"/>
                    <a:pt x="949" y="1924"/>
                  </a:cubicBezTo>
                  <a:cubicBezTo>
                    <a:pt x="913" y="1905"/>
                    <a:pt x="884" y="1866"/>
                    <a:pt x="840" y="1858"/>
                  </a:cubicBezTo>
                  <a:cubicBezTo>
                    <a:pt x="822" y="1844"/>
                    <a:pt x="808" y="1840"/>
                    <a:pt x="786" y="1837"/>
                  </a:cubicBezTo>
                  <a:cubicBezTo>
                    <a:pt x="761" y="1826"/>
                    <a:pt x="735" y="1819"/>
                    <a:pt x="710" y="1815"/>
                  </a:cubicBezTo>
                  <a:cubicBezTo>
                    <a:pt x="645" y="1819"/>
                    <a:pt x="648" y="1819"/>
                    <a:pt x="601" y="1829"/>
                  </a:cubicBezTo>
                  <a:cubicBezTo>
                    <a:pt x="569" y="1844"/>
                    <a:pt x="529" y="1866"/>
                    <a:pt x="493" y="1873"/>
                  </a:cubicBezTo>
                  <a:cubicBezTo>
                    <a:pt x="456" y="1891"/>
                    <a:pt x="431" y="1884"/>
                    <a:pt x="384" y="1880"/>
                  </a:cubicBezTo>
                  <a:cubicBezTo>
                    <a:pt x="301" y="1862"/>
                    <a:pt x="217" y="1876"/>
                    <a:pt x="134" y="1858"/>
                  </a:cubicBezTo>
                  <a:cubicBezTo>
                    <a:pt x="116" y="1851"/>
                    <a:pt x="101" y="1848"/>
                    <a:pt x="87" y="1837"/>
                  </a:cubicBezTo>
                  <a:cubicBezTo>
                    <a:pt x="77" y="1825"/>
                    <a:pt x="63" y="1813"/>
                    <a:pt x="59" y="1797"/>
                  </a:cubicBezTo>
                  <a:cubicBezTo>
                    <a:pt x="55" y="1781"/>
                    <a:pt x="46" y="1749"/>
                    <a:pt x="65" y="1739"/>
                  </a:cubicBezTo>
                  <a:cubicBezTo>
                    <a:pt x="69" y="1710"/>
                    <a:pt x="152" y="1753"/>
                    <a:pt x="174" y="1739"/>
                  </a:cubicBezTo>
                  <a:cubicBezTo>
                    <a:pt x="196" y="1735"/>
                    <a:pt x="228" y="1753"/>
                    <a:pt x="283" y="1761"/>
                  </a:cubicBezTo>
                  <a:cubicBezTo>
                    <a:pt x="337" y="1768"/>
                    <a:pt x="460" y="1790"/>
                    <a:pt x="511" y="1793"/>
                  </a:cubicBezTo>
                  <a:cubicBezTo>
                    <a:pt x="569" y="1782"/>
                    <a:pt x="547" y="1790"/>
                    <a:pt x="580" y="1775"/>
                  </a:cubicBezTo>
                  <a:cubicBezTo>
                    <a:pt x="605" y="1739"/>
                    <a:pt x="605" y="1706"/>
                    <a:pt x="558" y="1695"/>
                  </a:cubicBezTo>
                  <a:cubicBezTo>
                    <a:pt x="529" y="1681"/>
                    <a:pt x="489" y="1677"/>
                    <a:pt x="456" y="1674"/>
                  </a:cubicBezTo>
                  <a:cubicBezTo>
                    <a:pt x="442" y="1670"/>
                    <a:pt x="427" y="1670"/>
                    <a:pt x="417" y="1663"/>
                  </a:cubicBezTo>
                  <a:cubicBezTo>
                    <a:pt x="377" y="1634"/>
                    <a:pt x="366" y="1598"/>
                    <a:pt x="308" y="1587"/>
                  </a:cubicBezTo>
                  <a:cubicBezTo>
                    <a:pt x="289" y="1574"/>
                    <a:pt x="352" y="1611"/>
                    <a:pt x="344" y="1607"/>
                  </a:cubicBezTo>
                  <a:cubicBezTo>
                    <a:pt x="339" y="1605"/>
                    <a:pt x="298" y="1585"/>
                    <a:pt x="279" y="1572"/>
                  </a:cubicBezTo>
                  <a:cubicBezTo>
                    <a:pt x="266" y="1556"/>
                    <a:pt x="257" y="1548"/>
                    <a:pt x="231" y="1526"/>
                  </a:cubicBezTo>
                  <a:cubicBezTo>
                    <a:pt x="220" y="1522"/>
                    <a:pt x="221" y="1511"/>
                    <a:pt x="210" y="1503"/>
                  </a:cubicBezTo>
                  <a:cubicBezTo>
                    <a:pt x="199" y="1489"/>
                    <a:pt x="185" y="1485"/>
                    <a:pt x="177" y="1467"/>
                  </a:cubicBezTo>
                  <a:cubicBezTo>
                    <a:pt x="170" y="1435"/>
                    <a:pt x="170" y="1409"/>
                    <a:pt x="206" y="1402"/>
                  </a:cubicBezTo>
                  <a:cubicBezTo>
                    <a:pt x="264" y="1409"/>
                    <a:pt x="268" y="1442"/>
                    <a:pt x="315" y="1471"/>
                  </a:cubicBezTo>
                  <a:cubicBezTo>
                    <a:pt x="337" y="1507"/>
                    <a:pt x="384" y="1532"/>
                    <a:pt x="417" y="1558"/>
                  </a:cubicBezTo>
                  <a:cubicBezTo>
                    <a:pt x="467" y="1641"/>
                    <a:pt x="663" y="1623"/>
                    <a:pt x="721" y="1623"/>
                  </a:cubicBezTo>
                  <a:cubicBezTo>
                    <a:pt x="746" y="1630"/>
                    <a:pt x="768" y="1641"/>
                    <a:pt x="793" y="1645"/>
                  </a:cubicBezTo>
                  <a:cubicBezTo>
                    <a:pt x="830" y="1670"/>
                    <a:pt x="898" y="1724"/>
                    <a:pt x="935" y="1739"/>
                  </a:cubicBezTo>
                  <a:cubicBezTo>
                    <a:pt x="960" y="1771"/>
                    <a:pt x="978" y="1800"/>
                    <a:pt x="1021" y="1808"/>
                  </a:cubicBezTo>
                  <a:cubicBezTo>
                    <a:pt x="1047" y="1822"/>
                    <a:pt x="1054" y="1742"/>
                    <a:pt x="1079" y="1739"/>
                  </a:cubicBezTo>
                  <a:cubicBezTo>
                    <a:pt x="1087" y="1677"/>
                    <a:pt x="1130" y="1645"/>
                    <a:pt x="1069" y="1608"/>
                  </a:cubicBezTo>
                  <a:cubicBezTo>
                    <a:pt x="1061" y="1565"/>
                    <a:pt x="971" y="1518"/>
                    <a:pt x="927" y="1511"/>
                  </a:cubicBezTo>
                  <a:cubicBezTo>
                    <a:pt x="909" y="1496"/>
                    <a:pt x="884" y="1482"/>
                    <a:pt x="862" y="1478"/>
                  </a:cubicBezTo>
                  <a:cubicBezTo>
                    <a:pt x="844" y="1464"/>
                    <a:pt x="819" y="1449"/>
                    <a:pt x="797" y="1445"/>
                  </a:cubicBezTo>
                  <a:cubicBezTo>
                    <a:pt x="779" y="1431"/>
                    <a:pt x="753" y="1416"/>
                    <a:pt x="732" y="1413"/>
                  </a:cubicBezTo>
                  <a:cubicBezTo>
                    <a:pt x="703" y="1398"/>
                    <a:pt x="663" y="1377"/>
                    <a:pt x="634" y="1369"/>
                  </a:cubicBezTo>
                  <a:cubicBezTo>
                    <a:pt x="594" y="1351"/>
                    <a:pt x="569" y="1358"/>
                    <a:pt x="522" y="1362"/>
                  </a:cubicBezTo>
                  <a:cubicBezTo>
                    <a:pt x="424" y="1358"/>
                    <a:pt x="373" y="1351"/>
                    <a:pt x="286" y="1337"/>
                  </a:cubicBezTo>
                  <a:cubicBezTo>
                    <a:pt x="264" y="1326"/>
                    <a:pt x="243" y="1319"/>
                    <a:pt x="221" y="1315"/>
                  </a:cubicBezTo>
                  <a:cubicBezTo>
                    <a:pt x="177" y="1282"/>
                    <a:pt x="163" y="1232"/>
                    <a:pt x="228" y="1217"/>
                  </a:cubicBezTo>
                  <a:cubicBezTo>
                    <a:pt x="272" y="1221"/>
                    <a:pt x="279" y="1224"/>
                    <a:pt x="315" y="1232"/>
                  </a:cubicBezTo>
                  <a:cubicBezTo>
                    <a:pt x="337" y="1243"/>
                    <a:pt x="359" y="1250"/>
                    <a:pt x="380" y="1253"/>
                  </a:cubicBezTo>
                  <a:cubicBezTo>
                    <a:pt x="402" y="1268"/>
                    <a:pt x="420" y="1282"/>
                    <a:pt x="446" y="1286"/>
                  </a:cubicBezTo>
                  <a:cubicBezTo>
                    <a:pt x="471" y="1297"/>
                    <a:pt x="496" y="1297"/>
                    <a:pt x="511" y="1272"/>
                  </a:cubicBezTo>
                  <a:cubicBezTo>
                    <a:pt x="504" y="1228"/>
                    <a:pt x="545" y="1217"/>
                    <a:pt x="510" y="1176"/>
                  </a:cubicBezTo>
                  <a:cubicBezTo>
                    <a:pt x="485" y="1127"/>
                    <a:pt x="507" y="1166"/>
                    <a:pt x="478" y="1123"/>
                  </a:cubicBezTo>
                  <a:cubicBezTo>
                    <a:pt x="471" y="1112"/>
                    <a:pt x="424" y="1058"/>
                    <a:pt x="417" y="1047"/>
                  </a:cubicBezTo>
                  <a:cubicBezTo>
                    <a:pt x="420" y="971"/>
                    <a:pt x="417" y="1000"/>
                    <a:pt x="478" y="989"/>
                  </a:cubicBezTo>
                  <a:cubicBezTo>
                    <a:pt x="496" y="1000"/>
                    <a:pt x="532" y="1025"/>
                    <a:pt x="532" y="1025"/>
                  </a:cubicBezTo>
                  <a:cubicBezTo>
                    <a:pt x="536" y="1047"/>
                    <a:pt x="547" y="1058"/>
                    <a:pt x="554" y="1076"/>
                  </a:cubicBezTo>
                  <a:cubicBezTo>
                    <a:pt x="565" y="1141"/>
                    <a:pt x="619" y="1185"/>
                    <a:pt x="674" y="1217"/>
                  </a:cubicBezTo>
                  <a:cubicBezTo>
                    <a:pt x="710" y="1268"/>
                    <a:pt x="826" y="1329"/>
                    <a:pt x="880" y="1362"/>
                  </a:cubicBezTo>
                  <a:cubicBezTo>
                    <a:pt x="895" y="1384"/>
                    <a:pt x="898" y="1391"/>
                    <a:pt x="924" y="1395"/>
                  </a:cubicBezTo>
                  <a:cubicBezTo>
                    <a:pt x="938" y="1420"/>
                    <a:pt x="971" y="1442"/>
                    <a:pt x="1000" y="1449"/>
                  </a:cubicBezTo>
                  <a:cubicBezTo>
                    <a:pt x="1021" y="1460"/>
                    <a:pt x="1029" y="1453"/>
                    <a:pt x="1043" y="1435"/>
                  </a:cubicBezTo>
                  <a:cubicBezTo>
                    <a:pt x="1058" y="1366"/>
                    <a:pt x="1043" y="1293"/>
                    <a:pt x="1003" y="1239"/>
                  </a:cubicBezTo>
                  <a:cubicBezTo>
                    <a:pt x="996" y="1203"/>
                    <a:pt x="971" y="1170"/>
                    <a:pt x="938" y="1156"/>
                  </a:cubicBezTo>
                  <a:cubicBezTo>
                    <a:pt x="906" y="1123"/>
                    <a:pt x="877" y="1101"/>
                    <a:pt x="840" y="1080"/>
                  </a:cubicBezTo>
                  <a:cubicBezTo>
                    <a:pt x="826" y="1061"/>
                    <a:pt x="815" y="1054"/>
                    <a:pt x="797" y="1043"/>
                  </a:cubicBezTo>
                  <a:cubicBezTo>
                    <a:pt x="782" y="1018"/>
                    <a:pt x="790" y="996"/>
                    <a:pt x="761" y="989"/>
                  </a:cubicBezTo>
                  <a:cubicBezTo>
                    <a:pt x="739" y="978"/>
                    <a:pt x="717" y="942"/>
                    <a:pt x="695" y="938"/>
                  </a:cubicBezTo>
                  <a:cubicBezTo>
                    <a:pt x="674" y="927"/>
                    <a:pt x="612" y="949"/>
                    <a:pt x="590" y="945"/>
                  </a:cubicBezTo>
                  <a:cubicBezTo>
                    <a:pt x="572" y="938"/>
                    <a:pt x="554" y="935"/>
                    <a:pt x="536" y="927"/>
                  </a:cubicBezTo>
                  <a:cubicBezTo>
                    <a:pt x="518" y="913"/>
                    <a:pt x="493" y="906"/>
                    <a:pt x="471" y="902"/>
                  </a:cubicBezTo>
                  <a:cubicBezTo>
                    <a:pt x="453" y="888"/>
                    <a:pt x="446" y="873"/>
                    <a:pt x="427" y="862"/>
                  </a:cubicBezTo>
                  <a:cubicBezTo>
                    <a:pt x="409" y="837"/>
                    <a:pt x="402" y="808"/>
                    <a:pt x="384" y="782"/>
                  </a:cubicBezTo>
                  <a:cubicBezTo>
                    <a:pt x="380" y="761"/>
                    <a:pt x="369" y="750"/>
                    <a:pt x="362" y="732"/>
                  </a:cubicBezTo>
                  <a:cubicBezTo>
                    <a:pt x="359" y="714"/>
                    <a:pt x="340" y="641"/>
                    <a:pt x="348" y="619"/>
                  </a:cubicBezTo>
                  <a:cubicBezTo>
                    <a:pt x="355" y="598"/>
                    <a:pt x="366" y="569"/>
                    <a:pt x="402" y="601"/>
                  </a:cubicBezTo>
                  <a:cubicBezTo>
                    <a:pt x="496" y="623"/>
                    <a:pt x="471" y="797"/>
                    <a:pt x="576" y="819"/>
                  </a:cubicBezTo>
                  <a:cubicBezTo>
                    <a:pt x="598" y="830"/>
                    <a:pt x="609" y="830"/>
                    <a:pt x="630" y="826"/>
                  </a:cubicBezTo>
                  <a:cubicBezTo>
                    <a:pt x="656" y="782"/>
                    <a:pt x="648" y="728"/>
                    <a:pt x="609" y="696"/>
                  </a:cubicBezTo>
                  <a:cubicBezTo>
                    <a:pt x="576" y="645"/>
                    <a:pt x="619" y="703"/>
                    <a:pt x="580" y="674"/>
                  </a:cubicBezTo>
                  <a:cubicBezTo>
                    <a:pt x="540" y="645"/>
                    <a:pt x="547" y="634"/>
                    <a:pt x="522" y="590"/>
                  </a:cubicBezTo>
                  <a:cubicBezTo>
                    <a:pt x="518" y="572"/>
                    <a:pt x="460" y="522"/>
                    <a:pt x="456" y="504"/>
                  </a:cubicBezTo>
                  <a:cubicBezTo>
                    <a:pt x="460" y="427"/>
                    <a:pt x="471" y="384"/>
                    <a:pt x="532" y="395"/>
                  </a:cubicBezTo>
                  <a:cubicBezTo>
                    <a:pt x="551" y="402"/>
                    <a:pt x="554" y="467"/>
                    <a:pt x="569" y="478"/>
                  </a:cubicBezTo>
                  <a:cubicBezTo>
                    <a:pt x="583" y="507"/>
                    <a:pt x="609" y="540"/>
                    <a:pt x="630" y="569"/>
                  </a:cubicBezTo>
                  <a:cubicBezTo>
                    <a:pt x="634" y="594"/>
                    <a:pt x="652" y="612"/>
                    <a:pt x="663" y="634"/>
                  </a:cubicBezTo>
                  <a:cubicBezTo>
                    <a:pt x="674" y="681"/>
                    <a:pt x="724" y="764"/>
                    <a:pt x="764" y="793"/>
                  </a:cubicBezTo>
                  <a:cubicBezTo>
                    <a:pt x="782" y="830"/>
                    <a:pt x="866" y="956"/>
                    <a:pt x="902" y="978"/>
                  </a:cubicBezTo>
                  <a:cubicBezTo>
                    <a:pt x="920" y="1003"/>
                    <a:pt x="931" y="1022"/>
                    <a:pt x="956" y="1036"/>
                  </a:cubicBezTo>
                  <a:cubicBezTo>
                    <a:pt x="978" y="1072"/>
                    <a:pt x="1025" y="1094"/>
                    <a:pt x="1058" y="1119"/>
                  </a:cubicBezTo>
                  <a:cubicBezTo>
                    <a:pt x="1090" y="1069"/>
                    <a:pt x="1083" y="989"/>
                    <a:pt x="1058" y="935"/>
                  </a:cubicBezTo>
                  <a:cubicBezTo>
                    <a:pt x="1054" y="913"/>
                    <a:pt x="1065" y="869"/>
                    <a:pt x="1054" y="848"/>
                  </a:cubicBezTo>
                  <a:cubicBezTo>
                    <a:pt x="1040" y="779"/>
                    <a:pt x="1065" y="714"/>
                    <a:pt x="1032" y="652"/>
                  </a:cubicBezTo>
                  <a:cubicBezTo>
                    <a:pt x="1018" y="576"/>
                    <a:pt x="962" y="568"/>
                    <a:pt x="923" y="503"/>
                  </a:cubicBezTo>
                  <a:cubicBezTo>
                    <a:pt x="919" y="481"/>
                    <a:pt x="917" y="492"/>
                    <a:pt x="906" y="470"/>
                  </a:cubicBezTo>
                  <a:cubicBezTo>
                    <a:pt x="902" y="459"/>
                    <a:pt x="893" y="432"/>
                    <a:pt x="893" y="432"/>
                  </a:cubicBezTo>
                  <a:cubicBezTo>
                    <a:pt x="900" y="453"/>
                    <a:pt x="890" y="411"/>
                    <a:pt x="890" y="386"/>
                  </a:cubicBezTo>
                  <a:cubicBezTo>
                    <a:pt x="890" y="361"/>
                    <a:pt x="864" y="355"/>
                    <a:pt x="879" y="333"/>
                  </a:cubicBezTo>
                  <a:cubicBezTo>
                    <a:pt x="867" y="312"/>
                    <a:pt x="873" y="315"/>
                    <a:pt x="869" y="297"/>
                  </a:cubicBezTo>
                  <a:cubicBezTo>
                    <a:pt x="866" y="283"/>
                    <a:pt x="837" y="257"/>
                    <a:pt x="826" y="250"/>
                  </a:cubicBezTo>
                  <a:cubicBezTo>
                    <a:pt x="804" y="206"/>
                    <a:pt x="797" y="214"/>
                    <a:pt x="753" y="188"/>
                  </a:cubicBezTo>
                  <a:cubicBezTo>
                    <a:pt x="743" y="170"/>
                    <a:pt x="735" y="167"/>
                    <a:pt x="717" y="152"/>
                  </a:cubicBezTo>
                  <a:cubicBezTo>
                    <a:pt x="706" y="134"/>
                    <a:pt x="688" y="127"/>
                    <a:pt x="674" y="109"/>
                  </a:cubicBezTo>
                  <a:cubicBezTo>
                    <a:pt x="667" y="94"/>
                    <a:pt x="656" y="29"/>
                    <a:pt x="663" y="14"/>
                  </a:cubicBezTo>
                  <a:cubicBezTo>
                    <a:pt x="670" y="0"/>
                    <a:pt x="695" y="11"/>
                    <a:pt x="721" y="22"/>
                  </a:cubicBezTo>
                  <a:cubicBezTo>
                    <a:pt x="786" y="25"/>
                    <a:pt x="786" y="40"/>
                    <a:pt x="819" y="91"/>
                  </a:cubicBezTo>
                  <a:cubicBezTo>
                    <a:pt x="830" y="109"/>
                    <a:pt x="862" y="134"/>
                    <a:pt x="862" y="134"/>
                  </a:cubicBezTo>
                  <a:cubicBezTo>
                    <a:pt x="877" y="156"/>
                    <a:pt x="895" y="174"/>
                    <a:pt x="916" y="188"/>
                  </a:cubicBezTo>
                  <a:cubicBezTo>
                    <a:pt x="935" y="217"/>
                    <a:pt x="989" y="272"/>
                    <a:pt x="1003" y="304"/>
                  </a:cubicBezTo>
                  <a:cubicBezTo>
                    <a:pt x="1011" y="344"/>
                    <a:pt x="1029" y="391"/>
                    <a:pt x="1047" y="427"/>
                  </a:cubicBezTo>
                  <a:cubicBezTo>
                    <a:pt x="1054" y="467"/>
                    <a:pt x="1087" y="554"/>
                    <a:pt x="1123" y="569"/>
                  </a:cubicBezTo>
                  <a:cubicBezTo>
                    <a:pt x="1184" y="558"/>
                    <a:pt x="1156" y="522"/>
                    <a:pt x="1184" y="471"/>
                  </a:cubicBezTo>
                  <a:cubicBezTo>
                    <a:pt x="1195" y="406"/>
                    <a:pt x="1170" y="337"/>
                    <a:pt x="1188" y="272"/>
                  </a:cubicBezTo>
                  <a:cubicBezTo>
                    <a:pt x="1192" y="232"/>
                    <a:pt x="1203" y="145"/>
                    <a:pt x="1250" y="134"/>
                  </a:cubicBezTo>
                  <a:cubicBezTo>
                    <a:pt x="1297" y="170"/>
                    <a:pt x="1297" y="304"/>
                    <a:pt x="1275" y="351"/>
                  </a:cubicBezTo>
                  <a:cubicBezTo>
                    <a:pt x="1271" y="380"/>
                    <a:pt x="1261" y="409"/>
                    <a:pt x="1253" y="438"/>
                  </a:cubicBezTo>
                  <a:cubicBezTo>
                    <a:pt x="1250" y="482"/>
                    <a:pt x="1275" y="533"/>
                    <a:pt x="1264" y="576"/>
                  </a:cubicBezTo>
                  <a:cubicBezTo>
                    <a:pt x="1261" y="619"/>
                    <a:pt x="1257" y="667"/>
                    <a:pt x="1239" y="706"/>
                  </a:cubicBezTo>
                  <a:cubicBezTo>
                    <a:pt x="1235" y="728"/>
                    <a:pt x="1217" y="772"/>
                    <a:pt x="1206" y="793"/>
                  </a:cubicBezTo>
                  <a:cubicBezTo>
                    <a:pt x="1192" y="859"/>
                    <a:pt x="1181" y="924"/>
                    <a:pt x="1242" y="960"/>
                  </a:cubicBezTo>
                  <a:cubicBezTo>
                    <a:pt x="1275" y="953"/>
                    <a:pt x="1271" y="898"/>
                    <a:pt x="1304" y="891"/>
                  </a:cubicBezTo>
                  <a:cubicBezTo>
                    <a:pt x="1326" y="880"/>
                    <a:pt x="1347" y="866"/>
                    <a:pt x="1369" y="851"/>
                  </a:cubicBezTo>
                  <a:cubicBezTo>
                    <a:pt x="1384" y="830"/>
                    <a:pt x="1402" y="819"/>
                    <a:pt x="1413" y="793"/>
                  </a:cubicBezTo>
                  <a:cubicBezTo>
                    <a:pt x="1420" y="757"/>
                    <a:pt x="1424" y="764"/>
                    <a:pt x="1416" y="721"/>
                  </a:cubicBezTo>
                  <a:cubicBezTo>
                    <a:pt x="1420" y="641"/>
                    <a:pt x="1424" y="547"/>
                    <a:pt x="1456" y="471"/>
                  </a:cubicBezTo>
                  <a:cubicBezTo>
                    <a:pt x="1467" y="413"/>
                    <a:pt x="1482" y="308"/>
                    <a:pt x="1543" y="297"/>
                  </a:cubicBezTo>
                  <a:cubicBezTo>
                    <a:pt x="1561" y="312"/>
                    <a:pt x="1587" y="370"/>
                    <a:pt x="1590" y="391"/>
                  </a:cubicBezTo>
                  <a:cubicBezTo>
                    <a:pt x="1587" y="424"/>
                    <a:pt x="1587" y="460"/>
                    <a:pt x="1558" y="482"/>
                  </a:cubicBezTo>
                  <a:cubicBezTo>
                    <a:pt x="1547" y="500"/>
                    <a:pt x="1539" y="511"/>
                    <a:pt x="1521" y="525"/>
                  </a:cubicBezTo>
                  <a:cubicBezTo>
                    <a:pt x="1514" y="543"/>
                    <a:pt x="1511" y="561"/>
                    <a:pt x="1503" y="580"/>
                  </a:cubicBezTo>
                  <a:cubicBezTo>
                    <a:pt x="1496" y="623"/>
                    <a:pt x="1482" y="670"/>
                    <a:pt x="1521" y="696"/>
                  </a:cubicBezTo>
                  <a:cubicBezTo>
                    <a:pt x="1539" y="674"/>
                    <a:pt x="1561" y="670"/>
                    <a:pt x="1587" y="656"/>
                  </a:cubicBezTo>
                  <a:cubicBezTo>
                    <a:pt x="1597" y="641"/>
                    <a:pt x="1601" y="627"/>
                    <a:pt x="1608" y="609"/>
                  </a:cubicBezTo>
                  <a:cubicBezTo>
                    <a:pt x="1619" y="551"/>
                    <a:pt x="1641" y="482"/>
                    <a:pt x="1688" y="449"/>
                  </a:cubicBezTo>
                  <a:cubicBezTo>
                    <a:pt x="1699" y="453"/>
                    <a:pt x="1710" y="496"/>
                    <a:pt x="1721" y="500"/>
                  </a:cubicBezTo>
                  <a:cubicBezTo>
                    <a:pt x="1742" y="511"/>
                    <a:pt x="1731" y="547"/>
                    <a:pt x="1728" y="558"/>
                  </a:cubicBezTo>
                  <a:cubicBezTo>
                    <a:pt x="1717" y="616"/>
                    <a:pt x="1655" y="667"/>
                    <a:pt x="1623" y="710"/>
                  </a:cubicBezTo>
                  <a:cubicBezTo>
                    <a:pt x="1616" y="743"/>
                    <a:pt x="1594" y="775"/>
                    <a:pt x="1579" y="804"/>
                  </a:cubicBezTo>
                  <a:cubicBezTo>
                    <a:pt x="1576" y="833"/>
                    <a:pt x="1554" y="866"/>
                    <a:pt x="1525" y="873"/>
                  </a:cubicBezTo>
                  <a:cubicBezTo>
                    <a:pt x="1514" y="895"/>
                    <a:pt x="1474" y="945"/>
                    <a:pt x="1449" y="949"/>
                  </a:cubicBezTo>
                  <a:cubicBezTo>
                    <a:pt x="1424" y="971"/>
                    <a:pt x="1402" y="993"/>
                    <a:pt x="1373" y="1011"/>
                  </a:cubicBezTo>
                  <a:cubicBezTo>
                    <a:pt x="1351" y="1040"/>
                    <a:pt x="1358" y="1185"/>
                    <a:pt x="1380" y="1228"/>
                  </a:cubicBezTo>
                  <a:cubicBezTo>
                    <a:pt x="1387" y="1268"/>
                    <a:pt x="1427" y="1344"/>
                    <a:pt x="1467" y="1308"/>
                  </a:cubicBezTo>
                  <a:cubicBezTo>
                    <a:pt x="1492" y="1344"/>
                    <a:pt x="1500" y="1272"/>
                    <a:pt x="1511" y="1264"/>
                  </a:cubicBezTo>
                  <a:cubicBezTo>
                    <a:pt x="1518" y="1261"/>
                    <a:pt x="1565" y="1235"/>
                    <a:pt x="1568" y="1228"/>
                  </a:cubicBezTo>
                  <a:cubicBezTo>
                    <a:pt x="1576" y="1217"/>
                    <a:pt x="1626" y="1163"/>
                    <a:pt x="1641" y="1156"/>
                  </a:cubicBezTo>
                  <a:cubicBezTo>
                    <a:pt x="1655" y="1134"/>
                    <a:pt x="1652" y="1127"/>
                    <a:pt x="1674" y="1112"/>
                  </a:cubicBezTo>
                  <a:cubicBezTo>
                    <a:pt x="1684" y="1051"/>
                    <a:pt x="1695" y="967"/>
                    <a:pt x="1721" y="906"/>
                  </a:cubicBezTo>
                  <a:cubicBezTo>
                    <a:pt x="1735" y="866"/>
                    <a:pt x="1775" y="830"/>
                    <a:pt x="1797" y="793"/>
                  </a:cubicBezTo>
                  <a:cubicBezTo>
                    <a:pt x="1815" y="764"/>
                    <a:pt x="1829" y="735"/>
                    <a:pt x="1858" y="717"/>
                  </a:cubicBezTo>
                  <a:cubicBezTo>
                    <a:pt x="1873" y="692"/>
                    <a:pt x="1905" y="630"/>
                    <a:pt x="1934" y="623"/>
                  </a:cubicBezTo>
                  <a:cubicBezTo>
                    <a:pt x="1956" y="612"/>
                    <a:pt x="2007" y="616"/>
                    <a:pt x="2025" y="630"/>
                  </a:cubicBezTo>
                  <a:cubicBezTo>
                    <a:pt x="2032" y="645"/>
                    <a:pt x="2003" y="706"/>
                    <a:pt x="2010" y="721"/>
                  </a:cubicBezTo>
                  <a:cubicBezTo>
                    <a:pt x="2000" y="746"/>
                    <a:pt x="1992" y="768"/>
                    <a:pt x="1971" y="782"/>
                  </a:cubicBezTo>
                  <a:cubicBezTo>
                    <a:pt x="1956" y="801"/>
                    <a:pt x="1934" y="819"/>
                    <a:pt x="1916" y="830"/>
                  </a:cubicBezTo>
                  <a:cubicBezTo>
                    <a:pt x="1902" y="851"/>
                    <a:pt x="1891" y="877"/>
                    <a:pt x="1869" y="891"/>
                  </a:cubicBezTo>
                  <a:cubicBezTo>
                    <a:pt x="1858" y="913"/>
                    <a:pt x="1847" y="924"/>
                    <a:pt x="1829" y="938"/>
                  </a:cubicBezTo>
                  <a:cubicBezTo>
                    <a:pt x="1818" y="956"/>
                    <a:pt x="1808" y="967"/>
                    <a:pt x="1804" y="989"/>
                  </a:cubicBezTo>
                  <a:cubicBezTo>
                    <a:pt x="1811" y="1043"/>
                    <a:pt x="1826" y="1018"/>
                    <a:pt x="1869" y="1011"/>
                  </a:cubicBezTo>
                  <a:cubicBezTo>
                    <a:pt x="1894" y="996"/>
                    <a:pt x="1927" y="993"/>
                    <a:pt x="1956" y="989"/>
                  </a:cubicBezTo>
                  <a:cubicBezTo>
                    <a:pt x="1978" y="982"/>
                    <a:pt x="2047" y="942"/>
                    <a:pt x="2068" y="935"/>
                  </a:cubicBezTo>
                  <a:cubicBezTo>
                    <a:pt x="2108" y="942"/>
                    <a:pt x="2086" y="964"/>
                    <a:pt x="2119" y="982"/>
                  </a:cubicBezTo>
                  <a:cubicBezTo>
                    <a:pt x="2126" y="1000"/>
                    <a:pt x="2097" y="1018"/>
                    <a:pt x="2068" y="1032"/>
                  </a:cubicBezTo>
                  <a:cubicBezTo>
                    <a:pt x="2039" y="1047"/>
                    <a:pt x="1971" y="1065"/>
                    <a:pt x="1938" y="1080"/>
                  </a:cubicBezTo>
                  <a:cubicBezTo>
                    <a:pt x="1913" y="1087"/>
                    <a:pt x="1887" y="1109"/>
                    <a:pt x="1862" y="1112"/>
                  </a:cubicBezTo>
                  <a:cubicBezTo>
                    <a:pt x="1851" y="1134"/>
                    <a:pt x="1840" y="1145"/>
                    <a:pt x="1818" y="1156"/>
                  </a:cubicBezTo>
                  <a:cubicBezTo>
                    <a:pt x="1793" y="1195"/>
                    <a:pt x="1771" y="1235"/>
                    <a:pt x="1731" y="1261"/>
                  </a:cubicBezTo>
                  <a:cubicBezTo>
                    <a:pt x="1710" y="1290"/>
                    <a:pt x="1710" y="1319"/>
                    <a:pt x="1677" y="1337"/>
                  </a:cubicBezTo>
                  <a:cubicBezTo>
                    <a:pt x="1637" y="1387"/>
                    <a:pt x="1503" y="1438"/>
                    <a:pt x="1478" y="1500"/>
                  </a:cubicBezTo>
                  <a:cubicBezTo>
                    <a:pt x="1467" y="1558"/>
                    <a:pt x="1500" y="1637"/>
                    <a:pt x="1536" y="1688"/>
                  </a:cubicBezTo>
                  <a:cubicBezTo>
                    <a:pt x="1543" y="1721"/>
                    <a:pt x="1590" y="1703"/>
                    <a:pt x="1619" y="1699"/>
                  </a:cubicBezTo>
                  <a:cubicBezTo>
                    <a:pt x="1626" y="1666"/>
                    <a:pt x="1674" y="1641"/>
                    <a:pt x="1706" y="1634"/>
                  </a:cubicBezTo>
                  <a:cubicBezTo>
                    <a:pt x="1731" y="1619"/>
                    <a:pt x="1742" y="1594"/>
                    <a:pt x="1771" y="1590"/>
                  </a:cubicBezTo>
                  <a:cubicBezTo>
                    <a:pt x="1797" y="1579"/>
                    <a:pt x="1800" y="1561"/>
                    <a:pt x="1826" y="1547"/>
                  </a:cubicBezTo>
                  <a:cubicBezTo>
                    <a:pt x="1865" y="1525"/>
                    <a:pt x="1880" y="1464"/>
                    <a:pt x="1923" y="1456"/>
                  </a:cubicBezTo>
                  <a:cubicBezTo>
                    <a:pt x="1945" y="1445"/>
                    <a:pt x="2000" y="1395"/>
                    <a:pt x="2000" y="1395"/>
                  </a:cubicBezTo>
                  <a:cubicBezTo>
                    <a:pt x="2010" y="1373"/>
                    <a:pt x="2036" y="1362"/>
                    <a:pt x="2057" y="1351"/>
                  </a:cubicBezTo>
                  <a:cubicBezTo>
                    <a:pt x="2072" y="1329"/>
                    <a:pt x="2076" y="1329"/>
                    <a:pt x="2097" y="1315"/>
                  </a:cubicBezTo>
                  <a:cubicBezTo>
                    <a:pt x="2115" y="1286"/>
                    <a:pt x="2141" y="1293"/>
                    <a:pt x="2152" y="1264"/>
                  </a:cubicBezTo>
                  <a:cubicBezTo>
                    <a:pt x="2155" y="1246"/>
                    <a:pt x="2159" y="1224"/>
                    <a:pt x="2173" y="1210"/>
                  </a:cubicBezTo>
                  <a:cubicBezTo>
                    <a:pt x="2188" y="1195"/>
                    <a:pt x="2220" y="1174"/>
                    <a:pt x="2220" y="1174"/>
                  </a:cubicBezTo>
                  <a:cubicBezTo>
                    <a:pt x="2235" y="1148"/>
                    <a:pt x="2271" y="1101"/>
                    <a:pt x="2297" y="1090"/>
                  </a:cubicBezTo>
                  <a:cubicBezTo>
                    <a:pt x="2333" y="1098"/>
                    <a:pt x="2344" y="1109"/>
                    <a:pt x="2358" y="1141"/>
                  </a:cubicBezTo>
                  <a:cubicBezTo>
                    <a:pt x="2340" y="1210"/>
                    <a:pt x="2315" y="1239"/>
                    <a:pt x="2253" y="1275"/>
                  </a:cubicBezTo>
                  <a:cubicBezTo>
                    <a:pt x="2235" y="1297"/>
                    <a:pt x="2217" y="1304"/>
                    <a:pt x="2195" y="1326"/>
                  </a:cubicBezTo>
                  <a:cubicBezTo>
                    <a:pt x="2173" y="1348"/>
                    <a:pt x="2163" y="1380"/>
                    <a:pt x="2144" y="1406"/>
                  </a:cubicBezTo>
                  <a:cubicBezTo>
                    <a:pt x="2141" y="1416"/>
                    <a:pt x="2130" y="1427"/>
                    <a:pt x="2130" y="1438"/>
                  </a:cubicBezTo>
                  <a:cubicBezTo>
                    <a:pt x="2137" y="1500"/>
                    <a:pt x="2257" y="1453"/>
                    <a:pt x="2318" y="1456"/>
                  </a:cubicBezTo>
                  <a:cubicBezTo>
                    <a:pt x="2373" y="1460"/>
                    <a:pt x="2434" y="1420"/>
                    <a:pt x="2470" y="1424"/>
                  </a:cubicBezTo>
                  <a:cubicBezTo>
                    <a:pt x="2510" y="1420"/>
                    <a:pt x="2546" y="1431"/>
                    <a:pt x="2565" y="1445"/>
                  </a:cubicBezTo>
                  <a:cubicBezTo>
                    <a:pt x="2583" y="1456"/>
                    <a:pt x="2575" y="1485"/>
                    <a:pt x="2586" y="1503"/>
                  </a:cubicBezTo>
                  <a:cubicBezTo>
                    <a:pt x="2568" y="1543"/>
                    <a:pt x="2546" y="1543"/>
                    <a:pt x="2503" y="1547"/>
                  </a:cubicBezTo>
                  <a:cubicBezTo>
                    <a:pt x="2460" y="1569"/>
                    <a:pt x="2333" y="1569"/>
                    <a:pt x="2286" y="1569"/>
                  </a:cubicBezTo>
                  <a:cubicBezTo>
                    <a:pt x="2239" y="1590"/>
                    <a:pt x="2195" y="1558"/>
                    <a:pt x="2166" y="1558"/>
                  </a:cubicBezTo>
                  <a:cubicBezTo>
                    <a:pt x="2137" y="1561"/>
                    <a:pt x="2054" y="1598"/>
                    <a:pt x="2025" y="1601"/>
                  </a:cubicBezTo>
                  <a:cubicBezTo>
                    <a:pt x="2007" y="1612"/>
                    <a:pt x="1985" y="1608"/>
                    <a:pt x="1967" y="1619"/>
                  </a:cubicBezTo>
                  <a:cubicBezTo>
                    <a:pt x="1952" y="1641"/>
                    <a:pt x="1942" y="1641"/>
                    <a:pt x="1916" y="1645"/>
                  </a:cubicBezTo>
                  <a:cubicBezTo>
                    <a:pt x="1913" y="1652"/>
                    <a:pt x="1913" y="1659"/>
                    <a:pt x="1905" y="1663"/>
                  </a:cubicBezTo>
                  <a:cubicBezTo>
                    <a:pt x="1898" y="1666"/>
                    <a:pt x="1891" y="1663"/>
                    <a:pt x="1884" y="1666"/>
                  </a:cubicBezTo>
                  <a:cubicBezTo>
                    <a:pt x="1865" y="1681"/>
                    <a:pt x="1887" y="1692"/>
                    <a:pt x="1840" y="1699"/>
                  </a:cubicBezTo>
                  <a:cubicBezTo>
                    <a:pt x="1818" y="1717"/>
                    <a:pt x="1771" y="1724"/>
                    <a:pt x="1742" y="1732"/>
                  </a:cubicBezTo>
                  <a:cubicBezTo>
                    <a:pt x="1721" y="1768"/>
                    <a:pt x="1710" y="1793"/>
                    <a:pt x="1677" y="1815"/>
                  </a:cubicBezTo>
                  <a:cubicBezTo>
                    <a:pt x="1655" y="1844"/>
                    <a:pt x="1619" y="1884"/>
                    <a:pt x="1587" y="1891"/>
                  </a:cubicBezTo>
                  <a:cubicBezTo>
                    <a:pt x="1550" y="1909"/>
                    <a:pt x="1568" y="1931"/>
                    <a:pt x="1525" y="1927"/>
                  </a:cubicBezTo>
                  <a:cubicBezTo>
                    <a:pt x="1496" y="1905"/>
                    <a:pt x="1471" y="1851"/>
                    <a:pt x="1456" y="1819"/>
                  </a:cubicBezTo>
                  <a:cubicBezTo>
                    <a:pt x="1453" y="1793"/>
                    <a:pt x="1453" y="1771"/>
                    <a:pt x="1434" y="1753"/>
                  </a:cubicBezTo>
                  <a:cubicBezTo>
                    <a:pt x="1431" y="1724"/>
                    <a:pt x="1424" y="1706"/>
                    <a:pt x="1405" y="1684"/>
                  </a:cubicBezTo>
                  <a:cubicBezTo>
                    <a:pt x="1402" y="1659"/>
                    <a:pt x="1384" y="1616"/>
                    <a:pt x="1373" y="1590"/>
                  </a:cubicBezTo>
                  <a:cubicBezTo>
                    <a:pt x="1376" y="1536"/>
                    <a:pt x="1344" y="1467"/>
                    <a:pt x="1319" y="1413"/>
                  </a:cubicBezTo>
                  <a:cubicBezTo>
                    <a:pt x="1311" y="1380"/>
                    <a:pt x="1293" y="1351"/>
                    <a:pt x="1275" y="1326"/>
                  </a:cubicBezTo>
                  <a:cubicBezTo>
                    <a:pt x="1268" y="1297"/>
                    <a:pt x="1264" y="1268"/>
                    <a:pt x="1253" y="1243"/>
                  </a:cubicBezTo>
                  <a:cubicBezTo>
                    <a:pt x="1246" y="1195"/>
                    <a:pt x="1206" y="1137"/>
                    <a:pt x="1166" y="1112"/>
                  </a:cubicBezTo>
                  <a:cubicBezTo>
                    <a:pt x="1141" y="1134"/>
                    <a:pt x="1137" y="1137"/>
                    <a:pt x="1123" y="1166"/>
                  </a:cubicBezTo>
                  <a:cubicBezTo>
                    <a:pt x="1130" y="1246"/>
                    <a:pt x="1116" y="1326"/>
                    <a:pt x="1130" y="1406"/>
                  </a:cubicBezTo>
                  <a:cubicBezTo>
                    <a:pt x="1134" y="1453"/>
                    <a:pt x="1134" y="1489"/>
                    <a:pt x="1152" y="1532"/>
                  </a:cubicBezTo>
                  <a:cubicBezTo>
                    <a:pt x="1152" y="1532"/>
                    <a:pt x="1163" y="1601"/>
                    <a:pt x="1166" y="1623"/>
                  </a:cubicBezTo>
                  <a:cubicBezTo>
                    <a:pt x="1170" y="1637"/>
                    <a:pt x="1174" y="1663"/>
                    <a:pt x="1174" y="1663"/>
                  </a:cubicBezTo>
                  <a:cubicBezTo>
                    <a:pt x="1177" y="1695"/>
                    <a:pt x="1181" y="1724"/>
                    <a:pt x="1195" y="1753"/>
                  </a:cubicBezTo>
                  <a:cubicBezTo>
                    <a:pt x="1199" y="1771"/>
                    <a:pt x="1192" y="1866"/>
                    <a:pt x="1195" y="1884"/>
                  </a:cubicBezTo>
                  <a:cubicBezTo>
                    <a:pt x="1192" y="1963"/>
                    <a:pt x="1228" y="2021"/>
                    <a:pt x="1152" y="2079"/>
                  </a:cubicBezTo>
                  <a:cubicBezTo>
                    <a:pt x="1137" y="2101"/>
                    <a:pt x="1147" y="2101"/>
                    <a:pt x="1121" y="2112"/>
                  </a:cubicBezTo>
                  <a:cubicBezTo>
                    <a:pt x="1107" y="2130"/>
                    <a:pt x="1092" y="2145"/>
                    <a:pt x="1074" y="2156"/>
                  </a:cubicBezTo>
                  <a:cubicBezTo>
                    <a:pt x="1040" y="2168"/>
                    <a:pt x="1018" y="2198"/>
                    <a:pt x="1026" y="2183"/>
                  </a:cubicBezTo>
                  <a:cubicBezTo>
                    <a:pt x="983" y="2237"/>
                    <a:pt x="1008" y="2201"/>
                    <a:pt x="1002" y="2244"/>
                  </a:cubicBezTo>
                  <a:cubicBezTo>
                    <a:pt x="1011" y="2250"/>
                    <a:pt x="1010" y="2265"/>
                    <a:pt x="1014" y="2277"/>
                  </a:cubicBezTo>
                  <a:cubicBezTo>
                    <a:pt x="1018" y="2289"/>
                    <a:pt x="1022" y="2297"/>
                    <a:pt x="1028" y="2319"/>
                  </a:cubicBezTo>
                  <a:cubicBezTo>
                    <a:pt x="1055" y="2355"/>
                    <a:pt x="1045" y="2369"/>
                    <a:pt x="1052" y="2409"/>
                  </a:cubicBezTo>
                  <a:cubicBezTo>
                    <a:pt x="1056" y="2492"/>
                    <a:pt x="1061" y="2554"/>
                    <a:pt x="1141" y="2601"/>
                  </a:cubicBezTo>
                  <a:cubicBezTo>
                    <a:pt x="1166" y="2565"/>
                    <a:pt x="1152" y="2492"/>
                    <a:pt x="1134" y="2449"/>
                  </a:cubicBezTo>
                  <a:cubicBezTo>
                    <a:pt x="1127" y="2384"/>
                    <a:pt x="1098" y="2282"/>
                    <a:pt x="1156" y="2239"/>
                  </a:cubicBezTo>
                  <a:cubicBezTo>
                    <a:pt x="1166" y="2257"/>
                    <a:pt x="1174" y="2271"/>
                    <a:pt x="1177" y="2293"/>
                  </a:cubicBezTo>
                  <a:cubicBezTo>
                    <a:pt x="1181" y="2362"/>
                    <a:pt x="1184" y="2434"/>
                    <a:pt x="1206" y="2503"/>
                  </a:cubicBezTo>
                  <a:cubicBezTo>
                    <a:pt x="1213" y="2547"/>
                    <a:pt x="1221" y="2561"/>
                    <a:pt x="1253" y="2587"/>
                  </a:cubicBezTo>
                  <a:cubicBezTo>
                    <a:pt x="1275" y="2576"/>
                    <a:pt x="1282" y="2572"/>
                    <a:pt x="1286" y="2547"/>
                  </a:cubicBezTo>
                  <a:cubicBezTo>
                    <a:pt x="1279" y="2514"/>
                    <a:pt x="1275" y="2478"/>
                    <a:pt x="1264" y="2445"/>
                  </a:cubicBezTo>
                  <a:cubicBezTo>
                    <a:pt x="1257" y="2376"/>
                    <a:pt x="1246" y="2297"/>
                    <a:pt x="1271" y="2231"/>
                  </a:cubicBezTo>
                  <a:cubicBezTo>
                    <a:pt x="1308" y="2250"/>
                    <a:pt x="1297" y="2333"/>
                    <a:pt x="1315" y="2373"/>
                  </a:cubicBezTo>
                  <a:cubicBezTo>
                    <a:pt x="1319" y="2395"/>
                    <a:pt x="1326" y="2416"/>
                    <a:pt x="1337" y="2438"/>
                  </a:cubicBezTo>
                  <a:cubicBezTo>
                    <a:pt x="1344" y="2467"/>
                    <a:pt x="1351" y="2496"/>
                    <a:pt x="1373" y="2514"/>
                  </a:cubicBezTo>
                  <a:cubicBezTo>
                    <a:pt x="1387" y="2539"/>
                    <a:pt x="1395" y="2547"/>
                    <a:pt x="1424" y="2536"/>
                  </a:cubicBezTo>
                  <a:cubicBezTo>
                    <a:pt x="1427" y="2507"/>
                    <a:pt x="1427" y="2478"/>
                    <a:pt x="1416" y="2449"/>
                  </a:cubicBezTo>
                  <a:cubicBezTo>
                    <a:pt x="1413" y="2427"/>
                    <a:pt x="1405" y="2402"/>
                    <a:pt x="1395" y="2380"/>
                  </a:cubicBezTo>
                  <a:cubicBezTo>
                    <a:pt x="1387" y="2351"/>
                    <a:pt x="1376" y="2322"/>
                    <a:pt x="1362" y="2297"/>
                  </a:cubicBezTo>
                  <a:cubicBezTo>
                    <a:pt x="1358" y="2275"/>
                    <a:pt x="1351" y="2250"/>
                    <a:pt x="1340" y="2228"/>
                  </a:cubicBezTo>
                  <a:cubicBezTo>
                    <a:pt x="1337" y="2203"/>
                    <a:pt x="1326" y="2203"/>
                    <a:pt x="1340" y="2177"/>
                  </a:cubicBezTo>
                  <a:cubicBezTo>
                    <a:pt x="1373" y="2192"/>
                    <a:pt x="1373" y="2221"/>
                    <a:pt x="1391" y="2250"/>
                  </a:cubicBezTo>
                  <a:cubicBezTo>
                    <a:pt x="1395" y="2279"/>
                    <a:pt x="1398" y="2282"/>
                    <a:pt x="1424" y="2297"/>
                  </a:cubicBezTo>
                  <a:cubicBezTo>
                    <a:pt x="1427" y="2322"/>
                    <a:pt x="1460" y="2355"/>
                    <a:pt x="1482" y="2373"/>
                  </a:cubicBezTo>
                  <a:cubicBezTo>
                    <a:pt x="1496" y="2405"/>
                    <a:pt x="1511" y="2449"/>
                    <a:pt x="1543" y="2467"/>
                  </a:cubicBezTo>
                  <a:cubicBezTo>
                    <a:pt x="1561" y="2503"/>
                    <a:pt x="1576" y="2539"/>
                    <a:pt x="1619" y="2547"/>
                  </a:cubicBezTo>
                  <a:cubicBezTo>
                    <a:pt x="1630" y="2489"/>
                    <a:pt x="1626" y="2449"/>
                    <a:pt x="1590" y="2402"/>
                  </a:cubicBezTo>
                  <a:cubicBezTo>
                    <a:pt x="1583" y="2362"/>
                    <a:pt x="1547" y="2315"/>
                    <a:pt x="1514" y="2297"/>
                  </a:cubicBezTo>
                  <a:cubicBezTo>
                    <a:pt x="1503" y="2279"/>
                    <a:pt x="1496" y="2264"/>
                    <a:pt x="1478" y="2253"/>
                  </a:cubicBezTo>
                  <a:cubicBezTo>
                    <a:pt x="1467" y="2231"/>
                    <a:pt x="1449" y="2210"/>
                    <a:pt x="1427" y="2199"/>
                  </a:cubicBezTo>
                  <a:cubicBezTo>
                    <a:pt x="1416" y="2181"/>
                    <a:pt x="1416" y="2159"/>
                    <a:pt x="1405" y="2141"/>
                  </a:cubicBezTo>
                  <a:cubicBezTo>
                    <a:pt x="1416" y="2108"/>
                    <a:pt x="1420" y="2126"/>
                    <a:pt x="1445" y="2141"/>
                  </a:cubicBezTo>
                  <a:cubicBezTo>
                    <a:pt x="1467" y="2166"/>
                    <a:pt x="1482" y="2192"/>
                    <a:pt x="1511" y="2210"/>
                  </a:cubicBezTo>
                  <a:cubicBezTo>
                    <a:pt x="1539" y="2257"/>
                    <a:pt x="1579" y="2318"/>
                    <a:pt x="1619" y="2351"/>
                  </a:cubicBezTo>
                  <a:cubicBezTo>
                    <a:pt x="1630" y="2369"/>
                    <a:pt x="1663" y="2395"/>
                    <a:pt x="1663" y="2395"/>
                  </a:cubicBezTo>
                  <a:cubicBezTo>
                    <a:pt x="1681" y="2427"/>
                    <a:pt x="1702" y="2434"/>
                    <a:pt x="1731" y="2456"/>
                  </a:cubicBezTo>
                  <a:cubicBezTo>
                    <a:pt x="1742" y="2452"/>
                    <a:pt x="1757" y="2456"/>
                    <a:pt x="1764" y="2449"/>
                  </a:cubicBezTo>
                  <a:cubicBezTo>
                    <a:pt x="1771" y="2442"/>
                    <a:pt x="1753" y="2427"/>
                    <a:pt x="1750" y="2416"/>
                  </a:cubicBezTo>
                  <a:cubicBezTo>
                    <a:pt x="1735" y="2384"/>
                    <a:pt x="1706" y="2344"/>
                    <a:pt x="1677" y="2326"/>
                  </a:cubicBezTo>
                  <a:cubicBezTo>
                    <a:pt x="1666" y="2308"/>
                    <a:pt x="1659" y="2297"/>
                    <a:pt x="1641" y="2282"/>
                  </a:cubicBezTo>
                  <a:cubicBezTo>
                    <a:pt x="1623" y="2253"/>
                    <a:pt x="1587" y="2206"/>
                    <a:pt x="1558" y="2188"/>
                  </a:cubicBezTo>
                  <a:cubicBezTo>
                    <a:pt x="1536" y="2159"/>
                    <a:pt x="1511" y="2130"/>
                    <a:pt x="1482" y="2108"/>
                  </a:cubicBezTo>
                  <a:cubicBezTo>
                    <a:pt x="1471" y="2090"/>
                    <a:pt x="1471" y="2072"/>
                    <a:pt x="1460" y="2054"/>
                  </a:cubicBezTo>
                  <a:cubicBezTo>
                    <a:pt x="1467" y="2007"/>
                    <a:pt x="1460" y="1996"/>
                    <a:pt x="1500" y="1989"/>
                  </a:cubicBezTo>
                  <a:cubicBezTo>
                    <a:pt x="1521" y="1978"/>
                    <a:pt x="1529" y="1956"/>
                    <a:pt x="1579" y="1945"/>
                  </a:cubicBezTo>
                  <a:cubicBezTo>
                    <a:pt x="1630" y="1934"/>
                    <a:pt x="1753" y="1924"/>
                    <a:pt x="1815" y="1916"/>
                  </a:cubicBezTo>
                  <a:cubicBezTo>
                    <a:pt x="1840" y="1905"/>
                    <a:pt x="1927" y="1905"/>
                    <a:pt x="1956" y="1902"/>
                  </a:cubicBezTo>
                  <a:cubicBezTo>
                    <a:pt x="2007" y="1876"/>
                    <a:pt x="2054" y="1866"/>
                    <a:pt x="2108" y="1862"/>
                  </a:cubicBezTo>
                  <a:cubicBezTo>
                    <a:pt x="2173" y="1848"/>
                    <a:pt x="2264" y="1840"/>
                    <a:pt x="2329" y="1837"/>
                  </a:cubicBezTo>
                  <a:cubicBezTo>
                    <a:pt x="2449" y="1811"/>
                    <a:pt x="2546" y="1775"/>
                    <a:pt x="2662" y="1750"/>
                  </a:cubicBezTo>
                  <a:cubicBezTo>
                    <a:pt x="2673" y="1746"/>
                    <a:pt x="2818" y="1699"/>
                    <a:pt x="2858" y="1684"/>
                  </a:cubicBezTo>
                </a:path>
              </a:pathLst>
            </a:custGeom>
            <a:noFill/>
            <a:ln w="952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51" name="Text Box 12">
              <a:extLst>
                <a:ext uri="{FF2B5EF4-FFF2-40B4-BE49-F238E27FC236}">
                  <a16:creationId xmlns:a16="http://schemas.microsoft.com/office/drawing/2014/main" id="{758361E9-7874-4811-B2AA-708FD160D8D2}"/>
                </a:ext>
              </a:extLst>
            </p:cNvPr>
            <p:cNvSpPr txBox="1">
              <a:spLocks noChangeAspect="1" noChangeArrowheads="1"/>
            </p:cNvSpPr>
            <p:nvPr/>
          </p:nvSpPr>
          <p:spPr bwMode="auto">
            <a:xfrm>
              <a:off x="-23" y="2296"/>
              <a:ext cx="862"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1" u="none" strike="noStrike" kern="1200" cap="none" spc="0" normalizeH="0" baseline="0" noProof="0">
                  <a:ln>
                    <a:noFill/>
                  </a:ln>
                  <a:solidFill>
                    <a:srgbClr val="FFFF00"/>
                  </a:solidFill>
                  <a:effectLst/>
                  <a:uLnTx/>
                  <a:uFillTx/>
                  <a:latin typeface="Arial Narrow" panose="020B0606020202030204" pitchFamily="34" charset="0"/>
                  <a:ea typeface="+mn-ea"/>
                  <a:cs typeface="+mn-cs"/>
                </a:rPr>
                <a:t>Inti Raymi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0" u="none" strike="noStrike" kern="1200" cap="none" spc="0" normalizeH="0" baseline="0" noProof="0">
                  <a:ln>
                    <a:noFill/>
                  </a:ln>
                  <a:solidFill>
                    <a:srgbClr val="FFFF00"/>
                  </a:solidFill>
                  <a:effectLst/>
                  <a:uLnTx/>
                  <a:uFillTx/>
                  <a:latin typeface="Arial Narrow" panose="020B0606020202030204" pitchFamily="34" charset="0"/>
                  <a:ea typeface="+mn-ea"/>
                  <a:cs typeface="+mn-cs"/>
                </a:rPr>
                <a:t>Solsticio de Invierno</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1" u="none" strike="noStrike" kern="1200" cap="none" spc="0" normalizeH="0" baseline="0" noProof="0">
                  <a:ln>
                    <a:noFill/>
                  </a:ln>
                  <a:solidFill>
                    <a:srgbClr val="FFFF00"/>
                  </a:solidFill>
                  <a:effectLst/>
                  <a:uLnTx/>
                  <a:uFillTx/>
                  <a:latin typeface="Arial Narrow" panose="020B0606020202030204" pitchFamily="34" charset="0"/>
                  <a:ea typeface="+mn-ea"/>
                  <a:cs typeface="+mn-cs"/>
                </a:rPr>
                <a:t>Mallqui</a:t>
              </a:r>
            </a:p>
          </p:txBody>
        </p:sp>
      </p:grpSp>
      <p:grpSp>
        <p:nvGrpSpPr>
          <p:cNvPr id="4" name="Group 13">
            <a:extLst>
              <a:ext uri="{FF2B5EF4-FFF2-40B4-BE49-F238E27FC236}">
                <a16:creationId xmlns:a16="http://schemas.microsoft.com/office/drawing/2014/main" id="{35E4C309-2108-4472-909F-217C8862F3BD}"/>
              </a:ext>
            </a:extLst>
          </p:cNvPr>
          <p:cNvGrpSpPr>
            <a:grpSpLocks noChangeAspect="1"/>
          </p:cNvGrpSpPr>
          <p:nvPr/>
        </p:nvGrpSpPr>
        <p:grpSpPr bwMode="auto">
          <a:xfrm>
            <a:off x="7956550" y="2060575"/>
            <a:ext cx="1136650" cy="1263650"/>
            <a:chOff x="4774" y="1457"/>
            <a:chExt cx="838" cy="930"/>
          </a:xfrm>
        </p:grpSpPr>
        <p:sp>
          <p:nvSpPr>
            <p:cNvPr id="27848" name="Text Box 14">
              <a:extLst>
                <a:ext uri="{FF2B5EF4-FFF2-40B4-BE49-F238E27FC236}">
                  <a16:creationId xmlns:a16="http://schemas.microsoft.com/office/drawing/2014/main" id="{97E73BCB-F4E4-471E-8530-8004BB5CCDE0}"/>
                </a:ext>
              </a:extLst>
            </p:cNvPr>
            <p:cNvSpPr txBox="1">
              <a:spLocks noChangeAspect="1" noChangeArrowheads="1"/>
            </p:cNvSpPr>
            <p:nvPr/>
          </p:nvSpPr>
          <p:spPr bwMode="auto">
            <a:xfrm>
              <a:off x="4774" y="2018"/>
              <a:ext cx="83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1" u="none" strike="noStrike" kern="1200" cap="none" spc="0" normalizeH="0" baseline="0" noProof="0">
                  <a:ln>
                    <a:noFill/>
                  </a:ln>
                  <a:solidFill>
                    <a:srgbClr val="FFFF00"/>
                  </a:solidFill>
                  <a:effectLst/>
                  <a:uLnTx/>
                  <a:uFillTx/>
                  <a:latin typeface="Arial Narrow" panose="020B0606020202030204" pitchFamily="34" charset="0"/>
                  <a:ea typeface="+mn-ea"/>
                  <a:cs typeface="+mn-cs"/>
                </a:rPr>
                <a:t>Qapaq Raymi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0" u="none" strike="noStrike" kern="1200" cap="none" spc="0" normalizeH="0" baseline="0" noProof="0">
                  <a:ln>
                    <a:noFill/>
                  </a:ln>
                  <a:solidFill>
                    <a:srgbClr val="FFFF00"/>
                  </a:solidFill>
                  <a:effectLst/>
                  <a:uLnTx/>
                  <a:uFillTx/>
                  <a:latin typeface="Arial Narrow" panose="020B0606020202030204" pitchFamily="34" charset="0"/>
                  <a:ea typeface="+mn-ea"/>
                  <a:cs typeface="+mn-cs"/>
                </a:rPr>
                <a:t>Solsticio de Verano</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0" u="none" strike="noStrike" kern="1200" cap="none" spc="0" normalizeH="0" baseline="0" noProof="0">
                  <a:ln>
                    <a:noFill/>
                  </a:ln>
                  <a:solidFill>
                    <a:srgbClr val="FFFF00"/>
                  </a:solidFill>
                  <a:effectLst/>
                  <a:uLnTx/>
                  <a:uFillTx/>
                  <a:latin typeface="Arial Narrow" panose="020B0606020202030204" pitchFamily="34" charset="0"/>
                  <a:ea typeface="+mn-ea"/>
                  <a:cs typeface="+mn-cs"/>
                </a:rPr>
                <a:t>(</a:t>
              </a:r>
              <a:r>
                <a:rPr kumimoji="0" lang="es-ES_tradnl" altLang="es-ES" sz="1000" b="0" i="1" u="none" strike="noStrike" kern="1200" cap="none" spc="0" normalizeH="0" baseline="0" noProof="0">
                  <a:ln>
                    <a:noFill/>
                  </a:ln>
                  <a:solidFill>
                    <a:srgbClr val="FFFF00"/>
                  </a:solidFill>
                  <a:effectLst/>
                  <a:uLnTx/>
                  <a:uFillTx/>
                  <a:latin typeface="Arial Narrow" panose="020B0606020202030204" pitchFamily="34" charset="0"/>
                  <a:ea typeface="+mn-ea"/>
                  <a:cs typeface="+mn-cs"/>
                </a:rPr>
                <a:t>Pariona</a:t>
              </a:r>
              <a:r>
                <a:rPr kumimoji="0" lang="es-ES_tradnl" altLang="es-ES" sz="1000" b="0" i="0" u="none" strike="noStrike" kern="1200" cap="none" spc="0" normalizeH="0" baseline="0" noProof="0">
                  <a:ln>
                    <a:noFill/>
                  </a:ln>
                  <a:solidFill>
                    <a:srgbClr val="FFFF00"/>
                  </a:solidFill>
                  <a:effectLst/>
                  <a:uLnTx/>
                  <a:uFillTx/>
                  <a:latin typeface="Arial Narrow" panose="020B0606020202030204" pitchFamily="34" charset="0"/>
                  <a:ea typeface="+mn-ea"/>
                  <a:cs typeface="+mn-cs"/>
                </a:rPr>
                <a:t>)</a:t>
              </a:r>
            </a:p>
          </p:txBody>
        </p:sp>
        <p:sp>
          <p:nvSpPr>
            <p:cNvPr id="27849" name="Freeform 15">
              <a:extLst>
                <a:ext uri="{FF2B5EF4-FFF2-40B4-BE49-F238E27FC236}">
                  <a16:creationId xmlns:a16="http://schemas.microsoft.com/office/drawing/2014/main" id="{C66EB8D1-B743-4DEC-BD36-8450611706F8}"/>
                </a:ext>
              </a:extLst>
            </p:cNvPr>
            <p:cNvSpPr>
              <a:spLocks noChangeAspect="1"/>
            </p:cNvSpPr>
            <p:nvPr/>
          </p:nvSpPr>
          <p:spPr bwMode="auto">
            <a:xfrm rot="829590">
              <a:off x="5057" y="1457"/>
              <a:ext cx="526" cy="612"/>
            </a:xfrm>
            <a:custGeom>
              <a:avLst/>
              <a:gdLst>
                <a:gd name="T0" fmla="*/ 0 w 1999"/>
                <a:gd name="T1" fmla="*/ 0 h 2322"/>
                <a:gd name="T2" fmla="*/ 0 w 1999"/>
                <a:gd name="T3" fmla="*/ 0 h 2322"/>
                <a:gd name="T4" fmla="*/ 0 w 1999"/>
                <a:gd name="T5" fmla="*/ 0 h 2322"/>
                <a:gd name="T6" fmla="*/ 0 w 1999"/>
                <a:gd name="T7" fmla="*/ 0 h 2322"/>
                <a:gd name="T8" fmla="*/ 0 w 1999"/>
                <a:gd name="T9" fmla="*/ 0 h 2322"/>
                <a:gd name="T10" fmla="*/ 0 w 1999"/>
                <a:gd name="T11" fmla="*/ 0 h 2322"/>
                <a:gd name="T12" fmla="*/ 0 w 1999"/>
                <a:gd name="T13" fmla="*/ 0 h 2322"/>
                <a:gd name="T14" fmla="*/ 0 w 1999"/>
                <a:gd name="T15" fmla="*/ 0 h 2322"/>
                <a:gd name="T16" fmla="*/ 0 w 1999"/>
                <a:gd name="T17" fmla="*/ 0 h 2322"/>
                <a:gd name="T18" fmla="*/ 0 w 1999"/>
                <a:gd name="T19" fmla="*/ 0 h 2322"/>
                <a:gd name="T20" fmla="*/ 0 w 1999"/>
                <a:gd name="T21" fmla="*/ 0 h 2322"/>
                <a:gd name="T22" fmla="*/ 0 w 1999"/>
                <a:gd name="T23" fmla="*/ 0 h 2322"/>
                <a:gd name="T24" fmla="*/ 0 w 1999"/>
                <a:gd name="T25" fmla="*/ 0 h 2322"/>
                <a:gd name="T26" fmla="*/ 0 w 1999"/>
                <a:gd name="T27" fmla="*/ 0 h 2322"/>
                <a:gd name="T28" fmla="*/ 0 w 1999"/>
                <a:gd name="T29" fmla="*/ 0 h 2322"/>
                <a:gd name="T30" fmla="*/ 0 w 1999"/>
                <a:gd name="T31" fmla="*/ 0 h 2322"/>
                <a:gd name="T32" fmla="*/ 0 w 1999"/>
                <a:gd name="T33" fmla="*/ 0 h 2322"/>
                <a:gd name="T34" fmla="*/ 0 w 1999"/>
                <a:gd name="T35" fmla="*/ 0 h 2322"/>
                <a:gd name="T36" fmla="*/ 0 w 1999"/>
                <a:gd name="T37" fmla="*/ 0 h 2322"/>
                <a:gd name="T38" fmla="*/ 0 w 1999"/>
                <a:gd name="T39" fmla="*/ 0 h 2322"/>
                <a:gd name="T40" fmla="*/ 0 w 1999"/>
                <a:gd name="T41" fmla="*/ 0 h 2322"/>
                <a:gd name="T42" fmla="*/ 0 w 1999"/>
                <a:gd name="T43" fmla="*/ 0 h 2322"/>
                <a:gd name="T44" fmla="*/ 0 w 1999"/>
                <a:gd name="T45" fmla="*/ 0 h 2322"/>
                <a:gd name="T46" fmla="*/ 0 w 1999"/>
                <a:gd name="T47" fmla="*/ 0 h 2322"/>
                <a:gd name="T48" fmla="*/ 0 w 1999"/>
                <a:gd name="T49" fmla="*/ 0 h 2322"/>
                <a:gd name="T50" fmla="*/ 0 w 1999"/>
                <a:gd name="T51" fmla="*/ 0 h 2322"/>
                <a:gd name="T52" fmla="*/ 0 w 1999"/>
                <a:gd name="T53" fmla="*/ 0 h 2322"/>
                <a:gd name="T54" fmla="*/ 0 w 1999"/>
                <a:gd name="T55" fmla="*/ 0 h 2322"/>
                <a:gd name="T56" fmla="*/ 0 w 1999"/>
                <a:gd name="T57" fmla="*/ 0 h 2322"/>
                <a:gd name="T58" fmla="*/ 0 w 1999"/>
                <a:gd name="T59" fmla="*/ 0 h 2322"/>
                <a:gd name="T60" fmla="*/ 0 w 1999"/>
                <a:gd name="T61" fmla="*/ 0 h 2322"/>
                <a:gd name="T62" fmla="*/ 0 w 1999"/>
                <a:gd name="T63" fmla="*/ 0 h 2322"/>
                <a:gd name="T64" fmla="*/ 0 w 1999"/>
                <a:gd name="T65" fmla="*/ 0 h 2322"/>
                <a:gd name="T66" fmla="*/ 0 w 1999"/>
                <a:gd name="T67" fmla="*/ 0 h 2322"/>
                <a:gd name="T68" fmla="*/ 0 w 1999"/>
                <a:gd name="T69" fmla="*/ 0 h 2322"/>
                <a:gd name="T70" fmla="*/ 0 w 1999"/>
                <a:gd name="T71" fmla="*/ 0 h 2322"/>
                <a:gd name="T72" fmla="*/ 0 w 1999"/>
                <a:gd name="T73" fmla="*/ 0 h 2322"/>
                <a:gd name="T74" fmla="*/ 0 w 1999"/>
                <a:gd name="T75" fmla="*/ 0 h 2322"/>
                <a:gd name="T76" fmla="*/ 0 w 1999"/>
                <a:gd name="T77" fmla="*/ 0 h 2322"/>
                <a:gd name="T78" fmla="*/ 0 w 1999"/>
                <a:gd name="T79" fmla="*/ 0 h 2322"/>
                <a:gd name="T80" fmla="*/ 0 w 1999"/>
                <a:gd name="T81" fmla="*/ 0 h 2322"/>
                <a:gd name="T82" fmla="*/ 0 w 1999"/>
                <a:gd name="T83" fmla="*/ 0 h 2322"/>
                <a:gd name="T84" fmla="*/ 0 w 1999"/>
                <a:gd name="T85" fmla="*/ 0 h 2322"/>
                <a:gd name="T86" fmla="*/ 0 w 1999"/>
                <a:gd name="T87" fmla="*/ 0 h 2322"/>
                <a:gd name="T88" fmla="*/ 0 w 1999"/>
                <a:gd name="T89" fmla="*/ 0 h 2322"/>
                <a:gd name="T90" fmla="*/ 0 w 1999"/>
                <a:gd name="T91" fmla="*/ 0 h 2322"/>
                <a:gd name="T92" fmla="*/ 0 w 1999"/>
                <a:gd name="T93" fmla="*/ 0 h 2322"/>
                <a:gd name="T94" fmla="*/ 0 w 1999"/>
                <a:gd name="T95" fmla="*/ 0 h 2322"/>
                <a:gd name="T96" fmla="*/ 0 w 1999"/>
                <a:gd name="T97" fmla="*/ 0 h 23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9"/>
                <a:gd name="T148" fmla="*/ 0 h 2322"/>
                <a:gd name="T149" fmla="*/ 1999 w 1999"/>
                <a:gd name="T150" fmla="*/ 2322 h 23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9" h="2322">
                  <a:moveTo>
                    <a:pt x="1429" y="713"/>
                  </a:moveTo>
                  <a:cubicBezTo>
                    <a:pt x="1438" y="685"/>
                    <a:pt x="1459" y="633"/>
                    <a:pt x="1483" y="617"/>
                  </a:cubicBezTo>
                  <a:cubicBezTo>
                    <a:pt x="1489" y="600"/>
                    <a:pt x="1528" y="578"/>
                    <a:pt x="1546" y="566"/>
                  </a:cubicBezTo>
                  <a:cubicBezTo>
                    <a:pt x="1549" y="564"/>
                    <a:pt x="1552" y="561"/>
                    <a:pt x="1555" y="560"/>
                  </a:cubicBezTo>
                  <a:cubicBezTo>
                    <a:pt x="1558" y="559"/>
                    <a:pt x="1561" y="559"/>
                    <a:pt x="1564" y="557"/>
                  </a:cubicBezTo>
                  <a:cubicBezTo>
                    <a:pt x="1570" y="553"/>
                    <a:pt x="1582" y="545"/>
                    <a:pt x="1582" y="545"/>
                  </a:cubicBezTo>
                  <a:cubicBezTo>
                    <a:pt x="1586" y="539"/>
                    <a:pt x="1594" y="527"/>
                    <a:pt x="1594" y="527"/>
                  </a:cubicBezTo>
                  <a:lnTo>
                    <a:pt x="1979" y="0"/>
                  </a:lnTo>
                  <a:cubicBezTo>
                    <a:pt x="1986" y="12"/>
                    <a:pt x="1999" y="7"/>
                    <a:pt x="1999" y="23"/>
                  </a:cubicBezTo>
                  <a:lnTo>
                    <a:pt x="1616" y="544"/>
                  </a:lnTo>
                  <a:cubicBezTo>
                    <a:pt x="1590" y="588"/>
                    <a:pt x="1595" y="655"/>
                    <a:pt x="1549" y="686"/>
                  </a:cubicBezTo>
                  <a:cubicBezTo>
                    <a:pt x="1532" y="711"/>
                    <a:pt x="1507" y="721"/>
                    <a:pt x="1483" y="737"/>
                  </a:cubicBezTo>
                  <a:cubicBezTo>
                    <a:pt x="1470" y="746"/>
                    <a:pt x="1452" y="746"/>
                    <a:pt x="1438" y="755"/>
                  </a:cubicBezTo>
                  <a:cubicBezTo>
                    <a:pt x="1431" y="765"/>
                    <a:pt x="1436" y="764"/>
                    <a:pt x="1429" y="764"/>
                  </a:cubicBezTo>
                  <a:lnTo>
                    <a:pt x="1298" y="952"/>
                  </a:lnTo>
                  <a:cubicBezTo>
                    <a:pt x="1275" y="965"/>
                    <a:pt x="1270" y="967"/>
                    <a:pt x="1246" y="959"/>
                  </a:cubicBezTo>
                  <a:cubicBezTo>
                    <a:pt x="1243" y="949"/>
                    <a:pt x="1244" y="930"/>
                    <a:pt x="1237" y="923"/>
                  </a:cubicBezTo>
                  <a:cubicBezTo>
                    <a:pt x="1232" y="918"/>
                    <a:pt x="1225" y="915"/>
                    <a:pt x="1219" y="911"/>
                  </a:cubicBezTo>
                  <a:cubicBezTo>
                    <a:pt x="1214" y="907"/>
                    <a:pt x="1201" y="905"/>
                    <a:pt x="1201" y="905"/>
                  </a:cubicBezTo>
                  <a:cubicBezTo>
                    <a:pt x="1184" y="911"/>
                    <a:pt x="1192" y="916"/>
                    <a:pt x="1192" y="929"/>
                  </a:cubicBezTo>
                  <a:cubicBezTo>
                    <a:pt x="1256" y="1095"/>
                    <a:pt x="1231" y="1013"/>
                    <a:pt x="1245" y="1073"/>
                  </a:cubicBezTo>
                  <a:cubicBezTo>
                    <a:pt x="1245" y="1102"/>
                    <a:pt x="1253" y="1076"/>
                    <a:pt x="1243" y="1106"/>
                  </a:cubicBezTo>
                  <a:cubicBezTo>
                    <a:pt x="1241" y="1113"/>
                    <a:pt x="1244" y="1121"/>
                    <a:pt x="1240" y="1127"/>
                  </a:cubicBezTo>
                  <a:cubicBezTo>
                    <a:pt x="1234" y="1134"/>
                    <a:pt x="1213" y="1136"/>
                    <a:pt x="1213" y="1136"/>
                  </a:cubicBezTo>
                  <a:cubicBezTo>
                    <a:pt x="1194" y="1130"/>
                    <a:pt x="1176" y="1123"/>
                    <a:pt x="1159" y="1112"/>
                  </a:cubicBezTo>
                  <a:cubicBezTo>
                    <a:pt x="1152" y="1101"/>
                    <a:pt x="1141" y="1089"/>
                    <a:pt x="1129" y="1085"/>
                  </a:cubicBezTo>
                  <a:cubicBezTo>
                    <a:pt x="1122" y="1074"/>
                    <a:pt x="1110" y="1067"/>
                    <a:pt x="1099" y="1061"/>
                  </a:cubicBezTo>
                  <a:cubicBezTo>
                    <a:pt x="1093" y="1057"/>
                    <a:pt x="1081" y="1049"/>
                    <a:pt x="1081" y="1049"/>
                  </a:cubicBezTo>
                  <a:cubicBezTo>
                    <a:pt x="1075" y="1039"/>
                    <a:pt x="1062" y="1029"/>
                    <a:pt x="1051" y="1025"/>
                  </a:cubicBezTo>
                  <a:cubicBezTo>
                    <a:pt x="1048" y="1021"/>
                    <a:pt x="1033" y="1006"/>
                    <a:pt x="1030" y="1004"/>
                  </a:cubicBezTo>
                  <a:cubicBezTo>
                    <a:pt x="1025" y="1001"/>
                    <a:pt x="1018" y="1000"/>
                    <a:pt x="1012" y="998"/>
                  </a:cubicBezTo>
                  <a:cubicBezTo>
                    <a:pt x="1009" y="997"/>
                    <a:pt x="1003" y="995"/>
                    <a:pt x="1003" y="995"/>
                  </a:cubicBezTo>
                  <a:cubicBezTo>
                    <a:pt x="996" y="996"/>
                    <a:pt x="988" y="995"/>
                    <a:pt x="982" y="998"/>
                  </a:cubicBezTo>
                  <a:cubicBezTo>
                    <a:pt x="970" y="1003"/>
                    <a:pt x="972" y="1028"/>
                    <a:pt x="973" y="1031"/>
                  </a:cubicBezTo>
                  <a:cubicBezTo>
                    <a:pt x="978" y="1055"/>
                    <a:pt x="995" y="1089"/>
                    <a:pt x="1015" y="1102"/>
                  </a:cubicBezTo>
                  <a:cubicBezTo>
                    <a:pt x="1026" y="1121"/>
                    <a:pt x="1089" y="1216"/>
                    <a:pt x="1095" y="1225"/>
                  </a:cubicBezTo>
                  <a:cubicBezTo>
                    <a:pt x="1101" y="1234"/>
                    <a:pt x="1037" y="1132"/>
                    <a:pt x="1051" y="1157"/>
                  </a:cubicBezTo>
                  <a:cubicBezTo>
                    <a:pt x="1078" y="1203"/>
                    <a:pt x="1165" y="1328"/>
                    <a:pt x="1182" y="1378"/>
                  </a:cubicBezTo>
                  <a:cubicBezTo>
                    <a:pt x="1201" y="1428"/>
                    <a:pt x="1179" y="1446"/>
                    <a:pt x="1165" y="1457"/>
                  </a:cubicBezTo>
                  <a:cubicBezTo>
                    <a:pt x="1151" y="1468"/>
                    <a:pt x="1124" y="1459"/>
                    <a:pt x="1096" y="1445"/>
                  </a:cubicBezTo>
                  <a:cubicBezTo>
                    <a:pt x="1068" y="1431"/>
                    <a:pt x="1040" y="1406"/>
                    <a:pt x="1000" y="1376"/>
                  </a:cubicBezTo>
                  <a:cubicBezTo>
                    <a:pt x="960" y="1346"/>
                    <a:pt x="883" y="1288"/>
                    <a:pt x="855" y="1267"/>
                  </a:cubicBezTo>
                  <a:cubicBezTo>
                    <a:pt x="827" y="1246"/>
                    <a:pt x="835" y="1250"/>
                    <a:pt x="829" y="1250"/>
                  </a:cubicBezTo>
                  <a:cubicBezTo>
                    <a:pt x="823" y="1250"/>
                    <a:pt x="816" y="1252"/>
                    <a:pt x="816" y="1264"/>
                  </a:cubicBezTo>
                  <a:cubicBezTo>
                    <a:pt x="816" y="1276"/>
                    <a:pt x="806" y="1265"/>
                    <a:pt x="829" y="1322"/>
                  </a:cubicBezTo>
                  <a:cubicBezTo>
                    <a:pt x="852" y="1379"/>
                    <a:pt x="935" y="1546"/>
                    <a:pt x="954" y="1604"/>
                  </a:cubicBezTo>
                  <a:cubicBezTo>
                    <a:pt x="973" y="1662"/>
                    <a:pt x="954" y="1663"/>
                    <a:pt x="943" y="1672"/>
                  </a:cubicBezTo>
                  <a:cubicBezTo>
                    <a:pt x="932" y="1681"/>
                    <a:pt x="914" y="1676"/>
                    <a:pt x="889" y="1660"/>
                  </a:cubicBezTo>
                  <a:cubicBezTo>
                    <a:pt x="864" y="1644"/>
                    <a:pt x="830" y="1612"/>
                    <a:pt x="790" y="1576"/>
                  </a:cubicBezTo>
                  <a:cubicBezTo>
                    <a:pt x="750" y="1540"/>
                    <a:pt x="680" y="1468"/>
                    <a:pt x="651" y="1445"/>
                  </a:cubicBezTo>
                  <a:cubicBezTo>
                    <a:pt x="622" y="1422"/>
                    <a:pt x="621" y="1431"/>
                    <a:pt x="616" y="1436"/>
                  </a:cubicBezTo>
                  <a:cubicBezTo>
                    <a:pt x="611" y="1441"/>
                    <a:pt x="604" y="1434"/>
                    <a:pt x="621" y="1475"/>
                  </a:cubicBezTo>
                  <a:cubicBezTo>
                    <a:pt x="638" y="1516"/>
                    <a:pt x="710" y="1639"/>
                    <a:pt x="720" y="1684"/>
                  </a:cubicBezTo>
                  <a:cubicBezTo>
                    <a:pt x="730" y="1729"/>
                    <a:pt x="715" y="1735"/>
                    <a:pt x="682" y="1747"/>
                  </a:cubicBezTo>
                  <a:cubicBezTo>
                    <a:pt x="649" y="1759"/>
                    <a:pt x="553" y="1747"/>
                    <a:pt x="520" y="1754"/>
                  </a:cubicBezTo>
                  <a:cubicBezTo>
                    <a:pt x="487" y="1761"/>
                    <a:pt x="484" y="1765"/>
                    <a:pt x="486" y="1786"/>
                  </a:cubicBezTo>
                  <a:cubicBezTo>
                    <a:pt x="488" y="1807"/>
                    <a:pt x="501" y="1821"/>
                    <a:pt x="531" y="1880"/>
                  </a:cubicBezTo>
                  <a:cubicBezTo>
                    <a:pt x="561" y="1939"/>
                    <a:pt x="641" y="2090"/>
                    <a:pt x="667" y="2141"/>
                  </a:cubicBezTo>
                  <a:cubicBezTo>
                    <a:pt x="693" y="2192"/>
                    <a:pt x="688" y="2178"/>
                    <a:pt x="688" y="2188"/>
                  </a:cubicBezTo>
                  <a:cubicBezTo>
                    <a:pt x="688" y="2198"/>
                    <a:pt x="674" y="2211"/>
                    <a:pt x="664" y="2204"/>
                  </a:cubicBezTo>
                  <a:cubicBezTo>
                    <a:pt x="654" y="2197"/>
                    <a:pt x="658" y="2200"/>
                    <a:pt x="630" y="2147"/>
                  </a:cubicBezTo>
                  <a:cubicBezTo>
                    <a:pt x="602" y="2094"/>
                    <a:pt x="523" y="1932"/>
                    <a:pt x="496" y="1888"/>
                  </a:cubicBezTo>
                  <a:cubicBezTo>
                    <a:pt x="469" y="1844"/>
                    <a:pt x="470" y="1872"/>
                    <a:pt x="469" y="1880"/>
                  </a:cubicBezTo>
                  <a:cubicBezTo>
                    <a:pt x="468" y="1888"/>
                    <a:pt x="467" y="1892"/>
                    <a:pt x="492" y="1939"/>
                  </a:cubicBezTo>
                  <a:cubicBezTo>
                    <a:pt x="517" y="1986"/>
                    <a:pt x="591" y="2115"/>
                    <a:pt x="616" y="2161"/>
                  </a:cubicBezTo>
                  <a:cubicBezTo>
                    <a:pt x="641" y="2207"/>
                    <a:pt x="640" y="2203"/>
                    <a:pt x="640" y="2213"/>
                  </a:cubicBezTo>
                  <a:cubicBezTo>
                    <a:pt x="640" y="2223"/>
                    <a:pt x="628" y="2236"/>
                    <a:pt x="615" y="2222"/>
                  </a:cubicBezTo>
                  <a:cubicBezTo>
                    <a:pt x="602" y="2208"/>
                    <a:pt x="586" y="2176"/>
                    <a:pt x="559" y="2126"/>
                  </a:cubicBezTo>
                  <a:cubicBezTo>
                    <a:pt x="532" y="2076"/>
                    <a:pt x="474" y="1955"/>
                    <a:pt x="454" y="1924"/>
                  </a:cubicBezTo>
                  <a:cubicBezTo>
                    <a:pt x="434" y="1893"/>
                    <a:pt x="428" y="1911"/>
                    <a:pt x="439" y="1940"/>
                  </a:cubicBezTo>
                  <a:cubicBezTo>
                    <a:pt x="450" y="1969"/>
                    <a:pt x="503" y="2061"/>
                    <a:pt x="523" y="2101"/>
                  </a:cubicBezTo>
                  <a:cubicBezTo>
                    <a:pt x="543" y="2141"/>
                    <a:pt x="560" y="2170"/>
                    <a:pt x="562" y="2183"/>
                  </a:cubicBezTo>
                  <a:cubicBezTo>
                    <a:pt x="564" y="2196"/>
                    <a:pt x="556" y="2216"/>
                    <a:pt x="534" y="2180"/>
                  </a:cubicBezTo>
                  <a:cubicBezTo>
                    <a:pt x="512" y="2144"/>
                    <a:pt x="447" y="1999"/>
                    <a:pt x="427" y="1967"/>
                  </a:cubicBezTo>
                  <a:cubicBezTo>
                    <a:pt x="407" y="1935"/>
                    <a:pt x="409" y="1973"/>
                    <a:pt x="412" y="1987"/>
                  </a:cubicBezTo>
                  <a:cubicBezTo>
                    <a:pt x="415" y="2001"/>
                    <a:pt x="434" y="2031"/>
                    <a:pt x="444" y="2053"/>
                  </a:cubicBezTo>
                  <a:cubicBezTo>
                    <a:pt x="454" y="2075"/>
                    <a:pt x="462" y="2096"/>
                    <a:pt x="472" y="2117"/>
                  </a:cubicBezTo>
                  <a:cubicBezTo>
                    <a:pt x="482" y="2138"/>
                    <a:pt x="504" y="2170"/>
                    <a:pt x="504" y="2182"/>
                  </a:cubicBezTo>
                  <a:cubicBezTo>
                    <a:pt x="504" y="2194"/>
                    <a:pt x="493" y="2220"/>
                    <a:pt x="475" y="2188"/>
                  </a:cubicBezTo>
                  <a:cubicBezTo>
                    <a:pt x="457" y="2156"/>
                    <a:pt x="411" y="2018"/>
                    <a:pt x="393" y="1987"/>
                  </a:cubicBezTo>
                  <a:cubicBezTo>
                    <a:pt x="375" y="1956"/>
                    <a:pt x="370" y="1989"/>
                    <a:pt x="366" y="2002"/>
                  </a:cubicBezTo>
                  <a:cubicBezTo>
                    <a:pt x="362" y="2015"/>
                    <a:pt x="374" y="2044"/>
                    <a:pt x="369" y="2063"/>
                  </a:cubicBezTo>
                  <a:cubicBezTo>
                    <a:pt x="364" y="2082"/>
                    <a:pt x="341" y="2102"/>
                    <a:pt x="334" y="2116"/>
                  </a:cubicBezTo>
                  <a:cubicBezTo>
                    <a:pt x="327" y="2130"/>
                    <a:pt x="324" y="2141"/>
                    <a:pt x="324" y="2149"/>
                  </a:cubicBezTo>
                  <a:cubicBezTo>
                    <a:pt x="324" y="2157"/>
                    <a:pt x="333" y="2158"/>
                    <a:pt x="337" y="2165"/>
                  </a:cubicBezTo>
                  <a:cubicBezTo>
                    <a:pt x="341" y="2172"/>
                    <a:pt x="355" y="2188"/>
                    <a:pt x="351" y="2194"/>
                  </a:cubicBezTo>
                  <a:cubicBezTo>
                    <a:pt x="347" y="2200"/>
                    <a:pt x="323" y="2189"/>
                    <a:pt x="313" y="2200"/>
                  </a:cubicBezTo>
                  <a:cubicBezTo>
                    <a:pt x="303" y="2211"/>
                    <a:pt x="300" y="2249"/>
                    <a:pt x="291" y="2263"/>
                  </a:cubicBezTo>
                  <a:cubicBezTo>
                    <a:pt x="282" y="2277"/>
                    <a:pt x="266" y="2287"/>
                    <a:pt x="259" y="2281"/>
                  </a:cubicBezTo>
                  <a:cubicBezTo>
                    <a:pt x="252" y="2275"/>
                    <a:pt x="244" y="2242"/>
                    <a:pt x="247" y="2225"/>
                  </a:cubicBezTo>
                  <a:cubicBezTo>
                    <a:pt x="250" y="2208"/>
                    <a:pt x="273" y="2187"/>
                    <a:pt x="276" y="2177"/>
                  </a:cubicBezTo>
                  <a:cubicBezTo>
                    <a:pt x="279" y="2167"/>
                    <a:pt x="263" y="2168"/>
                    <a:pt x="262" y="2164"/>
                  </a:cubicBezTo>
                  <a:cubicBezTo>
                    <a:pt x="261" y="2160"/>
                    <a:pt x="264" y="2155"/>
                    <a:pt x="268" y="2152"/>
                  </a:cubicBezTo>
                  <a:cubicBezTo>
                    <a:pt x="272" y="2149"/>
                    <a:pt x="280" y="2153"/>
                    <a:pt x="286" y="2146"/>
                  </a:cubicBezTo>
                  <a:cubicBezTo>
                    <a:pt x="292" y="2139"/>
                    <a:pt x="296" y="2120"/>
                    <a:pt x="303" y="2108"/>
                  </a:cubicBezTo>
                  <a:cubicBezTo>
                    <a:pt x="310" y="2096"/>
                    <a:pt x="323" y="2088"/>
                    <a:pt x="327" y="2075"/>
                  </a:cubicBezTo>
                  <a:cubicBezTo>
                    <a:pt x="331" y="2062"/>
                    <a:pt x="321" y="2041"/>
                    <a:pt x="325" y="2032"/>
                  </a:cubicBezTo>
                  <a:cubicBezTo>
                    <a:pt x="329" y="2023"/>
                    <a:pt x="345" y="2025"/>
                    <a:pt x="349" y="2020"/>
                  </a:cubicBezTo>
                  <a:cubicBezTo>
                    <a:pt x="353" y="2015"/>
                    <a:pt x="355" y="2006"/>
                    <a:pt x="352" y="2000"/>
                  </a:cubicBezTo>
                  <a:cubicBezTo>
                    <a:pt x="349" y="1994"/>
                    <a:pt x="344" y="1978"/>
                    <a:pt x="333" y="1984"/>
                  </a:cubicBezTo>
                  <a:cubicBezTo>
                    <a:pt x="322" y="1990"/>
                    <a:pt x="311" y="1992"/>
                    <a:pt x="285" y="2036"/>
                  </a:cubicBezTo>
                  <a:cubicBezTo>
                    <a:pt x="259" y="2080"/>
                    <a:pt x="200" y="2201"/>
                    <a:pt x="174" y="2248"/>
                  </a:cubicBezTo>
                  <a:cubicBezTo>
                    <a:pt x="148" y="2295"/>
                    <a:pt x="139" y="2308"/>
                    <a:pt x="129" y="2315"/>
                  </a:cubicBezTo>
                  <a:cubicBezTo>
                    <a:pt x="119" y="2322"/>
                    <a:pt x="114" y="2305"/>
                    <a:pt x="117" y="2291"/>
                  </a:cubicBezTo>
                  <a:cubicBezTo>
                    <a:pt x="120" y="2277"/>
                    <a:pt x="127" y="2267"/>
                    <a:pt x="150" y="2228"/>
                  </a:cubicBezTo>
                  <a:cubicBezTo>
                    <a:pt x="173" y="2189"/>
                    <a:pt x="235" y="2093"/>
                    <a:pt x="252" y="2060"/>
                  </a:cubicBezTo>
                  <a:cubicBezTo>
                    <a:pt x="269" y="2027"/>
                    <a:pt x="256" y="2035"/>
                    <a:pt x="253" y="2032"/>
                  </a:cubicBezTo>
                  <a:cubicBezTo>
                    <a:pt x="250" y="2029"/>
                    <a:pt x="243" y="2032"/>
                    <a:pt x="235" y="2041"/>
                  </a:cubicBezTo>
                  <a:cubicBezTo>
                    <a:pt x="227" y="2050"/>
                    <a:pt x="220" y="2062"/>
                    <a:pt x="205" y="2086"/>
                  </a:cubicBezTo>
                  <a:cubicBezTo>
                    <a:pt x="190" y="2110"/>
                    <a:pt x="163" y="2154"/>
                    <a:pt x="144" y="2185"/>
                  </a:cubicBezTo>
                  <a:cubicBezTo>
                    <a:pt x="125" y="2216"/>
                    <a:pt x="104" y="2259"/>
                    <a:pt x="90" y="2272"/>
                  </a:cubicBezTo>
                  <a:cubicBezTo>
                    <a:pt x="76" y="2285"/>
                    <a:pt x="62" y="2272"/>
                    <a:pt x="60" y="2264"/>
                  </a:cubicBezTo>
                  <a:cubicBezTo>
                    <a:pt x="58" y="2256"/>
                    <a:pt x="63" y="2247"/>
                    <a:pt x="78" y="2224"/>
                  </a:cubicBezTo>
                  <a:cubicBezTo>
                    <a:pt x="93" y="2201"/>
                    <a:pt x="126" y="2160"/>
                    <a:pt x="153" y="2123"/>
                  </a:cubicBezTo>
                  <a:cubicBezTo>
                    <a:pt x="180" y="2086"/>
                    <a:pt x="227" y="2028"/>
                    <a:pt x="241" y="2003"/>
                  </a:cubicBezTo>
                  <a:cubicBezTo>
                    <a:pt x="255" y="1978"/>
                    <a:pt x="243" y="1972"/>
                    <a:pt x="238" y="1972"/>
                  </a:cubicBezTo>
                  <a:cubicBezTo>
                    <a:pt x="233" y="1972"/>
                    <a:pt x="226" y="1978"/>
                    <a:pt x="208" y="2000"/>
                  </a:cubicBezTo>
                  <a:cubicBezTo>
                    <a:pt x="190" y="2022"/>
                    <a:pt x="153" y="2071"/>
                    <a:pt x="129" y="2102"/>
                  </a:cubicBezTo>
                  <a:cubicBezTo>
                    <a:pt x="105" y="2133"/>
                    <a:pt x="81" y="2167"/>
                    <a:pt x="64" y="2188"/>
                  </a:cubicBezTo>
                  <a:cubicBezTo>
                    <a:pt x="47" y="2209"/>
                    <a:pt x="36" y="2223"/>
                    <a:pt x="25" y="2227"/>
                  </a:cubicBezTo>
                  <a:cubicBezTo>
                    <a:pt x="14" y="2231"/>
                    <a:pt x="0" y="2224"/>
                    <a:pt x="0" y="2215"/>
                  </a:cubicBezTo>
                  <a:cubicBezTo>
                    <a:pt x="0" y="2206"/>
                    <a:pt x="9" y="2190"/>
                    <a:pt x="25" y="2170"/>
                  </a:cubicBezTo>
                  <a:cubicBezTo>
                    <a:pt x="41" y="2150"/>
                    <a:pt x="63" y="2130"/>
                    <a:pt x="94" y="2095"/>
                  </a:cubicBezTo>
                  <a:cubicBezTo>
                    <a:pt x="125" y="2060"/>
                    <a:pt x="181" y="1990"/>
                    <a:pt x="210" y="1961"/>
                  </a:cubicBezTo>
                  <a:cubicBezTo>
                    <a:pt x="239" y="1932"/>
                    <a:pt x="254" y="1935"/>
                    <a:pt x="268" y="1922"/>
                  </a:cubicBezTo>
                  <a:cubicBezTo>
                    <a:pt x="282" y="1909"/>
                    <a:pt x="296" y="1890"/>
                    <a:pt x="292" y="1886"/>
                  </a:cubicBezTo>
                  <a:cubicBezTo>
                    <a:pt x="288" y="1882"/>
                    <a:pt x="261" y="1888"/>
                    <a:pt x="246" y="1897"/>
                  </a:cubicBezTo>
                  <a:cubicBezTo>
                    <a:pt x="231" y="1906"/>
                    <a:pt x="218" y="1932"/>
                    <a:pt x="202" y="1943"/>
                  </a:cubicBezTo>
                  <a:cubicBezTo>
                    <a:pt x="186" y="1954"/>
                    <a:pt x="162" y="1950"/>
                    <a:pt x="153" y="1961"/>
                  </a:cubicBezTo>
                  <a:cubicBezTo>
                    <a:pt x="144" y="1972"/>
                    <a:pt x="154" y="1997"/>
                    <a:pt x="151" y="2006"/>
                  </a:cubicBezTo>
                  <a:cubicBezTo>
                    <a:pt x="148" y="2015"/>
                    <a:pt x="142" y="2018"/>
                    <a:pt x="136" y="2017"/>
                  </a:cubicBezTo>
                  <a:cubicBezTo>
                    <a:pt x="130" y="2016"/>
                    <a:pt x="125" y="1996"/>
                    <a:pt x="117" y="1997"/>
                  </a:cubicBezTo>
                  <a:cubicBezTo>
                    <a:pt x="109" y="1998"/>
                    <a:pt x="94" y="2017"/>
                    <a:pt x="85" y="2023"/>
                  </a:cubicBezTo>
                  <a:cubicBezTo>
                    <a:pt x="76" y="2029"/>
                    <a:pt x="70" y="2033"/>
                    <a:pt x="60" y="2036"/>
                  </a:cubicBezTo>
                  <a:cubicBezTo>
                    <a:pt x="50" y="2039"/>
                    <a:pt x="28" y="2044"/>
                    <a:pt x="27" y="2038"/>
                  </a:cubicBezTo>
                  <a:cubicBezTo>
                    <a:pt x="26" y="2032"/>
                    <a:pt x="40" y="2009"/>
                    <a:pt x="52" y="1999"/>
                  </a:cubicBezTo>
                  <a:cubicBezTo>
                    <a:pt x="64" y="1989"/>
                    <a:pt x="95" y="1986"/>
                    <a:pt x="97" y="1978"/>
                  </a:cubicBezTo>
                  <a:cubicBezTo>
                    <a:pt x="99" y="1970"/>
                    <a:pt x="68" y="1957"/>
                    <a:pt x="67" y="1951"/>
                  </a:cubicBezTo>
                  <a:cubicBezTo>
                    <a:pt x="66" y="1945"/>
                    <a:pt x="81" y="1942"/>
                    <a:pt x="90" y="1942"/>
                  </a:cubicBezTo>
                  <a:cubicBezTo>
                    <a:pt x="99" y="1942"/>
                    <a:pt x="109" y="1951"/>
                    <a:pt x="124" y="1949"/>
                  </a:cubicBezTo>
                  <a:cubicBezTo>
                    <a:pt x="139" y="1947"/>
                    <a:pt x="163" y="1939"/>
                    <a:pt x="180" y="1927"/>
                  </a:cubicBezTo>
                  <a:cubicBezTo>
                    <a:pt x="197" y="1915"/>
                    <a:pt x="209" y="1890"/>
                    <a:pt x="223" y="1877"/>
                  </a:cubicBezTo>
                  <a:cubicBezTo>
                    <a:pt x="237" y="1864"/>
                    <a:pt x="251" y="1858"/>
                    <a:pt x="262" y="1850"/>
                  </a:cubicBezTo>
                  <a:cubicBezTo>
                    <a:pt x="273" y="1842"/>
                    <a:pt x="314" y="1847"/>
                    <a:pt x="292" y="1831"/>
                  </a:cubicBezTo>
                  <a:cubicBezTo>
                    <a:pt x="270" y="1815"/>
                    <a:pt x="157" y="1770"/>
                    <a:pt x="132" y="1753"/>
                  </a:cubicBezTo>
                  <a:cubicBezTo>
                    <a:pt x="107" y="1736"/>
                    <a:pt x="110" y="1715"/>
                    <a:pt x="142" y="1726"/>
                  </a:cubicBezTo>
                  <a:cubicBezTo>
                    <a:pt x="174" y="1737"/>
                    <a:pt x="289" y="1806"/>
                    <a:pt x="324" y="1820"/>
                  </a:cubicBezTo>
                  <a:cubicBezTo>
                    <a:pt x="359" y="1834"/>
                    <a:pt x="352" y="1813"/>
                    <a:pt x="351" y="1808"/>
                  </a:cubicBezTo>
                  <a:cubicBezTo>
                    <a:pt x="350" y="1803"/>
                    <a:pt x="346" y="1802"/>
                    <a:pt x="319" y="1787"/>
                  </a:cubicBezTo>
                  <a:cubicBezTo>
                    <a:pt x="292" y="1772"/>
                    <a:pt x="229" y="1739"/>
                    <a:pt x="190" y="1718"/>
                  </a:cubicBezTo>
                  <a:cubicBezTo>
                    <a:pt x="151" y="1697"/>
                    <a:pt x="103" y="1676"/>
                    <a:pt x="85" y="1661"/>
                  </a:cubicBezTo>
                  <a:cubicBezTo>
                    <a:pt x="67" y="1646"/>
                    <a:pt x="54" y="1615"/>
                    <a:pt x="82" y="1625"/>
                  </a:cubicBezTo>
                  <a:cubicBezTo>
                    <a:pt x="110" y="1635"/>
                    <a:pt x="215" y="1697"/>
                    <a:pt x="256" y="1720"/>
                  </a:cubicBezTo>
                  <a:cubicBezTo>
                    <a:pt x="297" y="1743"/>
                    <a:pt x="313" y="1751"/>
                    <a:pt x="330" y="1760"/>
                  </a:cubicBezTo>
                  <a:cubicBezTo>
                    <a:pt x="347" y="1769"/>
                    <a:pt x="356" y="1775"/>
                    <a:pt x="361" y="1772"/>
                  </a:cubicBezTo>
                  <a:cubicBezTo>
                    <a:pt x="366" y="1769"/>
                    <a:pt x="377" y="1762"/>
                    <a:pt x="360" y="1745"/>
                  </a:cubicBezTo>
                  <a:cubicBezTo>
                    <a:pt x="343" y="1728"/>
                    <a:pt x="299" y="1700"/>
                    <a:pt x="259" y="1670"/>
                  </a:cubicBezTo>
                  <a:cubicBezTo>
                    <a:pt x="219" y="1640"/>
                    <a:pt x="139" y="1587"/>
                    <a:pt x="118" y="1565"/>
                  </a:cubicBezTo>
                  <a:cubicBezTo>
                    <a:pt x="97" y="1543"/>
                    <a:pt x="125" y="1541"/>
                    <a:pt x="132" y="1541"/>
                  </a:cubicBezTo>
                  <a:cubicBezTo>
                    <a:pt x="139" y="1541"/>
                    <a:pt x="120" y="1532"/>
                    <a:pt x="162" y="1562"/>
                  </a:cubicBezTo>
                  <a:cubicBezTo>
                    <a:pt x="204" y="1592"/>
                    <a:pt x="343" y="1699"/>
                    <a:pt x="384" y="1723"/>
                  </a:cubicBezTo>
                  <a:cubicBezTo>
                    <a:pt x="425" y="1747"/>
                    <a:pt x="412" y="1716"/>
                    <a:pt x="409" y="1708"/>
                  </a:cubicBezTo>
                  <a:cubicBezTo>
                    <a:pt x="406" y="1700"/>
                    <a:pt x="392" y="1693"/>
                    <a:pt x="364" y="1673"/>
                  </a:cubicBezTo>
                  <a:cubicBezTo>
                    <a:pt x="336" y="1653"/>
                    <a:pt x="272" y="1610"/>
                    <a:pt x="241" y="1588"/>
                  </a:cubicBezTo>
                  <a:cubicBezTo>
                    <a:pt x="210" y="1566"/>
                    <a:pt x="194" y="1553"/>
                    <a:pt x="180" y="1540"/>
                  </a:cubicBezTo>
                  <a:cubicBezTo>
                    <a:pt x="166" y="1527"/>
                    <a:pt x="159" y="1520"/>
                    <a:pt x="159" y="1513"/>
                  </a:cubicBezTo>
                  <a:cubicBezTo>
                    <a:pt x="159" y="1506"/>
                    <a:pt x="171" y="1497"/>
                    <a:pt x="180" y="1499"/>
                  </a:cubicBezTo>
                  <a:cubicBezTo>
                    <a:pt x="189" y="1501"/>
                    <a:pt x="185" y="1503"/>
                    <a:pt x="214" y="1526"/>
                  </a:cubicBezTo>
                  <a:cubicBezTo>
                    <a:pt x="243" y="1549"/>
                    <a:pt x="316" y="1608"/>
                    <a:pt x="355" y="1637"/>
                  </a:cubicBezTo>
                  <a:cubicBezTo>
                    <a:pt x="394" y="1666"/>
                    <a:pt x="423" y="1690"/>
                    <a:pt x="451" y="1702"/>
                  </a:cubicBezTo>
                  <a:cubicBezTo>
                    <a:pt x="479" y="1714"/>
                    <a:pt x="502" y="1708"/>
                    <a:pt x="523" y="1709"/>
                  </a:cubicBezTo>
                  <a:cubicBezTo>
                    <a:pt x="544" y="1710"/>
                    <a:pt x="560" y="1711"/>
                    <a:pt x="580" y="1709"/>
                  </a:cubicBezTo>
                  <a:cubicBezTo>
                    <a:pt x="600" y="1707"/>
                    <a:pt x="632" y="1712"/>
                    <a:pt x="643" y="1697"/>
                  </a:cubicBezTo>
                  <a:cubicBezTo>
                    <a:pt x="654" y="1682"/>
                    <a:pt x="657" y="1662"/>
                    <a:pt x="645" y="1621"/>
                  </a:cubicBezTo>
                  <a:cubicBezTo>
                    <a:pt x="633" y="1580"/>
                    <a:pt x="578" y="1488"/>
                    <a:pt x="568" y="1450"/>
                  </a:cubicBezTo>
                  <a:cubicBezTo>
                    <a:pt x="558" y="1412"/>
                    <a:pt x="567" y="1397"/>
                    <a:pt x="585" y="1391"/>
                  </a:cubicBezTo>
                  <a:cubicBezTo>
                    <a:pt x="603" y="1385"/>
                    <a:pt x="643" y="1391"/>
                    <a:pt x="676" y="1411"/>
                  </a:cubicBezTo>
                  <a:cubicBezTo>
                    <a:pt x="709" y="1431"/>
                    <a:pt x="747" y="1476"/>
                    <a:pt x="783" y="1511"/>
                  </a:cubicBezTo>
                  <a:cubicBezTo>
                    <a:pt x="819" y="1546"/>
                    <a:pt x="871" y="1600"/>
                    <a:pt x="894" y="1618"/>
                  </a:cubicBezTo>
                  <a:cubicBezTo>
                    <a:pt x="917" y="1636"/>
                    <a:pt x="921" y="1630"/>
                    <a:pt x="922" y="1619"/>
                  </a:cubicBezTo>
                  <a:cubicBezTo>
                    <a:pt x="923" y="1608"/>
                    <a:pt x="920" y="1610"/>
                    <a:pt x="897" y="1552"/>
                  </a:cubicBezTo>
                  <a:cubicBezTo>
                    <a:pt x="874" y="1494"/>
                    <a:pt x="800" y="1328"/>
                    <a:pt x="784" y="1271"/>
                  </a:cubicBezTo>
                  <a:cubicBezTo>
                    <a:pt x="768" y="1214"/>
                    <a:pt x="787" y="1215"/>
                    <a:pt x="801" y="1207"/>
                  </a:cubicBezTo>
                  <a:cubicBezTo>
                    <a:pt x="815" y="1199"/>
                    <a:pt x="834" y="1204"/>
                    <a:pt x="868" y="1225"/>
                  </a:cubicBezTo>
                  <a:cubicBezTo>
                    <a:pt x="902" y="1246"/>
                    <a:pt x="963" y="1300"/>
                    <a:pt x="1005" y="1331"/>
                  </a:cubicBezTo>
                  <a:cubicBezTo>
                    <a:pt x="1047" y="1362"/>
                    <a:pt x="1099" y="1411"/>
                    <a:pt x="1119" y="1414"/>
                  </a:cubicBezTo>
                  <a:cubicBezTo>
                    <a:pt x="1139" y="1417"/>
                    <a:pt x="1156" y="1414"/>
                    <a:pt x="1126" y="1351"/>
                  </a:cubicBezTo>
                  <a:cubicBezTo>
                    <a:pt x="1096" y="1288"/>
                    <a:pt x="959" y="1100"/>
                    <a:pt x="936" y="1033"/>
                  </a:cubicBezTo>
                  <a:cubicBezTo>
                    <a:pt x="913" y="966"/>
                    <a:pt x="949" y="941"/>
                    <a:pt x="985" y="946"/>
                  </a:cubicBezTo>
                  <a:cubicBezTo>
                    <a:pt x="1021" y="951"/>
                    <a:pt x="1118" y="1046"/>
                    <a:pt x="1153" y="1064"/>
                  </a:cubicBezTo>
                  <a:cubicBezTo>
                    <a:pt x="1188" y="1082"/>
                    <a:pt x="1193" y="1075"/>
                    <a:pt x="1192" y="1051"/>
                  </a:cubicBezTo>
                  <a:cubicBezTo>
                    <a:pt x="1191" y="1027"/>
                    <a:pt x="1151" y="951"/>
                    <a:pt x="1146" y="919"/>
                  </a:cubicBezTo>
                  <a:cubicBezTo>
                    <a:pt x="1141" y="887"/>
                    <a:pt x="1154" y="868"/>
                    <a:pt x="1165" y="856"/>
                  </a:cubicBezTo>
                  <a:cubicBezTo>
                    <a:pt x="1176" y="844"/>
                    <a:pt x="1196" y="840"/>
                    <a:pt x="1212" y="845"/>
                  </a:cubicBezTo>
                  <a:cubicBezTo>
                    <a:pt x="1228" y="850"/>
                    <a:pt x="1245" y="882"/>
                    <a:pt x="1260" y="889"/>
                  </a:cubicBezTo>
                  <a:cubicBezTo>
                    <a:pt x="1275" y="896"/>
                    <a:pt x="1275" y="916"/>
                    <a:pt x="1303" y="887"/>
                  </a:cubicBezTo>
                  <a:cubicBezTo>
                    <a:pt x="1331" y="858"/>
                    <a:pt x="1413" y="735"/>
                    <a:pt x="1431" y="712"/>
                  </a:cubicBezTo>
                  <a:cubicBezTo>
                    <a:pt x="1431" y="712"/>
                    <a:pt x="1429" y="713"/>
                    <a:pt x="1429" y="713"/>
                  </a:cubicBezTo>
                  <a:close/>
                </a:path>
              </a:pathLst>
            </a:custGeom>
            <a:noFill/>
            <a:ln w="127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5" name="Group 16">
            <a:extLst>
              <a:ext uri="{FF2B5EF4-FFF2-40B4-BE49-F238E27FC236}">
                <a16:creationId xmlns:a16="http://schemas.microsoft.com/office/drawing/2014/main" id="{2DAB4330-D46A-4DE4-A3EE-A5F4F0C83D3C}"/>
              </a:ext>
            </a:extLst>
          </p:cNvPr>
          <p:cNvGrpSpPr>
            <a:grpSpLocks noChangeAspect="1"/>
          </p:cNvGrpSpPr>
          <p:nvPr/>
        </p:nvGrpSpPr>
        <p:grpSpPr bwMode="auto">
          <a:xfrm>
            <a:off x="3876675" y="908050"/>
            <a:ext cx="1416050" cy="890588"/>
            <a:chOff x="2336" y="709"/>
            <a:chExt cx="1043" cy="657"/>
          </a:xfrm>
        </p:grpSpPr>
        <p:grpSp>
          <p:nvGrpSpPr>
            <p:cNvPr id="27843" name="Group 17">
              <a:extLst>
                <a:ext uri="{FF2B5EF4-FFF2-40B4-BE49-F238E27FC236}">
                  <a16:creationId xmlns:a16="http://schemas.microsoft.com/office/drawing/2014/main" id="{A7783018-1125-42FE-B358-BCD69A74DD69}"/>
                </a:ext>
              </a:extLst>
            </p:cNvPr>
            <p:cNvGrpSpPr>
              <a:grpSpLocks noChangeAspect="1"/>
            </p:cNvGrpSpPr>
            <p:nvPr/>
          </p:nvGrpSpPr>
          <p:grpSpPr bwMode="auto">
            <a:xfrm>
              <a:off x="2576" y="709"/>
              <a:ext cx="576" cy="340"/>
              <a:chOff x="113" y="119"/>
              <a:chExt cx="2767" cy="1634"/>
            </a:xfrm>
          </p:grpSpPr>
          <p:sp>
            <p:nvSpPr>
              <p:cNvPr id="27845" name="Freeform 18">
                <a:extLst>
                  <a:ext uri="{FF2B5EF4-FFF2-40B4-BE49-F238E27FC236}">
                    <a16:creationId xmlns:a16="http://schemas.microsoft.com/office/drawing/2014/main" id="{E0FE3434-C856-4C97-9247-9E2EB7CFDB49}"/>
                  </a:ext>
                </a:extLst>
              </p:cNvPr>
              <p:cNvSpPr>
                <a:spLocks noChangeAspect="1"/>
              </p:cNvSpPr>
              <p:nvPr/>
            </p:nvSpPr>
            <p:spPr bwMode="auto">
              <a:xfrm>
                <a:off x="113" y="119"/>
                <a:ext cx="2767" cy="1634"/>
              </a:xfrm>
              <a:custGeom>
                <a:avLst/>
                <a:gdLst>
                  <a:gd name="T0" fmla="*/ 180 w 2767"/>
                  <a:gd name="T1" fmla="*/ 344 h 1634"/>
                  <a:gd name="T2" fmla="*/ 50 w 2767"/>
                  <a:gd name="T3" fmla="*/ 455 h 1634"/>
                  <a:gd name="T4" fmla="*/ 176 w 2767"/>
                  <a:gd name="T5" fmla="*/ 643 h 1634"/>
                  <a:gd name="T6" fmla="*/ 318 w 2767"/>
                  <a:gd name="T7" fmla="*/ 746 h 1634"/>
                  <a:gd name="T8" fmla="*/ 483 w 2767"/>
                  <a:gd name="T9" fmla="*/ 940 h 1634"/>
                  <a:gd name="T10" fmla="*/ 393 w 2767"/>
                  <a:gd name="T11" fmla="*/ 1132 h 1634"/>
                  <a:gd name="T12" fmla="*/ 291 w 2767"/>
                  <a:gd name="T13" fmla="*/ 1263 h 1634"/>
                  <a:gd name="T14" fmla="*/ 586 w 2767"/>
                  <a:gd name="T15" fmla="*/ 1613 h 1634"/>
                  <a:gd name="T16" fmla="*/ 605 w 2767"/>
                  <a:gd name="T17" fmla="*/ 1156 h 1634"/>
                  <a:gd name="T18" fmla="*/ 750 w 2767"/>
                  <a:gd name="T19" fmla="*/ 1060 h 1634"/>
                  <a:gd name="T20" fmla="*/ 987 w 2767"/>
                  <a:gd name="T21" fmla="*/ 834 h 1634"/>
                  <a:gd name="T22" fmla="*/ 1018 w 2767"/>
                  <a:gd name="T23" fmla="*/ 1068 h 1634"/>
                  <a:gd name="T24" fmla="*/ 1320 w 2767"/>
                  <a:gd name="T25" fmla="*/ 918 h 1634"/>
                  <a:gd name="T26" fmla="*/ 1506 w 2767"/>
                  <a:gd name="T27" fmla="*/ 1091 h 1634"/>
                  <a:gd name="T28" fmla="*/ 1579 w 2767"/>
                  <a:gd name="T29" fmla="*/ 1316 h 1634"/>
                  <a:gd name="T30" fmla="*/ 2160 w 2767"/>
                  <a:gd name="T31" fmla="*/ 1292 h 1634"/>
                  <a:gd name="T32" fmla="*/ 2520 w 2767"/>
                  <a:gd name="T33" fmla="*/ 798 h 1634"/>
                  <a:gd name="T34" fmla="*/ 2756 w 2767"/>
                  <a:gd name="T35" fmla="*/ 488 h 1634"/>
                  <a:gd name="T36" fmla="*/ 2560 w 2767"/>
                  <a:gd name="T37" fmla="*/ 528 h 1634"/>
                  <a:gd name="T38" fmla="*/ 2155 w 2767"/>
                  <a:gd name="T39" fmla="*/ 471 h 1634"/>
                  <a:gd name="T40" fmla="*/ 1959 w 2767"/>
                  <a:gd name="T41" fmla="*/ 291 h 1634"/>
                  <a:gd name="T42" fmla="*/ 1998 w 2767"/>
                  <a:gd name="T43" fmla="*/ 536 h 1634"/>
                  <a:gd name="T44" fmla="*/ 2032 w 2767"/>
                  <a:gd name="T45" fmla="*/ 840 h 1634"/>
                  <a:gd name="T46" fmla="*/ 1875 w 2767"/>
                  <a:gd name="T47" fmla="*/ 647 h 1634"/>
                  <a:gd name="T48" fmla="*/ 1693 w 2767"/>
                  <a:gd name="T49" fmla="*/ 587 h 1634"/>
                  <a:gd name="T50" fmla="*/ 1504 w 2767"/>
                  <a:gd name="T51" fmla="*/ 429 h 1634"/>
                  <a:gd name="T52" fmla="*/ 1411 w 2767"/>
                  <a:gd name="T53" fmla="*/ 197 h 1634"/>
                  <a:gd name="T54" fmla="*/ 1277 w 2767"/>
                  <a:gd name="T55" fmla="*/ 171 h 1634"/>
                  <a:gd name="T56" fmla="*/ 1041 w 2767"/>
                  <a:gd name="T57" fmla="*/ 165 h 1634"/>
                  <a:gd name="T58" fmla="*/ 735 w 2767"/>
                  <a:gd name="T59" fmla="*/ 117 h 1634"/>
                  <a:gd name="T60" fmla="*/ 827 w 2767"/>
                  <a:gd name="T61" fmla="*/ 210 h 1634"/>
                  <a:gd name="T62" fmla="*/ 750 w 2767"/>
                  <a:gd name="T63" fmla="*/ 295 h 1634"/>
                  <a:gd name="T64" fmla="*/ 620 w 2767"/>
                  <a:gd name="T65" fmla="*/ 295 h 1634"/>
                  <a:gd name="T66" fmla="*/ 394 w 2767"/>
                  <a:gd name="T67" fmla="*/ 298 h 1634"/>
                  <a:gd name="T68" fmla="*/ 145 w 2767"/>
                  <a:gd name="T69" fmla="*/ 432 h 1634"/>
                  <a:gd name="T70" fmla="*/ 130 w 2767"/>
                  <a:gd name="T71" fmla="*/ 520 h 1634"/>
                  <a:gd name="T72" fmla="*/ 440 w 2767"/>
                  <a:gd name="T73" fmla="*/ 436 h 1634"/>
                  <a:gd name="T74" fmla="*/ 421 w 2767"/>
                  <a:gd name="T75" fmla="*/ 379 h 1634"/>
                  <a:gd name="T76" fmla="*/ 564 w 2767"/>
                  <a:gd name="T77" fmla="*/ 323 h 1634"/>
                  <a:gd name="T78" fmla="*/ 550 w 2767"/>
                  <a:gd name="T79" fmla="*/ 333 h 1634"/>
                  <a:gd name="T80" fmla="*/ 574 w 2767"/>
                  <a:gd name="T81" fmla="*/ 394 h 1634"/>
                  <a:gd name="T82" fmla="*/ 850 w 2767"/>
                  <a:gd name="T83" fmla="*/ 517 h 1634"/>
                  <a:gd name="T84" fmla="*/ 1462 w 2767"/>
                  <a:gd name="T85" fmla="*/ 639 h 1634"/>
                  <a:gd name="T86" fmla="*/ 1757 w 2767"/>
                  <a:gd name="T87" fmla="*/ 957 h 1634"/>
                  <a:gd name="T88" fmla="*/ 2097 w 2767"/>
                  <a:gd name="T89" fmla="*/ 1001 h 1634"/>
                  <a:gd name="T90" fmla="*/ 2155 w 2767"/>
                  <a:gd name="T91" fmla="*/ 593 h 1634"/>
                  <a:gd name="T92" fmla="*/ 1883 w 2767"/>
                  <a:gd name="T93" fmla="*/ 915 h 1634"/>
                  <a:gd name="T94" fmla="*/ 1596 w 2767"/>
                  <a:gd name="T95" fmla="*/ 693 h 1634"/>
                  <a:gd name="T96" fmla="*/ 1056 w 2767"/>
                  <a:gd name="T97" fmla="*/ 425 h 1634"/>
                  <a:gd name="T98" fmla="*/ 941 w 2767"/>
                  <a:gd name="T99" fmla="*/ 337 h 1634"/>
                  <a:gd name="T100" fmla="*/ 957 w 2767"/>
                  <a:gd name="T101" fmla="*/ 176 h 16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7"/>
                  <a:gd name="T154" fmla="*/ 0 h 1634"/>
                  <a:gd name="T155" fmla="*/ 2767 w 2767"/>
                  <a:gd name="T156" fmla="*/ 1634 h 16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7" h="1634">
                    <a:moveTo>
                      <a:pt x="669" y="183"/>
                    </a:moveTo>
                    <a:cubicBezTo>
                      <a:pt x="629" y="196"/>
                      <a:pt x="656" y="201"/>
                      <a:pt x="559" y="209"/>
                    </a:cubicBezTo>
                    <a:cubicBezTo>
                      <a:pt x="490" y="214"/>
                      <a:pt x="444" y="233"/>
                      <a:pt x="379" y="254"/>
                    </a:cubicBezTo>
                    <a:cubicBezTo>
                      <a:pt x="337" y="268"/>
                      <a:pt x="251" y="297"/>
                      <a:pt x="214" y="321"/>
                    </a:cubicBezTo>
                    <a:cubicBezTo>
                      <a:pt x="203" y="329"/>
                      <a:pt x="191" y="337"/>
                      <a:pt x="180" y="344"/>
                    </a:cubicBezTo>
                    <a:cubicBezTo>
                      <a:pt x="176" y="346"/>
                      <a:pt x="168" y="352"/>
                      <a:pt x="168" y="352"/>
                    </a:cubicBezTo>
                    <a:cubicBezTo>
                      <a:pt x="155" y="373"/>
                      <a:pt x="168" y="356"/>
                      <a:pt x="149" y="367"/>
                    </a:cubicBezTo>
                    <a:cubicBezTo>
                      <a:pt x="142" y="371"/>
                      <a:pt x="126" y="383"/>
                      <a:pt x="126" y="383"/>
                    </a:cubicBezTo>
                    <a:cubicBezTo>
                      <a:pt x="117" y="396"/>
                      <a:pt x="101" y="408"/>
                      <a:pt x="88" y="417"/>
                    </a:cubicBezTo>
                    <a:cubicBezTo>
                      <a:pt x="78" y="431"/>
                      <a:pt x="63" y="446"/>
                      <a:pt x="50" y="455"/>
                    </a:cubicBezTo>
                    <a:cubicBezTo>
                      <a:pt x="38" y="473"/>
                      <a:pt x="36" y="486"/>
                      <a:pt x="19" y="497"/>
                    </a:cubicBezTo>
                    <a:cubicBezTo>
                      <a:pt x="13" y="513"/>
                      <a:pt x="6" y="513"/>
                      <a:pt x="0" y="528"/>
                    </a:cubicBezTo>
                    <a:cubicBezTo>
                      <a:pt x="2" y="540"/>
                      <a:pt x="2" y="551"/>
                      <a:pt x="4" y="563"/>
                    </a:cubicBezTo>
                    <a:cubicBezTo>
                      <a:pt x="8" y="580"/>
                      <a:pt x="98" y="614"/>
                      <a:pt x="115" y="620"/>
                    </a:cubicBezTo>
                    <a:cubicBezTo>
                      <a:pt x="136" y="628"/>
                      <a:pt x="155" y="641"/>
                      <a:pt x="176" y="643"/>
                    </a:cubicBezTo>
                    <a:cubicBezTo>
                      <a:pt x="241" y="651"/>
                      <a:pt x="306" y="654"/>
                      <a:pt x="371" y="666"/>
                    </a:cubicBezTo>
                    <a:cubicBezTo>
                      <a:pt x="411" y="672"/>
                      <a:pt x="454" y="670"/>
                      <a:pt x="496" y="673"/>
                    </a:cubicBezTo>
                    <a:cubicBezTo>
                      <a:pt x="536" y="718"/>
                      <a:pt x="431" y="718"/>
                      <a:pt x="396" y="718"/>
                    </a:cubicBezTo>
                    <a:cubicBezTo>
                      <a:pt x="382" y="714"/>
                      <a:pt x="377" y="721"/>
                      <a:pt x="364" y="727"/>
                    </a:cubicBezTo>
                    <a:cubicBezTo>
                      <a:pt x="346" y="735"/>
                      <a:pt x="333" y="737"/>
                      <a:pt x="318" y="746"/>
                    </a:cubicBezTo>
                    <a:cubicBezTo>
                      <a:pt x="302" y="790"/>
                      <a:pt x="323" y="809"/>
                      <a:pt x="369" y="821"/>
                    </a:cubicBezTo>
                    <a:cubicBezTo>
                      <a:pt x="387" y="834"/>
                      <a:pt x="421" y="798"/>
                      <a:pt x="438" y="798"/>
                    </a:cubicBezTo>
                    <a:cubicBezTo>
                      <a:pt x="459" y="798"/>
                      <a:pt x="490" y="811"/>
                      <a:pt x="499" y="823"/>
                    </a:cubicBezTo>
                    <a:cubicBezTo>
                      <a:pt x="509" y="838"/>
                      <a:pt x="490" y="851"/>
                      <a:pt x="494" y="869"/>
                    </a:cubicBezTo>
                    <a:cubicBezTo>
                      <a:pt x="493" y="887"/>
                      <a:pt x="485" y="914"/>
                      <a:pt x="483" y="940"/>
                    </a:cubicBezTo>
                    <a:cubicBezTo>
                      <a:pt x="481" y="966"/>
                      <a:pt x="483" y="994"/>
                      <a:pt x="484" y="1024"/>
                    </a:cubicBezTo>
                    <a:cubicBezTo>
                      <a:pt x="482" y="1034"/>
                      <a:pt x="497" y="1116"/>
                      <a:pt x="486" y="1120"/>
                    </a:cubicBezTo>
                    <a:cubicBezTo>
                      <a:pt x="461" y="1127"/>
                      <a:pt x="454" y="1121"/>
                      <a:pt x="454" y="1132"/>
                    </a:cubicBezTo>
                    <a:cubicBezTo>
                      <a:pt x="445" y="1135"/>
                      <a:pt x="435" y="1121"/>
                      <a:pt x="426" y="1125"/>
                    </a:cubicBezTo>
                    <a:cubicBezTo>
                      <a:pt x="416" y="1125"/>
                      <a:pt x="403" y="1127"/>
                      <a:pt x="393" y="1132"/>
                    </a:cubicBezTo>
                    <a:cubicBezTo>
                      <a:pt x="409" y="1132"/>
                      <a:pt x="365" y="1139"/>
                      <a:pt x="369" y="1152"/>
                    </a:cubicBezTo>
                    <a:cubicBezTo>
                      <a:pt x="371" y="1156"/>
                      <a:pt x="353" y="1171"/>
                      <a:pt x="352" y="1171"/>
                    </a:cubicBezTo>
                    <a:cubicBezTo>
                      <a:pt x="342" y="1173"/>
                      <a:pt x="340" y="1185"/>
                      <a:pt x="331" y="1191"/>
                    </a:cubicBezTo>
                    <a:cubicBezTo>
                      <a:pt x="323" y="1197"/>
                      <a:pt x="307" y="1221"/>
                      <a:pt x="307" y="1221"/>
                    </a:cubicBezTo>
                    <a:cubicBezTo>
                      <a:pt x="293" y="1242"/>
                      <a:pt x="299" y="1240"/>
                      <a:pt x="291" y="1263"/>
                    </a:cubicBezTo>
                    <a:cubicBezTo>
                      <a:pt x="287" y="1274"/>
                      <a:pt x="279" y="1297"/>
                      <a:pt x="279" y="1297"/>
                    </a:cubicBezTo>
                    <a:cubicBezTo>
                      <a:pt x="277" y="1313"/>
                      <a:pt x="276" y="1328"/>
                      <a:pt x="276" y="1343"/>
                    </a:cubicBezTo>
                    <a:cubicBezTo>
                      <a:pt x="276" y="1399"/>
                      <a:pt x="289" y="1546"/>
                      <a:pt x="348" y="1584"/>
                    </a:cubicBezTo>
                    <a:cubicBezTo>
                      <a:pt x="381" y="1634"/>
                      <a:pt x="467" y="1632"/>
                      <a:pt x="517" y="1634"/>
                    </a:cubicBezTo>
                    <a:cubicBezTo>
                      <a:pt x="589" y="1630"/>
                      <a:pt x="542" y="1628"/>
                      <a:pt x="586" y="1613"/>
                    </a:cubicBezTo>
                    <a:cubicBezTo>
                      <a:pt x="599" y="1609"/>
                      <a:pt x="649" y="1569"/>
                      <a:pt x="649" y="1569"/>
                    </a:cubicBezTo>
                    <a:cubicBezTo>
                      <a:pt x="675" y="1529"/>
                      <a:pt x="685" y="1525"/>
                      <a:pt x="693" y="1477"/>
                    </a:cubicBezTo>
                    <a:cubicBezTo>
                      <a:pt x="697" y="1420"/>
                      <a:pt x="721" y="1265"/>
                      <a:pt x="666" y="1228"/>
                    </a:cubicBezTo>
                    <a:cubicBezTo>
                      <a:pt x="654" y="1211"/>
                      <a:pt x="649" y="1198"/>
                      <a:pt x="631" y="1186"/>
                    </a:cubicBezTo>
                    <a:cubicBezTo>
                      <a:pt x="614" y="1159"/>
                      <a:pt x="624" y="1169"/>
                      <a:pt x="605" y="1156"/>
                    </a:cubicBezTo>
                    <a:cubicBezTo>
                      <a:pt x="587" y="1129"/>
                      <a:pt x="597" y="1138"/>
                      <a:pt x="578" y="1125"/>
                    </a:cubicBezTo>
                    <a:cubicBezTo>
                      <a:pt x="572" y="1106"/>
                      <a:pt x="559" y="1081"/>
                      <a:pt x="586" y="1071"/>
                    </a:cubicBezTo>
                    <a:cubicBezTo>
                      <a:pt x="597" y="1064"/>
                      <a:pt x="616" y="1050"/>
                      <a:pt x="637" y="1050"/>
                    </a:cubicBezTo>
                    <a:cubicBezTo>
                      <a:pt x="658" y="1050"/>
                      <a:pt x="697" y="1073"/>
                      <a:pt x="716" y="1075"/>
                    </a:cubicBezTo>
                    <a:cubicBezTo>
                      <a:pt x="742" y="1066"/>
                      <a:pt x="731" y="1071"/>
                      <a:pt x="750" y="1060"/>
                    </a:cubicBezTo>
                    <a:cubicBezTo>
                      <a:pt x="775" y="1024"/>
                      <a:pt x="773" y="945"/>
                      <a:pt x="786" y="903"/>
                    </a:cubicBezTo>
                    <a:cubicBezTo>
                      <a:pt x="800" y="865"/>
                      <a:pt x="798" y="840"/>
                      <a:pt x="834" y="815"/>
                    </a:cubicBezTo>
                    <a:cubicBezTo>
                      <a:pt x="846" y="796"/>
                      <a:pt x="876" y="784"/>
                      <a:pt x="903" y="775"/>
                    </a:cubicBezTo>
                    <a:cubicBezTo>
                      <a:pt x="907" y="773"/>
                      <a:pt x="949" y="804"/>
                      <a:pt x="949" y="804"/>
                    </a:cubicBezTo>
                    <a:cubicBezTo>
                      <a:pt x="961" y="806"/>
                      <a:pt x="976" y="832"/>
                      <a:pt x="987" y="834"/>
                    </a:cubicBezTo>
                    <a:cubicBezTo>
                      <a:pt x="995" y="836"/>
                      <a:pt x="995" y="874"/>
                      <a:pt x="995" y="874"/>
                    </a:cubicBezTo>
                    <a:cubicBezTo>
                      <a:pt x="1003" y="886"/>
                      <a:pt x="1001" y="894"/>
                      <a:pt x="1005" y="907"/>
                    </a:cubicBezTo>
                    <a:cubicBezTo>
                      <a:pt x="1008" y="918"/>
                      <a:pt x="1005" y="949"/>
                      <a:pt x="1005" y="949"/>
                    </a:cubicBezTo>
                    <a:cubicBezTo>
                      <a:pt x="1010" y="985"/>
                      <a:pt x="978" y="1031"/>
                      <a:pt x="1014" y="1056"/>
                    </a:cubicBezTo>
                    <a:cubicBezTo>
                      <a:pt x="1016" y="1060"/>
                      <a:pt x="1014" y="1066"/>
                      <a:pt x="1018" y="1068"/>
                    </a:cubicBezTo>
                    <a:cubicBezTo>
                      <a:pt x="1024" y="1071"/>
                      <a:pt x="1041" y="1075"/>
                      <a:pt x="1041" y="1075"/>
                    </a:cubicBezTo>
                    <a:cubicBezTo>
                      <a:pt x="1058" y="1073"/>
                      <a:pt x="1081" y="1081"/>
                      <a:pt x="1095" y="1068"/>
                    </a:cubicBezTo>
                    <a:cubicBezTo>
                      <a:pt x="1119" y="1043"/>
                      <a:pt x="1118" y="985"/>
                      <a:pt x="1148" y="964"/>
                    </a:cubicBezTo>
                    <a:cubicBezTo>
                      <a:pt x="1158" y="934"/>
                      <a:pt x="1198" y="901"/>
                      <a:pt x="1229" y="892"/>
                    </a:cubicBezTo>
                    <a:cubicBezTo>
                      <a:pt x="1253" y="897"/>
                      <a:pt x="1299" y="905"/>
                      <a:pt x="1320" y="918"/>
                    </a:cubicBezTo>
                    <a:cubicBezTo>
                      <a:pt x="1328" y="924"/>
                      <a:pt x="1368" y="961"/>
                      <a:pt x="1368" y="961"/>
                    </a:cubicBezTo>
                    <a:cubicBezTo>
                      <a:pt x="1378" y="974"/>
                      <a:pt x="1389" y="985"/>
                      <a:pt x="1403" y="995"/>
                    </a:cubicBezTo>
                    <a:cubicBezTo>
                      <a:pt x="1416" y="1016"/>
                      <a:pt x="1424" y="1012"/>
                      <a:pt x="1443" y="1024"/>
                    </a:cubicBezTo>
                    <a:cubicBezTo>
                      <a:pt x="1450" y="1027"/>
                      <a:pt x="1466" y="1047"/>
                      <a:pt x="1466" y="1047"/>
                    </a:cubicBezTo>
                    <a:cubicBezTo>
                      <a:pt x="1489" y="1081"/>
                      <a:pt x="1473" y="1068"/>
                      <a:pt x="1506" y="1091"/>
                    </a:cubicBezTo>
                    <a:cubicBezTo>
                      <a:pt x="1517" y="1098"/>
                      <a:pt x="1496" y="1106"/>
                      <a:pt x="1508" y="1114"/>
                    </a:cubicBezTo>
                    <a:cubicBezTo>
                      <a:pt x="1512" y="1115"/>
                      <a:pt x="1519" y="1121"/>
                      <a:pt x="1519" y="1121"/>
                    </a:cubicBezTo>
                    <a:cubicBezTo>
                      <a:pt x="1527" y="1133"/>
                      <a:pt x="1550" y="1148"/>
                      <a:pt x="1550" y="1148"/>
                    </a:cubicBezTo>
                    <a:cubicBezTo>
                      <a:pt x="1560" y="1161"/>
                      <a:pt x="1575" y="1177"/>
                      <a:pt x="1588" y="1186"/>
                    </a:cubicBezTo>
                    <a:cubicBezTo>
                      <a:pt x="1604" y="1232"/>
                      <a:pt x="1584" y="1225"/>
                      <a:pt x="1579" y="1316"/>
                    </a:cubicBezTo>
                    <a:cubicBezTo>
                      <a:pt x="1581" y="1351"/>
                      <a:pt x="1607" y="1360"/>
                      <a:pt x="1636" y="1380"/>
                    </a:cubicBezTo>
                    <a:cubicBezTo>
                      <a:pt x="1678" y="1372"/>
                      <a:pt x="1651" y="1328"/>
                      <a:pt x="1684" y="1316"/>
                    </a:cubicBezTo>
                    <a:cubicBezTo>
                      <a:pt x="1695" y="1297"/>
                      <a:pt x="1736" y="1257"/>
                      <a:pt x="1757" y="1253"/>
                    </a:cubicBezTo>
                    <a:cubicBezTo>
                      <a:pt x="1812" y="1259"/>
                      <a:pt x="1868" y="1286"/>
                      <a:pt x="1925" y="1286"/>
                    </a:cubicBezTo>
                    <a:cubicBezTo>
                      <a:pt x="2003" y="1276"/>
                      <a:pt x="2084" y="1293"/>
                      <a:pt x="2160" y="1292"/>
                    </a:cubicBezTo>
                    <a:cubicBezTo>
                      <a:pt x="2216" y="1284"/>
                      <a:pt x="2208" y="1263"/>
                      <a:pt x="2256" y="1248"/>
                    </a:cubicBezTo>
                    <a:cubicBezTo>
                      <a:pt x="2264" y="1240"/>
                      <a:pt x="2291" y="1228"/>
                      <a:pt x="2298" y="1223"/>
                    </a:cubicBezTo>
                    <a:cubicBezTo>
                      <a:pt x="2306" y="1217"/>
                      <a:pt x="2333" y="1171"/>
                      <a:pt x="2333" y="1171"/>
                    </a:cubicBezTo>
                    <a:cubicBezTo>
                      <a:pt x="2369" y="1115"/>
                      <a:pt x="2388" y="1117"/>
                      <a:pt x="2415" y="1056"/>
                    </a:cubicBezTo>
                    <a:cubicBezTo>
                      <a:pt x="2453" y="972"/>
                      <a:pt x="2468" y="876"/>
                      <a:pt x="2520" y="798"/>
                    </a:cubicBezTo>
                    <a:cubicBezTo>
                      <a:pt x="2549" y="754"/>
                      <a:pt x="2591" y="710"/>
                      <a:pt x="2620" y="666"/>
                    </a:cubicBezTo>
                    <a:cubicBezTo>
                      <a:pt x="2629" y="652"/>
                      <a:pt x="2658" y="605"/>
                      <a:pt x="2669" y="593"/>
                    </a:cubicBezTo>
                    <a:cubicBezTo>
                      <a:pt x="2677" y="587"/>
                      <a:pt x="2706" y="536"/>
                      <a:pt x="2706" y="536"/>
                    </a:cubicBezTo>
                    <a:cubicBezTo>
                      <a:pt x="2715" y="522"/>
                      <a:pt x="2713" y="522"/>
                      <a:pt x="2727" y="513"/>
                    </a:cubicBezTo>
                    <a:cubicBezTo>
                      <a:pt x="2734" y="492"/>
                      <a:pt x="2748" y="509"/>
                      <a:pt x="2756" y="488"/>
                    </a:cubicBezTo>
                    <a:cubicBezTo>
                      <a:pt x="2759" y="476"/>
                      <a:pt x="2767" y="444"/>
                      <a:pt x="2767" y="444"/>
                    </a:cubicBezTo>
                    <a:cubicBezTo>
                      <a:pt x="2761" y="415"/>
                      <a:pt x="2754" y="440"/>
                      <a:pt x="2723" y="432"/>
                    </a:cubicBezTo>
                    <a:cubicBezTo>
                      <a:pt x="2717" y="431"/>
                      <a:pt x="2683" y="450"/>
                      <a:pt x="2683" y="450"/>
                    </a:cubicBezTo>
                    <a:cubicBezTo>
                      <a:pt x="2656" y="453"/>
                      <a:pt x="2666" y="475"/>
                      <a:pt x="2641" y="482"/>
                    </a:cubicBezTo>
                    <a:cubicBezTo>
                      <a:pt x="2614" y="492"/>
                      <a:pt x="2587" y="517"/>
                      <a:pt x="2560" y="528"/>
                    </a:cubicBezTo>
                    <a:cubicBezTo>
                      <a:pt x="2522" y="545"/>
                      <a:pt x="2476" y="557"/>
                      <a:pt x="2434" y="563"/>
                    </a:cubicBezTo>
                    <a:cubicBezTo>
                      <a:pt x="2380" y="561"/>
                      <a:pt x="2373" y="582"/>
                      <a:pt x="2321" y="576"/>
                    </a:cubicBezTo>
                    <a:cubicBezTo>
                      <a:pt x="2296" y="570"/>
                      <a:pt x="2271" y="584"/>
                      <a:pt x="2250" y="570"/>
                    </a:cubicBezTo>
                    <a:cubicBezTo>
                      <a:pt x="2243" y="564"/>
                      <a:pt x="2193" y="509"/>
                      <a:pt x="2193" y="509"/>
                    </a:cubicBezTo>
                    <a:cubicBezTo>
                      <a:pt x="2183" y="496"/>
                      <a:pt x="2168" y="480"/>
                      <a:pt x="2155" y="471"/>
                    </a:cubicBezTo>
                    <a:cubicBezTo>
                      <a:pt x="2143" y="453"/>
                      <a:pt x="2114" y="421"/>
                      <a:pt x="2097" y="409"/>
                    </a:cubicBezTo>
                    <a:cubicBezTo>
                      <a:pt x="2080" y="383"/>
                      <a:pt x="2090" y="392"/>
                      <a:pt x="2070" y="379"/>
                    </a:cubicBezTo>
                    <a:cubicBezTo>
                      <a:pt x="2061" y="365"/>
                      <a:pt x="2046" y="350"/>
                      <a:pt x="2032" y="341"/>
                    </a:cubicBezTo>
                    <a:cubicBezTo>
                      <a:pt x="2025" y="327"/>
                      <a:pt x="1998" y="304"/>
                      <a:pt x="1982" y="298"/>
                    </a:cubicBezTo>
                    <a:cubicBezTo>
                      <a:pt x="1975" y="297"/>
                      <a:pt x="1959" y="291"/>
                      <a:pt x="1959" y="291"/>
                    </a:cubicBezTo>
                    <a:cubicBezTo>
                      <a:pt x="1935" y="298"/>
                      <a:pt x="1933" y="298"/>
                      <a:pt x="1925" y="321"/>
                    </a:cubicBezTo>
                    <a:cubicBezTo>
                      <a:pt x="1919" y="335"/>
                      <a:pt x="1921" y="344"/>
                      <a:pt x="1929" y="373"/>
                    </a:cubicBezTo>
                    <a:cubicBezTo>
                      <a:pt x="1937" y="394"/>
                      <a:pt x="1959" y="429"/>
                      <a:pt x="1969" y="450"/>
                    </a:cubicBezTo>
                    <a:cubicBezTo>
                      <a:pt x="1979" y="471"/>
                      <a:pt x="1988" y="482"/>
                      <a:pt x="1992" y="496"/>
                    </a:cubicBezTo>
                    <a:cubicBezTo>
                      <a:pt x="1998" y="513"/>
                      <a:pt x="1988" y="520"/>
                      <a:pt x="1998" y="536"/>
                    </a:cubicBezTo>
                    <a:cubicBezTo>
                      <a:pt x="2015" y="563"/>
                      <a:pt x="2023" y="608"/>
                      <a:pt x="2032" y="639"/>
                    </a:cubicBezTo>
                    <a:cubicBezTo>
                      <a:pt x="2038" y="658"/>
                      <a:pt x="2046" y="677"/>
                      <a:pt x="2051" y="696"/>
                    </a:cubicBezTo>
                    <a:cubicBezTo>
                      <a:pt x="2053" y="704"/>
                      <a:pt x="2059" y="719"/>
                      <a:pt x="2059" y="719"/>
                    </a:cubicBezTo>
                    <a:cubicBezTo>
                      <a:pt x="2059" y="725"/>
                      <a:pt x="2076" y="760"/>
                      <a:pt x="2061" y="783"/>
                    </a:cubicBezTo>
                    <a:cubicBezTo>
                      <a:pt x="2057" y="802"/>
                      <a:pt x="2048" y="827"/>
                      <a:pt x="2032" y="840"/>
                    </a:cubicBezTo>
                    <a:cubicBezTo>
                      <a:pt x="2017" y="853"/>
                      <a:pt x="1984" y="859"/>
                      <a:pt x="1963" y="861"/>
                    </a:cubicBezTo>
                    <a:cubicBezTo>
                      <a:pt x="1956" y="859"/>
                      <a:pt x="1908" y="853"/>
                      <a:pt x="1908" y="851"/>
                    </a:cubicBezTo>
                    <a:cubicBezTo>
                      <a:pt x="1870" y="848"/>
                      <a:pt x="1868" y="819"/>
                      <a:pt x="1852" y="788"/>
                    </a:cubicBezTo>
                    <a:cubicBezTo>
                      <a:pt x="1845" y="773"/>
                      <a:pt x="1833" y="742"/>
                      <a:pt x="1833" y="742"/>
                    </a:cubicBezTo>
                    <a:cubicBezTo>
                      <a:pt x="1837" y="700"/>
                      <a:pt x="1839" y="672"/>
                      <a:pt x="1875" y="647"/>
                    </a:cubicBezTo>
                    <a:cubicBezTo>
                      <a:pt x="1883" y="635"/>
                      <a:pt x="1896" y="629"/>
                      <a:pt x="1902" y="616"/>
                    </a:cubicBezTo>
                    <a:cubicBezTo>
                      <a:pt x="1908" y="605"/>
                      <a:pt x="1929" y="580"/>
                      <a:pt x="1929" y="580"/>
                    </a:cubicBezTo>
                    <a:cubicBezTo>
                      <a:pt x="1923" y="538"/>
                      <a:pt x="1938" y="540"/>
                      <a:pt x="1908" y="519"/>
                    </a:cubicBezTo>
                    <a:cubicBezTo>
                      <a:pt x="1898" y="511"/>
                      <a:pt x="1850" y="519"/>
                      <a:pt x="1850" y="519"/>
                    </a:cubicBezTo>
                    <a:cubicBezTo>
                      <a:pt x="1793" y="524"/>
                      <a:pt x="1741" y="555"/>
                      <a:pt x="1693" y="587"/>
                    </a:cubicBezTo>
                    <a:cubicBezTo>
                      <a:pt x="1682" y="585"/>
                      <a:pt x="1665" y="601"/>
                      <a:pt x="1653" y="599"/>
                    </a:cubicBezTo>
                    <a:cubicBezTo>
                      <a:pt x="1642" y="597"/>
                      <a:pt x="1604" y="564"/>
                      <a:pt x="1604" y="564"/>
                    </a:cubicBezTo>
                    <a:cubicBezTo>
                      <a:pt x="1594" y="551"/>
                      <a:pt x="1598" y="545"/>
                      <a:pt x="1584" y="536"/>
                    </a:cubicBezTo>
                    <a:cubicBezTo>
                      <a:pt x="1581" y="522"/>
                      <a:pt x="1561" y="509"/>
                      <a:pt x="1550" y="497"/>
                    </a:cubicBezTo>
                    <a:cubicBezTo>
                      <a:pt x="1540" y="471"/>
                      <a:pt x="1521" y="450"/>
                      <a:pt x="1504" y="429"/>
                    </a:cubicBezTo>
                    <a:cubicBezTo>
                      <a:pt x="1487" y="408"/>
                      <a:pt x="1477" y="379"/>
                      <a:pt x="1454" y="364"/>
                    </a:cubicBezTo>
                    <a:cubicBezTo>
                      <a:pt x="1437" y="337"/>
                      <a:pt x="1447" y="346"/>
                      <a:pt x="1428" y="333"/>
                    </a:cubicBezTo>
                    <a:cubicBezTo>
                      <a:pt x="1422" y="316"/>
                      <a:pt x="1397" y="312"/>
                      <a:pt x="1391" y="295"/>
                    </a:cubicBezTo>
                    <a:cubicBezTo>
                      <a:pt x="1389" y="287"/>
                      <a:pt x="1401" y="264"/>
                      <a:pt x="1401" y="264"/>
                    </a:cubicBezTo>
                    <a:cubicBezTo>
                      <a:pt x="1399" y="216"/>
                      <a:pt x="1413" y="245"/>
                      <a:pt x="1411" y="197"/>
                    </a:cubicBezTo>
                    <a:cubicBezTo>
                      <a:pt x="1411" y="178"/>
                      <a:pt x="1430" y="137"/>
                      <a:pt x="1407" y="137"/>
                    </a:cubicBezTo>
                    <a:cubicBezTo>
                      <a:pt x="1419" y="120"/>
                      <a:pt x="1384" y="75"/>
                      <a:pt x="1395" y="75"/>
                    </a:cubicBezTo>
                    <a:cubicBezTo>
                      <a:pt x="1408" y="75"/>
                      <a:pt x="1346" y="78"/>
                      <a:pt x="1339" y="69"/>
                    </a:cubicBezTo>
                    <a:cubicBezTo>
                      <a:pt x="1305" y="88"/>
                      <a:pt x="1306" y="84"/>
                      <a:pt x="1303" y="109"/>
                    </a:cubicBezTo>
                    <a:cubicBezTo>
                      <a:pt x="1280" y="116"/>
                      <a:pt x="1285" y="150"/>
                      <a:pt x="1277" y="171"/>
                    </a:cubicBezTo>
                    <a:cubicBezTo>
                      <a:pt x="1268" y="200"/>
                      <a:pt x="1265" y="191"/>
                      <a:pt x="1248" y="218"/>
                    </a:cubicBezTo>
                    <a:cubicBezTo>
                      <a:pt x="1230" y="243"/>
                      <a:pt x="1175" y="249"/>
                      <a:pt x="1148" y="253"/>
                    </a:cubicBezTo>
                    <a:cubicBezTo>
                      <a:pt x="1087" y="243"/>
                      <a:pt x="1129" y="262"/>
                      <a:pt x="1093" y="237"/>
                    </a:cubicBezTo>
                    <a:cubicBezTo>
                      <a:pt x="1081" y="230"/>
                      <a:pt x="1056" y="199"/>
                      <a:pt x="1045" y="191"/>
                    </a:cubicBezTo>
                    <a:cubicBezTo>
                      <a:pt x="1041" y="189"/>
                      <a:pt x="1041" y="165"/>
                      <a:pt x="1041" y="165"/>
                    </a:cubicBezTo>
                    <a:cubicBezTo>
                      <a:pt x="1024" y="140"/>
                      <a:pt x="1008" y="105"/>
                      <a:pt x="984" y="88"/>
                    </a:cubicBezTo>
                    <a:cubicBezTo>
                      <a:pt x="970" y="50"/>
                      <a:pt x="961" y="13"/>
                      <a:pt x="919" y="0"/>
                    </a:cubicBezTo>
                    <a:cubicBezTo>
                      <a:pt x="884" y="2"/>
                      <a:pt x="855" y="4"/>
                      <a:pt x="823" y="15"/>
                    </a:cubicBezTo>
                    <a:cubicBezTo>
                      <a:pt x="798" y="40"/>
                      <a:pt x="811" y="50"/>
                      <a:pt x="783" y="69"/>
                    </a:cubicBezTo>
                    <a:cubicBezTo>
                      <a:pt x="773" y="98"/>
                      <a:pt x="754" y="92"/>
                      <a:pt x="735" y="117"/>
                    </a:cubicBezTo>
                    <a:cubicBezTo>
                      <a:pt x="721" y="132"/>
                      <a:pt x="700" y="128"/>
                      <a:pt x="689" y="145"/>
                    </a:cubicBezTo>
                    <a:cubicBezTo>
                      <a:pt x="681" y="157"/>
                      <a:pt x="666" y="180"/>
                      <a:pt x="666" y="180"/>
                    </a:cubicBezTo>
                    <a:cubicBezTo>
                      <a:pt x="674" y="203"/>
                      <a:pt x="691" y="232"/>
                      <a:pt x="712" y="245"/>
                    </a:cubicBezTo>
                    <a:cubicBezTo>
                      <a:pt x="719" y="266"/>
                      <a:pt x="729" y="268"/>
                      <a:pt x="746" y="279"/>
                    </a:cubicBezTo>
                    <a:cubicBezTo>
                      <a:pt x="786" y="274"/>
                      <a:pt x="813" y="251"/>
                      <a:pt x="827" y="210"/>
                    </a:cubicBezTo>
                    <a:cubicBezTo>
                      <a:pt x="823" y="180"/>
                      <a:pt x="827" y="178"/>
                      <a:pt x="800" y="168"/>
                    </a:cubicBezTo>
                    <a:cubicBezTo>
                      <a:pt x="762" y="174"/>
                      <a:pt x="765" y="176"/>
                      <a:pt x="739" y="195"/>
                    </a:cubicBezTo>
                    <a:cubicBezTo>
                      <a:pt x="733" y="212"/>
                      <a:pt x="725" y="224"/>
                      <a:pt x="719" y="241"/>
                    </a:cubicBezTo>
                    <a:cubicBezTo>
                      <a:pt x="718" y="245"/>
                      <a:pt x="716" y="253"/>
                      <a:pt x="716" y="253"/>
                    </a:cubicBezTo>
                    <a:cubicBezTo>
                      <a:pt x="727" y="268"/>
                      <a:pt x="742" y="274"/>
                      <a:pt x="750" y="295"/>
                    </a:cubicBezTo>
                    <a:cubicBezTo>
                      <a:pt x="754" y="306"/>
                      <a:pt x="762" y="329"/>
                      <a:pt x="762" y="329"/>
                    </a:cubicBezTo>
                    <a:cubicBezTo>
                      <a:pt x="756" y="352"/>
                      <a:pt x="748" y="358"/>
                      <a:pt x="727" y="367"/>
                    </a:cubicBezTo>
                    <a:cubicBezTo>
                      <a:pt x="716" y="373"/>
                      <a:pt x="693" y="379"/>
                      <a:pt x="693" y="379"/>
                    </a:cubicBezTo>
                    <a:cubicBezTo>
                      <a:pt x="683" y="377"/>
                      <a:pt x="674" y="381"/>
                      <a:pt x="666" y="375"/>
                    </a:cubicBezTo>
                    <a:cubicBezTo>
                      <a:pt x="639" y="358"/>
                      <a:pt x="643" y="314"/>
                      <a:pt x="620" y="295"/>
                    </a:cubicBezTo>
                    <a:cubicBezTo>
                      <a:pt x="614" y="289"/>
                      <a:pt x="605" y="287"/>
                      <a:pt x="597" y="283"/>
                    </a:cubicBezTo>
                    <a:cubicBezTo>
                      <a:pt x="589" y="258"/>
                      <a:pt x="578" y="245"/>
                      <a:pt x="555" y="237"/>
                    </a:cubicBezTo>
                    <a:cubicBezTo>
                      <a:pt x="524" y="247"/>
                      <a:pt x="463" y="254"/>
                      <a:pt x="440" y="268"/>
                    </a:cubicBezTo>
                    <a:cubicBezTo>
                      <a:pt x="429" y="276"/>
                      <a:pt x="417" y="283"/>
                      <a:pt x="406" y="291"/>
                    </a:cubicBezTo>
                    <a:cubicBezTo>
                      <a:pt x="402" y="293"/>
                      <a:pt x="394" y="298"/>
                      <a:pt x="394" y="298"/>
                    </a:cubicBezTo>
                    <a:cubicBezTo>
                      <a:pt x="383" y="318"/>
                      <a:pt x="364" y="325"/>
                      <a:pt x="344" y="337"/>
                    </a:cubicBezTo>
                    <a:cubicBezTo>
                      <a:pt x="325" y="365"/>
                      <a:pt x="277" y="371"/>
                      <a:pt x="245" y="383"/>
                    </a:cubicBezTo>
                    <a:cubicBezTo>
                      <a:pt x="230" y="388"/>
                      <a:pt x="228" y="386"/>
                      <a:pt x="210" y="390"/>
                    </a:cubicBezTo>
                    <a:cubicBezTo>
                      <a:pt x="203" y="392"/>
                      <a:pt x="188" y="398"/>
                      <a:pt x="188" y="398"/>
                    </a:cubicBezTo>
                    <a:cubicBezTo>
                      <a:pt x="176" y="409"/>
                      <a:pt x="161" y="427"/>
                      <a:pt x="145" y="432"/>
                    </a:cubicBezTo>
                    <a:cubicBezTo>
                      <a:pt x="144" y="436"/>
                      <a:pt x="142" y="440"/>
                      <a:pt x="138" y="444"/>
                    </a:cubicBezTo>
                    <a:cubicBezTo>
                      <a:pt x="134" y="446"/>
                      <a:pt x="128" y="444"/>
                      <a:pt x="126" y="448"/>
                    </a:cubicBezTo>
                    <a:cubicBezTo>
                      <a:pt x="121" y="452"/>
                      <a:pt x="105" y="453"/>
                      <a:pt x="100" y="461"/>
                    </a:cubicBezTo>
                    <a:cubicBezTo>
                      <a:pt x="94" y="469"/>
                      <a:pt x="80" y="484"/>
                      <a:pt x="86" y="494"/>
                    </a:cubicBezTo>
                    <a:cubicBezTo>
                      <a:pt x="88" y="503"/>
                      <a:pt x="121" y="515"/>
                      <a:pt x="130" y="520"/>
                    </a:cubicBezTo>
                    <a:cubicBezTo>
                      <a:pt x="140" y="526"/>
                      <a:pt x="165" y="532"/>
                      <a:pt x="165" y="532"/>
                    </a:cubicBezTo>
                    <a:cubicBezTo>
                      <a:pt x="228" y="526"/>
                      <a:pt x="289" y="511"/>
                      <a:pt x="352" y="501"/>
                    </a:cubicBezTo>
                    <a:cubicBezTo>
                      <a:pt x="369" y="499"/>
                      <a:pt x="402" y="496"/>
                      <a:pt x="417" y="490"/>
                    </a:cubicBezTo>
                    <a:cubicBezTo>
                      <a:pt x="425" y="488"/>
                      <a:pt x="440" y="482"/>
                      <a:pt x="440" y="482"/>
                    </a:cubicBezTo>
                    <a:cubicBezTo>
                      <a:pt x="455" y="461"/>
                      <a:pt x="450" y="457"/>
                      <a:pt x="440" y="436"/>
                    </a:cubicBezTo>
                    <a:cubicBezTo>
                      <a:pt x="419" y="388"/>
                      <a:pt x="413" y="348"/>
                      <a:pt x="348" y="348"/>
                    </a:cubicBezTo>
                    <a:cubicBezTo>
                      <a:pt x="364" y="350"/>
                      <a:pt x="379" y="354"/>
                      <a:pt x="394" y="354"/>
                    </a:cubicBezTo>
                    <a:cubicBezTo>
                      <a:pt x="404" y="354"/>
                      <a:pt x="373" y="350"/>
                      <a:pt x="364" y="348"/>
                    </a:cubicBezTo>
                    <a:cubicBezTo>
                      <a:pt x="360" y="348"/>
                      <a:pt x="371" y="350"/>
                      <a:pt x="375" y="352"/>
                    </a:cubicBezTo>
                    <a:cubicBezTo>
                      <a:pt x="390" y="360"/>
                      <a:pt x="421" y="379"/>
                      <a:pt x="421" y="379"/>
                    </a:cubicBezTo>
                    <a:cubicBezTo>
                      <a:pt x="431" y="392"/>
                      <a:pt x="436" y="396"/>
                      <a:pt x="452" y="402"/>
                    </a:cubicBezTo>
                    <a:cubicBezTo>
                      <a:pt x="461" y="400"/>
                      <a:pt x="471" y="402"/>
                      <a:pt x="478" y="398"/>
                    </a:cubicBezTo>
                    <a:cubicBezTo>
                      <a:pt x="482" y="396"/>
                      <a:pt x="478" y="388"/>
                      <a:pt x="482" y="386"/>
                    </a:cubicBezTo>
                    <a:cubicBezTo>
                      <a:pt x="488" y="383"/>
                      <a:pt x="505" y="379"/>
                      <a:pt x="505" y="379"/>
                    </a:cubicBezTo>
                    <a:cubicBezTo>
                      <a:pt x="519" y="358"/>
                      <a:pt x="543" y="337"/>
                      <a:pt x="564" y="323"/>
                    </a:cubicBezTo>
                    <a:cubicBezTo>
                      <a:pt x="574" y="308"/>
                      <a:pt x="587" y="312"/>
                      <a:pt x="591" y="293"/>
                    </a:cubicBezTo>
                    <a:cubicBezTo>
                      <a:pt x="589" y="270"/>
                      <a:pt x="613" y="304"/>
                      <a:pt x="598" y="288"/>
                    </a:cubicBezTo>
                    <a:cubicBezTo>
                      <a:pt x="579" y="308"/>
                      <a:pt x="586" y="285"/>
                      <a:pt x="593" y="306"/>
                    </a:cubicBezTo>
                    <a:cubicBezTo>
                      <a:pt x="593" y="320"/>
                      <a:pt x="566" y="308"/>
                      <a:pt x="564" y="316"/>
                    </a:cubicBezTo>
                    <a:cubicBezTo>
                      <a:pt x="557" y="320"/>
                      <a:pt x="556" y="329"/>
                      <a:pt x="550" y="333"/>
                    </a:cubicBezTo>
                    <a:cubicBezTo>
                      <a:pt x="548" y="339"/>
                      <a:pt x="535" y="340"/>
                      <a:pt x="534" y="344"/>
                    </a:cubicBezTo>
                    <a:cubicBezTo>
                      <a:pt x="533" y="348"/>
                      <a:pt x="543" y="356"/>
                      <a:pt x="543" y="360"/>
                    </a:cubicBezTo>
                    <a:cubicBezTo>
                      <a:pt x="540" y="362"/>
                      <a:pt x="532" y="364"/>
                      <a:pt x="532" y="364"/>
                    </a:cubicBezTo>
                    <a:cubicBezTo>
                      <a:pt x="559" y="373"/>
                      <a:pt x="530" y="360"/>
                      <a:pt x="551" y="379"/>
                    </a:cubicBezTo>
                    <a:cubicBezTo>
                      <a:pt x="559" y="385"/>
                      <a:pt x="574" y="394"/>
                      <a:pt x="574" y="394"/>
                    </a:cubicBezTo>
                    <a:cubicBezTo>
                      <a:pt x="589" y="417"/>
                      <a:pt x="633" y="440"/>
                      <a:pt x="662" y="452"/>
                    </a:cubicBezTo>
                    <a:cubicBezTo>
                      <a:pt x="674" y="457"/>
                      <a:pt x="697" y="459"/>
                      <a:pt x="708" y="467"/>
                    </a:cubicBezTo>
                    <a:cubicBezTo>
                      <a:pt x="739" y="486"/>
                      <a:pt x="721" y="478"/>
                      <a:pt x="754" y="490"/>
                    </a:cubicBezTo>
                    <a:cubicBezTo>
                      <a:pt x="773" y="496"/>
                      <a:pt x="792" y="505"/>
                      <a:pt x="811" y="509"/>
                    </a:cubicBezTo>
                    <a:cubicBezTo>
                      <a:pt x="825" y="511"/>
                      <a:pt x="850" y="517"/>
                      <a:pt x="850" y="517"/>
                    </a:cubicBezTo>
                    <a:cubicBezTo>
                      <a:pt x="959" y="515"/>
                      <a:pt x="1035" y="490"/>
                      <a:pt x="1144" y="494"/>
                    </a:cubicBezTo>
                    <a:cubicBezTo>
                      <a:pt x="1173" y="499"/>
                      <a:pt x="1250" y="494"/>
                      <a:pt x="1274" y="511"/>
                    </a:cubicBezTo>
                    <a:cubicBezTo>
                      <a:pt x="1303" y="530"/>
                      <a:pt x="1353" y="551"/>
                      <a:pt x="1385" y="563"/>
                    </a:cubicBezTo>
                    <a:cubicBezTo>
                      <a:pt x="1397" y="587"/>
                      <a:pt x="1426" y="614"/>
                      <a:pt x="1439" y="624"/>
                    </a:cubicBezTo>
                    <a:cubicBezTo>
                      <a:pt x="1447" y="629"/>
                      <a:pt x="1462" y="639"/>
                      <a:pt x="1462" y="639"/>
                    </a:cubicBezTo>
                    <a:cubicBezTo>
                      <a:pt x="1472" y="652"/>
                      <a:pt x="1475" y="675"/>
                      <a:pt x="1489" y="685"/>
                    </a:cubicBezTo>
                    <a:cubicBezTo>
                      <a:pt x="1498" y="698"/>
                      <a:pt x="1510" y="716"/>
                      <a:pt x="1523" y="725"/>
                    </a:cubicBezTo>
                    <a:cubicBezTo>
                      <a:pt x="1542" y="754"/>
                      <a:pt x="1567" y="775"/>
                      <a:pt x="1592" y="800"/>
                    </a:cubicBezTo>
                    <a:cubicBezTo>
                      <a:pt x="1628" y="836"/>
                      <a:pt x="1663" y="872"/>
                      <a:pt x="1703" y="907"/>
                    </a:cubicBezTo>
                    <a:cubicBezTo>
                      <a:pt x="1720" y="922"/>
                      <a:pt x="1739" y="943"/>
                      <a:pt x="1757" y="957"/>
                    </a:cubicBezTo>
                    <a:cubicBezTo>
                      <a:pt x="1766" y="964"/>
                      <a:pt x="1791" y="976"/>
                      <a:pt x="1791" y="976"/>
                    </a:cubicBezTo>
                    <a:cubicBezTo>
                      <a:pt x="1812" y="972"/>
                      <a:pt x="1816" y="1002"/>
                      <a:pt x="1842" y="993"/>
                    </a:cubicBezTo>
                    <a:cubicBezTo>
                      <a:pt x="1844" y="1018"/>
                      <a:pt x="1883" y="1006"/>
                      <a:pt x="1883" y="1006"/>
                    </a:cubicBezTo>
                    <a:cubicBezTo>
                      <a:pt x="1900" y="1031"/>
                      <a:pt x="1958" y="1027"/>
                      <a:pt x="1988" y="1035"/>
                    </a:cubicBezTo>
                    <a:cubicBezTo>
                      <a:pt x="2036" y="1033"/>
                      <a:pt x="2053" y="1016"/>
                      <a:pt x="2097" y="1001"/>
                    </a:cubicBezTo>
                    <a:cubicBezTo>
                      <a:pt x="2111" y="997"/>
                      <a:pt x="2136" y="947"/>
                      <a:pt x="2149" y="943"/>
                    </a:cubicBezTo>
                    <a:cubicBezTo>
                      <a:pt x="2160" y="928"/>
                      <a:pt x="2185" y="907"/>
                      <a:pt x="2193" y="886"/>
                    </a:cubicBezTo>
                    <a:cubicBezTo>
                      <a:pt x="2216" y="819"/>
                      <a:pt x="2233" y="806"/>
                      <a:pt x="2241" y="735"/>
                    </a:cubicBezTo>
                    <a:cubicBezTo>
                      <a:pt x="2239" y="700"/>
                      <a:pt x="2225" y="639"/>
                      <a:pt x="2185" y="612"/>
                    </a:cubicBezTo>
                    <a:cubicBezTo>
                      <a:pt x="2180" y="603"/>
                      <a:pt x="2155" y="593"/>
                      <a:pt x="2155" y="593"/>
                    </a:cubicBezTo>
                    <a:cubicBezTo>
                      <a:pt x="2103" y="601"/>
                      <a:pt x="2137" y="651"/>
                      <a:pt x="2126" y="696"/>
                    </a:cubicBezTo>
                    <a:cubicBezTo>
                      <a:pt x="2126" y="727"/>
                      <a:pt x="2158" y="855"/>
                      <a:pt x="2097" y="895"/>
                    </a:cubicBezTo>
                    <a:cubicBezTo>
                      <a:pt x="2084" y="916"/>
                      <a:pt x="2044" y="936"/>
                      <a:pt x="2021" y="943"/>
                    </a:cubicBezTo>
                    <a:cubicBezTo>
                      <a:pt x="2013" y="945"/>
                      <a:pt x="1975" y="941"/>
                      <a:pt x="1975" y="941"/>
                    </a:cubicBezTo>
                    <a:cubicBezTo>
                      <a:pt x="1944" y="932"/>
                      <a:pt x="1914" y="924"/>
                      <a:pt x="1883" y="915"/>
                    </a:cubicBezTo>
                    <a:cubicBezTo>
                      <a:pt x="1850" y="903"/>
                      <a:pt x="1818" y="874"/>
                      <a:pt x="1791" y="853"/>
                    </a:cubicBezTo>
                    <a:cubicBezTo>
                      <a:pt x="1774" y="840"/>
                      <a:pt x="1753" y="828"/>
                      <a:pt x="1734" y="815"/>
                    </a:cubicBezTo>
                    <a:cubicBezTo>
                      <a:pt x="1722" y="807"/>
                      <a:pt x="1699" y="792"/>
                      <a:pt x="1699" y="792"/>
                    </a:cubicBezTo>
                    <a:cubicBezTo>
                      <a:pt x="1684" y="771"/>
                      <a:pt x="1657" y="750"/>
                      <a:pt x="1634" y="735"/>
                    </a:cubicBezTo>
                    <a:cubicBezTo>
                      <a:pt x="1625" y="719"/>
                      <a:pt x="1611" y="702"/>
                      <a:pt x="1596" y="693"/>
                    </a:cubicBezTo>
                    <a:cubicBezTo>
                      <a:pt x="1584" y="660"/>
                      <a:pt x="1552" y="612"/>
                      <a:pt x="1523" y="593"/>
                    </a:cubicBezTo>
                    <a:cubicBezTo>
                      <a:pt x="1516" y="570"/>
                      <a:pt x="1431" y="511"/>
                      <a:pt x="1408" y="496"/>
                    </a:cubicBezTo>
                    <a:cubicBezTo>
                      <a:pt x="1376" y="446"/>
                      <a:pt x="1305" y="404"/>
                      <a:pt x="1251" y="398"/>
                    </a:cubicBezTo>
                    <a:cubicBezTo>
                      <a:pt x="1206" y="400"/>
                      <a:pt x="1160" y="406"/>
                      <a:pt x="1114" y="413"/>
                    </a:cubicBezTo>
                    <a:cubicBezTo>
                      <a:pt x="1095" y="417"/>
                      <a:pt x="1056" y="425"/>
                      <a:pt x="1056" y="425"/>
                    </a:cubicBezTo>
                    <a:cubicBezTo>
                      <a:pt x="997" y="423"/>
                      <a:pt x="938" y="440"/>
                      <a:pt x="878" y="438"/>
                    </a:cubicBezTo>
                    <a:cubicBezTo>
                      <a:pt x="863" y="438"/>
                      <a:pt x="804" y="409"/>
                      <a:pt x="804" y="409"/>
                    </a:cubicBezTo>
                    <a:cubicBezTo>
                      <a:pt x="823" y="398"/>
                      <a:pt x="794" y="383"/>
                      <a:pt x="815" y="379"/>
                    </a:cubicBezTo>
                    <a:cubicBezTo>
                      <a:pt x="829" y="375"/>
                      <a:pt x="926" y="371"/>
                      <a:pt x="926" y="371"/>
                    </a:cubicBezTo>
                    <a:cubicBezTo>
                      <a:pt x="930" y="358"/>
                      <a:pt x="938" y="350"/>
                      <a:pt x="941" y="337"/>
                    </a:cubicBezTo>
                    <a:cubicBezTo>
                      <a:pt x="938" y="300"/>
                      <a:pt x="938" y="249"/>
                      <a:pt x="903" y="226"/>
                    </a:cubicBezTo>
                    <a:cubicBezTo>
                      <a:pt x="896" y="214"/>
                      <a:pt x="873" y="199"/>
                      <a:pt x="873" y="199"/>
                    </a:cubicBezTo>
                    <a:cubicBezTo>
                      <a:pt x="863" y="172"/>
                      <a:pt x="846" y="109"/>
                      <a:pt x="874" y="99"/>
                    </a:cubicBezTo>
                    <a:cubicBezTo>
                      <a:pt x="886" y="101"/>
                      <a:pt x="920" y="98"/>
                      <a:pt x="932" y="99"/>
                    </a:cubicBezTo>
                    <a:cubicBezTo>
                      <a:pt x="953" y="105"/>
                      <a:pt x="943" y="165"/>
                      <a:pt x="957" y="176"/>
                    </a:cubicBezTo>
                    <a:cubicBezTo>
                      <a:pt x="972" y="189"/>
                      <a:pt x="976" y="189"/>
                      <a:pt x="991" y="195"/>
                    </a:cubicBezTo>
                    <a:cubicBezTo>
                      <a:pt x="1010" y="191"/>
                      <a:pt x="1037" y="172"/>
                      <a:pt x="1026" y="149"/>
                    </a:cubicBezTo>
                    <a:lnTo>
                      <a:pt x="1009" y="126"/>
                    </a:lnTo>
                  </a:path>
                </a:pathLst>
              </a:custGeom>
              <a:noFill/>
              <a:ln w="1270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46" name="Freeform 19">
                <a:extLst>
                  <a:ext uri="{FF2B5EF4-FFF2-40B4-BE49-F238E27FC236}">
                    <a16:creationId xmlns:a16="http://schemas.microsoft.com/office/drawing/2014/main" id="{4500593F-90E3-413F-B52A-37F5B22BFB77}"/>
                  </a:ext>
                </a:extLst>
              </p:cNvPr>
              <p:cNvSpPr>
                <a:spLocks noChangeAspect="1"/>
              </p:cNvSpPr>
              <p:nvPr/>
            </p:nvSpPr>
            <p:spPr bwMode="auto">
              <a:xfrm>
                <a:off x="577" y="603"/>
                <a:ext cx="2016" cy="731"/>
              </a:xfrm>
              <a:custGeom>
                <a:avLst/>
                <a:gdLst>
                  <a:gd name="T0" fmla="*/ 70 w 2016"/>
                  <a:gd name="T1" fmla="*/ 182 h 731"/>
                  <a:gd name="T2" fmla="*/ 17 w 2016"/>
                  <a:gd name="T3" fmla="*/ 110 h 731"/>
                  <a:gd name="T4" fmla="*/ 10 w 2016"/>
                  <a:gd name="T5" fmla="*/ 90 h 731"/>
                  <a:gd name="T6" fmla="*/ 5 w 2016"/>
                  <a:gd name="T7" fmla="*/ 60 h 731"/>
                  <a:gd name="T8" fmla="*/ 41 w 2016"/>
                  <a:gd name="T9" fmla="*/ 17 h 731"/>
                  <a:gd name="T10" fmla="*/ 87 w 2016"/>
                  <a:gd name="T11" fmla="*/ 0 h 731"/>
                  <a:gd name="T12" fmla="*/ 148 w 2016"/>
                  <a:gd name="T13" fmla="*/ 55 h 731"/>
                  <a:gd name="T14" fmla="*/ 209 w 2016"/>
                  <a:gd name="T15" fmla="*/ 136 h 731"/>
                  <a:gd name="T16" fmla="*/ 238 w 2016"/>
                  <a:gd name="T17" fmla="*/ 115 h 731"/>
                  <a:gd name="T18" fmla="*/ 267 w 2016"/>
                  <a:gd name="T19" fmla="*/ 84 h 731"/>
                  <a:gd name="T20" fmla="*/ 336 w 2016"/>
                  <a:gd name="T21" fmla="*/ 109 h 731"/>
                  <a:gd name="T22" fmla="*/ 382 w 2016"/>
                  <a:gd name="T23" fmla="*/ 113 h 731"/>
                  <a:gd name="T24" fmla="*/ 634 w 2016"/>
                  <a:gd name="T25" fmla="*/ 98 h 731"/>
                  <a:gd name="T26" fmla="*/ 837 w 2016"/>
                  <a:gd name="T27" fmla="*/ 182 h 731"/>
                  <a:gd name="T28" fmla="*/ 940 w 2016"/>
                  <a:gd name="T29" fmla="*/ 258 h 731"/>
                  <a:gd name="T30" fmla="*/ 983 w 2016"/>
                  <a:gd name="T31" fmla="*/ 297 h 731"/>
                  <a:gd name="T32" fmla="*/ 1032 w 2016"/>
                  <a:gd name="T33" fmla="*/ 350 h 731"/>
                  <a:gd name="T34" fmla="*/ 1074 w 2016"/>
                  <a:gd name="T35" fmla="*/ 392 h 731"/>
                  <a:gd name="T36" fmla="*/ 1159 w 2016"/>
                  <a:gd name="T37" fmla="*/ 469 h 731"/>
                  <a:gd name="T38" fmla="*/ 1193 w 2016"/>
                  <a:gd name="T39" fmla="*/ 492 h 731"/>
                  <a:gd name="T40" fmla="*/ 1224 w 2016"/>
                  <a:gd name="T41" fmla="*/ 515 h 731"/>
                  <a:gd name="T42" fmla="*/ 1390 w 2016"/>
                  <a:gd name="T43" fmla="*/ 586 h 731"/>
                  <a:gd name="T44" fmla="*/ 1436 w 2016"/>
                  <a:gd name="T45" fmla="*/ 601 h 731"/>
                  <a:gd name="T46" fmla="*/ 1495 w 2016"/>
                  <a:gd name="T47" fmla="*/ 612 h 731"/>
                  <a:gd name="T48" fmla="*/ 1608 w 2016"/>
                  <a:gd name="T49" fmla="*/ 609 h 731"/>
                  <a:gd name="T50" fmla="*/ 1666 w 2016"/>
                  <a:gd name="T51" fmla="*/ 597 h 731"/>
                  <a:gd name="T52" fmla="*/ 1702 w 2016"/>
                  <a:gd name="T53" fmla="*/ 551 h 731"/>
                  <a:gd name="T54" fmla="*/ 1748 w 2016"/>
                  <a:gd name="T55" fmla="*/ 517 h 731"/>
                  <a:gd name="T56" fmla="*/ 1786 w 2016"/>
                  <a:gd name="T57" fmla="*/ 431 h 731"/>
                  <a:gd name="T58" fmla="*/ 1828 w 2016"/>
                  <a:gd name="T59" fmla="*/ 337 h 731"/>
                  <a:gd name="T60" fmla="*/ 1884 w 2016"/>
                  <a:gd name="T61" fmla="*/ 233 h 731"/>
                  <a:gd name="T62" fmla="*/ 1915 w 2016"/>
                  <a:gd name="T63" fmla="*/ 189 h 731"/>
                  <a:gd name="T64" fmla="*/ 1936 w 2016"/>
                  <a:gd name="T65" fmla="*/ 155 h 731"/>
                  <a:gd name="T66" fmla="*/ 2012 w 2016"/>
                  <a:gd name="T67" fmla="*/ 149 h 731"/>
                  <a:gd name="T68" fmla="*/ 2005 w 2016"/>
                  <a:gd name="T69" fmla="*/ 207 h 731"/>
                  <a:gd name="T70" fmla="*/ 1972 w 2016"/>
                  <a:gd name="T71" fmla="*/ 264 h 731"/>
                  <a:gd name="T72" fmla="*/ 1924 w 2016"/>
                  <a:gd name="T73" fmla="*/ 343 h 731"/>
                  <a:gd name="T74" fmla="*/ 1897 w 2016"/>
                  <a:gd name="T75" fmla="*/ 373 h 731"/>
                  <a:gd name="T76" fmla="*/ 1848 w 2016"/>
                  <a:gd name="T77" fmla="*/ 454 h 731"/>
                  <a:gd name="T78" fmla="*/ 1771 w 2016"/>
                  <a:gd name="T79" fmla="*/ 584 h 731"/>
                  <a:gd name="T80" fmla="*/ 1706 w 2016"/>
                  <a:gd name="T81" fmla="*/ 668 h 731"/>
                  <a:gd name="T82" fmla="*/ 1595 w 2016"/>
                  <a:gd name="T83" fmla="*/ 706 h 731"/>
                  <a:gd name="T84" fmla="*/ 1427 w 2016"/>
                  <a:gd name="T85" fmla="*/ 687 h 731"/>
                  <a:gd name="T86" fmla="*/ 1402 w 2016"/>
                  <a:gd name="T87" fmla="*/ 676 h 731"/>
                  <a:gd name="T88" fmla="*/ 1333 w 2016"/>
                  <a:gd name="T89" fmla="*/ 647 h 731"/>
                  <a:gd name="T90" fmla="*/ 1270 w 2016"/>
                  <a:gd name="T91" fmla="*/ 612 h 731"/>
                  <a:gd name="T92" fmla="*/ 1191 w 2016"/>
                  <a:gd name="T93" fmla="*/ 563 h 731"/>
                  <a:gd name="T94" fmla="*/ 1122 w 2016"/>
                  <a:gd name="T95" fmla="*/ 522 h 731"/>
                  <a:gd name="T96" fmla="*/ 1006 w 2016"/>
                  <a:gd name="T97" fmla="*/ 423 h 731"/>
                  <a:gd name="T98" fmla="*/ 891 w 2016"/>
                  <a:gd name="T99" fmla="*/ 327 h 731"/>
                  <a:gd name="T100" fmla="*/ 856 w 2016"/>
                  <a:gd name="T101" fmla="*/ 300 h 731"/>
                  <a:gd name="T102" fmla="*/ 734 w 2016"/>
                  <a:gd name="T103" fmla="*/ 235 h 731"/>
                  <a:gd name="T104" fmla="*/ 699 w 2016"/>
                  <a:gd name="T105" fmla="*/ 224 h 731"/>
                  <a:gd name="T106" fmla="*/ 676 w 2016"/>
                  <a:gd name="T107" fmla="*/ 216 h 731"/>
                  <a:gd name="T108" fmla="*/ 374 w 2016"/>
                  <a:gd name="T109" fmla="*/ 243 h 731"/>
                  <a:gd name="T110" fmla="*/ 217 w 2016"/>
                  <a:gd name="T111" fmla="*/ 228 h 731"/>
                  <a:gd name="T112" fmla="*/ 129 w 2016"/>
                  <a:gd name="T113" fmla="*/ 188 h 731"/>
                  <a:gd name="T114" fmla="*/ 83 w 2016"/>
                  <a:gd name="T115" fmla="*/ 193 h 731"/>
                  <a:gd name="T116" fmla="*/ 37 w 2016"/>
                  <a:gd name="T117" fmla="*/ 186 h 731"/>
                  <a:gd name="T118" fmla="*/ 179 w 2016"/>
                  <a:gd name="T119" fmla="*/ 291 h 7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16"/>
                  <a:gd name="T181" fmla="*/ 0 h 731"/>
                  <a:gd name="T182" fmla="*/ 2016 w 2016"/>
                  <a:gd name="T183" fmla="*/ 731 h 7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16" h="731">
                    <a:moveTo>
                      <a:pt x="70" y="182"/>
                    </a:moveTo>
                    <a:cubicBezTo>
                      <a:pt x="45" y="176"/>
                      <a:pt x="24" y="135"/>
                      <a:pt x="17" y="110"/>
                    </a:cubicBezTo>
                    <a:cubicBezTo>
                      <a:pt x="7" y="94"/>
                      <a:pt x="12" y="98"/>
                      <a:pt x="10" y="90"/>
                    </a:cubicBezTo>
                    <a:cubicBezTo>
                      <a:pt x="8" y="82"/>
                      <a:pt x="0" y="72"/>
                      <a:pt x="5" y="60"/>
                    </a:cubicBezTo>
                    <a:cubicBezTo>
                      <a:pt x="5" y="35"/>
                      <a:pt x="28" y="21"/>
                      <a:pt x="41" y="17"/>
                    </a:cubicBezTo>
                    <a:cubicBezTo>
                      <a:pt x="49" y="15"/>
                      <a:pt x="87" y="0"/>
                      <a:pt x="87" y="0"/>
                    </a:cubicBezTo>
                    <a:cubicBezTo>
                      <a:pt x="139" y="4"/>
                      <a:pt x="116" y="33"/>
                      <a:pt x="148" y="55"/>
                    </a:cubicBezTo>
                    <a:cubicBezTo>
                      <a:pt x="156" y="80"/>
                      <a:pt x="183" y="126"/>
                      <a:pt x="209" y="136"/>
                    </a:cubicBezTo>
                    <a:cubicBezTo>
                      <a:pt x="225" y="147"/>
                      <a:pt x="228" y="122"/>
                      <a:pt x="238" y="115"/>
                    </a:cubicBezTo>
                    <a:cubicBezTo>
                      <a:pt x="248" y="107"/>
                      <a:pt x="251" y="84"/>
                      <a:pt x="267" y="84"/>
                    </a:cubicBezTo>
                    <a:cubicBezTo>
                      <a:pt x="317" y="88"/>
                      <a:pt x="299" y="98"/>
                      <a:pt x="336" y="109"/>
                    </a:cubicBezTo>
                    <a:cubicBezTo>
                      <a:pt x="347" y="113"/>
                      <a:pt x="382" y="113"/>
                      <a:pt x="382" y="113"/>
                    </a:cubicBezTo>
                    <a:cubicBezTo>
                      <a:pt x="477" y="107"/>
                      <a:pt x="539" y="94"/>
                      <a:pt x="634" y="98"/>
                    </a:cubicBezTo>
                    <a:cubicBezTo>
                      <a:pt x="695" y="103"/>
                      <a:pt x="778" y="163"/>
                      <a:pt x="837" y="182"/>
                    </a:cubicBezTo>
                    <a:cubicBezTo>
                      <a:pt x="875" y="195"/>
                      <a:pt x="908" y="237"/>
                      <a:pt x="940" y="258"/>
                    </a:cubicBezTo>
                    <a:cubicBezTo>
                      <a:pt x="950" y="274"/>
                      <a:pt x="967" y="287"/>
                      <a:pt x="983" y="297"/>
                    </a:cubicBezTo>
                    <a:cubicBezTo>
                      <a:pt x="994" y="314"/>
                      <a:pt x="1013" y="339"/>
                      <a:pt x="1032" y="350"/>
                    </a:cubicBezTo>
                    <a:cubicBezTo>
                      <a:pt x="1044" y="367"/>
                      <a:pt x="1057" y="381"/>
                      <a:pt x="1074" y="392"/>
                    </a:cubicBezTo>
                    <a:cubicBezTo>
                      <a:pt x="1094" y="423"/>
                      <a:pt x="1128" y="448"/>
                      <a:pt x="1159" y="469"/>
                    </a:cubicBezTo>
                    <a:cubicBezTo>
                      <a:pt x="1170" y="476"/>
                      <a:pt x="1193" y="492"/>
                      <a:pt x="1193" y="492"/>
                    </a:cubicBezTo>
                    <a:cubicBezTo>
                      <a:pt x="1203" y="507"/>
                      <a:pt x="1210" y="503"/>
                      <a:pt x="1224" y="515"/>
                    </a:cubicBezTo>
                    <a:cubicBezTo>
                      <a:pt x="1275" y="559"/>
                      <a:pt x="1317" y="582"/>
                      <a:pt x="1390" y="586"/>
                    </a:cubicBezTo>
                    <a:cubicBezTo>
                      <a:pt x="1405" y="589"/>
                      <a:pt x="1423" y="595"/>
                      <a:pt x="1436" y="601"/>
                    </a:cubicBezTo>
                    <a:cubicBezTo>
                      <a:pt x="1448" y="607"/>
                      <a:pt x="1495" y="612"/>
                      <a:pt x="1495" y="612"/>
                    </a:cubicBezTo>
                    <a:cubicBezTo>
                      <a:pt x="1572" y="626"/>
                      <a:pt x="1557" y="610"/>
                      <a:pt x="1608" y="609"/>
                    </a:cubicBezTo>
                    <a:cubicBezTo>
                      <a:pt x="1624" y="605"/>
                      <a:pt x="1650" y="603"/>
                      <a:pt x="1666" y="597"/>
                    </a:cubicBezTo>
                    <a:cubicBezTo>
                      <a:pt x="1677" y="586"/>
                      <a:pt x="1725" y="574"/>
                      <a:pt x="1702" y="551"/>
                    </a:cubicBezTo>
                    <a:cubicBezTo>
                      <a:pt x="1710" y="540"/>
                      <a:pt x="1748" y="517"/>
                      <a:pt x="1748" y="517"/>
                    </a:cubicBezTo>
                    <a:cubicBezTo>
                      <a:pt x="1758" y="486"/>
                      <a:pt x="1775" y="463"/>
                      <a:pt x="1786" y="431"/>
                    </a:cubicBezTo>
                    <a:cubicBezTo>
                      <a:pt x="1796" y="402"/>
                      <a:pt x="1817" y="364"/>
                      <a:pt x="1828" y="337"/>
                    </a:cubicBezTo>
                    <a:cubicBezTo>
                      <a:pt x="1846" y="297"/>
                      <a:pt x="1846" y="260"/>
                      <a:pt x="1884" y="233"/>
                    </a:cubicBezTo>
                    <a:cubicBezTo>
                      <a:pt x="1888" y="220"/>
                      <a:pt x="1901" y="195"/>
                      <a:pt x="1915" y="189"/>
                    </a:cubicBezTo>
                    <a:cubicBezTo>
                      <a:pt x="1922" y="186"/>
                      <a:pt x="1936" y="155"/>
                      <a:pt x="1936" y="155"/>
                    </a:cubicBezTo>
                    <a:cubicBezTo>
                      <a:pt x="1959" y="159"/>
                      <a:pt x="1995" y="138"/>
                      <a:pt x="2012" y="149"/>
                    </a:cubicBezTo>
                    <a:cubicBezTo>
                      <a:pt x="2016" y="163"/>
                      <a:pt x="2001" y="193"/>
                      <a:pt x="2005" y="207"/>
                    </a:cubicBezTo>
                    <a:cubicBezTo>
                      <a:pt x="2001" y="228"/>
                      <a:pt x="1985" y="241"/>
                      <a:pt x="1972" y="264"/>
                    </a:cubicBezTo>
                    <a:cubicBezTo>
                      <a:pt x="1959" y="287"/>
                      <a:pt x="1936" y="325"/>
                      <a:pt x="1924" y="343"/>
                    </a:cubicBezTo>
                    <a:cubicBezTo>
                      <a:pt x="1907" y="369"/>
                      <a:pt x="1916" y="360"/>
                      <a:pt x="1897" y="373"/>
                    </a:cubicBezTo>
                    <a:cubicBezTo>
                      <a:pt x="1888" y="402"/>
                      <a:pt x="1857" y="425"/>
                      <a:pt x="1848" y="454"/>
                    </a:cubicBezTo>
                    <a:cubicBezTo>
                      <a:pt x="1832" y="498"/>
                      <a:pt x="1805" y="549"/>
                      <a:pt x="1771" y="584"/>
                    </a:cubicBezTo>
                    <a:cubicBezTo>
                      <a:pt x="1761" y="614"/>
                      <a:pt x="1737" y="658"/>
                      <a:pt x="1706" y="668"/>
                    </a:cubicBezTo>
                    <a:cubicBezTo>
                      <a:pt x="1677" y="697"/>
                      <a:pt x="1633" y="700"/>
                      <a:pt x="1595" y="706"/>
                    </a:cubicBezTo>
                    <a:cubicBezTo>
                      <a:pt x="1522" y="731"/>
                      <a:pt x="1486" y="702"/>
                      <a:pt x="1427" y="687"/>
                    </a:cubicBezTo>
                    <a:cubicBezTo>
                      <a:pt x="1407" y="674"/>
                      <a:pt x="1421" y="689"/>
                      <a:pt x="1402" y="676"/>
                    </a:cubicBezTo>
                    <a:cubicBezTo>
                      <a:pt x="1390" y="668"/>
                      <a:pt x="1333" y="647"/>
                      <a:pt x="1333" y="647"/>
                    </a:cubicBezTo>
                    <a:cubicBezTo>
                      <a:pt x="1319" y="653"/>
                      <a:pt x="1293" y="620"/>
                      <a:pt x="1270" y="612"/>
                    </a:cubicBezTo>
                    <a:cubicBezTo>
                      <a:pt x="1249" y="591"/>
                      <a:pt x="1218" y="578"/>
                      <a:pt x="1191" y="563"/>
                    </a:cubicBezTo>
                    <a:cubicBezTo>
                      <a:pt x="1172" y="551"/>
                      <a:pt x="1141" y="536"/>
                      <a:pt x="1122" y="522"/>
                    </a:cubicBezTo>
                    <a:cubicBezTo>
                      <a:pt x="1084" y="496"/>
                      <a:pt x="1040" y="457"/>
                      <a:pt x="1006" y="423"/>
                    </a:cubicBezTo>
                    <a:cubicBezTo>
                      <a:pt x="971" y="388"/>
                      <a:pt x="931" y="354"/>
                      <a:pt x="891" y="327"/>
                    </a:cubicBezTo>
                    <a:cubicBezTo>
                      <a:pt x="839" y="293"/>
                      <a:pt x="887" y="310"/>
                      <a:pt x="856" y="300"/>
                    </a:cubicBezTo>
                    <a:cubicBezTo>
                      <a:pt x="826" y="270"/>
                      <a:pt x="772" y="253"/>
                      <a:pt x="734" y="235"/>
                    </a:cubicBezTo>
                    <a:cubicBezTo>
                      <a:pt x="734" y="235"/>
                      <a:pt x="705" y="226"/>
                      <a:pt x="699" y="224"/>
                    </a:cubicBezTo>
                    <a:cubicBezTo>
                      <a:pt x="692" y="222"/>
                      <a:pt x="676" y="216"/>
                      <a:pt x="676" y="216"/>
                    </a:cubicBezTo>
                    <a:cubicBezTo>
                      <a:pt x="571" y="220"/>
                      <a:pt x="477" y="232"/>
                      <a:pt x="374" y="243"/>
                    </a:cubicBezTo>
                    <a:cubicBezTo>
                      <a:pt x="320" y="241"/>
                      <a:pt x="271" y="232"/>
                      <a:pt x="217" y="228"/>
                    </a:cubicBezTo>
                    <a:cubicBezTo>
                      <a:pt x="173" y="220"/>
                      <a:pt x="152" y="193"/>
                      <a:pt x="129" y="188"/>
                    </a:cubicBezTo>
                    <a:cubicBezTo>
                      <a:pt x="106" y="182"/>
                      <a:pt x="98" y="193"/>
                      <a:pt x="83" y="193"/>
                    </a:cubicBezTo>
                    <a:cubicBezTo>
                      <a:pt x="68" y="189"/>
                      <a:pt x="49" y="195"/>
                      <a:pt x="37" y="186"/>
                    </a:cubicBezTo>
                    <a:cubicBezTo>
                      <a:pt x="33" y="182"/>
                      <a:pt x="68" y="188"/>
                      <a:pt x="179" y="291"/>
                    </a:cubicBezTo>
                  </a:path>
                </a:pathLst>
              </a:custGeom>
              <a:noFill/>
              <a:ln w="31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47" name="Freeform 20">
                <a:extLst>
                  <a:ext uri="{FF2B5EF4-FFF2-40B4-BE49-F238E27FC236}">
                    <a16:creationId xmlns:a16="http://schemas.microsoft.com/office/drawing/2014/main" id="{58467F9B-E197-431A-9C46-60635341E13E}"/>
                  </a:ext>
                </a:extLst>
              </p:cNvPr>
              <p:cNvSpPr>
                <a:spLocks noChangeAspect="1"/>
              </p:cNvSpPr>
              <p:nvPr/>
            </p:nvSpPr>
            <p:spPr bwMode="auto">
              <a:xfrm>
                <a:off x="607" y="942"/>
                <a:ext cx="224" cy="247"/>
              </a:xfrm>
              <a:custGeom>
                <a:avLst/>
                <a:gdLst>
                  <a:gd name="T0" fmla="*/ 0 w 117"/>
                  <a:gd name="T1" fmla="*/ 2147483647 h 129"/>
                  <a:gd name="T2" fmla="*/ 2147483647 w 117"/>
                  <a:gd name="T3" fmla="*/ 0 h 129"/>
                  <a:gd name="T4" fmla="*/ 2147483647 w 117"/>
                  <a:gd name="T5" fmla="*/ 2147483647 h 129"/>
                  <a:gd name="T6" fmla="*/ 2147483647 w 117"/>
                  <a:gd name="T7" fmla="*/ 2147483647 h 129"/>
                  <a:gd name="T8" fmla="*/ 2147483647 w 117"/>
                  <a:gd name="T9" fmla="*/ 2147483647 h 129"/>
                  <a:gd name="T10" fmla="*/ 2147483647 w 117"/>
                  <a:gd name="T11" fmla="*/ 2147483647 h 129"/>
                  <a:gd name="T12" fmla="*/ 2147483647 w 117"/>
                  <a:gd name="T13" fmla="*/ 2147483647 h 129"/>
                  <a:gd name="T14" fmla="*/ 2147483647 w 117"/>
                  <a:gd name="T15" fmla="*/ 2147483647 h 12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129"/>
                  <a:gd name="T26" fmla="*/ 117 w 117"/>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129">
                    <a:moveTo>
                      <a:pt x="0" y="6"/>
                    </a:moveTo>
                    <a:cubicBezTo>
                      <a:pt x="10" y="3"/>
                      <a:pt x="20" y="1"/>
                      <a:pt x="30" y="0"/>
                    </a:cubicBezTo>
                    <a:cubicBezTo>
                      <a:pt x="33" y="0"/>
                      <a:pt x="50" y="0"/>
                      <a:pt x="56" y="4"/>
                    </a:cubicBezTo>
                    <a:cubicBezTo>
                      <a:pt x="60" y="6"/>
                      <a:pt x="68" y="12"/>
                      <a:pt x="68" y="12"/>
                    </a:cubicBezTo>
                    <a:cubicBezTo>
                      <a:pt x="72" y="18"/>
                      <a:pt x="80" y="30"/>
                      <a:pt x="80" y="30"/>
                    </a:cubicBezTo>
                    <a:cubicBezTo>
                      <a:pt x="85" y="51"/>
                      <a:pt x="94" y="67"/>
                      <a:pt x="93" y="90"/>
                    </a:cubicBezTo>
                    <a:cubicBezTo>
                      <a:pt x="96" y="102"/>
                      <a:pt x="85" y="113"/>
                      <a:pt x="96" y="120"/>
                    </a:cubicBezTo>
                    <a:cubicBezTo>
                      <a:pt x="102" y="128"/>
                      <a:pt x="117" y="129"/>
                      <a:pt x="117" y="129"/>
                    </a:cubicBezTo>
                  </a:path>
                </a:pathLst>
              </a:custGeom>
              <a:noFill/>
              <a:ln w="3175"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27844" name="Text Box 21">
              <a:extLst>
                <a:ext uri="{FF2B5EF4-FFF2-40B4-BE49-F238E27FC236}">
                  <a16:creationId xmlns:a16="http://schemas.microsoft.com/office/drawing/2014/main" id="{AD6A3717-27B5-43A4-8417-02DBE9FD7209}"/>
                </a:ext>
              </a:extLst>
            </p:cNvPr>
            <p:cNvSpPr txBox="1">
              <a:spLocks noChangeAspect="1" noChangeArrowheads="1"/>
            </p:cNvSpPr>
            <p:nvPr/>
          </p:nvSpPr>
          <p:spPr bwMode="auto">
            <a:xfrm>
              <a:off x="2336" y="996"/>
              <a:ext cx="1043"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1" u="none" strike="noStrike" kern="1200" cap="none" spc="0" normalizeH="0" baseline="0" noProof="0">
                  <a:ln>
                    <a:noFill/>
                  </a:ln>
                  <a:solidFill>
                    <a:srgbClr val="FFFF00"/>
                  </a:solidFill>
                  <a:effectLst/>
                  <a:uLnTx/>
                  <a:uFillTx/>
                  <a:latin typeface="Arial Narrow" panose="020B0606020202030204" pitchFamily="34" charset="0"/>
                  <a:ea typeface="+mn-ea"/>
                  <a:cs typeface="+mn-cs"/>
                </a:rPr>
                <a:t>Poqoy Raymi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0" u="none" strike="noStrike" kern="1200" cap="none" spc="0" normalizeH="0" baseline="0" noProof="0">
                  <a:ln>
                    <a:noFill/>
                  </a:ln>
                  <a:solidFill>
                    <a:srgbClr val="FFFF00"/>
                  </a:solidFill>
                  <a:effectLst/>
                  <a:uLnTx/>
                  <a:uFillTx/>
                  <a:latin typeface="Arial Narrow" panose="020B0606020202030204" pitchFamily="34" charset="0"/>
                  <a:ea typeface="+mn-ea"/>
                  <a:cs typeface="+mn-cs"/>
                </a:rPr>
                <a:t>Equinoccio de Otoño</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_tradnl" altLang="es-ES" sz="1000" b="0" i="1" u="none" strike="noStrike" kern="1200" cap="none" spc="0" normalizeH="0" baseline="0" noProof="0">
                  <a:ln>
                    <a:noFill/>
                  </a:ln>
                  <a:solidFill>
                    <a:srgbClr val="FFFF00"/>
                  </a:solidFill>
                  <a:effectLst/>
                  <a:uLnTx/>
                  <a:uFillTx/>
                  <a:latin typeface="Arial Narrow" panose="020B0606020202030204" pitchFamily="34" charset="0"/>
                  <a:ea typeface="+mn-ea"/>
                  <a:cs typeface="+mn-cs"/>
                </a:rPr>
                <a:t>Challwa</a:t>
              </a:r>
            </a:p>
          </p:txBody>
        </p:sp>
      </p:grpSp>
      <p:sp>
        <p:nvSpPr>
          <p:cNvPr id="27660" name="Oval 22">
            <a:extLst>
              <a:ext uri="{FF2B5EF4-FFF2-40B4-BE49-F238E27FC236}">
                <a16:creationId xmlns:a16="http://schemas.microsoft.com/office/drawing/2014/main" id="{29A9EE48-99CC-467E-B216-4EC1453832ED}"/>
              </a:ext>
            </a:extLst>
          </p:cNvPr>
          <p:cNvSpPr>
            <a:spLocks noChangeArrowheads="1"/>
          </p:cNvSpPr>
          <p:nvPr/>
        </p:nvSpPr>
        <p:spPr bwMode="auto">
          <a:xfrm>
            <a:off x="1039813" y="2120900"/>
            <a:ext cx="7061200" cy="1955800"/>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661" name="Oval 23">
            <a:extLst>
              <a:ext uri="{FF2B5EF4-FFF2-40B4-BE49-F238E27FC236}">
                <a16:creationId xmlns:a16="http://schemas.microsoft.com/office/drawing/2014/main" id="{22244164-A57B-4B65-9F1E-6CA7611E7ECF}"/>
              </a:ext>
            </a:extLst>
          </p:cNvPr>
          <p:cNvSpPr>
            <a:spLocks noChangeArrowheads="1"/>
          </p:cNvSpPr>
          <p:nvPr/>
        </p:nvSpPr>
        <p:spPr bwMode="auto">
          <a:xfrm>
            <a:off x="50800" y="0"/>
            <a:ext cx="9144000" cy="681037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662" name="Oval 24">
            <a:extLst>
              <a:ext uri="{FF2B5EF4-FFF2-40B4-BE49-F238E27FC236}">
                <a16:creationId xmlns:a16="http://schemas.microsoft.com/office/drawing/2014/main" id="{5B2478A6-17E8-4B63-A284-E5F608D5DD83}"/>
              </a:ext>
            </a:extLst>
          </p:cNvPr>
          <p:cNvSpPr>
            <a:spLocks noChangeArrowheads="1"/>
          </p:cNvSpPr>
          <p:nvPr/>
        </p:nvSpPr>
        <p:spPr bwMode="auto">
          <a:xfrm>
            <a:off x="2913063" y="2419350"/>
            <a:ext cx="3314700" cy="917575"/>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663" name="Oval 25">
            <a:extLst>
              <a:ext uri="{FF2B5EF4-FFF2-40B4-BE49-F238E27FC236}">
                <a16:creationId xmlns:a16="http://schemas.microsoft.com/office/drawing/2014/main" id="{32A23C5B-5C32-4CE1-9A10-2635DBBC75F0}"/>
              </a:ext>
            </a:extLst>
          </p:cNvPr>
          <p:cNvSpPr>
            <a:spLocks noChangeArrowheads="1"/>
          </p:cNvSpPr>
          <p:nvPr/>
        </p:nvSpPr>
        <p:spPr bwMode="auto">
          <a:xfrm>
            <a:off x="3525838" y="2492375"/>
            <a:ext cx="2089150" cy="576263"/>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664" name="Oval 26">
            <a:extLst>
              <a:ext uri="{FF2B5EF4-FFF2-40B4-BE49-F238E27FC236}">
                <a16:creationId xmlns:a16="http://schemas.microsoft.com/office/drawing/2014/main" id="{4F10C2A8-E7AB-491B-80D0-A8D10D1016FF}"/>
              </a:ext>
            </a:extLst>
          </p:cNvPr>
          <p:cNvSpPr>
            <a:spLocks noChangeArrowheads="1"/>
          </p:cNvSpPr>
          <p:nvPr/>
        </p:nvSpPr>
        <p:spPr bwMode="auto">
          <a:xfrm>
            <a:off x="269875" y="1989138"/>
            <a:ext cx="8601075" cy="2636837"/>
          </a:xfrm>
          <a:prstGeom prst="ellipse">
            <a:avLst/>
          </a:prstGeom>
          <a:noFill/>
          <a:ln w="31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665" name="Oval 27">
            <a:extLst>
              <a:ext uri="{FF2B5EF4-FFF2-40B4-BE49-F238E27FC236}">
                <a16:creationId xmlns:a16="http://schemas.microsoft.com/office/drawing/2014/main" id="{1EAEFB3F-B0C5-4AA5-BE0B-A06FDB1E24A7}"/>
              </a:ext>
            </a:extLst>
          </p:cNvPr>
          <p:cNvSpPr>
            <a:spLocks noChangeArrowheads="1"/>
          </p:cNvSpPr>
          <p:nvPr/>
        </p:nvSpPr>
        <p:spPr bwMode="auto">
          <a:xfrm>
            <a:off x="-612775" y="1795463"/>
            <a:ext cx="10366375" cy="3609975"/>
          </a:xfrm>
          <a:prstGeom prst="ellipse">
            <a:avLst/>
          </a:prstGeom>
          <a:noFill/>
          <a:ln w="31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666" name="Oval 28">
            <a:extLst>
              <a:ext uri="{FF2B5EF4-FFF2-40B4-BE49-F238E27FC236}">
                <a16:creationId xmlns:a16="http://schemas.microsoft.com/office/drawing/2014/main" id="{7402C394-FD79-44F8-90B0-4197ADDC182F}"/>
              </a:ext>
            </a:extLst>
          </p:cNvPr>
          <p:cNvSpPr>
            <a:spLocks noChangeArrowheads="1"/>
          </p:cNvSpPr>
          <p:nvPr/>
        </p:nvSpPr>
        <p:spPr bwMode="auto">
          <a:xfrm>
            <a:off x="-1404938" y="1577975"/>
            <a:ext cx="11950701" cy="4371975"/>
          </a:xfrm>
          <a:prstGeom prst="ellipse">
            <a:avLst/>
          </a:prstGeom>
          <a:noFill/>
          <a:ln w="31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667" name="Oval 29">
            <a:extLst>
              <a:ext uri="{FF2B5EF4-FFF2-40B4-BE49-F238E27FC236}">
                <a16:creationId xmlns:a16="http://schemas.microsoft.com/office/drawing/2014/main" id="{0776A6E7-6C15-490C-8027-1232B0D4C6D8}"/>
              </a:ext>
            </a:extLst>
          </p:cNvPr>
          <p:cNvSpPr>
            <a:spLocks noChangeArrowheads="1"/>
          </p:cNvSpPr>
          <p:nvPr/>
        </p:nvSpPr>
        <p:spPr bwMode="auto">
          <a:xfrm rot="1175479">
            <a:off x="-3182938" y="1485900"/>
            <a:ext cx="16705263" cy="3532188"/>
          </a:xfrm>
          <a:prstGeom prst="ellipse">
            <a:avLst/>
          </a:prstGeom>
          <a:noFill/>
          <a:ln w="31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668" name="Oval 30">
            <a:extLst>
              <a:ext uri="{FF2B5EF4-FFF2-40B4-BE49-F238E27FC236}">
                <a16:creationId xmlns:a16="http://schemas.microsoft.com/office/drawing/2014/main" id="{576A516D-F9D6-490B-AF52-73DB288E845D}"/>
              </a:ext>
            </a:extLst>
          </p:cNvPr>
          <p:cNvSpPr>
            <a:spLocks noChangeArrowheads="1"/>
          </p:cNvSpPr>
          <p:nvPr/>
        </p:nvSpPr>
        <p:spPr bwMode="auto">
          <a:xfrm rot="1175479">
            <a:off x="-3757613" y="1052513"/>
            <a:ext cx="17856201" cy="4394200"/>
          </a:xfrm>
          <a:prstGeom prst="ellipse">
            <a:avLst/>
          </a:prstGeom>
          <a:noFill/>
          <a:ln w="31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669" name="Oval 31">
            <a:extLst>
              <a:ext uri="{FF2B5EF4-FFF2-40B4-BE49-F238E27FC236}">
                <a16:creationId xmlns:a16="http://schemas.microsoft.com/office/drawing/2014/main" id="{5610AB18-12F7-4D2B-94B6-DAC745AA4104}"/>
              </a:ext>
            </a:extLst>
          </p:cNvPr>
          <p:cNvSpPr>
            <a:spLocks noChangeArrowheads="1"/>
          </p:cNvSpPr>
          <p:nvPr/>
        </p:nvSpPr>
        <p:spPr bwMode="auto">
          <a:xfrm>
            <a:off x="-2413000" y="1341438"/>
            <a:ext cx="13535025" cy="5232400"/>
          </a:xfrm>
          <a:prstGeom prst="ellipse">
            <a:avLst/>
          </a:prstGeom>
          <a:noFill/>
          <a:ln w="317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7" name="Group 32">
            <a:extLst>
              <a:ext uri="{FF2B5EF4-FFF2-40B4-BE49-F238E27FC236}">
                <a16:creationId xmlns:a16="http://schemas.microsoft.com/office/drawing/2014/main" id="{954BCDB1-D69F-4C12-9145-4D070020534C}"/>
              </a:ext>
            </a:extLst>
          </p:cNvPr>
          <p:cNvGrpSpPr>
            <a:grpSpLocks/>
          </p:cNvGrpSpPr>
          <p:nvPr/>
        </p:nvGrpSpPr>
        <p:grpSpPr bwMode="auto">
          <a:xfrm>
            <a:off x="7478713" y="5889625"/>
            <a:ext cx="333375" cy="277813"/>
            <a:chOff x="4031" y="3370"/>
            <a:chExt cx="210" cy="175"/>
          </a:xfrm>
        </p:grpSpPr>
        <p:sp>
          <p:nvSpPr>
            <p:cNvPr id="27841" name="Oval 33">
              <a:extLst>
                <a:ext uri="{FF2B5EF4-FFF2-40B4-BE49-F238E27FC236}">
                  <a16:creationId xmlns:a16="http://schemas.microsoft.com/office/drawing/2014/main" id="{6A8524C3-B4E1-4A20-940F-DF6933960577}"/>
                </a:ext>
              </a:extLst>
            </p:cNvPr>
            <p:cNvSpPr>
              <a:spLocks noChangeArrowheads="1"/>
            </p:cNvSpPr>
            <p:nvPr/>
          </p:nvSpPr>
          <p:spPr bwMode="auto">
            <a:xfrm>
              <a:off x="4105" y="3370"/>
              <a:ext cx="45" cy="45"/>
            </a:xfrm>
            <a:prstGeom prst="ellipse">
              <a:avLst/>
            </a:prstGeom>
            <a:gradFill rotWithShape="1">
              <a:gsLst>
                <a:gs pos="0">
                  <a:srgbClr val="0066FF"/>
                </a:gs>
                <a:gs pos="100000">
                  <a:srgbClr val="FFFF00"/>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42" name="WordArt 34">
              <a:extLst>
                <a:ext uri="{FF2B5EF4-FFF2-40B4-BE49-F238E27FC236}">
                  <a16:creationId xmlns:a16="http://schemas.microsoft.com/office/drawing/2014/main" id="{570DBE78-5193-44FA-94E6-872C376F6A7E}"/>
                </a:ext>
              </a:extLst>
            </p:cNvPr>
            <p:cNvSpPr>
              <a:spLocks noChangeArrowheads="1" noChangeShapeType="1" noTextEdit="1"/>
            </p:cNvSpPr>
            <p:nvPr/>
          </p:nvSpPr>
          <p:spPr bwMode="auto">
            <a:xfrm>
              <a:off x="4031" y="3455"/>
              <a:ext cx="210" cy="9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1" i="0" u="none" strike="noStrike" kern="10" cap="none" spc="0" normalizeH="0" baseline="0" noProof="0">
                  <a:ln w="9525">
                    <a:solidFill>
                      <a:srgbClr val="FFFF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Sedna</a:t>
              </a:r>
            </a:p>
          </p:txBody>
        </p:sp>
      </p:grpSp>
      <p:grpSp>
        <p:nvGrpSpPr>
          <p:cNvPr id="8" name="Group 35">
            <a:extLst>
              <a:ext uri="{FF2B5EF4-FFF2-40B4-BE49-F238E27FC236}">
                <a16:creationId xmlns:a16="http://schemas.microsoft.com/office/drawing/2014/main" id="{08CDA53B-E63E-4EE0-8792-781D5EDF911F}"/>
              </a:ext>
            </a:extLst>
          </p:cNvPr>
          <p:cNvGrpSpPr>
            <a:grpSpLocks/>
          </p:cNvGrpSpPr>
          <p:nvPr/>
        </p:nvGrpSpPr>
        <p:grpSpPr bwMode="auto">
          <a:xfrm>
            <a:off x="6929438" y="5889625"/>
            <a:ext cx="333375" cy="277813"/>
            <a:chOff x="4031" y="3370"/>
            <a:chExt cx="210" cy="175"/>
          </a:xfrm>
        </p:grpSpPr>
        <p:sp>
          <p:nvSpPr>
            <p:cNvPr id="27839" name="Oval 36">
              <a:extLst>
                <a:ext uri="{FF2B5EF4-FFF2-40B4-BE49-F238E27FC236}">
                  <a16:creationId xmlns:a16="http://schemas.microsoft.com/office/drawing/2014/main" id="{3CEE17AA-D5B4-4C59-9A6B-FCB6458A7FBD}"/>
                </a:ext>
              </a:extLst>
            </p:cNvPr>
            <p:cNvSpPr>
              <a:spLocks noChangeArrowheads="1"/>
            </p:cNvSpPr>
            <p:nvPr/>
          </p:nvSpPr>
          <p:spPr bwMode="auto">
            <a:xfrm>
              <a:off x="4105" y="3370"/>
              <a:ext cx="45" cy="45"/>
            </a:xfrm>
            <a:prstGeom prst="ellipse">
              <a:avLst/>
            </a:prstGeom>
            <a:gradFill rotWithShape="1">
              <a:gsLst>
                <a:gs pos="0">
                  <a:srgbClr val="B2B2B2"/>
                </a:gs>
                <a:gs pos="100000">
                  <a:srgbClr val="CCE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40" name="WordArt 37">
              <a:extLst>
                <a:ext uri="{FF2B5EF4-FFF2-40B4-BE49-F238E27FC236}">
                  <a16:creationId xmlns:a16="http://schemas.microsoft.com/office/drawing/2014/main" id="{8C833129-C029-4FB5-AFFE-32A70090254C}"/>
                </a:ext>
              </a:extLst>
            </p:cNvPr>
            <p:cNvSpPr>
              <a:spLocks noChangeArrowheads="1" noChangeShapeType="1" noTextEdit="1"/>
            </p:cNvSpPr>
            <p:nvPr/>
          </p:nvSpPr>
          <p:spPr bwMode="auto">
            <a:xfrm>
              <a:off x="4031" y="3455"/>
              <a:ext cx="210" cy="9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1" i="0" u="none" strike="noStrike" kern="10" cap="none" spc="0" normalizeH="0" baseline="0" noProof="0">
                  <a:ln w="9525">
                    <a:solidFill>
                      <a:srgbClr val="FFFF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Plutón</a:t>
              </a:r>
            </a:p>
          </p:txBody>
        </p:sp>
      </p:grpSp>
      <p:grpSp>
        <p:nvGrpSpPr>
          <p:cNvPr id="9" name="Group 38">
            <a:extLst>
              <a:ext uri="{FF2B5EF4-FFF2-40B4-BE49-F238E27FC236}">
                <a16:creationId xmlns:a16="http://schemas.microsoft.com/office/drawing/2014/main" id="{C049D6C9-18E2-4281-9709-5C94DC2FCA58}"/>
              </a:ext>
            </a:extLst>
          </p:cNvPr>
          <p:cNvGrpSpPr>
            <a:grpSpLocks/>
          </p:cNvGrpSpPr>
          <p:nvPr/>
        </p:nvGrpSpPr>
        <p:grpSpPr bwMode="auto">
          <a:xfrm>
            <a:off x="5895975" y="5659438"/>
            <a:ext cx="790575" cy="628650"/>
            <a:chOff x="3380" y="3225"/>
            <a:chExt cx="498" cy="396"/>
          </a:xfrm>
        </p:grpSpPr>
        <p:grpSp>
          <p:nvGrpSpPr>
            <p:cNvPr id="27834" name="Group 39">
              <a:extLst>
                <a:ext uri="{FF2B5EF4-FFF2-40B4-BE49-F238E27FC236}">
                  <a16:creationId xmlns:a16="http://schemas.microsoft.com/office/drawing/2014/main" id="{B83C5AFB-5808-4C94-89D3-06D3FB441B44}"/>
                </a:ext>
              </a:extLst>
            </p:cNvPr>
            <p:cNvGrpSpPr>
              <a:grpSpLocks/>
            </p:cNvGrpSpPr>
            <p:nvPr/>
          </p:nvGrpSpPr>
          <p:grpSpPr bwMode="auto">
            <a:xfrm>
              <a:off x="3380" y="3225"/>
              <a:ext cx="498" cy="250"/>
              <a:chOff x="3380" y="3225"/>
              <a:chExt cx="498" cy="250"/>
            </a:xfrm>
          </p:grpSpPr>
          <p:sp>
            <p:nvSpPr>
              <p:cNvPr id="27836" name="Oval 40">
                <a:extLst>
                  <a:ext uri="{FF2B5EF4-FFF2-40B4-BE49-F238E27FC236}">
                    <a16:creationId xmlns:a16="http://schemas.microsoft.com/office/drawing/2014/main" id="{4A0D4318-53E0-409D-92B1-6B897B07F73E}"/>
                  </a:ext>
                </a:extLst>
              </p:cNvPr>
              <p:cNvSpPr>
                <a:spLocks noChangeArrowheads="1"/>
              </p:cNvSpPr>
              <p:nvPr/>
            </p:nvSpPr>
            <p:spPr bwMode="auto">
              <a:xfrm>
                <a:off x="3380" y="3249"/>
                <a:ext cx="498" cy="226"/>
              </a:xfrm>
              <a:prstGeom prst="ellipse">
                <a:avLst/>
              </a:prstGeom>
              <a:noFill/>
              <a:ln w="19050" cmpd="dbl">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37" name="Oval 41">
                <a:extLst>
                  <a:ext uri="{FF2B5EF4-FFF2-40B4-BE49-F238E27FC236}">
                    <a16:creationId xmlns:a16="http://schemas.microsoft.com/office/drawing/2014/main" id="{AA7C88B0-1A76-46C6-8024-BB0C84EECF3B}"/>
                  </a:ext>
                </a:extLst>
              </p:cNvPr>
              <p:cNvSpPr>
                <a:spLocks noChangeArrowheads="1"/>
              </p:cNvSpPr>
              <p:nvPr/>
            </p:nvSpPr>
            <p:spPr bwMode="auto">
              <a:xfrm>
                <a:off x="3515" y="3225"/>
                <a:ext cx="227" cy="227"/>
              </a:xfrm>
              <a:prstGeom prst="ellipse">
                <a:avLst/>
              </a:prstGeom>
              <a:gradFill rotWithShape="1">
                <a:gsLst>
                  <a:gs pos="0">
                    <a:srgbClr val="006699"/>
                  </a:gs>
                  <a:gs pos="19000">
                    <a:srgbClr val="1170FF"/>
                  </a:gs>
                  <a:gs pos="28999">
                    <a:srgbClr val="3333CC"/>
                  </a:gs>
                  <a:gs pos="39999">
                    <a:srgbClr val="2E6792"/>
                  </a:gs>
                  <a:gs pos="53000">
                    <a:srgbClr val="9999FF"/>
                  </a:gs>
                  <a:gs pos="84000">
                    <a:srgbClr val="00CCCC"/>
                  </a:gs>
                  <a:gs pos="100000">
                    <a:srgbClr val="3399FF"/>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38" name="Oval 42">
                <a:extLst>
                  <a:ext uri="{FF2B5EF4-FFF2-40B4-BE49-F238E27FC236}">
                    <a16:creationId xmlns:a16="http://schemas.microsoft.com/office/drawing/2014/main" id="{B93EE56E-F56E-4590-AEE8-7C7260A5143C}"/>
                  </a:ext>
                </a:extLst>
              </p:cNvPr>
              <p:cNvSpPr>
                <a:spLocks noChangeArrowheads="1"/>
              </p:cNvSpPr>
              <p:nvPr/>
            </p:nvSpPr>
            <p:spPr bwMode="auto">
              <a:xfrm rot="-1980538">
                <a:off x="3514" y="3225"/>
                <a:ext cx="227" cy="227"/>
              </a:xfrm>
              <a:prstGeom prst="ellipse">
                <a:avLst/>
              </a:prstGeom>
              <a:gradFill rotWithShape="1">
                <a:gsLst>
                  <a:gs pos="0">
                    <a:schemeClr val="tx1">
                      <a:alpha val="84000"/>
                    </a:scheme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27835" name="WordArt 43">
              <a:extLst>
                <a:ext uri="{FF2B5EF4-FFF2-40B4-BE49-F238E27FC236}">
                  <a16:creationId xmlns:a16="http://schemas.microsoft.com/office/drawing/2014/main" id="{0C7FAB93-B29B-4C24-A9EC-E296376A2E8C}"/>
                </a:ext>
              </a:extLst>
            </p:cNvPr>
            <p:cNvSpPr>
              <a:spLocks noChangeArrowheads="1" noChangeShapeType="1" noTextEdit="1"/>
            </p:cNvSpPr>
            <p:nvPr/>
          </p:nvSpPr>
          <p:spPr bwMode="auto">
            <a:xfrm>
              <a:off x="3470" y="3507"/>
              <a:ext cx="318" cy="11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w="9525">
                    <a:solidFill>
                      <a:srgbClr val="FFFF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Neptuno</a:t>
              </a:r>
            </a:p>
          </p:txBody>
        </p:sp>
      </p:grpSp>
      <p:grpSp>
        <p:nvGrpSpPr>
          <p:cNvPr id="11" name="Group 44">
            <a:extLst>
              <a:ext uri="{FF2B5EF4-FFF2-40B4-BE49-F238E27FC236}">
                <a16:creationId xmlns:a16="http://schemas.microsoft.com/office/drawing/2014/main" id="{40437F01-CC30-4640-92E7-E6A57A9073B9}"/>
              </a:ext>
            </a:extLst>
          </p:cNvPr>
          <p:cNvGrpSpPr>
            <a:grpSpLocks/>
          </p:cNvGrpSpPr>
          <p:nvPr/>
        </p:nvGrpSpPr>
        <p:grpSpPr bwMode="auto">
          <a:xfrm>
            <a:off x="5246688" y="5565775"/>
            <a:ext cx="503237" cy="815975"/>
            <a:chOff x="2971" y="3166"/>
            <a:chExt cx="317" cy="514"/>
          </a:xfrm>
        </p:grpSpPr>
        <p:grpSp>
          <p:nvGrpSpPr>
            <p:cNvPr id="27828" name="Group 45">
              <a:extLst>
                <a:ext uri="{FF2B5EF4-FFF2-40B4-BE49-F238E27FC236}">
                  <a16:creationId xmlns:a16="http://schemas.microsoft.com/office/drawing/2014/main" id="{B69B32DE-F0FA-457C-8AB1-35CCF01C1464}"/>
                </a:ext>
              </a:extLst>
            </p:cNvPr>
            <p:cNvGrpSpPr>
              <a:grpSpLocks/>
            </p:cNvGrpSpPr>
            <p:nvPr/>
          </p:nvGrpSpPr>
          <p:grpSpPr bwMode="auto">
            <a:xfrm>
              <a:off x="2971" y="3166"/>
              <a:ext cx="317" cy="394"/>
              <a:chOff x="2971" y="3166"/>
              <a:chExt cx="317" cy="394"/>
            </a:xfrm>
          </p:grpSpPr>
          <p:grpSp>
            <p:nvGrpSpPr>
              <p:cNvPr id="27830" name="Group 46">
                <a:extLst>
                  <a:ext uri="{FF2B5EF4-FFF2-40B4-BE49-F238E27FC236}">
                    <a16:creationId xmlns:a16="http://schemas.microsoft.com/office/drawing/2014/main" id="{2B05B86F-C77D-4D7F-95FA-2D3BF71E1988}"/>
                  </a:ext>
                </a:extLst>
              </p:cNvPr>
              <p:cNvGrpSpPr>
                <a:grpSpLocks/>
              </p:cNvGrpSpPr>
              <p:nvPr/>
            </p:nvGrpSpPr>
            <p:grpSpPr bwMode="auto">
              <a:xfrm>
                <a:off x="3016" y="3249"/>
                <a:ext cx="227" cy="227"/>
                <a:chOff x="3016" y="3249"/>
                <a:chExt cx="227" cy="227"/>
              </a:xfrm>
            </p:grpSpPr>
            <p:sp>
              <p:nvSpPr>
                <p:cNvPr id="27832" name="Oval 47">
                  <a:extLst>
                    <a:ext uri="{FF2B5EF4-FFF2-40B4-BE49-F238E27FC236}">
                      <a16:creationId xmlns:a16="http://schemas.microsoft.com/office/drawing/2014/main" id="{2D5DE553-EF57-4B88-96DB-1269A524B3D4}"/>
                    </a:ext>
                  </a:extLst>
                </p:cNvPr>
                <p:cNvSpPr>
                  <a:spLocks noChangeArrowheads="1"/>
                </p:cNvSpPr>
                <p:nvPr/>
              </p:nvSpPr>
              <p:spPr bwMode="auto">
                <a:xfrm>
                  <a:off x="3016" y="3249"/>
                  <a:ext cx="227" cy="227"/>
                </a:xfrm>
                <a:prstGeom prst="ellipse">
                  <a:avLst/>
                </a:pr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33" name="Oval 48">
                  <a:extLst>
                    <a:ext uri="{FF2B5EF4-FFF2-40B4-BE49-F238E27FC236}">
                      <a16:creationId xmlns:a16="http://schemas.microsoft.com/office/drawing/2014/main" id="{2784BE95-7322-4146-8C38-B8151F0BE45C}"/>
                    </a:ext>
                  </a:extLst>
                </p:cNvPr>
                <p:cNvSpPr>
                  <a:spLocks noChangeArrowheads="1"/>
                </p:cNvSpPr>
                <p:nvPr/>
              </p:nvSpPr>
              <p:spPr bwMode="auto">
                <a:xfrm>
                  <a:off x="3016" y="3249"/>
                  <a:ext cx="227" cy="227"/>
                </a:xfrm>
                <a:prstGeom prst="ellipse">
                  <a:avLst/>
                </a:prstGeom>
                <a:gradFill rotWithShape="1">
                  <a:gsLst>
                    <a:gs pos="0">
                      <a:schemeClr val="tx1">
                        <a:alpha val="84000"/>
                      </a:schemeClr>
                    </a:gs>
                    <a:gs pos="100000">
                      <a:schemeClr val="bg1">
                        <a:alpha val="0"/>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27831" name="Oval 49">
                <a:extLst>
                  <a:ext uri="{FF2B5EF4-FFF2-40B4-BE49-F238E27FC236}">
                    <a16:creationId xmlns:a16="http://schemas.microsoft.com/office/drawing/2014/main" id="{BAFECB6B-7FE5-49AC-B8EE-7BDFFADEFB47}"/>
                  </a:ext>
                </a:extLst>
              </p:cNvPr>
              <p:cNvSpPr>
                <a:spLocks noChangeArrowheads="1"/>
              </p:cNvSpPr>
              <p:nvPr/>
            </p:nvSpPr>
            <p:spPr bwMode="auto">
              <a:xfrm>
                <a:off x="2971" y="3166"/>
                <a:ext cx="317" cy="394"/>
              </a:xfrm>
              <a:prstGeom prst="ellipse">
                <a:avLst/>
              </a:prstGeom>
              <a:noFill/>
              <a:ln w="19050" cmpd="dbl">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27829" name="WordArt 50">
              <a:extLst>
                <a:ext uri="{FF2B5EF4-FFF2-40B4-BE49-F238E27FC236}">
                  <a16:creationId xmlns:a16="http://schemas.microsoft.com/office/drawing/2014/main" id="{B6572481-0AE5-41A5-894F-6DE0730EB592}"/>
                </a:ext>
              </a:extLst>
            </p:cNvPr>
            <p:cNvSpPr>
              <a:spLocks noChangeArrowheads="1" noChangeShapeType="1" noTextEdit="1"/>
            </p:cNvSpPr>
            <p:nvPr/>
          </p:nvSpPr>
          <p:spPr bwMode="auto">
            <a:xfrm>
              <a:off x="3006" y="3566"/>
              <a:ext cx="228" cy="11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w="9525">
                    <a:solidFill>
                      <a:srgbClr val="FFFF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Urano</a:t>
              </a:r>
            </a:p>
          </p:txBody>
        </p:sp>
      </p:grpSp>
      <p:grpSp>
        <p:nvGrpSpPr>
          <p:cNvPr id="14" name="Group 51">
            <a:extLst>
              <a:ext uri="{FF2B5EF4-FFF2-40B4-BE49-F238E27FC236}">
                <a16:creationId xmlns:a16="http://schemas.microsoft.com/office/drawing/2014/main" id="{799163F4-EE66-4618-8782-BE61D7196537}"/>
              </a:ext>
            </a:extLst>
          </p:cNvPr>
          <p:cNvGrpSpPr>
            <a:grpSpLocks/>
          </p:cNvGrpSpPr>
          <p:nvPr/>
        </p:nvGrpSpPr>
        <p:grpSpPr bwMode="auto">
          <a:xfrm>
            <a:off x="3443288" y="5502275"/>
            <a:ext cx="1463675" cy="808038"/>
            <a:chOff x="1835" y="3126"/>
            <a:chExt cx="922" cy="509"/>
          </a:xfrm>
        </p:grpSpPr>
        <p:sp>
          <p:nvSpPr>
            <p:cNvPr id="27822" name="Oval 52">
              <a:extLst>
                <a:ext uri="{FF2B5EF4-FFF2-40B4-BE49-F238E27FC236}">
                  <a16:creationId xmlns:a16="http://schemas.microsoft.com/office/drawing/2014/main" id="{A5FC4272-ABB2-48A8-BBD5-DFD73A52F1C4}"/>
                </a:ext>
              </a:extLst>
            </p:cNvPr>
            <p:cNvSpPr>
              <a:spLocks noChangeArrowheads="1"/>
            </p:cNvSpPr>
            <p:nvPr/>
          </p:nvSpPr>
          <p:spPr bwMode="auto">
            <a:xfrm rot="20881974" flipH="1">
              <a:off x="2107" y="3127"/>
              <a:ext cx="360" cy="376"/>
            </a:xfrm>
            <a:prstGeom prst="ellipse">
              <a:avLst/>
            </a:prstGeom>
            <a:gradFill rotWithShape="1">
              <a:gsLst>
                <a:gs pos="0">
                  <a:srgbClr val="FEE7F2"/>
                </a:gs>
                <a:gs pos="17999">
                  <a:srgbClr val="FBD49C"/>
                </a:gs>
                <a:gs pos="39000">
                  <a:srgbClr val="FBA97D"/>
                </a:gs>
                <a:gs pos="64000">
                  <a:srgbClr val="FAC77D"/>
                </a:gs>
                <a:gs pos="82001">
                  <a:srgbClr val="FEE7F2"/>
                </a:gs>
                <a:gs pos="100000">
                  <a:srgbClr val="FBEAC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23" name="Oval 53">
              <a:extLst>
                <a:ext uri="{FF2B5EF4-FFF2-40B4-BE49-F238E27FC236}">
                  <a16:creationId xmlns:a16="http://schemas.microsoft.com/office/drawing/2014/main" id="{4EF0452D-8ABC-43E1-8F86-85C45975BCFF}"/>
                </a:ext>
              </a:extLst>
            </p:cNvPr>
            <p:cNvSpPr>
              <a:spLocks noChangeArrowheads="1"/>
            </p:cNvSpPr>
            <p:nvPr/>
          </p:nvSpPr>
          <p:spPr bwMode="auto">
            <a:xfrm rot="20881974" flipH="1">
              <a:off x="2107" y="3126"/>
              <a:ext cx="360" cy="376"/>
            </a:xfrm>
            <a:prstGeom prst="ellipse">
              <a:avLst/>
            </a:prstGeom>
            <a:gradFill rotWithShape="1">
              <a:gsLst>
                <a:gs pos="0">
                  <a:schemeClr val="bg1">
                    <a:alpha val="0"/>
                  </a:schemeClr>
                </a:gs>
                <a:gs pos="100000">
                  <a:schemeClr val="tx1">
                    <a:alpha val="89998"/>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24" name="Freeform 54">
              <a:extLst>
                <a:ext uri="{FF2B5EF4-FFF2-40B4-BE49-F238E27FC236}">
                  <a16:creationId xmlns:a16="http://schemas.microsoft.com/office/drawing/2014/main" id="{9A7AD212-AFD8-4736-BC9E-CB21FF87E66F}"/>
                </a:ext>
              </a:extLst>
            </p:cNvPr>
            <p:cNvSpPr>
              <a:spLocks/>
            </p:cNvSpPr>
            <p:nvPr/>
          </p:nvSpPr>
          <p:spPr bwMode="auto">
            <a:xfrm>
              <a:off x="1865" y="3201"/>
              <a:ext cx="869" cy="247"/>
            </a:xfrm>
            <a:custGeom>
              <a:avLst/>
              <a:gdLst>
                <a:gd name="T0" fmla="*/ 588 w 869"/>
                <a:gd name="T1" fmla="*/ 45 h 247"/>
                <a:gd name="T2" fmla="*/ 842 w 869"/>
                <a:gd name="T3" fmla="*/ 21 h 247"/>
                <a:gd name="T4" fmla="*/ 423 w 869"/>
                <a:gd name="T5" fmla="*/ 173 h 247"/>
                <a:gd name="T6" fmla="*/ 28 w 869"/>
                <a:gd name="T7" fmla="*/ 244 h 247"/>
                <a:gd name="T8" fmla="*/ 252 w 869"/>
                <a:gd name="T9" fmla="*/ 153 h 247"/>
                <a:gd name="T10" fmla="*/ 0 60000 65536"/>
                <a:gd name="T11" fmla="*/ 0 60000 65536"/>
                <a:gd name="T12" fmla="*/ 0 60000 65536"/>
                <a:gd name="T13" fmla="*/ 0 60000 65536"/>
                <a:gd name="T14" fmla="*/ 0 60000 65536"/>
                <a:gd name="T15" fmla="*/ 0 w 869"/>
                <a:gd name="T16" fmla="*/ 0 h 247"/>
                <a:gd name="T17" fmla="*/ 869 w 869"/>
                <a:gd name="T18" fmla="*/ 247 h 247"/>
              </a:gdLst>
              <a:ahLst/>
              <a:cxnLst>
                <a:cxn ang="T10">
                  <a:pos x="T0" y="T1"/>
                </a:cxn>
                <a:cxn ang="T11">
                  <a:pos x="T2" y="T3"/>
                </a:cxn>
                <a:cxn ang="T12">
                  <a:pos x="T4" y="T5"/>
                </a:cxn>
                <a:cxn ang="T13">
                  <a:pos x="T6" y="T7"/>
                </a:cxn>
                <a:cxn ang="T14">
                  <a:pos x="T8" y="T9"/>
                </a:cxn>
              </a:cxnLst>
              <a:rect l="T15" t="T16" r="T17" b="T18"/>
              <a:pathLst>
                <a:path w="869" h="247">
                  <a:moveTo>
                    <a:pt x="588" y="45"/>
                  </a:moveTo>
                  <a:cubicBezTo>
                    <a:pt x="630" y="41"/>
                    <a:pt x="869" y="0"/>
                    <a:pt x="842" y="21"/>
                  </a:cubicBezTo>
                  <a:cubicBezTo>
                    <a:pt x="815" y="42"/>
                    <a:pt x="557" y="136"/>
                    <a:pt x="423" y="173"/>
                  </a:cubicBezTo>
                  <a:cubicBezTo>
                    <a:pt x="287" y="211"/>
                    <a:pt x="56" y="247"/>
                    <a:pt x="28" y="244"/>
                  </a:cubicBezTo>
                  <a:cubicBezTo>
                    <a:pt x="0" y="241"/>
                    <a:pt x="205" y="172"/>
                    <a:pt x="252" y="153"/>
                  </a:cubicBezTo>
                </a:path>
              </a:pathLst>
            </a:custGeom>
            <a:noFill/>
            <a:ln w="19050" cmpd="sng">
              <a:solidFill>
                <a:srgbClr val="FFFF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25" name="Freeform 55">
              <a:extLst>
                <a:ext uri="{FF2B5EF4-FFF2-40B4-BE49-F238E27FC236}">
                  <a16:creationId xmlns:a16="http://schemas.microsoft.com/office/drawing/2014/main" id="{40880968-5F4A-41F4-B466-09F609AC29FC}"/>
                </a:ext>
              </a:extLst>
            </p:cNvPr>
            <p:cNvSpPr>
              <a:spLocks/>
            </p:cNvSpPr>
            <p:nvPr/>
          </p:nvSpPr>
          <p:spPr bwMode="auto">
            <a:xfrm>
              <a:off x="1835" y="3193"/>
              <a:ext cx="922" cy="273"/>
            </a:xfrm>
            <a:custGeom>
              <a:avLst/>
              <a:gdLst>
                <a:gd name="T0" fmla="*/ 621 w 922"/>
                <a:gd name="T1" fmla="*/ 44 h 273"/>
                <a:gd name="T2" fmla="*/ 894 w 922"/>
                <a:gd name="T3" fmla="*/ 26 h 273"/>
                <a:gd name="T4" fmla="*/ 453 w 922"/>
                <a:gd name="T5" fmla="*/ 199 h 273"/>
                <a:gd name="T6" fmla="*/ 30 w 922"/>
                <a:gd name="T7" fmla="*/ 266 h 273"/>
                <a:gd name="T8" fmla="*/ 270 w 922"/>
                <a:gd name="T9" fmla="*/ 158 h 273"/>
                <a:gd name="T10" fmla="*/ 0 60000 65536"/>
                <a:gd name="T11" fmla="*/ 0 60000 65536"/>
                <a:gd name="T12" fmla="*/ 0 60000 65536"/>
                <a:gd name="T13" fmla="*/ 0 60000 65536"/>
                <a:gd name="T14" fmla="*/ 0 60000 65536"/>
                <a:gd name="T15" fmla="*/ 0 w 922"/>
                <a:gd name="T16" fmla="*/ 0 h 273"/>
                <a:gd name="T17" fmla="*/ 922 w 922"/>
                <a:gd name="T18" fmla="*/ 273 h 273"/>
              </a:gdLst>
              <a:ahLst/>
              <a:cxnLst>
                <a:cxn ang="T10">
                  <a:pos x="T0" y="T1"/>
                </a:cxn>
                <a:cxn ang="T11">
                  <a:pos x="T2" y="T3"/>
                </a:cxn>
                <a:cxn ang="T12">
                  <a:pos x="T4" y="T5"/>
                </a:cxn>
                <a:cxn ang="T13">
                  <a:pos x="T6" y="T7"/>
                </a:cxn>
                <a:cxn ang="T14">
                  <a:pos x="T8" y="T9"/>
                </a:cxn>
              </a:cxnLst>
              <a:rect l="T15" t="T16" r="T17" b="T18"/>
              <a:pathLst>
                <a:path w="922" h="273">
                  <a:moveTo>
                    <a:pt x="621" y="44"/>
                  </a:moveTo>
                  <a:cubicBezTo>
                    <a:pt x="666" y="41"/>
                    <a:pt x="922" y="0"/>
                    <a:pt x="894" y="26"/>
                  </a:cubicBezTo>
                  <a:cubicBezTo>
                    <a:pt x="866" y="52"/>
                    <a:pt x="597" y="159"/>
                    <a:pt x="453" y="199"/>
                  </a:cubicBezTo>
                  <a:cubicBezTo>
                    <a:pt x="309" y="239"/>
                    <a:pt x="60" y="273"/>
                    <a:pt x="30" y="266"/>
                  </a:cubicBezTo>
                  <a:cubicBezTo>
                    <a:pt x="0" y="259"/>
                    <a:pt x="220" y="180"/>
                    <a:pt x="270" y="158"/>
                  </a:cubicBezTo>
                </a:path>
              </a:pathLst>
            </a:custGeom>
            <a:noFill/>
            <a:ln w="19050"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26" name="Freeform 56">
              <a:extLst>
                <a:ext uri="{FF2B5EF4-FFF2-40B4-BE49-F238E27FC236}">
                  <a16:creationId xmlns:a16="http://schemas.microsoft.com/office/drawing/2014/main" id="{3F700F6D-234F-4251-BEDF-C96D299C0BFD}"/>
                </a:ext>
              </a:extLst>
            </p:cNvPr>
            <p:cNvSpPr>
              <a:spLocks/>
            </p:cNvSpPr>
            <p:nvPr/>
          </p:nvSpPr>
          <p:spPr bwMode="auto">
            <a:xfrm>
              <a:off x="1897" y="3215"/>
              <a:ext cx="801" cy="226"/>
            </a:xfrm>
            <a:custGeom>
              <a:avLst/>
              <a:gdLst>
                <a:gd name="T0" fmla="*/ 568 w 801"/>
                <a:gd name="T1" fmla="*/ 52 h 226"/>
                <a:gd name="T2" fmla="*/ 772 w 801"/>
                <a:gd name="T3" fmla="*/ 16 h 226"/>
                <a:gd name="T4" fmla="*/ 394 w 801"/>
                <a:gd name="T5" fmla="*/ 148 h 226"/>
                <a:gd name="T6" fmla="*/ 28 w 801"/>
                <a:gd name="T7" fmla="*/ 226 h 226"/>
                <a:gd name="T8" fmla="*/ 223 w 801"/>
                <a:gd name="T9" fmla="*/ 151 h 226"/>
                <a:gd name="T10" fmla="*/ 0 60000 65536"/>
                <a:gd name="T11" fmla="*/ 0 60000 65536"/>
                <a:gd name="T12" fmla="*/ 0 60000 65536"/>
                <a:gd name="T13" fmla="*/ 0 60000 65536"/>
                <a:gd name="T14" fmla="*/ 0 60000 65536"/>
                <a:gd name="T15" fmla="*/ 0 w 801"/>
                <a:gd name="T16" fmla="*/ 0 h 226"/>
                <a:gd name="T17" fmla="*/ 801 w 801"/>
                <a:gd name="T18" fmla="*/ 226 h 226"/>
              </a:gdLst>
              <a:ahLst/>
              <a:cxnLst>
                <a:cxn ang="T10">
                  <a:pos x="T0" y="T1"/>
                </a:cxn>
                <a:cxn ang="T11">
                  <a:pos x="T2" y="T3"/>
                </a:cxn>
                <a:cxn ang="T12">
                  <a:pos x="T4" y="T5"/>
                </a:cxn>
                <a:cxn ang="T13">
                  <a:pos x="T6" y="T7"/>
                </a:cxn>
                <a:cxn ang="T14">
                  <a:pos x="T8" y="T9"/>
                </a:cxn>
              </a:cxnLst>
              <a:rect l="T15" t="T16" r="T17" b="T18"/>
              <a:pathLst>
                <a:path w="801" h="226">
                  <a:moveTo>
                    <a:pt x="568" y="52"/>
                  </a:moveTo>
                  <a:cubicBezTo>
                    <a:pt x="602" y="46"/>
                    <a:pt x="801" y="0"/>
                    <a:pt x="772" y="16"/>
                  </a:cubicBezTo>
                  <a:cubicBezTo>
                    <a:pt x="743" y="32"/>
                    <a:pt x="518" y="113"/>
                    <a:pt x="394" y="148"/>
                  </a:cubicBezTo>
                  <a:cubicBezTo>
                    <a:pt x="270" y="183"/>
                    <a:pt x="56" y="226"/>
                    <a:pt x="28" y="226"/>
                  </a:cubicBezTo>
                  <a:cubicBezTo>
                    <a:pt x="0" y="226"/>
                    <a:pt x="183" y="167"/>
                    <a:pt x="223" y="151"/>
                  </a:cubicBezTo>
                </a:path>
              </a:pathLst>
            </a:custGeom>
            <a:noFill/>
            <a:ln w="19050"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27" name="WordArt 57">
              <a:extLst>
                <a:ext uri="{FF2B5EF4-FFF2-40B4-BE49-F238E27FC236}">
                  <a16:creationId xmlns:a16="http://schemas.microsoft.com/office/drawing/2014/main" id="{D58FD335-2E5C-4A3F-B60E-4E4B4593BB77}"/>
                </a:ext>
              </a:extLst>
            </p:cNvPr>
            <p:cNvSpPr>
              <a:spLocks noChangeArrowheads="1" noChangeShapeType="1" noTextEdit="1"/>
            </p:cNvSpPr>
            <p:nvPr/>
          </p:nvSpPr>
          <p:spPr bwMode="auto">
            <a:xfrm>
              <a:off x="2144" y="3521"/>
              <a:ext cx="282" cy="11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w="9525">
                    <a:solidFill>
                      <a:srgbClr val="FFFF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Saturno</a:t>
              </a:r>
            </a:p>
          </p:txBody>
        </p:sp>
      </p:grpSp>
      <p:grpSp>
        <p:nvGrpSpPr>
          <p:cNvPr id="15" name="Group 58">
            <a:extLst>
              <a:ext uri="{FF2B5EF4-FFF2-40B4-BE49-F238E27FC236}">
                <a16:creationId xmlns:a16="http://schemas.microsoft.com/office/drawing/2014/main" id="{F98DB2E3-1701-4FE3-A1CA-DA869CA67BEA}"/>
              </a:ext>
            </a:extLst>
          </p:cNvPr>
          <p:cNvGrpSpPr>
            <a:grpSpLocks/>
          </p:cNvGrpSpPr>
          <p:nvPr/>
        </p:nvGrpSpPr>
        <p:grpSpPr bwMode="auto">
          <a:xfrm>
            <a:off x="2843213" y="5565775"/>
            <a:ext cx="647700" cy="815975"/>
            <a:chOff x="1457" y="3166"/>
            <a:chExt cx="408" cy="514"/>
          </a:xfrm>
        </p:grpSpPr>
        <p:sp>
          <p:nvSpPr>
            <p:cNvPr id="27818" name="WordArt 59">
              <a:extLst>
                <a:ext uri="{FF2B5EF4-FFF2-40B4-BE49-F238E27FC236}">
                  <a16:creationId xmlns:a16="http://schemas.microsoft.com/office/drawing/2014/main" id="{02166F4F-8514-4716-ACF7-79032586540F}"/>
                </a:ext>
              </a:extLst>
            </p:cNvPr>
            <p:cNvSpPr>
              <a:spLocks noChangeArrowheads="1" noChangeShapeType="1" noTextEdit="1"/>
            </p:cNvSpPr>
            <p:nvPr/>
          </p:nvSpPr>
          <p:spPr bwMode="auto">
            <a:xfrm>
              <a:off x="1535" y="3566"/>
              <a:ext cx="240" cy="114"/>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0" i="0" u="none" strike="noStrike" kern="10" cap="none" spc="0" normalizeH="0" baseline="0" noProof="0">
                  <a:ln w="9525">
                    <a:solidFill>
                      <a:srgbClr val="FFFF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Jupiter</a:t>
              </a:r>
            </a:p>
          </p:txBody>
        </p:sp>
        <p:grpSp>
          <p:nvGrpSpPr>
            <p:cNvPr id="27819" name="Group 60">
              <a:extLst>
                <a:ext uri="{FF2B5EF4-FFF2-40B4-BE49-F238E27FC236}">
                  <a16:creationId xmlns:a16="http://schemas.microsoft.com/office/drawing/2014/main" id="{E55F234A-FF46-406B-9F2D-6C11BE688938}"/>
                </a:ext>
              </a:extLst>
            </p:cNvPr>
            <p:cNvGrpSpPr>
              <a:grpSpLocks/>
            </p:cNvGrpSpPr>
            <p:nvPr/>
          </p:nvGrpSpPr>
          <p:grpSpPr bwMode="auto">
            <a:xfrm>
              <a:off x="1457" y="3166"/>
              <a:ext cx="408" cy="400"/>
              <a:chOff x="1457" y="3166"/>
              <a:chExt cx="408" cy="400"/>
            </a:xfrm>
          </p:grpSpPr>
          <p:sp>
            <p:nvSpPr>
              <p:cNvPr id="27820" name="Oval 61">
                <a:extLst>
                  <a:ext uri="{FF2B5EF4-FFF2-40B4-BE49-F238E27FC236}">
                    <a16:creationId xmlns:a16="http://schemas.microsoft.com/office/drawing/2014/main" id="{5B95BE49-65D8-4081-B49F-73D871661380}"/>
                  </a:ext>
                </a:extLst>
              </p:cNvPr>
              <p:cNvSpPr>
                <a:spLocks noChangeArrowheads="1"/>
              </p:cNvSpPr>
              <p:nvPr/>
            </p:nvSpPr>
            <p:spPr bwMode="auto">
              <a:xfrm>
                <a:off x="1457" y="3166"/>
                <a:ext cx="408" cy="400"/>
              </a:xfrm>
              <a:prstGeom prst="ellipse">
                <a:avLst/>
              </a:prstGeom>
              <a:gradFill rotWithShape="1">
                <a:gsLst>
                  <a:gs pos="0">
                    <a:srgbClr val="663012"/>
                  </a:gs>
                  <a:gs pos="14999">
                    <a:srgbClr val="A65528"/>
                  </a:gs>
                  <a:gs pos="35001">
                    <a:srgbClr val="D49E6C"/>
                  </a:gs>
                  <a:gs pos="50000">
                    <a:srgbClr val="D6B19C"/>
                  </a:gs>
                  <a:gs pos="64999">
                    <a:srgbClr val="D49E6C"/>
                  </a:gs>
                  <a:gs pos="85001">
                    <a:srgbClr val="A65528"/>
                  </a:gs>
                  <a:gs pos="100000">
                    <a:srgbClr val="66301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21" name="Oval 62">
                <a:extLst>
                  <a:ext uri="{FF2B5EF4-FFF2-40B4-BE49-F238E27FC236}">
                    <a16:creationId xmlns:a16="http://schemas.microsoft.com/office/drawing/2014/main" id="{671E09CD-7EB6-4CFA-9049-3F7A5D84E04D}"/>
                  </a:ext>
                </a:extLst>
              </p:cNvPr>
              <p:cNvSpPr>
                <a:spLocks noChangeArrowheads="1"/>
              </p:cNvSpPr>
              <p:nvPr/>
            </p:nvSpPr>
            <p:spPr bwMode="auto">
              <a:xfrm>
                <a:off x="1457" y="3166"/>
                <a:ext cx="408" cy="400"/>
              </a:xfrm>
              <a:prstGeom prst="ellipse">
                <a:avLst/>
              </a:prstGeom>
              <a:gradFill rotWithShape="1">
                <a:gsLst>
                  <a:gs pos="0">
                    <a:schemeClr val="tx1">
                      <a:alpha val="62000"/>
                    </a:schemeClr>
                  </a:gs>
                  <a:gs pos="100000">
                    <a:schemeClr val="bg1">
                      <a:alpha val="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grpSp>
        <p:nvGrpSpPr>
          <p:cNvPr id="17" name="Group 63">
            <a:extLst>
              <a:ext uri="{FF2B5EF4-FFF2-40B4-BE49-F238E27FC236}">
                <a16:creationId xmlns:a16="http://schemas.microsoft.com/office/drawing/2014/main" id="{3CAB563B-CF9F-43C6-BC6C-A04D3511D14E}"/>
              </a:ext>
            </a:extLst>
          </p:cNvPr>
          <p:cNvGrpSpPr>
            <a:grpSpLocks/>
          </p:cNvGrpSpPr>
          <p:nvPr/>
        </p:nvGrpSpPr>
        <p:grpSpPr bwMode="auto">
          <a:xfrm>
            <a:off x="2287588" y="5927725"/>
            <a:ext cx="304800" cy="347663"/>
            <a:chOff x="2505" y="898"/>
            <a:chExt cx="192" cy="219"/>
          </a:xfrm>
        </p:grpSpPr>
        <p:sp>
          <p:nvSpPr>
            <p:cNvPr id="27816" name="Oval 64">
              <a:extLst>
                <a:ext uri="{FF2B5EF4-FFF2-40B4-BE49-F238E27FC236}">
                  <a16:creationId xmlns:a16="http://schemas.microsoft.com/office/drawing/2014/main" id="{14F36B25-BD09-4842-A7C9-FA6334D1FE67}"/>
                </a:ext>
              </a:extLst>
            </p:cNvPr>
            <p:cNvSpPr>
              <a:spLocks noChangeArrowheads="1"/>
            </p:cNvSpPr>
            <p:nvPr/>
          </p:nvSpPr>
          <p:spPr bwMode="auto">
            <a:xfrm>
              <a:off x="2539" y="898"/>
              <a:ext cx="113" cy="113"/>
            </a:xfrm>
            <a:prstGeom prst="ellipse">
              <a:avLst/>
            </a:prstGeom>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17" name="WordArt 65">
              <a:extLst>
                <a:ext uri="{FF2B5EF4-FFF2-40B4-BE49-F238E27FC236}">
                  <a16:creationId xmlns:a16="http://schemas.microsoft.com/office/drawing/2014/main" id="{9BDB5EB0-0322-442E-B3E2-45E228773E9F}"/>
                </a:ext>
              </a:extLst>
            </p:cNvPr>
            <p:cNvSpPr>
              <a:spLocks noChangeArrowheads="1" noChangeShapeType="1" noTextEdit="1"/>
            </p:cNvSpPr>
            <p:nvPr/>
          </p:nvSpPr>
          <p:spPr bwMode="auto">
            <a:xfrm>
              <a:off x="2505" y="1027"/>
              <a:ext cx="192" cy="9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0" cap="none" spc="0" normalizeH="0" baseline="0" noProof="0">
                  <a:ln w="9525">
                    <a:solidFill>
                      <a:srgbClr val="FFFF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Marte</a:t>
              </a:r>
            </a:p>
          </p:txBody>
        </p:sp>
      </p:grpSp>
      <p:grpSp>
        <p:nvGrpSpPr>
          <p:cNvPr id="18" name="Group 66">
            <a:extLst>
              <a:ext uri="{FF2B5EF4-FFF2-40B4-BE49-F238E27FC236}">
                <a16:creationId xmlns:a16="http://schemas.microsoft.com/office/drawing/2014/main" id="{1F48FE58-34D4-4D6F-8319-D40915388A91}"/>
              </a:ext>
            </a:extLst>
          </p:cNvPr>
          <p:cNvGrpSpPr>
            <a:grpSpLocks/>
          </p:cNvGrpSpPr>
          <p:nvPr/>
        </p:nvGrpSpPr>
        <p:grpSpPr bwMode="auto">
          <a:xfrm>
            <a:off x="1604963" y="5840413"/>
            <a:ext cx="657225" cy="476250"/>
            <a:chOff x="1011" y="3679"/>
            <a:chExt cx="414" cy="300"/>
          </a:xfrm>
        </p:grpSpPr>
        <p:grpSp>
          <p:nvGrpSpPr>
            <p:cNvPr id="27787" name="Group 67">
              <a:extLst>
                <a:ext uri="{FF2B5EF4-FFF2-40B4-BE49-F238E27FC236}">
                  <a16:creationId xmlns:a16="http://schemas.microsoft.com/office/drawing/2014/main" id="{E295392B-8CFE-469A-B54F-360994388885}"/>
                </a:ext>
              </a:extLst>
            </p:cNvPr>
            <p:cNvGrpSpPr>
              <a:grpSpLocks/>
            </p:cNvGrpSpPr>
            <p:nvPr/>
          </p:nvGrpSpPr>
          <p:grpSpPr bwMode="auto">
            <a:xfrm>
              <a:off x="1114" y="3679"/>
              <a:ext cx="204" cy="300"/>
              <a:chOff x="787" y="3302"/>
              <a:chExt cx="204" cy="300"/>
            </a:xfrm>
          </p:grpSpPr>
          <p:sp>
            <p:nvSpPr>
              <p:cNvPr id="27790" name="WordArt 68">
                <a:extLst>
                  <a:ext uri="{FF2B5EF4-FFF2-40B4-BE49-F238E27FC236}">
                    <a16:creationId xmlns:a16="http://schemas.microsoft.com/office/drawing/2014/main" id="{8DF40E31-559C-4923-A48E-47FCD720EA83}"/>
                  </a:ext>
                </a:extLst>
              </p:cNvPr>
              <p:cNvSpPr>
                <a:spLocks noChangeArrowheads="1" noChangeShapeType="1" noTextEdit="1"/>
              </p:cNvSpPr>
              <p:nvPr/>
            </p:nvSpPr>
            <p:spPr bwMode="auto">
              <a:xfrm>
                <a:off x="797" y="3512"/>
                <a:ext cx="186" cy="9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0" cap="none" spc="0" normalizeH="0" baseline="0" noProof="0">
                    <a:ln w="9525">
                      <a:solidFill>
                        <a:srgbClr val="FFFF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Tierra</a:t>
                </a:r>
              </a:p>
            </p:txBody>
          </p:sp>
          <p:grpSp>
            <p:nvGrpSpPr>
              <p:cNvPr id="27791" name="Group 69">
                <a:extLst>
                  <a:ext uri="{FF2B5EF4-FFF2-40B4-BE49-F238E27FC236}">
                    <a16:creationId xmlns:a16="http://schemas.microsoft.com/office/drawing/2014/main" id="{3D3CDEA9-DA5A-4DA7-9608-DF32B0DA3732}"/>
                  </a:ext>
                </a:extLst>
              </p:cNvPr>
              <p:cNvGrpSpPr>
                <a:grpSpLocks/>
              </p:cNvGrpSpPr>
              <p:nvPr/>
            </p:nvGrpSpPr>
            <p:grpSpPr bwMode="auto">
              <a:xfrm>
                <a:off x="787" y="3302"/>
                <a:ext cx="204" cy="202"/>
                <a:chOff x="2047" y="1444"/>
                <a:chExt cx="1911" cy="1697"/>
              </a:xfrm>
            </p:grpSpPr>
            <p:sp>
              <p:nvSpPr>
                <p:cNvPr id="27792" name="Freeform 70">
                  <a:extLst>
                    <a:ext uri="{FF2B5EF4-FFF2-40B4-BE49-F238E27FC236}">
                      <a16:creationId xmlns:a16="http://schemas.microsoft.com/office/drawing/2014/main" id="{2BD2ADFC-C96F-46ED-A02B-FBF8597112E3}"/>
                    </a:ext>
                  </a:extLst>
                </p:cNvPr>
                <p:cNvSpPr>
                  <a:spLocks/>
                </p:cNvSpPr>
                <p:nvPr/>
              </p:nvSpPr>
              <p:spPr bwMode="auto">
                <a:xfrm>
                  <a:off x="2066" y="1459"/>
                  <a:ext cx="1848" cy="1655"/>
                </a:xfrm>
                <a:custGeom>
                  <a:avLst/>
                  <a:gdLst>
                    <a:gd name="T0" fmla="*/ 1 w 3696"/>
                    <a:gd name="T1" fmla="*/ 0 h 3311"/>
                    <a:gd name="T2" fmla="*/ 1 w 3696"/>
                    <a:gd name="T3" fmla="*/ 0 h 3311"/>
                    <a:gd name="T4" fmla="*/ 1 w 3696"/>
                    <a:gd name="T5" fmla="*/ 0 h 3311"/>
                    <a:gd name="T6" fmla="*/ 1 w 3696"/>
                    <a:gd name="T7" fmla="*/ 0 h 3311"/>
                    <a:gd name="T8" fmla="*/ 0 w 3696"/>
                    <a:gd name="T9" fmla="*/ 0 h 3311"/>
                    <a:gd name="T10" fmla="*/ 1 w 3696"/>
                    <a:gd name="T11" fmla="*/ 0 h 3311"/>
                    <a:gd name="T12" fmla="*/ 1 w 3696"/>
                    <a:gd name="T13" fmla="*/ 0 h 3311"/>
                    <a:gd name="T14" fmla="*/ 1 w 3696"/>
                    <a:gd name="T15" fmla="*/ 0 h 3311"/>
                    <a:gd name="T16" fmla="*/ 1 w 3696"/>
                    <a:gd name="T17" fmla="*/ 0 h 3311"/>
                    <a:gd name="T18" fmla="*/ 1 w 3696"/>
                    <a:gd name="T19" fmla="*/ 0 h 3311"/>
                    <a:gd name="T20" fmla="*/ 1 w 3696"/>
                    <a:gd name="T21" fmla="*/ 0 h 3311"/>
                    <a:gd name="T22" fmla="*/ 1 w 3696"/>
                    <a:gd name="T23" fmla="*/ 0 h 3311"/>
                    <a:gd name="T24" fmla="*/ 1 w 3696"/>
                    <a:gd name="T25" fmla="*/ 0 h 3311"/>
                    <a:gd name="T26" fmla="*/ 1 w 3696"/>
                    <a:gd name="T27" fmla="*/ 0 h 3311"/>
                    <a:gd name="T28" fmla="*/ 1 w 3696"/>
                    <a:gd name="T29" fmla="*/ 0 h 3311"/>
                    <a:gd name="T30" fmla="*/ 1 w 3696"/>
                    <a:gd name="T31" fmla="*/ 0 h 3311"/>
                    <a:gd name="T32" fmla="*/ 1 w 3696"/>
                    <a:gd name="T33" fmla="*/ 0 h 3311"/>
                    <a:gd name="T34" fmla="*/ 1 w 3696"/>
                    <a:gd name="T35" fmla="*/ 0 h 3311"/>
                    <a:gd name="T36" fmla="*/ 1 w 3696"/>
                    <a:gd name="T37" fmla="*/ 0 h 3311"/>
                    <a:gd name="T38" fmla="*/ 1 w 3696"/>
                    <a:gd name="T39" fmla="*/ 0 h 3311"/>
                    <a:gd name="T40" fmla="*/ 1 w 3696"/>
                    <a:gd name="T41" fmla="*/ 0 h 3311"/>
                    <a:gd name="T42" fmla="*/ 1 w 3696"/>
                    <a:gd name="T43" fmla="*/ 0 h 3311"/>
                    <a:gd name="T44" fmla="*/ 1 w 3696"/>
                    <a:gd name="T45" fmla="*/ 0 h 3311"/>
                    <a:gd name="T46" fmla="*/ 1 w 3696"/>
                    <a:gd name="T47" fmla="*/ 0 h 3311"/>
                    <a:gd name="T48" fmla="*/ 1 w 3696"/>
                    <a:gd name="T49" fmla="*/ 0 h 3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96"/>
                    <a:gd name="T76" fmla="*/ 0 h 3311"/>
                    <a:gd name="T77" fmla="*/ 3696 w 3696"/>
                    <a:gd name="T78" fmla="*/ 3311 h 33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96" h="3311">
                      <a:moveTo>
                        <a:pt x="773" y="232"/>
                      </a:moveTo>
                      <a:lnTo>
                        <a:pt x="361" y="688"/>
                      </a:lnTo>
                      <a:lnTo>
                        <a:pt x="102" y="1091"/>
                      </a:lnTo>
                      <a:lnTo>
                        <a:pt x="17" y="1471"/>
                      </a:lnTo>
                      <a:lnTo>
                        <a:pt x="0" y="1883"/>
                      </a:lnTo>
                      <a:lnTo>
                        <a:pt x="163" y="2347"/>
                      </a:lnTo>
                      <a:lnTo>
                        <a:pt x="490" y="2762"/>
                      </a:lnTo>
                      <a:lnTo>
                        <a:pt x="876" y="3089"/>
                      </a:lnTo>
                      <a:lnTo>
                        <a:pt x="1496" y="3277"/>
                      </a:lnTo>
                      <a:lnTo>
                        <a:pt x="1994" y="3311"/>
                      </a:lnTo>
                      <a:lnTo>
                        <a:pt x="2631" y="3174"/>
                      </a:lnTo>
                      <a:lnTo>
                        <a:pt x="3207" y="2847"/>
                      </a:lnTo>
                      <a:lnTo>
                        <a:pt x="3534" y="2459"/>
                      </a:lnTo>
                      <a:lnTo>
                        <a:pt x="3696" y="1918"/>
                      </a:lnTo>
                      <a:lnTo>
                        <a:pt x="3696" y="1359"/>
                      </a:lnTo>
                      <a:lnTo>
                        <a:pt x="3576" y="920"/>
                      </a:lnTo>
                      <a:lnTo>
                        <a:pt x="3283" y="559"/>
                      </a:lnTo>
                      <a:lnTo>
                        <a:pt x="2941" y="300"/>
                      </a:lnTo>
                      <a:lnTo>
                        <a:pt x="2614" y="163"/>
                      </a:lnTo>
                      <a:lnTo>
                        <a:pt x="2287" y="68"/>
                      </a:lnTo>
                      <a:lnTo>
                        <a:pt x="1884" y="17"/>
                      </a:lnTo>
                      <a:lnTo>
                        <a:pt x="1616" y="0"/>
                      </a:lnTo>
                      <a:lnTo>
                        <a:pt x="1220" y="76"/>
                      </a:lnTo>
                      <a:lnTo>
                        <a:pt x="773" y="232"/>
                      </a:lnTo>
                      <a:close/>
                    </a:path>
                  </a:pathLst>
                </a:custGeom>
                <a:gradFill rotWithShape="1">
                  <a:gsLst>
                    <a:gs pos="0">
                      <a:srgbClr val="66FFFF"/>
                    </a:gs>
                    <a:gs pos="100000">
                      <a:srgbClr val="0000CC"/>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93" name="Freeform 71">
                  <a:extLst>
                    <a:ext uri="{FF2B5EF4-FFF2-40B4-BE49-F238E27FC236}">
                      <a16:creationId xmlns:a16="http://schemas.microsoft.com/office/drawing/2014/main" id="{2C4775EF-9302-4660-9830-BE276D8083CE}"/>
                    </a:ext>
                  </a:extLst>
                </p:cNvPr>
                <p:cNvSpPr>
                  <a:spLocks/>
                </p:cNvSpPr>
                <p:nvPr/>
              </p:nvSpPr>
              <p:spPr bwMode="auto">
                <a:xfrm>
                  <a:off x="3597" y="1674"/>
                  <a:ext cx="327" cy="597"/>
                </a:xfrm>
                <a:custGeom>
                  <a:avLst/>
                  <a:gdLst>
                    <a:gd name="T0" fmla="*/ 1 w 654"/>
                    <a:gd name="T1" fmla="*/ 0 h 1196"/>
                    <a:gd name="T2" fmla="*/ 1 w 654"/>
                    <a:gd name="T3" fmla="*/ 0 h 1196"/>
                    <a:gd name="T4" fmla="*/ 0 w 654"/>
                    <a:gd name="T5" fmla="*/ 0 h 1196"/>
                    <a:gd name="T6" fmla="*/ 1 w 654"/>
                    <a:gd name="T7" fmla="*/ 0 h 1196"/>
                    <a:gd name="T8" fmla="*/ 1 w 654"/>
                    <a:gd name="T9" fmla="*/ 0 h 1196"/>
                    <a:gd name="T10" fmla="*/ 1 w 654"/>
                    <a:gd name="T11" fmla="*/ 0 h 1196"/>
                    <a:gd name="T12" fmla="*/ 1 w 654"/>
                    <a:gd name="T13" fmla="*/ 0 h 1196"/>
                    <a:gd name="T14" fmla="*/ 1 w 654"/>
                    <a:gd name="T15" fmla="*/ 0 h 1196"/>
                    <a:gd name="T16" fmla="*/ 1 w 654"/>
                    <a:gd name="T17" fmla="*/ 0 h 1196"/>
                    <a:gd name="T18" fmla="*/ 1 w 654"/>
                    <a:gd name="T19" fmla="*/ 0 h 1196"/>
                    <a:gd name="T20" fmla="*/ 1 w 654"/>
                    <a:gd name="T21" fmla="*/ 0 h 1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1196"/>
                    <a:gd name="T35" fmla="*/ 654 w 654"/>
                    <a:gd name="T36" fmla="*/ 1196 h 1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1196">
                      <a:moveTo>
                        <a:pt x="24" y="0"/>
                      </a:moveTo>
                      <a:lnTo>
                        <a:pt x="85" y="284"/>
                      </a:lnTo>
                      <a:lnTo>
                        <a:pt x="0" y="447"/>
                      </a:lnTo>
                      <a:lnTo>
                        <a:pt x="154" y="576"/>
                      </a:lnTo>
                      <a:lnTo>
                        <a:pt x="412" y="886"/>
                      </a:lnTo>
                      <a:lnTo>
                        <a:pt x="395" y="1050"/>
                      </a:lnTo>
                      <a:lnTo>
                        <a:pt x="654" y="1196"/>
                      </a:lnTo>
                      <a:lnTo>
                        <a:pt x="549" y="628"/>
                      </a:lnTo>
                      <a:lnTo>
                        <a:pt x="334" y="242"/>
                      </a:lnTo>
                      <a:lnTo>
                        <a:pt x="24" y="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94" name="Freeform 72">
                  <a:extLst>
                    <a:ext uri="{FF2B5EF4-FFF2-40B4-BE49-F238E27FC236}">
                      <a16:creationId xmlns:a16="http://schemas.microsoft.com/office/drawing/2014/main" id="{9AC316A0-39CB-4163-97A2-5892876DDAF4}"/>
                    </a:ext>
                  </a:extLst>
                </p:cNvPr>
                <p:cNvSpPr>
                  <a:spLocks/>
                </p:cNvSpPr>
                <p:nvPr/>
              </p:nvSpPr>
              <p:spPr bwMode="auto">
                <a:xfrm>
                  <a:off x="2127" y="2465"/>
                  <a:ext cx="219" cy="413"/>
                </a:xfrm>
                <a:custGeom>
                  <a:avLst/>
                  <a:gdLst>
                    <a:gd name="T0" fmla="*/ 0 w 438"/>
                    <a:gd name="T1" fmla="*/ 1 h 825"/>
                    <a:gd name="T2" fmla="*/ 1 w 438"/>
                    <a:gd name="T3" fmla="*/ 0 h 825"/>
                    <a:gd name="T4" fmla="*/ 1 w 438"/>
                    <a:gd name="T5" fmla="*/ 1 h 825"/>
                    <a:gd name="T6" fmla="*/ 1 w 438"/>
                    <a:gd name="T7" fmla="*/ 1 h 825"/>
                    <a:gd name="T8" fmla="*/ 1 w 438"/>
                    <a:gd name="T9" fmla="*/ 1 h 825"/>
                    <a:gd name="T10" fmla="*/ 1 w 438"/>
                    <a:gd name="T11" fmla="*/ 1 h 825"/>
                    <a:gd name="T12" fmla="*/ 0 w 438"/>
                    <a:gd name="T13" fmla="*/ 1 h 825"/>
                    <a:gd name="T14" fmla="*/ 0 w 438"/>
                    <a:gd name="T15" fmla="*/ 1 h 825"/>
                    <a:gd name="T16" fmla="*/ 0 60000 65536"/>
                    <a:gd name="T17" fmla="*/ 0 60000 65536"/>
                    <a:gd name="T18" fmla="*/ 0 60000 65536"/>
                    <a:gd name="T19" fmla="*/ 0 60000 65536"/>
                    <a:gd name="T20" fmla="*/ 0 60000 65536"/>
                    <a:gd name="T21" fmla="*/ 0 60000 65536"/>
                    <a:gd name="T22" fmla="*/ 0 60000 65536"/>
                    <a:gd name="T23" fmla="*/ 0 60000 65536"/>
                    <a:gd name="T24" fmla="*/ 0 w 438"/>
                    <a:gd name="T25" fmla="*/ 0 h 825"/>
                    <a:gd name="T26" fmla="*/ 438 w 438"/>
                    <a:gd name="T27" fmla="*/ 825 h 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8" h="825">
                      <a:moveTo>
                        <a:pt x="0" y="327"/>
                      </a:moveTo>
                      <a:lnTo>
                        <a:pt x="274" y="0"/>
                      </a:lnTo>
                      <a:lnTo>
                        <a:pt x="284" y="361"/>
                      </a:lnTo>
                      <a:lnTo>
                        <a:pt x="430" y="395"/>
                      </a:lnTo>
                      <a:lnTo>
                        <a:pt x="438" y="825"/>
                      </a:lnTo>
                      <a:lnTo>
                        <a:pt x="154" y="585"/>
                      </a:lnTo>
                      <a:lnTo>
                        <a:pt x="0" y="327"/>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95" name="Freeform 73">
                  <a:extLst>
                    <a:ext uri="{FF2B5EF4-FFF2-40B4-BE49-F238E27FC236}">
                      <a16:creationId xmlns:a16="http://schemas.microsoft.com/office/drawing/2014/main" id="{18898CDC-CA5F-49A2-AB01-2D725C211EAF}"/>
                    </a:ext>
                  </a:extLst>
                </p:cNvPr>
                <p:cNvSpPr>
                  <a:spLocks/>
                </p:cNvSpPr>
                <p:nvPr/>
              </p:nvSpPr>
              <p:spPr bwMode="auto">
                <a:xfrm>
                  <a:off x="3631" y="2212"/>
                  <a:ext cx="283" cy="555"/>
                </a:xfrm>
                <a:custGeom>
                  <a:avLst/>
                  <a:gdLst>
                    <a:gd name="T0" fmla="*/ 0 w 567"/>
                    <a:gd name="T1" fmla="*/ 1 h 1110"/>
                    <a:gd name="T2" fmla="*/ 0 w 567"/>
                    <a:gd name="T3" fmla="*/ 1 h 1110"/>
                    <a:gd name="T4" fmla="*/ 0 w 567"/>
                    <a:gd name="T5" fmla="*/ 1 h 1110"/>
                    <a:gd name="T6" fmla="*/ 0 w 567"/>
                    <a:gd name="T7" fmla="*/ 1 h 1110"/>
                    <a:gd name="T8" fmla="*/ 0 w 567"/>
                    <a:gd name="T9" fmla="*/ 1 h 1110"/>
                    <a:gd name="T10" fmla="*/ 0 w 567"/>
                    <a:gd name="T11" fmla="*/ 0 h 1110"/>
                    <a:gd name="T12" fmla="*/ 0 w 567"/>
                    <a:gd name="T13" fmla="*/ 1 h 1110"/>
                    <a:gd name="T14" fmla="*/ 0 w 567"/>
                    <a:gd name="T15" fmla="*/ 1 h 1110"/>
                    <a:gd name="T16" fmla="*/ 0 w 567"/>
                    <a:gd name="T17" fmla="*/ 1 h 1110"/>
                    <a:gd name="T18" fmla="*/ 0 w 567"/>
                    <a:gd name="T19" fmla="*/ 1 h 1110"/>
                    <a:gd name="T20" fmla="*/ 0 w 567"/>
                    <a:gd name="T21" fmla="*/ 1 h 1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1110"/>
                    <a:gd name="T35" fmla="*/ 567 w 567"/>
                    <a:gd name="T36" fmla="*/ 1110 h 1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1110">
                      <a:moveTo>
                        <a:pt x="249" y="1110"/>
                      </a:moveTo>
                      <a:lnTo>
                        <a:pt x="259" y="876"/>
                      </a:lnTo>
                      <a:lnTo>
                        <a:pt x="163" y="705"/>
                      </a:lnTo>
                      <a:lnTo>
                        <a:pt x="0" y="532"/>
                      </a:lnTo>
                      <a:lnTo>
                        <a:pt x="34" y="95"/>
                      </a:lnTo>
                      <a:lnTo>
                        <a:pt x="300" y="0"/>
                      </a:lnTo>
                      <a:lnTo>
                        <a:pt x="549" y="17"/>
                      </a:lnTo>
                      <a:lnTo>
                        <a:pt x="567" y="378"/>
                      </a:lnTo>
                      <a:lnTo>
                        <a:pt x="464" y="791"/>
                      </a:lnTo>
                      <a:lnTo>
                        <a:pt x="249" y="111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96" name="Freeform 74">
                  <a:extLst>
                    <a:ext uri="{FF2B5EF4-FFF2-40B4-BE49-F238E27FC236}">
                      <a16:creationId xmlns:a16="http://schemas.microsoft.com/office/drawing/2014/main" id="{70121E36-D50F-4B7B-BDEE-A1CEE44408F3}"/>
                    </a:ext>
                  </a:extLst>
                </p:cNvPr>
                <p:cNvSpPr>
                  <a:spLocks/>
                </p:cNvSpPr>
                <p:nvPr/>
              </p:nvSpPr>
              <p:spPr bwMode="auto">
                <a:xfrm>
                  <a:off x="2066" y="2004"/>
                  <a:ext cx="138" cy="276"/>
                </a:xfrm>
                <a:custGeom>
                  <a:avLst/>
                  <a:gdLst>
                    <a:gd name="T0" fmla="*/ 1 w 275"/>
                    <a:gd name="T1" fmla="*/ 0 h 551"/>
                    <a:gd name="T2" fmla="*/ 1 w 275"/>
                    <a:gd name="T3" fmla="*/ 1 h 551"/>
                    <a:gd name="T4" fmla="*/ 1 w 275"/>
                    <a:gd name="T5" fmla="*/ 1 h 551"/>
                    <a:gd name="T6" fmla="*/ 0 w 275"/>
                    <a:gd name="T7" fmla="*/ 1 h 551"/>
                    <a:gd name="T8" fmla="*/ 1 w 275"/>
                    <a:gd name="T9" fmla="*/ 0 h 551"/>
                    <a:gd name="T10" fmla="*/ 1 w 275"/>
                    <a:gd name="T11" fmla="*/ 0 h 551"/>
                    <a:gd name="T12" fmla="*/ 0 60000 65536"/>
                    <a:gd name="T13" fmla="*/ 0 60000 65536"/>
                    <a:gd name="T14" fmla="*/ 0 60000 65536"/>
                    <a:gd name="T15" fmla="*/ 0 60000 65536"/>
                    <a:gd name="T16" fmla="*/ 0 60000 65536"/>
                    <a:gd name="T17" fmla="*/ 0 60000 65536"/>
                    <a:gd name="T18" fmla="*/ 0 w 275"/>
                    <a:gd name="T19" fmla="*/ 0 h 551"/>
                    <a:gd name="T20" fmla="*/ 275 w 275"/>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275" h="551">
                      <a:moveTo>
                        <a:pt x="129" y="0"/>
                      </a:moveTo>
                      <a:lnTo>
                        <a:pt x="275" y="112"/>
                      </a:lnTo>
                      <a:lnTo>
                        <a:pt x="207" y="422"/>
                      </a:lnTo>
                      <a:lnTo>
                        <a:pt x="0" y="551"/>
                      </a:lnTo>
                      <a:lnTo>
                        <a:pt x="129" y="0"/>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97" name="Freeform 75">
                  <a:extLst>
                    <a:ext uri="{FF2B5EF4-FFF2-40B4-BE49-F238E27FC236}">
                      <a16:creationId xmlns:a16="http://schemas.microsoft.com/office/drawing/2014/main" id="{1A9393C8-BFBE-45A8-A9D6-DA5FE930B358}"/>
                    </a:ext>
                  </a:extLst>
                </p:cNvPr>
                <p:cNvSpPr>
                  <a:spLocks/>
                </p:cNvSpPr>
                <p:nvPr/>
              </p:nvSpPr>
              <p:spPr bwMode="auto">
                <a:xfrm>
                  <a:off x="2836" y="2259"/>
                  <a:ext cx="640" cy="731"/>
                </a:xfrm>
                <a:custGeom>
                  <a:avLst/>
                  <a:gdLst>
                    <a:gd name="T0" fmla="*/ 1 w 1279"/>
                    <a:gd name="T1" fmla="*/ 1 h 1462"/>
                    <a:gd name="T2" fmla="*/ 1 w 1279"/>
                    <a:gd name="T3" fmla="*/ 1 h 1462"/>
                    <a:gd name="T4" fmla="*/ 1 w 1279"/>
                    <a:gd name="T5" fmla="*/ 1 h 1462"/>
                    <a:gd name="T6" fmla="*/ 0 w 1279"/>
                    <a:gd name="T7" fmla="*/ 1 h 1462"/>
                    <a:gd name="T8" fmla="*/ 1 w 1279"/>
                    <a:gd name="T9" fmla="*/ 1 h 1462"/>
                    <a:gd name="T10" fmla="*/ 1 w 1279"/>
                    <a:gd name="T11" fmla="*/ 1 h 1462"/>
                    <a:gd name="T12" fmla="*/ 1 w 1279"/>
                    <a:gd name="T13" fmla="*/ 1 h 1462"/>
                    <a:gd name="T14" fmla="*/ 1 w 1279"/>
                    <a:gd name="T15" fmla="*/ 0 h 1462"/>
                    <a:gd name="T16" fmla="*/ 1 w 1279"/>
                    <a:gd name="T17" fmla="*/ 1 h 1462"/>
                    <a:gd name="T18" fmla="*/ 1 w 1279"/>
                    <a:gd name="T19" fmla="*/ 1 h 1462"/>
                    <a:gd name="T20" fmla="*/ 1 w 1279"/>
                    <a:gd name="T21" fmla="*/ 1 h 1462"/>
                    <a:gd name="T22" fmla="*/ 1 w 1279"/>
                    <a:gd name="T23" fmla="*/ 1 h 1462"/>
                    <a:gd name="T24" fmla="*/ 1 w 1279"/>
                    <a:gd name="T25" fmla="*/ 1 h 1462"/>
                    <a:gd name="T26" fmla="*/ 1 w 1279"/>
                    <a:gd name="T27" fmla="*/ 1 h 1462"/>
                    <a:gd name="T28" fmla="*/ 1 w 1279"/>
                    <a:gd name="T29" fmla="*/ 1 h 1462"/>
                    <a:gd name="T30" fmla="*/ 1 w 1279"/>
                    <a:gd name="T31" fmla="*/ 1 h 1462"/>
                    <a:gd name="T32" fmla="*/ 1 w 1279"/>
                    <a:gd name="T33" fmla="*/ 1 h 1462"/>
                    <a:gd name="T34" fmla="*/ 1 w 1279"/>
                    <a:gd name="T35" fmla="*/ 1 h 1462"/>
                    <a:gd name="T36" fmla="*/ 1 w 1279"/>
                    <a:gd name="T37" fmla="*/ 1 h 1462"/>
                    <a:gd name="T38" fmla="*/ 1 w 1279"/>
                    <a:gd name="T39" fmla="*/ 1 h 14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9"/>
                    <a:gd name="T61" fmla="*/ 0 h 1462"/>
                    <a:gd name="T62" fmla="*/ 1279 w 1279"/>
                    <a:gd name="T63" fmla="*/ 1462 h 14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9" h="1462">
                      <a:moveTo>
                        <a:pt x="351" y="1394"/>
                      </a:moveTo>
                      <a:lnTo>
                        <a:pt x="266" y="1049"/>
                      </a:lnTo>
                      <a:lnTo>
                        <a:pt x="290" y="842"/>
                      </a:lnTo>
                      <a:lnTo>
                        <a:pt x="0" y="637"/>
                      </a:lnTo>
                      <a:lnTo>
                        <a:pt x="41" y="430"/>
                      </a:lnTo>
                      <a:lnTo>
                        <a:pt x="93" y="257"/>
                      </a:lnTo>
                      <a:lnTo>
                        <a:pt x="395" y="110"/>
                      </a:lnTo>
                      <a:lnTo>
                        <a:pt x="747" y="0"/>
                      </a:lnTo>
                      <a:lnTo>
                        <a:pt x="971" y="17"/>
                      </a:lnTo>
                      <a:lnTo>
                        <a:pt x="1262" y="129"/>
                      </a:lnTo>
                      <a:lnTo>
                        <a:pt x="1279" y="378"/>
                      </a:lnTo>
                      <a:lnTo>
                        <a:pt x="1220" y="800"/>
                      </a:lnTo>
                      <a:lnTo>
                        <a:pt x="1013" y="869"/>
                      </a:lnTo>
                      <a:lnTo>
                        <a:pt x="918" y="869"/>
                      </a:lnTo>
                      <a:lnTo>
                        <a:pt x="695" y="981"/>
                      </a:lnTo>
                      <a:lnTo>
                        <a:pt x="610" y="1152"/>
                      </a:lnTo>
                      <a:lnTo>
                        <a:pt x="576" y="1291"/>
                      </a:lnTo>
                      <a:lnTo>
                        <a:pt x="378" y="1462"/>
                      </a:lnTo>
                      <a:lnTo>
                        <a:pt x="351" y="1394"/>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98" name="Freeform 76">
                  <a:extLst>
                    <a:ext uri="{FF2B5EF4-FFF2-40B4-BE49-F238E27FC236}">
                      <a16:creationId xmlns:a16="http://schemas.microsoft.com/office/drawing/2014/main" id="{946CA31F-AFE8-4099-A3DD-876ACC7F6AA6}"/>
                    </a:ext>
                  </a:extLst>
                </p:cNvPr>
                <p:cNvSpPr>
                  <a:spLocks/>
                </p:cNvSpPr>
                <p:nvPr/>
              </p:nvSpPr>
              <p:spPr bwMode="auto">
                <a:xfrm>
                  <a:off x="2582" y="2147"/>
                  <a:ext cx="400" cy="232"/>
                </a:xfrm>
                <a:custGeom>
                  <a:avLst/>
                  <a:gdLst>
                    <a:gd name="T0" fmla="*/ 0 w 798"/>
                    <a:gd name="T1" fmla="*/ 1 h 464"/>
                    <a:gd name="T2" fmla="*/ 1 w 798"/>
                    <a:gd name="T3" fmla="*/ 1 h 464"/>
                    <a:gd name="T4" fmla="*/ 1 w 798"/>
                    <a:gd name="T5" fmla="*/ 1 h 464"/>
                    <a:gd name="T6" fmla="*/ 1 w 798"/>
                    <a:gd name="T7" fmla="*/ 1 h 464"/>
                    <a:gd name="T8" fmla="*/ 1 w 798"/>
                    <a:gd name="T9" fmla="*/ 1 h 464"/>
                    <a:gd name="T10" fmla="*/ 1 w 798"/>
                    <a:gd name="T11" fmla="*/ 1 h 464"/>
                    <a:gd name="T12" fmla="*/ 1 w 798"/>
                    <a:gd name="T13" fmla="*/ 1 h 464"/>
                    <a:gd name="T14" fmla="*/ 1 w 798"/>
                    <a:gd name="T15" fmla="*/ 1 h 464"/>
                    <a:gd name="T16" fmla="*/ 1 w 798"/>
                    <a:gd name="T17" fmla="*/ 1 h 464"/>
                    <a:gd name="T18" fmla="*/ 1 w 798"/>
                    <a:gd name="T19" fmla="*/ 1 h 464"/>
                    <a:gd name="T20" fmla="*/ 1 w 798"/>
                    <a:gd name="T21" fmla="*/ 0 h 464"/>
                    <a:gd name="T22" fmla="*/ 0 w 798"/>
                    <a:gd name="T23" fmla="*/ 1 h 464"/>
                    <a:gd name="T24" fmla="*/ 0 w 798"/>
                    <a:gd name="T25" fmla="*/ 1 h 4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464"/>
                    <a:gd name="T41" fmla="*/ 798 w 798"/>
                    <a:gd name="T42" fmla="*/ 464 h 4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464">
                      <a:moveTo>
                        <a:pt x="0" y="61"/>
                      </a:moveTo>
                      <a:lnTo>
                        <a:pt x="137" y="207"/>
                      </a:lnTo>
                      <a:lnTo>
                        <a:pt x="224" y="283"/>
                      </a:lnTo>
                      <a:lnTo>
                        <a:pt x="652" y="464"/>
                      </a:lnTo>
                      <a:lnTo>
                        <a:pt x="798" y="405"/>
                      </a:lnTo>
                      <a:lnTo>
                        <a:pt x="739" y="361"/>
                      </a:lnTo>
                      <a:lnTo>
                        <a:pt x="764" y="171"/>
                      </a:lnTo>
                      <a:lnTo>
                        <a:pt x="644" y="103"/>
                      </a:lnTo>
                      <a:lnTo>
                        <a:pt x="515" y="232"/>
                      </a:lnTo>
                      <a:lnTo>
                        <a:pt x="378" y="163"/>
                      </a:lnTo>
                      <a:lnTo>
                        <a:pt x="412" y="0"/>
                      </a:lnTo>
                      <a:lnTo>
                        <a:pt x="0" y="61"/>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99" name="Freeform 77">
                  <a:extLst>
                    <a:ext uri="{FF2B5EF4-FFF2-40B4-BE49-F238E27FC236}">
                      <a16:creationId xmlns:a16="http://schemas.microsoft.com/office/drawing/2014/main" id="{9221F70C-C53F-4FD4-9A27-9D4F6464B251}"/>
                    </a:ext>
                  </a:extLst>
                </p:cNvPr>
                <p:cNvSpPr>
                  <a:spLocks/>
                </p:cNvSpPr>
                <p:nvPr/>
              </p:nvSpPr>
              <p:spPr bwMode="auto">
                <a:xfrm>
                  <a:off x="2741" y="1532"/>
                  <a:ext cx="211" cy="68"/>
                </a:xfrm>
                <a:custGeom>
                  <a:avLst/>
                  <a:gdLst>
                    <a:gd name="T0" fmla="*/ 0 w 422"/>
                    <a:gd name="T1" fmla="*/ 0 h 137"/>
                    <a:gd name="T2" fmla="*/ 1 w 422"/>
                    <a:gd name="T3" fmla="*/ 0 h 137"/>
                    <a:gd name="T4" fmla="*/ 1 w 422"/>
                    <a:gd name="T5" fmla="*/ 0 h 137"/>
                    <a:gd name="T6" fmla="*/ 1 w 422"/>
                    <a:gd name="T7" fmla="*/ 0 h 137"/>
                    <a:gd name="T8" fmla="*/ 1 w 422"/>
                    <a:gd name="T9" fmla="*/ 0 h 137"/>
                    <a:gd name="T10" fmla="*/ 1 w 422"/>
                    <a:gd name="T11" fmla="*/ 0 h 137"/>
                    <a:gd name="T12" fmla="*/ 0 w 422"/>
                    <a:gd name="T13" fmla="*/ 0 h 137"/>
                    <a:gd name="T14" fmla="*/ 0 w 422"/>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137"/>
                    <a:gd name="T26" fmla="*/ 422 w 422"/>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137">
                      <a:moveTo>
                        <a:pt x="0" y="25"/>
                      </a:moveTo>
                      <a:lnTo>
                        <a:pt x="301" y="0"/>
                      </a:lnTo>
                      <a:lnTo>
                        <a:pt x="422" y="25"/>
                      </a:lnTo>
                      <a:lnTo>
                        <a:pt x="362" y="137"/>
                      </a:lnTo>
                      <a:lnTo>
                        <a:pt x="181" y="86"/>
                      </a:lnTo>
                      <a:lnTo>
                        <a:pt x="61" y="93"/>
                      </a:lnTo>
                      <a:lnTo>
                        <a:pt x="0" y="25"/>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00" name="Freeform 78">
                  <a:extLst>
                    <a:ext uri="{FF2B5EF4-FFF2-40B4-BE49-F238E27FC236}">
                      <a16:creationId xmlns:a16="http://schemas.microsoft.com/office/drawing/2014/main" id="{5CA66612-7391-493A-B4FD-73013066DF18}"/>
                    </a:ext>
                  </a:extLst>
                </p:cNvPr>
                <p:cNvSpPr>
                  <a:spLocks/>
                </p:cNvSpPr>
                <p:nvPr/>
              </p:nvSpPr>
              <p:spPr bwMode="auto">
                <a:xfrm>
                  <a:off x="2453" y="1614"/>
                  <a:ext cx="881" cy="679"/>
                </a:xfrm>
                <a:custGeom>
                  <a:avLst/>
                  <a:gdLst>
                    <a:gd name="T0" fmla="*/ 0 w 1763"/>
                    <a:gd name="T1" fmla="*/ 0 h 1359"/>
                    <a:gd name="T2" fmla="*/ 0 w 1763"/>
                    <a:gd name="T3" fmla="*/ 0 h 1359"/>
                    <a:gd name="T4" fmla="*/ 0 w 1763"/>
                    <a:gd name="T5" fmla="*/ 0 h 1359"/>
                    <a:gd name="T6" fmla="*/ 0 w 1763"/>
                    <a:gd name="T7" fmla="*/ 0 h 1359"/>
                    <a:gd name="T8" fmla="*/ 0 w 1763"/>
                    <a:gd name="T9" fmla="*/ 0 h 1359"/>
                    <a:gd name="T10" fmla="*/ 0 w 1763"/>
                    <a:gd name="T11" fmla="*/ 0 h 1359"/>
                    <a:gd name="T12" fmla="*/ 0 w 1763"/>
                    <a:gd name="T13" fmla="*/ 0 h 1359"/>
                    <a:gd name="T14" fmla="*/ 0 w 1763"/>
                    <a:gd name="T15" fmla="*/ 0 h 1359"/>
                    <a:gd name="T16" fmla="*/ 0 w 1763"/>
                    <a:gd name="T17" fmla="*/ 0 h 1359"/>
                    <a:gd name="T18" fmla="*/ 0 w 1763"/>
                    <a:gd name="T19" fmla="*/ 0 h 1359"/>
                    <a:gd name="T20" fmla="*/ 0 w 1763"/>
                    <a:gd name="T21" fmla="*/ 0 h 1359"/>
                    <a:gd name="T22" fmla="*/ 0 w 1763"/>
                    <a:gd name="T23" fmla="*/ 0 h 1359"/>
                    <a:gd name="T24" fmla="*/ 0 w 1763"/>
                    <a:gd name="T25" fmla="*/ 0 h 1359"/>
                    <a:gd name="T26" fmla="*/ 0 w 1763"/>
                    <a:gd name="T27" fmla="*/ 0 h 1359"/>
                    <a:gd name="T28" fmla="*/ 0 w 1763"/>
                    <a:gd name="T29" fmla="*/ 0 h 1359"/>
                    <a:gd name="T30" fmla="*/ 0 w 1763"/>
                    <a:gd name="T31" fmla="*/ 0 h 1359"/>
                    <a:gd name="T32" fmla="*/ 0 w 1763"/>
                    <a:gd name="T33" fmla="*/ 0 h 1359"/>
                    <a:gd name="T34" fmla="*/ 0 w 1763"/>
                    <a:gd name="T35" fmla="*/ 0 h 1359"/>
                    <a:gd name="T36" fmla="*/ 0 w 1763"/>
                    <a:gd name="T37" fmla="*/ 0 h 1359"/>
                    <a:gd name="T38" fmla="*/ 0 w 1763"/>
                    <a:gd name="T39" fmla="*/ 0 h 1359"/>
                    <a:gd name="T40" fmla="*/ 0 w 1763"/>
                    <a:gd name="T41" fmla="*/ 0 h 1359"/>
                    <a:gd name="T42" fmla="*/ 0 w 1763"/>
                    <a:gd name="T43" fmla="*/ 0 h 1359"/>
                    <a:gd name="T44" fmla="*/ 0 w 1763"/>
                    <a:gd name="T45" fmla="*/ 0 h 1359"/>
                    <a:gd name="T46" fmla="*/ 0 w 1763"/>
                    <a:gd name="T47" fmla="*/ 0 h 1359"/>
                    <a:gd name="T48" fmla="*/ 0 w 1763"/>
                    <a:gd name="T49" fmla="*/ 0 h 1359"/>
                    <a:gd name="T50" fmla="*/ 0 w 1763"/>
                    <a:gd name="T51" fmla="*/ 0 h 1359"/>
                    <a:gd name="T52" fmla="*/ 0 w 1763"/>
                    <a:gd name="T53" fmla="*/ 0 h 1359"/>
                    <a:gd name="T54" fmla="*/ 0 w 1763"/>
                    <a:gd name="T55" fmla="*/ 0 h 1359"/>
                    <a:gd name="T56" fmla="*/ 0 w 1763"/>
                    <a:gd name="T57" fmla="*/ 0 h 1359"/>
                    <a:gd name="T58" fmla="*/ 0 w 1763"/>
                    <a:gd name="T59" fmla="*/ 0 h 1359"/>
                    <a:gd name="T60" fmla="*/ 0 w 1763"/>
                    <a:gd name="T61" fmla="*/ 0 h 1359"/>
                    <a:gd name="T62" fmla="*/ 0 w 1763"/>
                    <a:gd name="T63" fmla="*/ 0 h 1359"/>
                    <a:gd name="T64" fmla="*/ 0 w 1763"/>
                    <a:gd name="T65" fmla="*/ 0 h 1359"/>
                    <a:gd name="T66" fmla="*/ 0 w 1763"/>
                    <a:gd name="T67" fmla="*/ 0 h 1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3"/>
                    <a:gd name="T103" fmla="*/ 0 h 1359"/>
                    <a:gd name="T104" fmla="*/ 1763 w 1763"/>
                    <a:gd name="T105" fmla="*/ 1359 h 1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3" h="1359">
                      <a:moveTo>
                        <a:pt x="594" y="24"/>
                      </a:moveTo>
                      <a:lnTo>
                        <a:pt x="337" y="127"/>
                      </a:lnTo>
                      <a:lnTo>
                        <a:pt x="267" y="283"/>
                      </a:lnTo>
                      <a:lnTo>
                        <a:pt x="0" y="566"/>
                      </a:lnTo>
                      <a:lnTo>
                        <a:pt x="17" y="739"/>
                      </a:lnTo>
                      <a:lnTo>
                        <a:pt x="0" y="929"/>
                      </a:lnTo>
                      <a:lnTo>
                        <a:pt x="86" y="1161"/>
                      </a:lnTo>
                      <a:lnTo>
                        <a:pt x="208" y="1359"/>
                      </a:lnTo>
                      <a:lnTo>
                        <a:pt x="242" y="1134"/>
                      </a:lnTo>
                      <a:lnTo>
                        <a:pt x="396" y="1298"/>
                      </a:lnTo>
                      <a:lnTo>
                        <a:pt x="654" y="1108"/>
                      </a:lnTo>
                      <a:lnTo>
                        <a:pt x="911" y="963"/>
                      </a:lnTo>
                      <a:lnTo>
                        <a:pt x="1067" y="929"/>
                      </a:lnTo>
                      <a:lnTo>
                        <a:pt x="1152" y="1151"/>
                      </a:lnTo>
                      <a:lnTo>
                        <a:pt x="1238" y="929"/>
                      </a:lnTo>
                      <a:lnTo>
                        <a:pt x="1350" y="876"/>
                      </a:lnTo>
                      <a:lnTo>
                        <a:pt x="1504" y="705"/>
                      </a:lnTo>
                      <a:lnTo>
                        <a:pt x="1763" y="463"/>
                      </a:lnTo>
                      <a:lnTo>
                        <a:pt x="1704" y="334"/>
                      </a:lnTo>
                      <a:lnTo>
                        <a:pt x="1343" y="566"/>
                      </a:lnTo>
                      <a:lnTo>
                        <a:pt x="1462" y="344"/>
                      </a:lnTo>
                      <a:lnTo>
                        <a:pt x="1711" y="144"/>
                      </a:lnTo>
                      <a:lnTo>
                        <a:pt x="1497" y="0"/>
                      </a:lnTo>
                      <a:lnTo>
                        <a:pt x="1299" y="68"/>
                      </a:lnTo>
                      <a:lnTo>
                        <a:pt x="1111" y="266"/>
                      </a:lnTo>
                      <a:lnTo>
                        <a:pt x="1118" y="490"/>
                      </a:lnTo>
                      <a:lnTo>
                        <a:pt x="1033" y="515"/>
                      </a:lnTo>
                      <a:lnTo>
                        <a:pt x="964" y="378"/>
                      </a:lnTo>
                      <a:lnTo>
                        <a:pt x="774" y="378"/>
                      </a:lnTo>
                      <a:lnTo>
                        <a:pt x="749" y="283"/>
                      </a:lnTo>
                      <a:lnTo>
                        <a:pt x="791" y="102"/>
                      </a:lnTo>
                      <a:lnTo>
                        <a:pt x="749" y="51"/>
                      </a:lnTo>
                      <a:lnTo>
                        <a:pt x="594" y="24"/>
                      </a:lnTo>
                      <a:close/>
                    </a:path>
                  </a:pathLst>
                </a:custGeom>
                <a:gradFill rotWithShape="1">
                  <a:gsLst>
                    <a:gs pos="0">
                      <a:schemeClr val="hlink"/>
                    </a:gs>
                    <a:gs pos="100000">
                      <a:srgbClr val="00666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01" name="Freeform 79">
                  <a:extLst>
                    <a:ext uri="{FF2B5EF4-FFF2-40B4-BE49-F238E27FC236}">
                      <a16:creationId xmlns:a16="http://schemas.microsoft.com/office/drawing/2014/main" id="{61612ECC-8ECF-47D2-AB97-093026A0E897}"/>
                    </a:ext>
                  </a:extLst>
                </p:cNvPr>
                <p:cNvSpPr>
                  <a:spLocks/>
                </p:cNvSpPr>
                <p:nvPr/>
              </p:nvSpPr>
              <p:spPr bwMode="auto">
                <a:xfrm>
                  <a:off x="2047" y="1444"/>
                  <a:ext cx="1844" cy="1697"/>
                </a:xfrm>
                <a:custGeom>
                  <a:avLst/>
                  <a:gdLst>
                    <a:gd name="T0" fmla="*/ 1 w 3688"/>
                    <a:gd name="T1" fmla="*/ 0 h 3395"/>
                    <a:gd name="T2" fmla="*/ 1 w 3688"/>
                    <a:gd name="T3" fmla="*/ 0 h 3395"/>
                    <a:gd name="T4" fmla="*/ 1 w 3688"/>
                    <a:gd name="T5" fmla="*/ 0 h 3395"/>
                    <a:gd name="T6" fmla="*/ 1 w 3688"/>
                    <a:gd name="T7" fmla="*/ 0 h 3395"/>
                    <a:gd name="T8" fmla="*/ 1 w 3688"/>
                    <a:gd name="T9" fmla="*/ 0 h 3395"/>
                    <a:gd name="T10" fmla="*/ 1 w 3688"/>
                    <a:gd name="T11" fmla="*/ 0 h 3395"/>
                    <a:gd name="T12" fmla="*/ 1 w 3688"/>
                    <a:gd name="T13" fmla="*/ 0 h 3395"/>
                    <a:gd name="T14" fmla="*/ 1 w 3688"/>
                    <a:gd name="T15" fmla="*/ 0 h 3395"/>
                    <a:gd name="T16" fmla="*/ 1 w 3688"/>
                    <a:gd name="T17" fmla="*/ 0 h 3395"/>
                    <a:gd name="T18" fmla="*/ 1 w 3688"/>
                    <a:gd name="T19" fmla="*/ 0 h 3395"/>
                    <a:gd name="T20" fmla="*/ 1 w 3688"/>
                    <a:gd name="T21" fmla="*/ 0 h 3395"/>
                    <a:gd name="T22" fmla="*/ 1 w 3688"/>
                    <a:gd name="T23" fmla="*/ 0 h 3395"/>
                    <a:gd name="T24" fmla="*/ 1 w 3688"/>
                    <a:gd name="T25" fmla="*/ 0 h 3395"/>
                    <a:gd name="T26" fmla="*/ 1 w 3688"/>
                    <a:gd name="T27" fmla="*/ 0 h 3395"/>
                    <a:gd name="T28" fmla="*/ 1 w 3688"/>
                    <a:gd name="T29" fmla="*/ 0 h 3395"/>
                    <a:gd name="T30" fmla="*/ 1 w 3688"/>
                    <a:gd name="T31" fmla="*/ 0 h 3395"/>
                    <a:gd name="T32" fmla="*/ 1 w 3688"/>
                    <a:gd name="T33" fmla="*/ 0 h 3395"/>
                    <a:gd name="T34" fmla="*/ 1 w 3688"/>
                    <a:gd name="T35" fmla="*/ 0 h 3395"/>
                    <a:gd name="T36" fmla="*/ 1 w 3688"/>
                    <a:gd name="T37" fmla="*/ 0 h 3395"/>
                    <a:gd name="T38" fmla="*/ 1 w 3688"/>
                    <a:gd name="T39" fmla="*/ 0 h 3395"/>
                    <a:gd name="T40" fmla="*/ 1 w 3688"/>
                    <a:gd name="T41" fmla="*/ 0 h 3395"/>
                    <a:gd name="T42" fmla="*/ 1 w 3688"/>
                    <a:gd name="T43" fmla="*/ 0 h 3395"/>
                    <a:gd name="T44" fmla="*/ 1 w 3688"/>
                    <a:gd name="T45" fmla="*/ 0 h 3395"/>
                    <a:gd name="T46" fmla="*/ 1 w 3688"/>
                    <a:gd name="T47" fmla="*/ 0 h 3395"/>
                    <a:gd name="T48" fmla="*/ 1 w 3688"/>
                    <a:gd name="T49" fmla="*/ 0 h 3395"/>
                    <a:gd name="T50" fmla="*/ 1 w 3688"/>
                    <a:gd name="T51" fmla="*/ 0 h 3395"/>
                    <a:gd name="T52" fmla="*/ 1 w 3688"/>
                    <a:gd name="T53" fmla="*/ 0 h 3395"/>
                    <a:gd name="T54" fmla="*/ 1 w 3688"/>
                    <a:gd name="T55" fmla="*/ 0 h 3395"/>
                    <a:gd name="T56" fmla="*/ 1 w 3688"/>
                    <a:gd name="T57" fmla="*/ 0 h 3395"/>
                    <a:gd name="T58" fmla="*/ 1 w 3688"/>
                    <a:gd name="T59" fmla="*/ 0 h 3395"/>
                    <a:gd name="T60" fmla="*/ 1 w 3688"/>
                    <a:gd name="T61" fmla="*/ 0 h 3395"/>
                    <a:gd name="T62" fmla="*/ 1 w 3688"/>
                    <a:gd name="T63" fmla="*/ 0 h 3395"/>
                    <a:gd name="T64" fmla="*/ 1 w 3688"/>
                    <a:gd name="T65" fmla="*/ 0 h 3395"/>
                    <a:gd name="T66" fmla="*/ 1 w 3688"/>
                    <a:gd name="T67" fmla="*/ 0 h 3395"/>
                    <a:gd name="T68" fmla="*/ 1 w 3688"/>
                    <a:gd name="T69" fmla="*/ 0 h 3395"/>
                    <a:gd name="T70" fmla="*/ 1 w 3688"/>
                    <a:gd name="T71" fmla="*/ 0 h 3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8"/>
                    <a:gd name="T109" fmla="*/ 0 h 3395"/>
                    <a:gd name="T110" fmla="*/ 3688 w 3688"/>
                    <a:gd name="T111" fmla="*/ 3395 h 3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8" h="3395">
                      <a:moveTo>
                        <a:pt x="1914" y="25"/>
                      </a:moveTo>
                      <a:lnTo>
                        <a:pt x="1633" y="0"/>
                      </a:lnTo>
                      <a:lnTo>
                        <a:pt x="1334" y="42"/>
                      </a:lnTo>
                      <a:lnTo>
                        <a:pt x="1068" y="116"/>
                      </a:lnTo>
                      <a:lnTo>
                        <a:pt x="886" y="200"/>
                      </a:lnTo>
                      <a:lnTo>
                        <a:pt x="712" y="316"/>
                      </a:lnTo>
                      <a:lnTo>
                        <a:pt x="538" y="456"/>
                      </a:lnTo>
                      <a:lnTo>
                        <a:pt x="347" y="673"/>
                      </a:lnTo>
                      <a:lnTo>
                        <a:pt x="239" y="821"/>
                      </a:lnTo>
                      <a:lnTo>
                        <a:pt x="140" y="1029"/>
                      </a:lnTo>
                      <a:lnTo>
                        <a:pt x="57" y="1213"/>
                      </a:lnTo>
                      <a:lnTo>
                        <a:pt x="7" y="1462"/>
                      </a:lnTo>
                      <a:lnTo>
                        <a:pt x="0" y="1702"/>
                      </a:lnTo>
                      <a:lnTo>
                        <a:pt x="24" y="1985"/>
                      </a:lnTo>
                      <a:lnTo>
                        <a:pt x="106" y="2241"/>
                      </a:lnTo>
                      <a:lnTo>
                        <a:pt x="201" y="2490"/>
                      </a:lnTo>
                      <a:lnTo>
                        <a:pt x="330" y="2680"/>
                      </a:lnTo>
                      <a:lnTo>
                        <a:pt x="501" y="2869"/>
                      </a:lnTo>
                      <a:lnTo>
                        <a:pt x="682" y="3025"/>
                      </a:lnTo>
                      <a:lnTo>
                        <a:pt x="920" y="3171"/>
                      </a:lnTo>
                      <a:lnTo>
                        <a:pt x="1159" y="3262"/>
                      </a:lnTo>
                      <a:lnTo>
                        <a:pt x="1433" y="3336"/>
                      </a:lnTo>
                      <a:lnTo>
                        <a:pt x="1732" y="3386"/>
                      </a:lnTo>
                      <a:lnTo>
                        <a:pt x="2005" y="3395"/>
                      </a:lnTo>
                      <a:lnTo>
                        <a:pt x="2287" y="3361"/>
                      </a:lnTo>
                      <a:lnTo>
                        <a:pt x="2618" y="3283"/>
                      </a:lnTo>
                      <a:lnTo>
                        <a:pt x="2834" y="3203"/>
                      </a:lnTo>
                      <a:lnTo>
                        <a:pt x="3099" y="3038"/>
                      </a:lnTo>
                      <a:lnTo>
                        <a:pt x="3330" y="2848"/>
                      </a:lnTo>
                      <a:lnTo>
                        <a:pt x="3456" y="2698"/>
                      </a:lnTo>
                      <a:lnTo>
                        <a:pt x="3614" y="2441"/>
                      </a:lnTo>
                      <a:lnTo>
                        <a:pt x="3678" y="2241"/>
                      </a:lnTo>
                      <a:lnTo>
                        <a:pt x="3688" y="2108"/>
                      </a:lnTo>
                      <a:lnTo>
                        <a:pt x="3638" y="2025"/>
                      </a:lnTo>
                      <a:lnTo>
                        <a:pt x="3614" y="2167"/>
                      </a:lnTo>
                      <a:lnTo>
                        <a:pt x="3572" y="2308"/>
                      </a:lnTo>
                      <a:lnTo>
                        <a:pt x="3471" y="2473"/>
                      </a:lnTo>
                      <a:lnTo>
                        <a:pt x="3456" y="2357"/>
                      </a:lnTo>
                      <a:lnTo>
                        <a:pt x="3389" y="2374"/>
                      </a:lnTo>
                      <a:lnTo>
                        <a:pt x="3397" y="2481"/>
                      </a:lnTo>
                      <a:lnTo>
                        <a:pt x="3407" y="2589"/>
                      </a:lnTo>
                      <a:lnTo>
                        <a:pt x="3256" y="2730"/>
                      </a:lnTo>
                      <a:lnTo>
                        <a:pt x="3157" y="2848"/>
                      </a:lnTo>
                      <a:lnTo>
                        <a:pt x="2983" y="2964"/>
                      </a:lnTo>
                      <a:lnTo>
                        <a:pt x="2800" y="3063"/>
                      </a:lnTo>
                      <a:lnTo>
                        <a:pt x="2669" y="3146"/>
                      </a:lnTo>
                      <a:lnTo>
                        <a:pt x="2395" y="3213"/>
                      </a:lnTo>
                      <a:lnTo>
                        <a:pt x="2097" y="3253"/>
                      </a:lnTo>
                      <a:lnTo>
                        <a:pt x="1823" y="3262"/>
                      </a:lnTo>
                      <a:lnTo>
                        <a:pt x="1557" y="3237"/>
                      </a:lnTo>
                      <a:lnTo>
                        <a:pt x="1342" y="3171"/>
                      </a:lnTo>
                      <a:lnTo>
                        <a:pt x="1036" y="3070"/>
                      </a:lnTo>
                      <a:lnTo>
                        <a:pt x="836" y="2954"/>
                      </a:lnTo>
                      <a:lnTo>
                        <a:pt x="671" y="2814"/>
                      </a:lnTo>
                      <a:lnTo>
                        <a:pt x="439" y="2631"/>
                      </a:lnTo>
                      <a:lnTo>
                        <a:pt x="289" y="2407"/>
                      </a:lnTo>
                      <a:lnTo>
                        <a:pt x="207" y="2224"/>
                      </a:lnTo>
                      <a:lnTo>
                        <a:pt x="140" y="2025"/>
                      </a:lnTo>
                      <a:lnTo>
                        <a:pt x="106" y="1852"/>
                      </a:lnTo>
                      <a:lnTo>
                        <a:pt x="98" y="1694"/>
                      </a:lnTo>
                      <a:lnTo>
                        <a:pt x="123" y="1494"/>
                      </a:lnTo>
                      <a:lnTo>
                        <a:pt x="165" y="1295"/>
                      </a:lnTo>
                      <a:lnTo>
                        <a:pt x="256" y="1063"/>
                      </a:lnTo>
                      <a:lnTo>
                        <a:pt x="397" y="797"/>
                      </a:lnTo>
                      <a:lnTo>
                        <a:pt x="545" y="624"/>
                      </a:lnTo>
                      <a:lnTo>
                        <a:pt x="695" y="456"/>
                      </a:lnTo>
                      <a:lnTo>
                        <a:pt x="903" y="299"/>
                      </a:lnTo>
                      <a:lnTo>
                        <a:pt x="1142" y="192"/>
                      </a:lnTo>
                      <a:lnTo>
                        <a:pt x="1359" y="116"/>
                      </a:lnTo>
                      <a:lnTo>
                        <a:pt x="1665" y="67"/>
                      </a:lnTo>
                      <a:lnTo>
                        <a:pt x="19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02" name="Freeform 80">
                  <a:extLst>
                    <a:ext uri="{FF2B5EF4-FFF2-40B4-BE49-F238E27FC236}">
                      <a16:creationId xmlns:a16="http://schemas.microsoft.com/office/drawing/2014/main" id="{7488FA73-98C4-4802-B20A-EB94578BB150}"/>
                    </a:ext>
                  </a:extLst>
                </p:cNvPr>
                <p:cNvSpPr>
                  <a:spLocks/>
                </p:cNvSpPr>
                <p:nvPr/>
              </p:nvSpPr>
              <p:spPr bwMode="auto">
                <a:xfrm>
                  <a:off x="3154" y="1468"/>
                  <a:ext cx="804" cy="1013"/>
                </a:xfrm>
                <a:custGeom>
                  <a:avLst/>
                  <a:gdLst>
                    <a:gd name="T0" fmla="*/ 0 w 1608"/>
                    <a:gd name="T1" fmla="*/ 0 h 2026"/>
                    <a:gd name="T2" fmla="*/ 1 w 1608"/>
                    <a:gd name="T3" fmla="*/ 1 h 2026"/>
                    <a:gd name="T4" fmla="*/ 1 w 1608"/>
                    <a:gd name="T5" fmla="*/ 1 h 2026"/>
                    <a:gd name="T6" fmla="*/ 1 w 1608"/>
                    <a:gd name="T7" fmla="*/ 1 h 2026"/>
                    <a:gd name="T8" fmla="*/ 1 w 1608"/>
                    <a:gd name="T9" fmla="*/ 1 h 2026"/>
                    <a:gd name="T10" fmla="*/ 1 w 1608"/>
                    <a:gd name="T11" fmla="*/ 1 h 2026"/>
                    <a:gd name="T12" fmla="*/ 1 w 1608"/>
                    <a:gd name="T13" fmla="*/ 1 h 2026"/>
                    <a:gd name="T14" fmla="*/ 1 w 1608"/>
                    <a:gd name="T15" fmla="*/ 1 h 2026"/>
                    <a:gd name="T16" fmla="*/ 1 w 1608"/>
                    <a:gd name="T17" fmla="*/ 1 h 2026"/>
                    <a:gd name="T18" fmla="*/ 1 w 1608"/>
                    <a:gd name="T19" fmla="*/ 1 h 2026"/>
                    <a:gd name="T20" fmla="*/ 1 w 1608"/>
                    <a:gd name="T21" fmla="*/ 1 h 2026"/>
                    <a:gd name="T22" fmla="*/ 1 w 1608"/>
                    <a:gd name="T23" fmla="*/ 1 h 2026"/>
                    <a:gd name="T24" fmla="*/ 1 w 1608"/>
                    <a:gd name="T25" fmla="*/ 1 h 2026"/>
                    <a:gd name="T26" fmla="*/ 1 w 1608"/>
                    <a:gd name="T27" fmla="*/ 1 h 2026"/>
                    <a:gd name="T28" fmla="*/ 1 w 1608"/>
                    <a:gd name="T29" fmla="*/ 1 h 2026"/>
                    <a:gd name="T30" fmla="*/ 1 w 1608"/>
                    <a:gd name="T31" fmla="*/ 1 h 2026"/>
                    <a:gd name="T32" fmla="*/ 1 w 1608"/>
                    <a:gd name="T33" fmla="*/ 1 h 2026"/>
                    <a:gd name="T34" fmla="*/ 1 w 1608"/>
                    <a:gd name="T35" fmla="*/ 1 h 2026"/>
                    <a:gd name="T36" fmla="*/ 1 w 1608"/>
                    <a:gd name="T37" fmla="*/ 1 h 2026"/>
                    <a:gd name="T38" fmla="*/ 1 w 1608"/>
                    <a:gd name="T39" fmla="*/ 1 h 2026"/>
                    <a:gd name="T40" fmla="*/ 1 w 1608"/>
                    <a:gd name="T41" fmla="*/ 1 h 2026"/>
                    <a:gd name="T42" fmla="*/ 1 w 1608"/>
                    <a:gd name="T43" fmla="*/ 1 h 2026"/>
                    <a:gd name="T44" fmla="*/ 1 w 1608"/>
                    <a:gd name="T45" fmla="*/ 1 h 2026"/>
                    <a:gd name="T46" fmla="*/ 1 w 1608"/>
                    <a:gd name="T47" fmla="*/ 1 h 2026"/>
                    <a:gd name="T48" fmla="*/ 1 w 1608"/>
                    <a:gd name="T49" fmla="*/ 1 h 2026"/>
                    <a:gd name="T50" fmla="*/ 0 w 1608"/>
                    <a:gd name="T51" fmla="*/ 0 h 2026"/>
                    <a:gd name="T52" fmla="*/ 0 w 1608"/>
                    <a:gd name="T53" fmla="*/ 0 h 20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8"/>
                    <a:gd name="T82" fmla="*/ 0 h 2026"/>
                    <a:gd name="T83" fmla="*/ 1608 w 1608"/>
                    <a:gd name="T84" fmla="*/ 2026 h 20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8" h="2026">
                      <a:moveTo>
                        <a:pt x="0" y="0"/>
                      </a:moveTo>
                      <a:lnTo>
                        <a:pt x="323" y="83"/>
                      </a:lnTo>
                      <a:lnTo>
                        <a:pt x="562" y="167"/>
                      </a:lnTo>
                      <a:lnTo>
                        <a:pt x="794" y="273"/>
                      </a:lnTo>
                      <a:lnTo>
                        <a:pt x="1005" y="410"/>
                      </a:lnTo>
                      <a:lnTo>
                        <a:pt x="1159" y="557"/>
                      </a:lnTo>
                      <a:lnTo>
                        <a:pt x="1289" y="686"/>
                      </a:lnTo>
                      <a:lnTo>
                        <a:pt x="1433" y="922"/>
                      </a:lnTo>
                      <a:lnTo>
                        <a:pt x="1517" y="1112"/>
                      </a:lnTo>
                      <a:lnTo>
                        <a:pt x="1574" y="1311"/>
                      </a:lnTo>
                      <a:lnTo>
                        <a:pt x="1608" y="1528"/>
                      </a:lnTo>
                      <a:lnTo>
                        <a:pt x="1591" y="1767"/>
                      </a:lnTo>
                      <a:lnTo>
                        <a:pt x="1532" y="2026"/>
                      </a:lnTo>
                      <a:lnTo>
                        <a:pt x="1500" y="1876"/>
                      </a:lnTo>
                      <a:lnTo>
                        <a:pt x="1450" y="1701"/>
                      </a:lnTo>
                      <a:lnTo>
                        <a:pt x="1458" y="1528"/>
                      </a:lnTo>
                      <a:lnTo>
                        <a:pt x="1441" y="1262"/>
                      </a:lnTo>
                      <a:lnTo>
                        <a:pt x="1384" y="1079"/>
                      </a:lnTo>
                      <a:lnTo>
                        <a:pt x="1300" y="905"/>
                      </a:lnTo>
                      <a:lnTo>
                        <a:pt x="1201" y="747"/>
                      </a:lnTo>
                      <a:lnTo>
                        <a:pt x="1068" y="623"/>
                      </a:lnTo>
                      <a:lnTo>
                        <a:pt x="819" y="406"/>
                      </a:lnTo>
                      <a:lnTo>
                        <a:pt x="597" y="273"/>
                      </a:lnTo>
                      <a:lnTo>
                        <a:pt x="365" y="184"/>
                      </a:lnTo>
                      <a:lnTo>
                        <a:pt x="106" y="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03" name="Freeform 81">
                  <a:extLst>
                    <a:ext uri="{FF2B5EF4-FFF2-40B4-BE49-F238E27FC236}">
                      <a16:creationId xmlns:a16="http://schemas.microsoft.com/office/drawing/2014/main" id="{D8044764-07BA-48BB-A43A-B2FCB8E922E7}"/>
                    </a:ext>
                  </a:extLst>
                </p:cNvPr>
                <p:cNvSpPr>
                  <a:spLocks/>
                </p:cNvSpPr>
                <p:nvPr/>
              </p:nvSpPr>
              <p:spPr bwMode="auto">
                <a:xfrm>
                  <a:off x="2076" y="1996"/>
                  <a:ext cx="154" cy="290"/>
                </a:xfrm>
                <a:custGeom>
                  <a:avLst/>
                  <a:gdLst>
                    <a:gd name="T0" fmla="*/ 1 w 308"/>
                    <a:gd name="T1" fmla="*/ 1 h 579"/>
                    <a:gd name="T2" fmla="*/ 1 w 308"/>
                    <a:gd name="T3" fmla="*/ 1 h 579"/>
                    <a:gd name="T4" fmla="*/ 1 w 308"/>
                    <a:gd name="T5" fmla="*/ 1 h 579"/>
                    <a:gd name="T6" fmla="*/ 1 w 308"/>
                    <a:gd name="T7" fmla="*/ 1 h 579"/>
                    <a:gd name="T8" fmla="*/ 1 w 308"/>
                    <a:gd name="T9" fmla="*/ 1 h 579"/>
                    <a:gd name="T10" fmla="*/ 1 w 308"/>
                    <a:gd name="T11" fmla="*/ 1 h 579"/>
                    <a:gd name="T12" fmla="*/ 1 w 308"/>
                    <a:gd name="T13" fmla="*/ 1 h 579"/>
                    <a:gd name="T14" fmla="*/ 1 w 308"/>
                    <a:gd name="T15" fmla="*/ 1 h 579"/>
                    <a:gd name="T16" fmla="*/ 1 w 308"/>
                    <a:gd name="T17" fmla="*/ 0 h 579"/>
                    <a:gd name="T18" fmla="*/ 1 w 308"/>
                    <a:gd name="T19" fmla="*/ 1 h 579"/>
                    <a:gd name="T20" fmla="*/ 1 w 308"/>
                    <a:gd name="T21" fmla="*/ 1 h 579"/>
                    <a:gd name="T22" fmla="*/ 1 w 308"/>
                    <a:gd name="T23" fmla="*/ 1 h 579"/>
                    <a:gd name="T24" fmla="*/ 1 w 308"/>
                    <a:gd name="T25" fmla="*/ 1 h 579"/>
                    <a:gd name="T26" fmla="*/ 1 w 308"/>
                    <a:gd name="T27" fmla="*/ 1 h 579"/>
                    <a:gd name="T28" fmla="*/ 1 w 308"/>
                    <a:gd name="T29" fmla="*/ 1 h 579"/>
                    <a:gd name="T30" fmla="*/ 0 w 308"/>
                    <a:gd name="T31" fmla="*/ 1 h 579"/>
                    <a:gd name="T32" fmla="*/ 1 w 308"/>
                    <a:gd name="T33" fmla="*/ 1 h 579"/>
                    <a:gd name="T34" fmla="*/ 1 w 308"/>
                    <a:gd name="T35" fmla="*/ 1 h 5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8"/>
                    <a:gd name="T55" fmla="*/ 0 h 579"/>
                    <a:gd name="T56" fmla="*/ 308 w 308"/>
                    <a:gd name="T57" fmla="*/ 579 h 5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8" h="579">
                      <a:moveTo>
                        <a:pt x="17" y="579"/>
                      </a:moveTo>
                      <a:lnTo>
                        <a:pt x="83" y="488"/>
                      </a:lnTo>
                      <a:lnTo>
                        <a:pt x="165" y="463"/>
                      </a:lnTo>
                      <a:lnTo>
                        <a:pt x="232" y="448"/>
                      </a:lnTo>
                      <a:lnTo>
                        <a:pt x="249" y="397"/>
                      </a:lnTo>
                      <a:lnTo>
                        <a:pt x="266" y="256"/>
                      </a:lnTo>
                      <a:lnTo>
                        <a:pt x="308" y="140"/>
                      </a:lnTo>
                      <a:lnTo>
                        <a:pt x="298" y="81"/>
                      </a:lnTo>
                      <a:lnTo>
                        <a:pt x="116" y="0"/>
                      </a:lnTo>
                      <a:lnTo>
                        <a:pt x="83" y="91"/>
                      </a:lnTo>
                      <a:lnTo>
                        <a:pt x="182" y="123"/>
                      </a:lnTo>
                      <a:lnTo>
                        <a:pt x="182" y="207"/>
                      </a:lnTo>
                      <a:lnTo>
                        <a:pt x="157" y="298"/>
                      </a:lnTo>
                      <a:lnTo>
                        <a:pt x="140" y="389"/>
                      </a:lnTo>
                      <a:lnTo>
                        <a:pt x="91" y="431"/>
                      </a:lnTo>
                      <a:lnTo>
                        <a:pt x="0" y="456"/>
                      </a:lnTo>
                      <a:lnTo>
                        <a:pt x="17"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04" name="Freeform 82">
                  <a:extLst>
                    <a:ext uri="{FF2B5EF4-FFF2-40B4-BE49-F238E27FC236}">
                      <a16:creationId xmlns:a16="http://schemas.microsoft.com/office/drawing/2014/main" id="{32E2EE91-3560-4110-94D9-C6DE72B992C9}"/>
                    </a:ext>
                  </a:extLst>
                </p:cNvPr>
                <p:cNvSpPr>
                  <a:spLocks/>
                </p:cNvSpPr>
                <p:nvPr/>
              </p:nvSpPr>
              <p:spPr bwMode="auto">
                <a:xfrm>
                  <a:off x="3013" y="2249"/>
                  <a:ext cx="278" cy="103"/>
                </a:xfrm>
                <a:custGeom>
                  <a:avLst/>
                  <a:gdLst>
                    <a:gd name="T0" fmla="*/ 0 w 555"/>
                    <a:gd name="T1" fmla="*/ 0 h 207"/>
                    <a:gd name="T2" fmla="*/ 1 w 555"/>
                    <a:gd name="T3" fmla="*/ 0 h 207"/>
                    <a:gd name="T4" fmla="*/ 1 w 555"/>
                    <a:gd name="T5" fmla="*/ 0 h 207"/>
                    <a:gd name="T6" fmla="*/ 1 w 555"/>
                    <a:gd name="T7" fmla="*/ 0 h 207"/>
                    <a:gd name="T8" fmla="*/ 1 w 555"/>
                    <a:gd name="T9" fmla="*/ 0 h 207"/>
                    <a:gd name="T10" fmla="*/ 1 w 555"/>
                    <a:gd name="T11" fmla="*/ 0 h 207"/>
                    <a:gd name="T12" fmla="*/ 1 w 555"/>
                    <a:gd name="T13" fmla="*/ 0 h 207"/>
                    <a:gd name="T14" fmla="*/ 1 w 555"/>
                    <a:gd name="T15" fmla="*/ 0 h 207"/>
                    <a:gd name="T16" fmla="*/ 1 w 555"/>
                    <a:gd name="T17" fmla="*/ 0 h 207"/>
                    <a:gd name="T18" fmla="*/ 0 w 555"/>
                    <a:gd name="T19" fmla="*/ 0 h 207"/>
                    <a:gd name="T20" fmla="*/ 0 w 555"/>
                    <a:gd name="T21" fmla="*/ 0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5"/>
                    <a:gd name="T34" fmla="*/ 0 h 207"/>
                    <a:gd name="T35" fmla="*/ 555 w 55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5" h="207">
                      <a:moveTo>
                        <a:pt x="0" y="133"/>
                      </a:moveTo>
                      <a:lnTo>
                        <a:pt x="183" y="67"/>
                      </a:lnTo>
                      <a:lnTo>
                        <a:pt x="323" y="17"/>
                      </a:lnTo>
                      <a:lnTo>
                        <a:pt x="555" y="0"/>
                      </a:lnTo>
                      <a:lnTo>
                        <a:pt x="521" y="67"/>
                      </a:lnTo>
                      <a:lnTo>
                        <a:pt x="363" y="67"/>
                      </a:lnTo>
                      <a:lnTo>
                        <a:pt x="223" y="116"/>
                      </a:lnTo>
                      <a:lnTo>
                        <a:pt x="124" y="166"/>
                      </a:lnTo>
                      <a:lnTo>
                        <a:pt x="25" y="207"/>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05" name="Freeform 83">
                  <a:extLst>
                    <a:ext uri="{FF2B5EF4-FFF2-40B4-BE49-F238E27FC236}">
                      <a16:creationId xmlns:a16="http://schemas.microsoft.com/office/drawing/2014/main" id="{618E2C78-23BD-4E85-AFBE-0DD856D26BC1}"/>
                    </a:ext>
                  </a:extLst>
                </p:cNvPr>
                <p:cNvSpPr>
                  <a:spLocks/>
                </p:cNvSpPr>
                <p:nvPr/>
              </p:nvSpPr>
              <p:spPr bwMode="auto">
                <a:xfrm>
                  <a:off x="3282" y="2266"/>
                  <a:ext cx="228" cy="431"/>
                </a:xfrm>
                <a:custGeom>
                  <a:avLst/>
                  <a:gdLst>
                    <a:gd name="T0" fmla="*/ 0 w 457"/>
                    <a:gd name="T1" fmla="*/ 0 h 862"/>
                    <a:gd name="T2" fmla="*/ 0 w 457"/>
                    <a:gd name="T3" fmla="*/ 1 h 862"/>
                    <a:gd name="T4" fmla="*/ 0 w 457"/>
                    <a:gd name="T5" fmla="*/ 1 h 862"/>
                    <a:gd name="T6" fmla="*/ 0 w 457"/>
                    <a:gd name="T7" fmla="*/ 1 h 862"/>
                    <a:gd name="T8" fmla="*/ 0 w 457"/>
                    <a:gd name="T9" fmla="*/ 1 h 862"/>
                    <a:gd name="T10" fmla="*/ 0 w 457"/>
                    <a:gd name="T11" fmla="*/ 1 h 862"/>
                    <a:gd name="T12" fmla="*/ 0 w 457"/>
                    <a:gd name="T13" fmla="*/ 1 h 862"/>
                    <a:gd name="T14" fmla="*/ 0 w 457"/>
                    <a:gd name="T15" fmla="*/ 1 h 862"/>
                    <a:gd name="T16" fmla="*/ 0 w 457"/>
                    <a:gd name="T17" fmla="*/ 1 h 862"/>
                    <a:gd name="T18" fmla="*/ 0 w 457"/>
                    <a:gd name="T19" fmla="*/ 1 h 862"/>
                    <a:gd name="T20" fmla="*/ 0 w 457"/>
                    <a:gd name="T21" fmla="*/ 1 h 862"/>
                    <a:gd name="T22" fmla="*/ 0 w 457"/>
                    <a:gd name="T23" fmla="*/ 1 h 862"/>
                    <a:gd name="T24" fmla="*/ 0 w 457"/>
                    <a:gd name="T25" fmla="*/ 1 h 862"/>
                    <a:gd name="T26" fmla="*/ 0 w 457"/>
                    <a:gd name="T27" fmla="*/ 1 h 862"/>
                    <a:gd name="T28" fmla="*/ 0 w 457"/>
                    <a:gd name="T29" fmla="*/ 1 h 862"/>
                    <a:gd name="T30" fmla="*/ 0 w 457"/>
                    <a:gd name="T31" fmla="*/ 1 h 862"/>
                    <a:gd name="T32" fmla="*/ 0 w 457"/>
                    <a:gd name="T33" fmla="*/ 1 h 862"/>
                    <a:gd name="T34" fmla="*/ 0 w 457"/>
                    <a:gd name="T35" fmla="*/ 1 h 862"/>
                    <a:gd name="T36" fmla="*/ 0 w 457"/>
                    <a:gd name="T37" fmla="*/ 1 h 862"/>
                    <a:gd name="T38" fmla="*/ 0 w 457"/>
                    <a:gd name="T39" fmla="*/ 0 h 862"/>
                    <a:gd name="T40" fmla="*/ 0 w 457"/>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7"/>
                    <a:gd name="T64" fmla="*/ 0 h 862"/>
                    <a:gd name="T65" fmla="*/ 457 w 457"/>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7" h="862">
                      <a:moveTo>
                        <a:pt x="225" y="0"/>
                      </a:moveTo>
                      <a:lnTo>
                        <a:pt x="274" y="49"/>
                      </a:lnTo>
                      <a:lnTo>
                        <a:pt x="407" y="57"/>
                      </a:lnTo>
                      <a:lnTo>
                        <a:pt x="457" y="115"/>
                      </a:lnTo>
                      <a:lnTo>
                        <a:pt x="439" y="298"/>
                      </a:lnTo>
                      <a:lnTo>
                        <a:pt x="407" y="505"/>
                      </a:lnTo>
                      <a:lnTo>
                        <a:pt x="380" y="695"/>
                      </a:lnTo>
                      <a:lnTo>
                        <a:pt x="356" y="811"/>
                      </a:lnTo>
                      <a:lnTo>
                        <a:pt x="240" y="862"/>
                      </a:lnTo>
                      <a:lnTo>
                        <a:pt x="0" y="862"/>
                      </a:lnTo>
                      <a:lnTo>
                        <a:pt x="17" y="811"/>
                      </a:lnTo>
                      <a:lnTo>
                        <a:pt x="116" y="821"/>
                      </a:lnTo>
                      <a:lnTo>
                        <a:pt x="240" y="779"/>
                      </a:lnTo>
                      <a:lnTo>
                        <a:pt x="306" y="705"/>
                      </a:lnTo>
                      <a:lnTo>
                        <a:pt x="323" y="522"/>
                      </a:lnTo>
                      <a:lnTo>
                        <a:pt x="365" y="264"/>
                      </a:lnTo>
                      <a:lnTo>
                        <a:pt x="356" y="140"/>
                      </a:lnTo>
                      <a:lnTo>
                        <a:pt x="291" y="115"/>
                      </a:lnTo>
                      <a:lnTo>
                        <a:pt x="215" y="9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06" name="Freeform 84">
                  <a:extLst>
                    <a:ext uri="{FF2B5EF4-FFF2-40B4-BE49-F238E27FC236}">
                      <a16:creationId xmlns:a16="http://schemas.microsoft.com/office/drawing/2014/main" id="{77A2F8F3-AD2B-4A0D-A8AB-271FD35F2052}"/>
                    </a:ext>
                  </a:extLst>
                </p:cNvPr>
                <p:cNvSpPr>
                  <a:spLocks/>
                </p:cNvSpPr>
                <p:nvPr/>
              </p:nvSpPr>
              <p:spPr bwMode="auto">
                <a:xfrm>
                  <a:off x="2996" y="2705"/>
                  <a:ext cx="240" cy="286"/>
                </a:xfrm>
                <a:custGeom>
                  <a:avLst/>
                  <a:gdLst>
                    <a:gd name="T0" fmla="*/ 0 w 481"/>
                    <a:gd name="T1" fmla="*/ 1 h 572"/>
                    <a:gd name="T2" fmla="*/ 0 w 481"/>
                    <a:gd name="T3" fmla="*/ 1 h 572"/>
                    <a:gd name="T4" fmla="*/ 0 w 481"/>
                    <a:gd name="T5" fmla="*/ 1 h 572"/>
                    <a:gd name="T6" fmla="*/ 0 w 481"/>
                    <a:gd name="T7" fmla="*/ 1 h 572"/>
                    <a:gd name="T8" fmla="*/ 0 w 481"/>
                    <a:gd name="T9" fmla="*/ 1 h 572"/>
                    <a:gd name="T10" fmla="*/ 0 w 481"/>
                    <a:gd name="T11" fmla="*/ 1 h 572"/>
                    <a:gd name="T12" fmla="*/ 0 w 481"/>
                    <a:gd name="T13" fmla="*/ 1 h 572"/>
                    <a:gd name="T14" fmla="*/ 0 w 481"/>
                    <a:gd name="T15" fmla="*/ 1 h 572"/>
                    <a:gd name="T16" fmla="*/ 0 w 481"/>
                    <a:gd name="T17" fmla="*/ 1 h 572"/>
                    <a:gd name="T18" fmla="*/ 0 w 481"/>
                    <a:gd name="T19" fmla="*/ 0 h 572"/>
                    <a:gd name="T20" fmla="*/ 0 w 481"/>
                    <a:gd name="T21" fmla="*/ 1 h 572"/>
                    <a:gd name="T22" fmla="*/ 0 w 481"/>
                    <a:gd name="T23" fmla="*/ 1 h 572"/>
                    <a:gd name="T24" fmla="*/ 0 w 481"/>
                    <a:gd name="T25" fmla="*/ 1 h 572"/>
                    <a:gd name="T26" fmla="*/ 0 w 481"/>
                    <a:gd name="T27" fmla="*/ 1 h 572"/>
                    <a:gd name="T28" fmla="*/ 0 w 481"/>
                    <a:gd name="T29" fmla="*/ 1 h 572"/>
                    <a:gd name="T30" fmla="*/ 0 w 481"/>
                    <a:gd name="T31" fmla="*/ 1 h 572"/>
                    <a:gd name="T32" fmla="*/ 0 w 481"/>
                    <a:gd name="T33" fmla="*/ 1 h 572"/>
                    <a:gd name="T34" fmla="*/ 0 w 481"/>
                    <a:gd name="T35" fmla="*/ 1 h 572"/>
                    <a:gd name="T36" fmla="*/ 0 w 481"/>
                    <a:gd name="T37" fmla="*/ 1 h 572"/>
                    <a:gd name="T38" fmla="*/ 0 w 481"/>
                    <a:gd name="T39" fmla="*/ 1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1"/>
                    <a:gd name="T61" fmla="*/ 0 h 572"/>
                    <a:gd name="T62" fmla="*/ 481 w 481"/>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1" h="572">
                      <a:moveTo>
                        <a:pt x="0" y="399"/>
                      </a:moveTo>
                      <a:lnTo>
                        <a:pt x="8" y="540"/>
                      </a:lnTo>
                      <a:lnTo>
                        <a:pt x="59" y="572"/>
                      </a:lnTo>
                      <a:lnTo>
                        <a:pt x="165" y="498"/>
                      </a:lnTo>
                      <a:lnTo>
                        <a:pt x="298" y="416"/>
                      </a:lnTo>
                      <a:lnTo>
                        <a:pt x="357" y="332"/>
                      </a:lnTo>
                      <a:lnTo>
                        <a:pt x="348" y="249"/>
                      </a:lnTo>
                      <a:lnTo>
                        <a:pt x="397" y="157"/>
                      </a:lnTo>
                      <a:lnTo>
                        <a:pt x="481" y="66"/>
                      </a:lnTo>
                      <a:lnTo>
                        <a:pt x="432" y="0"/>
                      </a:lnTo>
                      <a:lnTo>
                        <a:pt x="357" y="83"/>
                      </a:lnTo>
                      <a:lnTo>
                        <a:pt x="298" y="150"/>
                      </a:lnTo>
                      <a:lnTo>
                        <a:pt x="266" y="232"/>
                      </a:lnTo>
                      <a:lnTo>
                        <a:pt x="257" y="325"/>
                      </a:lnTo>
                      <a:lnTo>
                        <a:pt x="224" y="382"/>
                      </a:lnTo>
                      <a:lnTo>
                        <a:pt x="141" y="441"/>
                      </a:lnTo>
                      <a:lnTo>
                        <a:pt x="91" y="482"/>
                      </a:lnTo>
                      <a:lnTo>
                        <a:pt x="49" y="374"/>
                      </a:lnTo>
                      <a:lnTo>
                        <a:pt x="0"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07" name="Freeform 85">
                  <a:extLst>
                    <a:ext uri="{FF2B5EF4-FFF2-40B4-BE49-F238E27FC236}">
                      <a16:creationId xmlns:a16="http://schemas.microsoft.com/office/drawing/2014/main" id="{BB316436-DFEC-4A89-BA8F-3F4113265E75}"/>
                    </a:ext>
                  </a:extLst>
                </p:cNvPr>
                <p:cNvSpPr>
                  <a:spLocks/>
                </p:cNvSpPr>
                <p:nvPr/>
              </p:nvSpPr>
              <p:spPr bwMode="auto">
                <a:xfrm>
                  <a:off x="2681" y="2266"/>
                  <a:ext cx="324" cy="593"/>
                </a:xfrm>
                <a:custGeom>
                  <a:avLst/>
                  <a:gdLst>
                    <a:gd name="T0" fmla="*/ 0 w 646"/>
                    <a:gd name="T1" fmla="*/ 1 h 1186"/>
                    <a:gd name="T2" fmla="*/ 1 w 646"/>
                    <a:gd name="T3" fmla="*/ 1 h 1186"/>
                    <a:gd name="T4" fmla="*/ 1 w 646"/>
                    <a:gd name="T5" fmla="*/ 1 h 1186"/>
                    <a:gd name="T6" fmla="*/ 1 w 646"/>
                    <a:gd name="T7" fmla="*/ 1 h 1186"/>
                    <a:gd name="T8" fmla="*/ 1 w 646"/>
                    <a:gd name="T9" fmla="*/ 1 h 1186"/>
                    <a:gd name="T10" fmla="*/ 1 w 646"/>
                    <a:gd name="T11" fmla="*/ 1 h 1186"/>
                    <a:gd name="T12" fmla="*/ 1 w 646"/>
                    <a:gd name="T13" fmla="*/ 1 h 1186"/>
                    <a:gd name="T14" fmla="*/ 1 w 646"/>
                    <a:gd name="T15" fmla="*/ 1 h 1186"/>
                    <a:gd name="T16" fmla="*/ 1 w 646"/>
                    <a:gd name="T17" fmla="*/ 1 h 1186"/>
                    <a:gd name="T18" fmla="*/ 1 w 646"/>
                    <a:gd name="T19" fmla="*/ 1 h 1186"/>
                    <a:gd name="T20" fmla="*/ 1 w 646"/>
                    <a:gd name="T21" fmla="*/ 1 h 1186"/>
                    <a:gd name="T22" fmla="*/ 1 w 646"/>
                    <a:gd name="T23" fmla="*/ 1 h 1186"/>
                    <a:gd name="T24" fmla="*/ 1 w 646"/>
                    <a:gd name="T25" fmla="*/ 1 h 1186"/>
                    <a:gd name="T26" fmla="*/ 1 w 646"/>
                    <a:gd name="T27" fmla="*/ 1 h 1186"/>
                    <a:gd name="T28" fmla="*/ 1 w 646"/>
                    <a:gd name="T29" fmla="*/ 1 h 1186"/>
                    <a:gd name="T30" fmla="*/ 1 w 646"/>
                    <a:gd name="T31" fmla="*/ 1 h 1186"/>
                    <a:gd name="T32" fmla="*/ 1 w 646"/>
                    <a:gd name="T33" fmla="*/ 1 h 1186"/>
                    <a:gd name="T34" fmla="*/ 1 w 646"/>
                    <a:gd name="T35" fmla="*/ 1 h 1186"/>
                    <a:gd name="T36" fmla="*/ 1 w 646"/>
                    <a:gd name="T37" fmla="*/ 1 h 1186"/>
                    <a:gd name="T38" fmla="*/ 1 w 646"/>
                    <a:gd name="T39" fmla="*/ 1 h 1186"/>
                    <a:gd name="T40" fmla="*/ 1 w 646"/>
                    <a:gd name="T41" fmla="*/ 1 h 1186"/>
                    <a:gd name="T42" fmla="*/ 1 w 646"/>
                    <a:gd name="T43" fmla="*/ 1 h 1186"/>
                    <a:gd name="T44" fmla="*/ 1 w 646"/>
                    <a:gd name="T45" fmla="*/ 1 h 1186"/>
                    <a:gd name="T46" fmla="*/ 1 w 646"/>
                    <a:gd name="T47" fmla="*/ 0 h 1186"/>
                    <a:gd name="T48" fmla="*/ 0 w 646"/>
                    <a:gd name="T49" fmla="*/ 1 h 1186"/>
                    <a:gd name="T50" fmla="*/ 0 w 646"/>
                    <a:gd name="T51" fmla="*/ 1 h 1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1186"/>
                    <a:gd name="T80" fmla="*/ 646 w 646"/>
                    <a:gd name="T81" fmla="*/ 1186 h 1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1186">
                      <a:moveTo>
                        <a:pt x="0" y="64"/>
                      </a:moveTo>
                      <a:lnTo>
                        <a:pt x="298" y="165"/>
                      </a:lnTo>
                      <a:lnTo>
                        <a:pt x="405" y="207"/>
                      </a:lnTo>
                      <a:lnTo>
                        <a:pt x="330" y="347"/>
                      </a:lnTo>
                      <a:lnTo>
                        <a:pt x="256" y="555"/>
                      </a:lnTo>
                      <a:lnTo>
                        <a:pt x="239" y="638"/>
                      </a:lnTo>
                      <a:lnTo>
                        <a:pt x="306" y="695"/>
                      </a:lnTo>
                      <a:lnTo>
                        <a:pt x="464" y="779"/>
                      </a:lnTo>
                      <a:lnTo>
                        <a:pt x="562" y="828"/>
                      </a:lnTo>
                      <a:lnTo>
                        <a:pt x="555" y="1077"/>
                      </a:lnTo>
                      <a:lnTo>
                        <a:pt x="604" y="1186"/>
                      </a:lnTo>
                      <a:lnTo>
                        <a:pt x="629" y="1094"/>
                      </a:lnTo>
                      <a:lnTo>
                        <a:pt x="621" y="954"/>
                      </a:lnTo>
                      <a:lnTo>
                        <a:pt x="646" y="870"/>
                      </a:lnTo>
                      <a:lnTo>
                        <a:pt x="629" y="779"/>
                      </a:lnTo>
                      <a:lnTo>
                        <a:pt x="521" y="729"/>
                      </a:lnTo>
                      <a:lnTo>
                        <a:pt x="429" y="663"/>
                      </a:lnTo>
                      <a:lnTo>
                        <a:pt x="323" y="613"/>
                      </a:lnTo>
                      <a:lnTo>
                        <a:pt x="380" y="380"/>
                      </a:lnTo>
                      <a:lnTo>
                        <a:pt x="481" y="264"/>
                      </a:lnTo>
                      <a:lnTo>
                        <a:pt x="454" y="172"/>
                      </a:lnTo>
                      <a:lnTo>
                        <a:pt x="306" y="91"/>
                      </a:lnTo>
                      <a:lnTo>
                        <a:pt x="148" y="32"/>
                      </a:lnTo>
                      <a:lnTo>
                        <a:pt x="66"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08" name="Freeform 86">
                  <a:extLst>
                    <a:ext uri="{FF2B5EF4-FFF2-40B4-BE49-F238E27FC236}">
                      <a16:creationId xmlns:a16="http://schemas.microsoft.com/office/drawing/2014/main" id="{0BCE8C79-2A46-4A60-BDCD-596BDD49877A}"/>
                    </a:ext>
                  </a:extLst>
                </p:cNvPr>
                <p:cNvSpPr>
                  <a:spLocks/>
                </p:cNvSpPr>
                <p:nvPr/>
              </p:nvSpPr>
              <p:spPr bwMode="auto">
                <a:xfrm>
                  <a:off x="2478" y="2145"/>
                  <a:ext cx="182" cy="162"/>
                </a:xfrm>
                <a:custGeom>
                  <a:avLst/>
                  <a:gdLst>
                    <a:gd name="T0" fmla="*/ 0 w 365"/>
                    <a:gd name="T1" fmla="*/ 1 h 323"/>
                    <a:gd name="T2" fmla="*/ 0 w 365"/>
                    <a:gd name="T3" fmla="*/ 1 h 323"/>
                    <a:gd name="T4" fmla="*/ 0 w 365"/>
                    <a:gd name="T5" fmla="*/ 1 h 323"/>
                    <a:gd name="T6" fmla="*/ 0 w 365"/>
                    <a:gd name="T7" fmla="*/ 0 h 323"/>
                    <a:gd name="T8" fmla="*/ 0 w 365"/>
                    <a:gd name="T9" fmla="*/ 1 h 323"/>
                    <a:gd name="T10" fmla="*/ 0 w 365"/>
                    <a:gd name="T11" fmla="*/ 1 h 323"/>
                    <a:gd name="T12" fmla="*/ 0 w 365"/>
                    <a:gd name="T13" fmla="*/ 1 h 323"/>
                    <a:gd name="T14" fmla="*/ 0 w 365"/>
                    <a:gd name="T15" fmla="*/ 1 h 323"/>
                    <a:gd name="T16" fmla="*/ 0 w 365"/>
                    <a:gd name="T17" fmla="*/ 1 h 323"/>
                    <a:gd name="T18" fmla="*/ 0 w 365"/>
                    <a:gd name="T19" fmla="*/ 1 h 323"/>
                    <a:gd name="T20" fmla="*/ 0 w 365"/>
                    <a:gd name="T21" fmla="*/ 1 h 323"/>
                    <a:gd name="T22" fmla="*/ 0 w 365"/>
                    <a:gd name="T23" fmla="*/ 1 h 323"/>
                    <a:gd name="T24" fmla="*/ 0 w 365"/>
                    <a:gd name="T25" fmla="*/ 1 h 323"/>
                    <a:gd name="T26" fmla="*/ 0 w 365"/>
                    <a:gd name="T27" fmla="*/ 1 h 323"/>
                    <a:gd name="T28" fmla="*/ 0 w 365"/>
                    <a:gd name="T29" fmla="*/ 1 h 323"/>
                    <a:gd name="T30" fmla="*/ 0 w 365"/>
                    <a:gd name="T31" fmla="*/ 1 h 323"/>
                    <a:gd name="T32" fmla="*/ 0 w 365"/>
                    <a:gd name="T33" fmla="*/ 1 h 323"/>
                    <a:gd name="T34" fmla="*/ 0 w 365"/>
                    <a:gd name="T35" fmla="*/ 1 h 323"/>
                    <a:gd name="T36" fmla="*/ 0 w 365"/>
                    <a:gd name="T37" fmla="*/ 1 h 323"/>
                    <a:gd name="T38" fmla="*/ 0 w 365"/>
                    <a:gd name="T39" fmla="*/ 1 h 323"/>
                    <a:gd name="T40" fmla="*/ 0 w 365"/>
                    <a:gd name="T41" fmla="*/ 1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323"/>
                    <a:gd name="T65" fmla="*/ 365 w 36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323">
                      <a:moveTo>
                        <a:pt x="365" y="215"/>
                      </a:moveTo>
                      <a:lnTo>
                        <a:pt x="340" y="133"/>
                      </a:lnTo>
                      <a:lnTo>
                        <a:pt x="291" y="42"/>
                      </a:lnTo>
                      <a:lnTo>
                        <a:pt x="232" y="0"/>
                      </a:lnTo>
                      <a:lnTo>
                        <a:pt x="125" y="25"/>
                      </a:lnTo>
                      <a:lnTo>
                        <a:pt x="91" y="124"/>
                      </a:lnTo>
                      <a:lnTo>
                        <a:pt x="59" y="91"/>
                      </a:lnTo>
                      <a:lnTo>
                        <a:pt x="0" y="99"/>
                      </a:lnTo>
                      <a:lnTo>
                        <a:pt x="0" y="141"/>
                      </a:lnTo>
                      <a:lnTo>
                        <a:pt x="83" y="249"/>
                      </a:lnTo>
                      <a:lnTo>
                        <a:pt x="158" y="323"/>
                      </a:lnTo>
                      <a:lnTo>
                        <a:pt x="224" y="306"/>
                      </a:lnTo>
                      <a:lnTo>
                        <a:pt x="199" y="242"/>
                      </a:lnTo>
                      <a:lnTo>
                        <a:pt x="175" y="158"/>
                      </a:lnTo>
                      <a:lnTo>
                        <a:pt x="165" y="91"/>
                      </a:lnTo>
                      <a:lnTo>
                        <a:pt x="215" y="74"/>
                      </a:lnTo>
                      <a:lnTo>
                        <a:pt x="256" y="150"/>
                      </a:lnTo>
                      <a:lnTo>
                        <a:pt x="315" y="232"/>
                      </a:lnTo>
                      <a:lnTo>
                        <a:pt x="357" y="257"/>
                      </a:lnTo>
                      <a:lnTo>
                        <a:pt x="365"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09" name="Freeform 87">
                  <a:extLst>
                    <a:ext uri="{FF2B5EF4-FFF2-40B4-BE49-F238E27FC236}">
                      <a16:creationId xmlns:a16="http://schemas.microsoft.com/office/drawing/2014/main" id="{824F1725-B272-4776-8BC9-C6179C4F8840}"/>
                    </a:ext>
                  </a:extLst>
                </p:cNvPr>
                <p:cNvSpPr>
                  <a:spLocks/>
                </p:cNvSpPr>
                <p:nvPr/>
              </p:nvSpPr>
              <p:spPr bwMode="auto">
                <a:xfrm>
                  <a:off x="2424" y="1701"/>
                  <a:ext cx="224" cy="460"/>
                </a:xfrm>
                <a:custGeom>
                  <a:avLst/>
                  <a:gdLst>
                    <a:gd name="T0" fmla="*/ 0 w 449"/>
                    <a:gd name="T1" fmla="*/ 1 h 920"/>
                    <a:gd name="T2" fmla="*/ 0 w 449"/>
                    <a:gd name="T3" fmla="*/ 1 h 920"/>
                    <a:gd name="T4" fmla="*/ 0 w 449"/>
                    <a:gd name="T5" fmla="*/ 1 h 920"/>
                    <a:gd name="T6" fmla="*/ 0 w 449"/>
                    <a:gd name="T7" fmla="*/ 1 h 920"/>
                    <a:gd name="T8" fmla="*/ 0 w 449"/>
                    <a:gd name="T9" fmla="*/ 1 h 920"/>
                    <a:gd name="T10" fmla="*/ 0 w 449"/>
                    <a:gd name="T11" fmla="*/ 1 h 920"/>
                    <a:gd name="T12" fmla="*/ 0 w 449"/>
                    <a:gd name="T13" fmla="*/ 1 h 920"/>
                    <a:gd name="T14" fmla="*/ 0 w 449"/>
                    <a:gd name="T15" fmla="*/ 1 h 920"/>
                    <a:gd name="T16" fmla="*/ 0 w 449"/>
                    <a:gd name="T17" fmla="*/ 1 h 920"/>
                    <a:gd name="T18" fmla="*/ 0 w 449"/>
                    <a:gd name="T19" fmla="*/ 1 h 920"/>
                    <a:gd name="T20" fmla="*/ 0 w 449"/>
                    <a:gd name="T21" fmla="*/ 1 h 920"/>
                    <a:gd name="T22" fmla="*/ 0 w 449"/>
                    <a:gd name="T23" fmla="*/ 1 h 920"/>
                    <a:gd name="T24" fmla="*/ 0 w 449"/>
                    <a:gd name="T25" fmla="*/ 1 h 920"/>
                    <a:gd name="T26" fmla="*/ 0 w 449"/>
                    <a:gd name="T27" fmla="*/ 1 h 920"/>
                    <a:gd name="T28" fmla="*/ 0 w 449"/>
                    <a:gd name="T29" fmla="*/ 1 h 920"/>
                    <a:gd name="T30" fmla="*/ 0 w 449"/>
                    <a:gd name="T31" fmla="*/ 1 h 920"/>
                    <a:gd name="T32" fmla="*/ 0 w 449"/>
                    <a:gd name="T33" fmla="*/ 1 h 920"/>
                    <a:gd name="T34" fmla="*/ 0 w 449"/>
                    <a:gd name="T35" fmla="*/ 0 h 920"/>
                    <a:gd name="T36" fmla="*/ 0 w 449"/>
                    <a:gd name="T37" fmla="*/ 1 h 920"/>
                    <a:gd name="T38" fmla="*/ 0 w 449"/>
                    <a:gd name="T39" fmla="*/ 1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9"/>
                    <a:gd name="T61" fmla="*/ 0 h 920"/>
                    <a:gd name="T62" fmla="*/ 449 w 449"/>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9" h="920">
                      <a:moveTo>
                        <a:pt x="449" y="50"/>
                      </a:moveTo>
                      <a:lnTo>
                        <a:pt x="333" y="175"/>
                      </a:lnTo>
                      <a:lnTo>
                        <a:pt x="217" y="267"/>
                      </a:lnTo>
                      <a:lnTo>
                        <a:pt x="109" y="422"/>
                      </a:lnTo>
                      <a:lnTo>
                        <a:pt x="143" y="464"/>
                      </a:lnTo>
                      <a:lnTo>
                        <a:pt x="143" y="555"/>
                      </a:lnTo>
                      <a:lnTo>
                        <a:pt x="116" y="631"/>
                      </a:lnTo>
                      <a:lnTo>
                        <a:pt x="101" y="747"/>
                      </a:lnTo>
                      <a:lnTo>
                        <a:pt x="109" y="920"/>
                      </a:lnTo>
                      <a:lnTo>
                        <a:pt x="35" y="846"/>
                      </a:lnTo>
                      <a:lnTo>
                        <a:pt x="0" y="706"/>
                      </a:lnTo>
                      <a:lnTo>
                        <a:pt x="35" y="573"/>
                      </a:lnTo>
                      <a:lnTo>
                        <a:pt x="52" y="498"/>
                      </a:lnTo>
                      <a:lnTo>
                        <a:pt x="18" y="440"/>
                      </a:lnTo>
                      <a:lnTo>
                        <a:pt x="52" y="358"/>
                      </a:lnTo>
                      <a:lnTo>
                        <a:pt x="134" y="257"/>
                      </a:lnTo>
                      <a:lnTo>
                        <a:pt x="284" y="133"/>
                      </a:lnTo>
                      <a:lnTo>
                        <a:pt x="440" y="0"/>
                      </a:lnTo>
                      <a:lnTo>
                        <a:pt x="44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10" name="Freeform 88">
                  <a:extLst>
                    <a:ext uri="{FF2B5EF4-FFF2-40B4-BE49-F238E27FC236}">
                      <a16:creationId xmlns:a16="http://schemas.microsoft.com/office/drawing/2014/main" id="{5717BB8E-6E78-4DDE-8AC2-88BB3F2C551B}"/>
                    </a:ext>
                  </a:extLst>
                </p:cNvPr>
                <p:cNvSpPr>
                  <a:spLocks/>
                </p:cNvSpPr>
                <p:nvPr/>
              </p:nvSpPr>
              <p:spPr bwMode="auto">
                <a:xfrm>
                  <a:off x="2599" y="1614"/>
                  <a:ext cx="174" cy="91"/>
                </a:xfrm>
                <a:custGeom>
                  <a:avLst/>
                  <a:gdLst>
                    <a:gd name="T0" fmla="*/ 0 w 348"/>
                    <a:gd name="T1" fmla="*/ 1 h 182"/>
                    <a:gd name="T2" fmla="*/ 1 w 348"/>
                    <a:gd name="T3" fmla="*/ 1 h 182"/>
                    <a:gd name="T4" fmla="*/ 1 w 348"/>
                    <a:gd name="T5" fmla="*/ 0 h 182"/>
                    <a:gd name="T6" fmla="*/ 1 w 348"/>
                    <a:gd name="T7" fmla="*/ 1 h 182"/>
                    <a:gd name="T8" fmla="*/ 1 w 348"/>
                    <a:gd name="T9" fmla="*/ 1 h 182"/>
                    <a:gd name="T10" fmla="*/ 1 w 348"/>
                    <a:gd name="T11" fmla="*/ 1 h 182"/>
                    <a:gd name="T12" fmla="*/ 1 w 348"/>
                    <a:gd name="T13" fmla="*/ 1 h 182"/>
                    <a:gd name="T14" fmla="*/ 0 w 348"/>
                    <a:gd name="T15" fmla="*/ 1 h 182"/>
                    <a:gd name="T16" fmla="*/ 0 w 348"/>
                    <a:gd name="T17" fmla="*/ 1 h 182"/>
                    <a:gd name="T18" fmla="*/ 0 w 348"/>
                    <a:gd name="T19" fmla="*/ 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182"/>
                    <a:gd name="T32" fmla="*/ 348 w 348"/>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182">
                      <a:moveTo>
                        <a:pt x="0" y="108"/>
                      </a:moveTo>
                      <a:lnTo>
                        <a:pt x="131" y="49"/>
                      </a:lnTo>
                      <a:lnTo>
                        <a:pt x="257" y="0"/>
                      </a:lnTo>
                      <a:lnTo>
                        <a:pt x="348" y="9"/>
                      </a:lnTo>
                      <a:lnTo>
                        <a:pt x="297" y="49"/>
                      </a:lnTo>
                      <a:lnTo>
                        <a:pt x="173" y="91"/>
                      </a:lnTo>
                      <a:lnTo>
                        <a:pt x="82" y="115"/>
                      </a:lnTo>
                      <a:lnTo>
                        <a:pt x="0" y="182"/>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11" name="Freeform 89">
                  <a:extLst>
                    <a:ext uri="{FF2B5EF4-FFF2-40B4-BE49-F238E27FC236}">
                      <a16:creationId xmlns:a16="http://schemas.microsoft.com/office/drawing/2014/main" id="{40B2A707-2BD9-48D7-96DF-A0E8CCBF0144}"/>
                    </a:ext>
                  </a:extLst>
                </p:cNvPr>
                <p:cNvSpPr>
                  <a:spLocks/>
                </p:cNvSpPr>
                <p:nvPr/>
              </p:nvSpPr>
              <p:spPr bwMode="auto">
                <a:xfrm>
                  <a:off x="2813" y="1651"/>
                  <a:ext cx="274" cy="236"/>
                </a:xfrm>
                <a:custGeom>
                  <a:avLst/>
                  <a:gdLst>
                    <a:gd name="T0" fmla="*/ 1 w 547"/>
                    <a:gd name="T1" fmla="*/ 0 h 473"/>
                    <a:gd name="T2" fmla="*/ 1 w 547"/>
                    <a:gd name="T3" fmla="*/ 0 h 473"/>
                    <a:gd name="T4" fmla="*/ 1 w 547"/>
                    <a:gd name="T5" fmla="*/ 0 h 473"/>
                    <a:gd name="T6" fmla="*/ 0 w 547"/>
                    <a:gd name="T7" fmla="*/ 0 h 473"/>
                    <a:gd name="T8" fmla="*/ 1 w 547"/>
                    <a:gd name="T9" fmla="*/ 0 h 473"/>
                    <a:gd name="T10" fmla="*/ 1 w 547"/>
                    <a:gd name="T11" fmla="*/ 0 h 473"/>
                    <a:gd name="T12" fmla="*/ 1 w 547"/>
                    <a:gd name="T13" fmla="*/ 0 h 473"/>
                    <a:gd name="T14" fmla="*/ 1 w 547"/>
                    <a:gd name="T15" fmla="*/ 0 h 473"/>
                    <a:gd name="T16" fmla="*/ 1 w 547"/>
                    <a:gd name="T17" fmla="*/ 0 h 473"/>
                    <a:gd name="T18" fmla="*/ 1 w 547"/>
                    <a:gd name="T19" fmla="*/ 0 h 473"/>
                    <a:gd name="T20" fmla="*/ 1 w 547"/>
                    <a:gd name="T21" fmla="*/ 0 h 473"/>
                    <a:gd name="T22" fmla="*/ 1 w 547"/>
                    <a:gd name="T23" fmla="*/ 0 h 473"/>
                    <a:gd name="T24" fmla="*/ 1 w 547"/>
                    <a:gd name="T25" fmla="*/ 0 h 473"/>
                    <a:gd name="T26" fmla="*/ 1 w 547"/>
                    <a:gd name="T27" fmla="*/ 0 h 473"/>
                    <a:gd name="T28" fmla="*/ 1 w 547"/>
                    <a:gd name="T29" fmla="*/ 0 h 473"/>
                    <a:gd name="T30" fmla="*/ 1 w 547"/>
                    <a:gd name="T31" fmla="*/ 0 h 473"/>
                    <a:gd name="T32" fmla="*/ 1 w 547"/>
                    <a:gd name="T33" fmla="*/ 0 h 473"/>
                    <a:gd name="T34" fmla="*/ 1 w 547"/>
                    <a:gd name="T35" fmla="*/ 0 h 473"/>
                    <a:gd name="T36" fmla="*/ 1 w 547"/>
                    <a:gd name="T37" fmla="*/ 0 h 473"/>
                    <a:gd name="T38" fmla="*/ 1 w 547"/>
                    <a:gd name="T39" fmla="*/ 0 h 473"/>
                    <a:gd name="T40" fmla="*/ 1 w 547"/>
                    <a:gd name="T41" fmla="*/ 0 h 473"/>
                    <a:gd name="T42" fmla="*/ 1 w 547"/>
                    <a:gd name="T43" fmla="*/ 0 h 473"/>
                    <a:gd name="T44" fmla="*/ 1 w 547"/>
                    <a:gd name="T45" fmla="*/ 0 h 473"/>
                    <a:gd name="T46" fmla="*/ 1 w 547"/>
                    <a:gd name="T47" fmla="*/ 0 h 473"/>
                    <a:gd name="T48" fmla="*/ 1 w 547"/>
                    <a:gd name="T49" fmla="*/ 0 h 473"/>
                    <a:gd name="T50" fmla="*/ 1 w 547"/>
                    <a:gd name="T51" fmla="*/ 0 h 473"/>
                    <a:gd name="T52" fmla="*/ 1 w 547"/>
                    <a:gd name="T53" fmla="*/ 0 h 473"/>
                    <a:gd name="T54" fmla="*/ 1 w 547"/>
                    <a:gd name="T55" fmla="*/ 0 h 473"/>
                    <a:gd name="T56" fmla="*/ 1 w 547"/>
                    <a:gd name="T57" fmla="*/ 0 h 473"/>
                    <a:gd name="T58" fmla="*/ 1 w 547"/>
                    <a:gd name="T59" fmla="*/ 0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7"/>
                    <a:gd name="T91" fmla="*/ 0 h 473"/>
                    <a:gd name="T92" fmla="*/ 547 w 547"/>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7" h="473">
                      <a:moveTo>
                        <a:pt x="34" y="41"/>
                      </a:moveTo>
                      <a:lnTo>
                        <a:pt x="42" y="93"/>
                      </a:lnTo>
                      <a:lnTo>
                        <a:pt x="9" y="157"/>
                      </a:lnTo>
                      <a:lnTo>
                        <a:pt x="0" y="233"/>
                      </a:lnTo>
                      <a:lnTo>
                        <a:pt x="17" y="300"/>
                      </a:lnTo>
                      <a:lnTo>
                        <a:pt x="66" y="340"/>
                      </a:lnTo>
                      <a:lnTo>
                        <a:pt x="158" y="349"/>
                      </a:lnTo>
                      <a:lnTo>
                        <a:pt x="224" y="340"/>
                      </a:lnTo>
                      <a:lnTo>
                        <a:pt x="257" y="433"/>
                      </a:lnTo>
                      <a:lnTo>
                        <a:pt x="348" y="473"/>
                      </a:lnTo>
                      <a:lnTo>
                        <a:pt x="414" y="433"/>
                      </a:lnTo>
                      <a:lnTo>
                        <a:pt x="439" y="357"/>
                      </a:lnTo>
                      <a:lnTo>
                        <a:pt x="449" y="216"/>
                      </a:lnTo>
                      <a:lnTo>
                        <a:pt x="547" y="100"/>
                      </a:lnTo>
                      <a:lnTo>
                        <a:pt x="540" y="0"/>
                      </a:lnTo>
                      <a:lnTo>
                        <a:pt x="473" y="41"/>
                      </a:lnTo>
                      <a:lnTo>
                        <a:pt x="431" y="108"/>
                      </a:lnTo>
                      <a:lnTo>
                        <a:pt x="348" y="209"/>
                      </a:lnTo>
                      <a:lnTo>
                        <a:pt x="365" y="300"/>
                      </a:lnTo>
                      <a:lnTo>
                        <a:pt x="357" y="391"/>
                      </a:lnTo>
                      <a:lnTo>
                        <a:pt x="316" y="367"/>
                      </a:lnTo>
                      <a:lnTo>
                        <a:pt x="298" y="275"/>
                      </a:lnTo>
                      <a:lnTo>
                        <a:pt x="217" y="233"/>
                      </a:lnTo>
                      <a:lnTo>
                        <a:pt x="158" y="283"/>
                      </a:lnTo>
                      <a:lnTo>
                        <a:pt x="101" y="249"/>
                      </a:lnTo>
                      <a:lnTo>
                        <a:pt x="91" y="167"/>
                      </a:lnTo>
                      <a:lnTo>
                        <a:pt x="150" y="34"/>
                      </a:lnTo>
                      <a:lnTo>
                        <a:pt x="101" y="9"/>
                      </a:lnTo>
                      <a:lnTo>
                        <a:pt x="3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12" name="Freeform 90">
                  <a:extLst>
                    <a:ext uri="{FF2B5EF4-FFF2-40B4-BE49-F238E27FC236}">
                      <a16:creationId xmlns:a16="http://schemas.microsoft.com/office/drawing/2014/main" id="{162A07CB-D9A4-407B-9BFC-48B3E3AFB791}"/>
                    </a:ext>
                  </a:extLst>
                </p:cNvPr>
                <p:cNvSpPr>
                  <a:spLocks/>
                </p:cNvSpPr>
                <p:nvPr/>
              </p:nvSpPr>
              <p:spPr bwMode="auto">
                <a:xfrm>
                  <a:off x="2838" y="1619"/>
                  <a:ext cx="514" cy="580"/>
                </a:xfrm>
                <a:custGeom>
                  <a:avLst/>
                  <a:gdLst>
                    <a:gd name="T0" fmla="*/ 0 w 1029"/>
                    <a:gd name="T1" fmla="*/ 0 h 1161"/>
                    <a:gd name="T2" fmla="*/ 0 w 1029"/>
                    <a:gd name="T3" fmla="*/ 0 h 1161"/>
                    <a:gd name="T4" fmla="*/ 0 w 1029"/>
                    <a:gd name="T5" fmla="*/ 0 h 1161"/>
                    <a:gd name="T6" fmla="*/ 0 w 1029"/>
                    <a:gd name="T7" fmla="*/ 0 h 1161"/>
                    <a:gd name="T8" fmla="*/ 0 w 1029"/>
                    <a:gd name="T9" fmla="*/ 0 h 1161"/>
                    <a:gd name="T10" fmla="*/ 0 w 1029"/>
                    <a:gd name="T11" fmla="*/ 0 h 1161"/>
                    <a:gd name="T12" fmla="*/ 0 w 1029"/>
                    <a:gd name="T13" fmla="*/ 0 h 1161"/>
                    <a:gd name="T14" fmla="*/ 0 w 1029"/>
                    <a:gd name="T15" fmla="*/ 0 h 1161"/>
                    <a:gd name="T16" fmla="*/ 0 w 1029"/>
                    <a:gd name="T17" fmla="*/ 0 h 1161"/>
                    <a:gd name="T18" fmla="*/ 0 w 1029"/>
                    <a:gd name="T19" fmla="*/ 0 h 1161"/>
                    <a:gd name="T20" fmla="*/ 0 w 1029"/>
                    <a:gd name="T21" fmla="*/ 0 h 1161"/>
                    <a:gd name="T22" fmla="*/ 0 w 1029"/>
                    <a:gd name="T23" fmla="*/ 0 h 1161"/>
                    <a:gd name="T24" fmla="*/ 0 w 1029"/>
                    <a:gd name="T25" fmla="*/ 0 h 1161"/>
                    <a:gd name="T26" fmla="*/ 0 w 1029"/>
                    <a:gd name="T27" fmla="*/ 0 h 1161"/>
                    <a:gd name="T28" fmla="*/ 0 w 1029"/>
                    <a:gd name="T29" fmla="*/ 0 h 1161"/>
                    <a:gd name="T30" fmla="*/ 0 w 1029"/>
                    <a:gd name="T31" fmla="*/ 0 h 1161"/>
                    <a:gd name="T32" fmla="*/ 0 w 1029"/>
                    <a:gd name="T33" fmla="*/ 0 h 1161"/>
                    <a:gd name="T34" fmla="*/ 0 w 1029"/>
                    <a:gd name="T35" fmla="*/ 0 h 1161"/>
                    <a:gd name="T36" fmla="*/ 0 w 1029"/>
                    <a:gd name="T37" fmla="*/ 0 h 1161"/>
                    <a:gd name="T38" fmla="*/ 0 w 1029"/>
                    <a:gd name="T39" fmla="*/ 0 h 1161"/>
                    <a:gd name="T40" fmla="*/ 0 w 1029"/>
                    <a:gd name="T41" fmla="*/ 0 h 1161"/>
                    <a:gd name="T42" fmla="*/ 0 w 1029"/>
                    <a:gd name="T43" fmla="*/ 0 h 1161"/>
                    <a:gd name="T44" fmla="*/ 0 w 1029"/>
                    <a:gd name="T45" fmla="*/ 0 h 1161"/>
                    <a:gd name="T46" fmla="*/ 0 w 1029"/>
                    <a:gd name="T47" fmla="*/ 0 h 1161"/>
                    <a:gd name="T48" fmla="*/ 0 w 1029"/>
                    <a:gd name="T49" fmla="*/ 0 h 1161"/>
                    <a:gd name="T50" fmla="*/ 0 w 1029"/>
                    <a:gd name="T51" fmla="*/ 0 h 1161"/>
                    <a:gd name="T52" fmla="*/ 0 w 1029"/>
                    <a:gd name="T53" fmla="*/ 0 h 1161"/>
                    <a:gd name="T54" fmla="*/ 0 w 1029"/>
                    <a:gd name="T55" fmla="*/ 0 h 1161"/>
                    <a:gd name="T56" fmla="*/ 0 w 1029"/>
                    <a:gd name="T57" fmla="*/ 0 h 1161"/>
                    <a:gd name="T58" fmla="*/ 0 w 1029"/>
                    <a:gd name="T59" fmla="*/ 0 h 1161"/>
                    <a:gd name="T60" fmla="*/ 0 w 1029"/>
                    <a:gd name="T61" fmla="*/ 0 h 1161"/>
                    <a:gd name="T62" fmla="*/ 0 w 1029"/>
                    <a:gd name="T63" fmla="*/ 0 h 1161"/>
                    <a:gd name="T64" fmla="*/ 0 w 1029"/>
                    <a:gd name="T65" fmla="*/ 0 h 1161"/>
                    <a:gd name="T66" fmla="*/ 0 w 1029"/>
                    <a:gd name="T67" fmla="*/ 0 h 1161"/>
                    <a:gd name="T68" fmla="*/ 0 w 1029"/>
                    <a:gd name="T69" fmla="*/ 0 h 1161"/>
                    <a:gd name="T70" fmla="*/ 0 w 1029"/>
                    <a:gd name="T71" fmla="*/ 0 h 1161"/>
                    <a:gd name="T72" fmla="*/ 0 w 1029"/>
                    <a:gd name="T73" fmla="*/ 0 h 1161"/>
                    <a:gd name="T74" fmla="*/ 0 w 1029"/>
                    <a:gd name="T75" fmla="*/ 0 h 1161"/>
                    <a:gd name="T76" fmla="*/ 0 w 1029"/>
                    <a:gd name="T77" fmla="*/ 0 h 1161"/>
                    <a:gd name="T78" fmla="*/ 0 w 1029"/>
                    <a:gd name="T79" fmla="*/ 0 h 1161"/>
                    <a:gd name="T80" fmla="*/ 0 w 1029"/>
                    <a:gd name="T81" fmla="*/ 0 h 1161"/>
                    <a:gd name="T82" fmla="*/ 0 w 1029"/>
                    <a:gd name="T83" fmla="*/ 0 h 1161"/>
                    <a:gd name="T84" fmla="*/ 0 w 1029"/>
                    <a:gd name="T85" fmla="*/ 0 h 1161"/>
                    <a:gd name="T86" fmla="*/ 0 w 1029"/>
                    <a:gd name="T87" fmla="*/ 0 h 1161"/>
                    <a:gd name="T88" fmla="*/ 0 w 1029"/>
                    <a:gd name="T89" fmla="*/ 0 h 1161"/>
                    <a:gd name="T90" fmla="*/ 0 w 1029"/>
                    <a:gd name="T91" fmla="*/ 0 h 1161"/>
                    <a:gd name="T92" fmla="*/ 0 w 1029"/>
                    <a:gd name="T93" fmla="*/ 0 h 1161"/>
                    <a:gd name="T94" fmla="*/ 0 w 1029"/>
                    <a:gd name="T95" fmla="*/ 0 h 1161"/>
                    <a:gd name="T96" fmla="*/ 0 w 1029"/>
                    <a:gd name="T97" fmla="*/ 0 h 1161"/>
                    <a:gd name="T98" fmla="*/ 0 w 1029"/>
                    <a:gd name="T99" fmla="*/ 0 h 1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9"/>
                    <a:gd name="T151" fmla="*/ 0 h 1161"/>
                    <a:gd name="T152" fmla="*/ 1029 w 1029"/>
                    <a:gd name="T153" fmla="*/ 1161 h 11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9" h="1161">
                      <a:moveTo>
                        <a:pt x="772" y="0"/>
                      </a:moveTo>
                      <a:lnTo>
                        <a:pt x="905" y="74"/>
                      </a:lnTo>
                      <a:lnTo>
                        <a:pt x="1004" y="106"/>
                      </a:lnTo>
                      <a:lnTo>
                        <a:pt x="997" y="165"/>
                      </a:lnTo>
                      <a:lnTo>
                        <a:pt x="846" y="281"/>
                      </a:lnTo>
                      <a:lnTo>
                        <a:pt x="639" y="464"/>
                      </a:lnTo>
                      <a:lnTo>
                        <a:pt x="938" y="298"/>
                      </a:lnTo>
                      <a:lnTo>
                        <a:pt x="997" y="331"/>
                      </a:lnTo>
                      <a:lnTo>
                        <a:pt x="1029" y="489"/>
                      </a:lnTo>
                      <a:lnTo>
                        <a:pt x="962" y="538"/>
                      </a:lnTo>
                      <a:lnTo>
                        <a:pt x="881" y="563"/>
                      </a:lnTo>
                      <a:lnTo>
                        <a:pt x="765" y="688"/>
                      </a:lnTo>
                      <a:lnTo>
                        <a:pt x="681" y="812"/>
                      </a:lnTo>
                      <a:lnTo>
                        <a:pt x="614" y="895"/>
                      </a:lnTo>
                      <a:lnTo>
                        <a:pt x="533" y="945"/>
                      </a:lnTo>
                      <a:lnTo>
                        <a:pt x="457" y="962"/>
                      </a:lnTo>
                      <a:lnTo>
                        <a:pt x="466" y="1045"/>
                      </a:lnTo>
                      <a:lnTo>
                        <a:pt x="440" y="1144"/>
                      </a:lnTo>
                      <a:lnTo>
                        <a:pt x="375" y="1161"/>
                      </a:lnTo>
                      <a:lnTo>
                        <a:pt x="333" y="1127"/>
                      </a:lnTo>
                      <a:lnTo>
                        <a:pt x="308" y="1061"/>
                      </a:lnTo>
                      <a:lnTo>
                        <a:pt x="291" y="994"/>
                      </a:lnTo>
                      <a:lnTo>
                        <a:pt x="234" y="962"/>
                      </a:lnTo>
                      <a:lnTo>
                        <a:pt x="126" y="994"/>
                      </a:lnTo>
                      <a:lnTo>
                        <a:pt x="25" y="1061"/>
                      </a:lnTo>
                      <a:lnTo>
                        <a:pt x="0" y="994"/>
                      </a:lnTo>
                      <a:lnTo>
                        <a:pt x="151" y="912"/>
                      </a:lnTo>
                      <a:lnTo>
                        <a:pt x="274" y="871"/>
                      </a:lnTo>
                      <a:lnTo>
                        <a:pt x="350" y="895"/>
                      </a:lnTo>
                      <a:lnTo>
                        <a:pt x="358" y="979"/>
                      </a:lnTo>
                      <a:lnTo>
                        <a:pt x="382" y="1078"/>
                      </a:lnTo>
                      <a:lnTo>
                        <a:pt x="400" y="994"/>
                      </a:lnTo>
                      <a:lnTo>
                        <a:pt x="432" y="912"/>
                      </a:lnTo>
                      <a:lnTo>
                        <a:pt x="548" y="871"/>
                      </a:lnTo>
                      <a:lnTo>
                        <a:pt x="664" y="772"/>
                      </a:lnTo>
                      <a:lnTo>
                        <a:pt x="738" y="663"/>
                      </a:lnTo>
                      <a:lnTo>
                        <a:pt x="871" y="523"/>
                      </a:lnTo>
                      <a:lnTo>
                        <a:pt x="905" y="447"/>
                      </a:lnTo>
                      <a:lnTo>
                        <a:pt x="888" y="380"/>
                      </a:lnTo>
                      <a:lnTo>
                        <a:pt x="789" y="447"/>
                      </a:lnTo>
                      <a:lnTo>
                        <a:pt x="656" y="530"/>
                      </a:lnTo>
                      <a:lnTo>
                        <a:pt x="565" y="597"/>
                      </a:lnTo>
                      <a:lnTo>
                        <a:pt x="506" y="530"/>
                      </a:lnTo>
                      <a:lnTo>
                        <a:pt x="639" y="380"/>
                      </a:lnTo>
                      <a:lnTo>
                        <a:pt x="748" y="274"/>
                      </a:lnTo>
                      <a:lnTo>
                        <a:pt x="896" y="165"/>
                      </a:lnTo>
                      <a:lnTo>
                        <a:pt x="797" y="91"/>
                      </a:lnTo>
                      <a:lnTo>
                        <a:pt x="706" y="0"/>
                      </a:lnTo>
                      <a:lnTo>
                        <a:pt x="7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13" name="Freeform 91">
                  <a:extLst>
                    <a:ext uri="{FF2B5EF4-FFF2-40B4-BE49-F238E27FC236}">
                      <a16:creationId xmlns:a16="http://schemas.microsoft.com/office/drawing/2014/main" id="{2C74B9EA-3E97-4437-BEEE-C588C5A76DC2}"/>
                    </a:ext>
                  </a:extLst>
                </p:cNvPr>
                <p:cNvSpPr>
                  <a:spLocks/>
                </p:cNvSpPr>
                <p:nvPr/>
              </p:nvSpPr>
              <p:spPr bwMode="auto">
                <a:xfrm>
                  <a:off x="3602" y="2178"/>
                  <a:ext cx="194" cy="402"/>
                </a:xfrm>
                <a:custGeom>
                  <a:avLst/>
                  <a:gdLst>
                    <a:gd name="T0" fmla="*/ 0 w 390"/>
                    <a:gd name="T1" fmla="*/ 0 h 804"/>
                    <a:gd name="T2" fmla="*/ 0 w 390"/>
                    <a:gd name="T3" fmla="*/ 1 h 804"/>
                    <a:gd name="T4" fmla="*/ 0 w 390"/>
                    <a:gd name="T5" fmla="*/ 1 h 804"/>
                    <a:gd name="T6" fmla="*/ 0 w 390"/>
                    <a:gd name="T7" fmla="*/ 1 h 804"/>
                    <a:gd name="T8" fmla="*/ 0 w 390"/>
                    <a:gd name="T9" fmla="*/ 1 h 804"/>
                    <a:gd name="T10" fmla="*/ 0 w 390"/>
                    <a:gd name="T11" fmla="*/ 1 h 804"/>
                    <a:gd name="T12" fmla="*/ 0 w 390"/>
                    <a:gd name="T13" fmla="*/ 1 h 804"/>
                    <a:gd name="T14" fmla="*/ 0 w 390"/>
                    <a:gd name="T15" fmla="*/ 1 h 804"/>
                    <a:gd name="T16" fmla="*/ 0 w 390"/>
                    <a:gd name="T17" fmla="*/ 1 h 804"/>
                    <a:gd name="T18" fmla="*/ 0 w 390"/>
                    <a:gd name="T19" fmla="*/ 1 h 804"/>
                    <a:gd name="T20" fmla="*/ 0 w 390"/>
                    <a:gd name="T21" fmla="*/ 1 h 804"/>
                    <a:gd name="T22" fmla="*/ 0 w 390"/>
                    <a:gd name="T23" fmla="*/ 1 h 804"/>
                    <a:gd name="T24" fmla="*/ 0 w 390"/>
                    <a:gd name="T25" fmla="*/ 1 h 804"/>
                    <a:gd name="T26" fmla="*/ 0 w 390"/>
                    <a:gd name="T27" fmla="*/ 1 h 804"/>
                    <a:gd name="T28" fmla="*/ 0 w 390"/>
                    <a:gd name="T29" fmla="*/ 1 h 804"/>
                    <a:gd name="T30" fmla="*/ 0 w 390"/>
                    <a:gd name="T31" fmla="*/ 1 h 804"/>
                    <a:gd name="T32" fmla="*/ 0 w 390"/>
                    <a:gd name="T33" fmla="*/ 1 h 804"/>
                    <a:gd name="T34" fmla="*/ 0 w 390"/>
                    <a:gd name="T35" fmla="*/ 0 h 804"/>
                    <a:gd name="T36" fmla="*/ 0 w 390"/>
                    <a:gd name="T37" fmla="*/ 0 h 8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0"/>
                    <a:gd name="T58" fmla="*/ 0 h 804"/>
                    <a:gd name="T59" fmla="*/ 390 w 390"/>
                    <a:gd name="T60" fmla="*/ 804 h 8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0" h="804">
                      <a:moveTo>
                        <a:pt x="390" y="0"/>
                      </a:moveTo>
                      <a:lnTo>
                        <a:pt x="49" y="140"/>
                      </a:lnTo>
                      <a:lnTo>
                        <a:pt x="65" y="290"/>
                      </a:lnTo>
                      <a:lnTo>
                        <a:pt x="40" y="456"/>
                      </a:lnTo>
                      <a:lnTo>
                        <a:pt x="15" y="555"/>
                      </a:lnTo>
                      <a:lnTo>
                        <a:pt x="0" y="638"/>
                      </a:lnTo>
                      <a:lnTo>
                        <a:pt x="99" y="705"/>
                      </a:lnTo>
                      <a:lnTo>
                        <a:pt x="247" y="804"/>
                      </a:lnTo>
                      <a:lnTo>
                        <a:pt x="299" y="796"/>
                      </a:lnTo>
                      <a:lnTo>
                        <a:pt x="264" y="737"/>
                      </a:lnTo>
                      <a:lnTo>
                        <a:pt x="183" y="655"/>
                      </a:lnTo>
                      <a:lnTo>
                        <a:pt x="99" y="606"/>
                      </a:lnTo>
                      <a:lnTo>
                        <a:pt x="131" y="424"/>
                      </a:lnTo>
                      <a:lnTo>
                        <a:pt x="165" y="256"/>
                      </a:lnTo>
                      <a:lnTo>
                        <a:pt x="183" y="182"/>
                      </a:lnTo>
                      <a:lnTo>
                        <a:pt x="306" y="108"/>
                      </a:lnTo>
                      <a:lnTo>
                        <a:pt x="390" y="91"/>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14" name="Freeform 92">
                  <a:extLst>
                    <a:ext uri="{FF2B5EF4-FFF2-40B4-BE49-F238E27FC236}">
                      <a16:creationId xmlns:a16="http://schemas.microsoft.com/office/drawing/2014/main" id="{99D1AC9F-6CF2-410B-ABD4-F800623C662F}"/>
                    </a:ext>
                  </a:extLst>
                </p:cNvPr>
                <p:cNvSpPr>
                  <a:spLocks/>
                </p:cNvSpPr>
                <p:nvPr/>
              </p:nvSpPr>
              <p:spPr bwMode="auto">
                <a:xfrm>
                  <a:off x="2764" y="2136"/>
                  <a:ext cx="228" cy="221"/>
                </a:xfrm>
                <a:custGeom>
                  <a:avLst/>
                  <a:gdLst>
                    <a:gd name="T0" fmla="*/ 1 w 456"/>
                    <a:gd name="T1" fmla="*/ 0 h 441"/>
                    <a:gd name="T2" fmla="*/ 1 w 456"/>
                    <a:gd name="T3" fmla="*/ 1 h 441"/>
                    <a:gd name="T4" fmla="*/ 0 w 456"/>
                    <a:gd name="T5" fmla="*/ 1 h 441"/>
                    <a:gd name="T6" fmla="*/ 1 w 456"/>
                    <a:gd name="T7" fmla="*/ 1 h 441"/>
                    <a:gd name="T8" fmla="*/ 1 w 456"/>
                    <a:gd name="T9" fmla="*/ 1 h 441"/>
                    <a:gd name="T10" fmla="*/ 1 w 456"/>
                    <a:gd name="T11" fmla="*/ 1 h 441"/>
                    <a:gd name="T12" fmla="*/ 1 w 456"/>
                    <a:gd name="T13" fmla="*/ 1 h 441"/>
                    <a:gd name="T14" fmla="*/ 1 w 456"/>
                    <a:gd name="T15" fmla="*/ 1 h 441"/>
                    <a:gd name="T16" fmla="*/ 1 w 456"/>
                    <a:gd name="T17" fmla="*/ 1 h 441"/>
                    <a:gd name="T18" fmla="*/ 1 w 456"/>
                    <a:gd name="T19" fmla="*/ 1 h 441"/>
                    <a:gd name="T20" fmla="*/ 1 w 456"/>
                    <a:gd name="T21" fmla="*/ 1 h 441"/>
                    <a:gd name="T22" fmla="*/ 1 w 456"/>
                    <a:gd name="T23" fmla="*/ 1 h 441"/>
                    <a:gd name="T24" fmla="*/ 1 w 456"/>
                    <a:gd name="T25" fmla="*/ 1 h 441"/>
                    <a:gd name="T26" fmla="*/ 1 w 456"/>
                    <a:gd name="T27" fmla="*/ 1 h 441"/>
                    <a:gd name="T28" fmla="*/ 1 w 456"/>
                    <a:gd name="T29" fmla="*/ 1 h 441"/>
                    <a:gd name="T30" fmla="*/ 1 w 456"/>
                    <a:gd name="T31" fmla="*/ 1 h 441"/>
                    <a:gd name="T32" fmla="*/ 1 w 456"/>
                    <a:gd name="T33" fmla="*/ 1 h 441"/>
                    <a:gd name="T34" fmla="*/ 1 w 456"/>
                    <a:gd name="T35" fmla="*/ 1 h 441"/>
                    <a:gd name="T36" fmla="*/ 1 w 456"/>
                    <a:gd name="T37" fmla="*/ 1 h 441"/>
                    <a:gd name="T38" fmla="*/ 1 w 456"/>
                    <a:gd name="T39" fmla="*/ 1 h 441"/>
                    <a:gd name="T40" fmla="*/ 1 w 456"/>
                    <a:gd name="T41" fmla="*/ 1 h 441"/>
                    <a:gd name="T42" fmla="*/ 1 w 456"/>
                    <a:gd name="T43" fmla="*/ 1 h 441"/>
                    <a:gd name="T44" fmla="*/ 1 w 456"/>
                    <a:gd name="T45" fmla="*/ 1 h 441"/>
                    <a:gd name="T46" fmla="*/ 1 w 456"/>
                    <a:gd name="T47" fmla="*/ 1 h 441"/>
                    <a:gd name="T48" fmla="*/ 1 w 456"/>
                    <a:gd name="T49" fmla="*/ 1 h 441"/>
                    <a:gd name="T50" fmla="*/ 1 w 456"/>
                    <a:gd name="T51" fmla="*/ 0 h 441"/>
                    <a:gd name="T52" fmla="*/ 1 w 456"/>
                    <a:gd name="T53" fmla="*/ 0 h 4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6"/>
                    <a:gd name="T82" fmla="*/ 0 h 441"/>
                    <a:gd name="T83" fmla="*/ 456 w 456"/>
                    <a:gd name="T84" fmla="*/ 441 h 4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6" h="441">
                      <a:moveTo>
                        <a:pt x="57" y="0"/>
                      </a:moveTo>
                      <a:lnTo>
                        <a:pt x="8" y="91"/>
                      </a:lnTo>
                      <a:lnTo>
                        <a:pt x="0" y="192"/>
                      </a:lnTo>
                      <a:lnTo>
                        <a:pt x="84" y="259"/>
                      </a:lnTo>
                      <a:lnTo>
                        <a:pt x="183" y="291"/>
                      </a:lnTo>
                      <a:lnTo>
                        <a:pt x="249" y="241"/>
                      </a:lnTo>
                      <a:lnTo>
                        <a:pt x="281" y="182"/>
                      </a:lnTo>
                      <a:lnTo>
                        <a:pt x="356" y="224"/>
                      </a:lnTo>
                      <a:lnTo>
                        <a:pt x="289" y="266"/>
                      </a:lnTo>
                      <a:lnTo>
                        <a:pt x="274" y="333"/>
                      </a:lnTo>
                      <a:lnTo>
                        <a:pt x="316" y="382"/>
                      </a:lnTo>
                      <a:lnTo>
                        <a:pt x="432" y="441"/>
                      </a:lnTo>
                      <a:lnTo>
                        <a:pt x="456" y="390"/>
                      </a:lnTo>
                      <a:lnTo>
                        <a:pt x="405" y="350"/>
                      </a:lnTo>
                      <a:lnTo>
                        <a:pt x="390" y="308"/>
                      </a:lnTo>
                      <a:lnTo>
                        <a:pt x="432" y="266"/>
                      </a:lnTo>
                      <a:lnTo>
                        <a:pt x="439" y="217"/>
                      </a:lnTo>
                      <a:lnTo>
                        <a:pt x="405" y="141"/>
                      </a:lnTo>
                      <a:lnTo>
                        <a:pt x="331" y="101"/>
                      </a:lnTo>
                      <a:lnTo>
                        <a:pt x="257" y="108"/>
                      </a:lnTo>
                      <a:lnTo>
                        <a:pt x="200" y="182"/>
                      </a:lnTo>
                      <a:lnTo>
                        <a:pt x="148" y="207"/>
                      </a:lnTo>
                      <a:lnTo>
                        <a:pt x="74" y="175"/>
                      </a:lnTo>
                      <a:lnTo>
                        <a:pt x="84" y="108"/>
                      </a:lnTo>
                      <a:lnTo>
                        <a:pt x="116" y="4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815" name="Freeform 93">
                  <a:extLst>
                    <a:ext uri="{FF2B5EF4-FFF2-40B4-BE49-F238E27FC236}">
                      <a16:creationId xmlns:a16="http://schemas.microsoft.com/office/drawing/2014/main" id="{289717CA-9731-44DF-91F7-CD8114360B85}"/>
                    </a:ext>
                  </a:extLst>
                </p:cNvPr>
                <p:cNvSpPr>
                  <a:spLocks/>
                </p:cNvSpPr>
                <p:nvPr/>
              </p:nvSpPr>
              <p:spPr bwMode="auto">
                <a:xfrm>
                  <a:off x="2735" y="1514"/>
                  <a:ext cx="228" cy="112"/>
                </a:xfrm>
                <a:custGeom>
                  <a:avLst/>
                  <a:gdLst>
                    <a:gd name="T0" fmla="*/ 1 w 456"/>
                    <a:gd name="T1" fmla="*/ 1 h 224"/>
                    <a:gd name="T2" fmla="*/ 1 w 456"/>
                    <a:gd name="T3" fmla="*/ 1 h 224"/>
                    <a:gd name="T4" fmla="*/ 1 w 456"/>
                    <a:gd name="T5" fmla="*/ 0 h 224"/>
                    <a:gd name="T6" fmla="*/ 1 w 456"/>
                    <a:gd name="T7" fmla="*/ 1 h 224"/>
                    <a:gd name="T8" fmla="*/ 1 w 456"/>
                    <a:gd name="T9" fmla="*/ 1 h 224"/>
                    <a:gd name="T10" fmla="*/ 1 w 456"/>
                    <a:gd name="T11" fmla="*/ 1 h 224"/>
                    <a:gd name="T12" fmla="*/ 1 w 456"/>
                    <a:gd name="T13" fmla="*/ 1 h 224"/>
                    <a:gd name="T14" fmla="*/ 1 w 456"/>
                    <a:gd name="T15" fmla="*/ 1 h 224"/>
                    <a:gd name="T16" fmla="*/ 1 w 456"/>
                    <a:gd name="T17" fmla="*/ 1 h 224"/>
                    <a:gd name="T18" fmla="*/ 1 w 456"/>
                    <a:gd name="T19" fmla="*/ 1 h 224"/>
                    <a:gd name="T20" fmla="*/ 1 w 456"/>
                    <a:gd name="T21" fmla="*/ 1 h 224"/>
                    <a:gd name="T22" fmla="*/ 1 w 456"/>
                    <a:gd name="T23" fmla="*/ 1 h 224"/>
                    <a:gd name="T24" fmla="*/ 1 w 456"/>
                    <a:gd name="T25" fmla="*/ 1 h 224"/>
                    <a:gd name="T26" fmla="*/ 1 w 456"/>
                    <a:gd name="T27" fmla="*/ 1 h 224"/>
                    <a:gd name="T28" fmla="*/ 0 w 456"/>
                    <a:gd name="T29" fmla="*/ 1 h 224"/>
                    <a:gd name="T30" fmla="*/ 1 w 456"/>
                    <a:gd name="T31" fmla="*/ 1 h 224"/>
                    <a:gd name="T32" fmla="*/ 1 w 456"/>
                    <a:gd name="T33" fmla="*/ 1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6"/>
                    <a:gd name="T52" fmla="*/ 0 h 224"/>
                    <a:gd name="T53" fmla="*/ 456 w 456"/>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6" h="224">
                      <a:moveTo>
                        <a:pt x="10" y="42"/>
                      </a:moveTo>
                      <a:lnTo>
                        <a:pt x="242" y="17"/>
                      </a:lnTo>
                      <a:lnTo>
                        <a:pt x="358" y="0"/>
                      </a:lnTo>
                      <a:lnTo>
                        <a:pt x="456" y="42"/>
                      </a:lnTo>
                      <a:lnTo>
                        <a:pt x="382" y="224"/>
                      </a:lnTo>
                      <a:lnTo>
                        <a:pt x="316" y="175"/>
                      </a:lnTo>
                      <a:lnTo>
                        <a:pt x="183" y="150"/>
                      </a:lnTo>
                      <a:lnTo>
                        <a:pt x="59" y="125"/>
                      </a:lnTo>
                      <a:lnTo>
                        <a:pt x="143" y="93"/>
                      </a:lnTo>
                      <a:lnTo>
                        <a:pt x="266" y="108"/>
                      </a:lnTo>
                      <a:lnTo>
                        <a:pt x="333" y="125"/>
                      </a:lnTo>
                      <a:lnTo>
                        <a:pt x="382" y="66"/>
                      </a:lnTo>
                      <a:lnTo>
                        <a:pt x="274" y="59"/>
                      </a:lnTo>
                      <a:lnTo>
                        <a:pt x="175" y="59"/>
                      </a:lnTo>
                      <a:lnTo>
                        <a:pt x="0" y="93"/>
                      </a:ln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sp>
          <p:nvSpPr>
            <p:cNvPr id="27788" name="Freeform 94">
              <a:extLst>
                <a:ext uri="{FF2B5EF4-FFF2-40B4-BE49-F238E27FC236}">
                  <a16:creationId xmlns:a16="http://schemas.microsoft.com/office/drawing/2014/main" id="{8BAB2DCF-F21C-40EE-A92A-20CDD373FAA4}"/>
                </a:ext>
              </a:extLst>
            </p:cNvPr>
            <p:cNvSpPr>
              <a:spLocks/>
            </p:cNvSpPr>
            <p:nvPr/>
          </p:nvSpPr>
          <p:spPr bwMode="auto">
            <a:xfrm>
              <a:off x="1011" y="3729"/>
              <a:ext cx="414" cy="114"/>
            </a:xfrm>
            <a:custGeom>
              <a:avLst/>
              <a:gdLst>
                <a:gd name="T0" fmla="*/ 107 w 414"/>
                <a:gd name="T1" fmla="*/ 32 h 114"/>
                <a:gd name="T2" fmla="*/ 18 w 414"/>
                <a:gd name="T3" fmla="*/ 84 h 114"/>
                <a:gd name="T4" fmla="*/ 216 w 414"/>
                <a:gd name="T5" fmla="*/ 104 h 114"/>
                <a:gd name="T6" fmla="*/ 402 w 414"/>
                <a:gd name="T7" fmla="*/ 26 h 114"/>
                <a:gd name="T8" fmla="*/ 288 w 414"/>
                <a:gd name="T9" fmla="*/ 0 h 114"/>
                <a:gd name="T10" fmla="*/ 0 60000 65536"/>
                <a:gd name="T11" fmla="*/ 0 60000 65536"/>
                <a:gd name="T12" fmla="*/ 0 60000 65536"/>
                <a:gd name="T13" fmla="*/ 0 60000 65536"/>
                <a:gd name="T14" fmla="*/ 0 60000 65536"/>
                <a:gd name="T15" fmla="*/ 0 w 414"/>
                <a:gd name="T16" fmla="*/ 0 h 114"/>
                <a:gd name="T17" fmla="*/ 414 w 414"/>
                <a:gd name="T18" fmla="*/ 114 h 114"/>
              </a:gdLst>
              <a:ahLst/>
              <a:cxnLst>
                <a:cxn ang="T10">
                  <a:pos x="T0" y="T1"/>
                </a:cxn>
                <a:cxn ang="T11">
                  <a:pos x="T2" y="T3"/>
                </a:cxn>
                <a:cxn ang="T12">
                  <a:pos x="T4" y="T5"/>
                </a:cxn>
                <a:cxn ang="T13">
                  <a:pos x="T6" y="T7"/>
                </a:cxn>
                <a:cxn ang="T14">
                  <a:pos x="T8" y="T9"/>
                </a:cxn>
              </a:cxnLst>
              <a:rect l="T15" t="T16" r="T17" b="T18"/>
              <a:pathLst>
                <a:path w="414" h="114">
                  <a:moveTo>
                    <a:pt x="107" y="32"/>
                  </a:moveTo>
                  <a:cubicBezTo>
                    <a:pt x="92" y="41"/>
                    <a:pt x="0" y="72"/>
                    <a:pt x="18" y="84"/>
                  </a:cubicBezTo>
                  <a:cubicBezTo>
                    <a:pt x="36" y="96"/>
                    <a:pt x="152" y="114"/>
                    <a:pt x="216" y="104"/>
                  </a:cubicBezTo>
                  <a:cubicBezTo>
                    <a:pt x="280" y="94"/>
                    <a:pt x="390" y="43"/>
                    <a:pt x="402" y="26"/>
                  </a:cubicBezTo>
                  <a:cubicBezTo>
                    <a:pt x="414" y="9"/>
                    <a:pt x="312" y="5"/>
                    <a:pt x="288" y="0"/>
                  </a:cubicBezTo>
                </a:path>
              </a:pathLst>
            </a:custGeom>
            <a:noFill/>
            <a:ln w="0" cap="flat" cmpd="sng">
              <a:solidFill>
                <a:schemeClr val="bg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89" name="Oval 95" descr="Mármol blanco">
              <a:extLst>
                <a:ext uri="{FF2B5EF4-FFF2-40B4-BE49-F238E27FC236}">
                  <a16:creationId xmlns:a16="http://schemas.microsoft.com/office/drawing/2014/main" id="{1F8508F2-D0E8-4E14-9C4D-A68BC4E3C645}"/>
                </a:ext>
              </a:extLst>
            </p:cNvPr>
            <p:cNvSpPr>
              <a:spLocks noChangeArrowheads="1"/>
            </p:cNvSpPr>
            <p:nvPr/>
          </p:nvSpPr>
          <p:spPr bwMode="auto">
            <a:xfrm>
              <a:off x="1363" y="3728"/>
              <a:ext cx="20" cy="20"/>
            </a:xfrm>
            <a:prstGeom prst="ellipse">
              <a:avLst/>
            </a:prstGeom>
            <a:blipFill dpi="0" rotWithShape="0">
              <a:blip r:embed="rId3"/>
              <a:srcRect/>
              <a:tile tx="0" ty="0" sx="100000" sy="100000" flip="none" algn="tl"/>
            </a:blipFill>
            <a:ln w="3175">
              <a:pattFill prst="dashHorz">
                <a:fgClr>
                  <a:schemeClr val="tx1"/>
                </a:fgClr>
                <a:bgClr>
                  <a:srgbClr val="FFFFFF"/>
                </a:bgClr>
              </a:patt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21" name="Group 96">
            <a:extLst>
              <a:ext uri="{FF2B5EF4-FFF2-40B4-BE49-F238E27FC236}">
                <a16:creationId xmlns:a16="http://schemas.microsoft.com/office/drawing/2014/main" id="{F3FE09AD-651E-4D56-A6B2-AD0A0AC64607}"/>
              </a:ext>
            </a:extLst>
          </p:cNvPr>
          <p:cNvGrpSpPr>
            <a:grpSpLocks/>
          </p:cNvGrpSpPr>
          <p:nvPr/>
        </p:nvGrpSpPr>
        <p:grpSpPr bwMode="auto">
          <a:xfrm>
            <a:off x="1214438" y="5862638"/>
            <a:ext cx="323850" cy="395287"/>
            <a:chOff x="1769" y="368"/>
            <a:chExt cx="204" cy="249"/>
          </a:xfrm>
        </p:grpSpPr>
        <p:sp>
          <p:nvSpPr>
            <p:cNvPr id="114785" name="Oval 97">
              <a:extLst>
                <a:ext uri="{FF2B5EF4-FFF2-40B4-BE49-F238E27FC236}">
                  <a16:creationId xmlns:a16="http://schemas.microsoft.com/office/drawing/2014/main" id="{08158400-70F2-4F63-92E1-7701FC96506B}"/>
                </a:ext>
              </a:extLst>
            </p:cNvPr>
            <p:cNvSpPr>
              <a:spLocks noChangeArrowheads="1"/>
            </p:cNvSpPr>
            <p:nvPr/>
          </p:nvSpPr>
          <p:spPr bwMode="auto">
            <a:xfrm>
              <a:off x="1814" y="368"/>
              <a:ext cx="159" cy="159"/>
            </a:xfrm>
            <a:prstGeom prst="ellipse">
              <a:avLst/>
            </a:prstGeom>
            <a:gradFill rotWithShape="1">
              <a:gsLst>
                <a:gs pos="0">
                  <a:srgbClr val="E6DCAC"/>
                </a:gs>
                <a:gs pos="12000">
                  <a:srgbClr val="E6D78A">
                    <a:alpha val="99280"/>
                  </a:srgbClr>
                </a:gs>
                <a:gs pos="30000">
                  <a:srgbClr val="C7AC4C">
                    <a:alpha val="98200"/>
                  </a:srgbClr>
                </a:gs>
                <a:gs pos="45000">
                  <a:srgbClr val="E6D78A">
                    <a:alpha val="97300"/>
                  </a:srgbClr>
                </a:gs>
                <a:gs pos="77000">
                  <a:srgbClr val="C7AC4C">
                    <a:alpha val="95380"/>
                  </a:srgbClr>
                </a:gs>
                <a:gs pos="100000">
                  <a:srgbClr val="E6DCAC">
                    <a:alpha val="94000"/>
                  </a:srgbClr>
                </a:gs>
              </a:gsLst>
              <a:lin ang="2700000" scaled="1"/>
            </a:gra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86" name="WordArt 98">
              <a:extLst>
                <a:ext uri="{FF2B5EF4-FFF2-40B4-BE49-F238E27FC236}">
                  <a16:creationId xmlns:a16="http://schemas.microsoft.com/office/drawing/2014/main" id="{43AE7935-E32C-4198-B1D4-3E7FA118084A}"/>
                </a:ext>
              </a:extLst>
            </p:cNvPr>
            <p:cNvSpPr>
              <a:spLocks noChangeArrowheads="1" noChangeShapeType="1" noTextEdit="1"/>
            </p:cNvSpPr>
            <p:nvPr/>
          </p:nvSpPr>
          <p:spPr bwMode="auto">
            <a:xfrm>
              <a:off x="1769" y="527"/>
              <a:ext cx="204" cy="9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0" cap="none" spc="0" normalizeH="0" baseline="0" noProof="0">
                  <a:ln w="9525">
                    <a:solidFill>
                      <a:srgbClr val="FFFF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Venus</a:t>
              </a:r>
            </a:p>
          </p:txBody>
        </p:sp>
      </p:grpSp>
      <p:grpSp>
        <p:nvGrpSpPr>
          <p:cNvPr id="22" name="Group 99">
            <a:extLst>
              <a:ext uri="{FF2B5EF4-FFF2-40B4-BE49-F238E27FC236}">
                <a16:creationId xmlns:a16="http://schemas.microsoft.com/office/drawing/2014/main" id="{79B8DB2F-C587-4CFE-878E-CEEBCA4A3B88}"/>
              </a:ext>
            </a:extLst>
          </p:cNvPr>
          <p:cNvGrpSpPr>
            <a:grpSpLocks/>
          </p:cNvGrpSpPr>
          <p:nvPr/>
        </p:nvGrpSpPr>
        <p:grpSpPr bwMode="auto">
          <a:xfrm>
            <a:off x="530225" y="5994400"/>
            <a:ext cx="466725" cy="263525"/>
            <a:chOff x="3277" y="845"/>
            <a:chExt cx="294" cy="166"/>
          </a:xfrm>
        </p:grpSpPr>
        <p:sp>
          <p:nvSpPr>
            <p:cNvPr id="27781" name="Oval 100">
              <a:extLst>
                <a:ext uri="{FF2B5EF4-FFF2-40B4-BE49-F238E27FC236}">
                  <a16:creationId xmlns:a16="http://schemas.microsoft.com/office/drawing/2014/main" id="{F8E4A346-5739-4F2E-843E-EAA43CDA7CB7}"/>
                </a:ext>
              </a:extLst>
            </p:cNvPr>
            <p:cNvSpPr>
              <a:spLocks noChangeArrowheads="1"/>
            </p:cNvSpPr>
            <p:nvPr/>
          </p:nvSpPr>
          <p:spPr bwMode="auto">
            <a:xfrm>
              <a:off x="3379" y="845"/>
              <a:ext cx="68" cy="68"/>
            </a:xfrm>
            <a:prstGeom prst="ellipse">
              <a:avLst/>
            </a:prstGeom>
            <a:gradFill rotWithShape="1">
              <a:gsLst>
                <a:gs pos="0">
                  <a:srgbClr val="FFEBFA"/>
                </a:gs>
                <a:gs pos="30000">
                  <a:srgbClr val="C4D6EB"/>
                </a:gs>
                <a:gs pos="60001">
                  <a:srgbClr val="85C2FF"/>
                </a:gs>
                <a:gs pos="100000">
                  <a:srgbClr val="5E9E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82" name="WordArt 101">
              <a:extLst>
                <a:ext uri="{FF2B5EF4-FFF2-40B4-BE49-F238E27FC236}">
                  <a16:creationId xmlns:a16="http://schemas.microsoft.com/office/drawing/2014/main" id="{747DF17A-CD8F-43BB-AE5D-2C17DE609A2B}"/>
                </a:ext>
              </a:extLst>
            </p:cNvPr>
            <p:cNvSpPr>
              <a:spLocks noChangeArrowheads="1" noChangeShapeType="1" noTextEdit="1"/>
            </p:cNvSpPr>
            <p:nvPr/>
          </p:nvSpPr>
          <p:spPr bwMode="auto">
            <a:xfrm>
              <a:off x="3277" y="921"/>
              <a:ext cx="294" cy="9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0" cap="none" spc="0" normalizeH="0" baseline="0" noProof="0">
                  <a:ln w="9525">
                    <a:solidFill>
                      <a:srgbClr val="FFFF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Mercurio</a:t>
              </a:r>
            </a:p>
          </p:txBody>
        </p:sp>
      </p:grpSp>
      <p:sp>
        <p:nvSpPr>
          <p:cNvPr id="114790" name="AutoShape 102">
            <a:extLst>
              <a:ext uri="{FF2B5EF4-FFF2-40B4-BE49-F238E27FC236}">
                <a16:creationId xmlns:a16="http://schemas.microsoft.com/office/drawing/2014/main" id="{90C519A3-5F77-4366-B7F6-FAD4CF974D75}"/>
              </a:ext>
            </a:extLst>
          </p:cNvPr>
          <p:cNvSpPr>
            <a:spLocks noChangeArrowheads="1"/>
          </p:cNvSpPr>
          <p:nvPr/>
        </p:nvSpPr>
        <p:spPr bwMode="auto">
          <a:xfrm>
            <a:off x="7451725" y="3716338"/>
            <a:ext cx="36513" cy="36512"/>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791" name="AutoShape 103">
            <a:extLst>
              <a:ext uri="{FF2B5EF4-FFF2-40B4-BE49-F238E27FC236}">
                <a16:creationId xmlns:a16="http://schemas.microsoft.com/office/drawing/2014/main" id="{D5BC430E-52E6-42BD-896C-86B2FC405720}"/>
              </a:ext>
            </a:extLst>
          </p:cNvPr>
          <p:cNvSpPr>
            <a:spLocks noChangeArrowheads="1"/>
          </p:cNvSpPr>
          <p:nvPr/>
        </p:nvSpPr>
        <p:spPr bwMode="auto">
          <a:xfrm>
            <a:off x="6875463" y="4435475"/>
            <a:ext cx="36512"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792" name="AutoShape 104">
            <a:extLst>
              <a:ext uri="{FF2B5EF4-FFF2-40B4-BE49-F238E27FC236}">
                <a16:creationId xmlns:a16="http://schemas.microsoft.com/office/drawing/2014/main" id="{2AB7F104-3E3E-4D0F-89AA-BB3A0D677BD9}"/>
              </a:ext>
            </a:extLst>
          </p:cNvPr>
          <p:cNvSpPr>
            <a:spLocks noChangeArrowheads="1"/>
          </p:cNvSpPr>
          <p:nvPr/>
        </p:nvSpPr>
        <p:spPr bwMode="auto">
          <a:xfrm>
            <a:off x="2411413" y="4941888"/>
            <a:ext cx="36512" cy="36512"/>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793" name="AutoShape 105">
            <a:extLst>
              <a:ext uri="{FF2B5EF4-FFF2-40B4-BE49-F238E27FC236}">
                <a16:creationId xmlns:a16="http://schemas.microsoft.com/office/drawing/2014/main" id="{E9862AE3-6EB2-4A95-AD48-DE9045340D45}"/>
              </a:ext>
            </a:extLst>
          </p:cNvPr>
          <p:cNvSpPr>
            <a:spLocks noChangeArrowheads="1"/>
          </p:cNvSpPr>
          <p:nvPr/>
        </p:nvSpPr>
        <p:spPr bwMode="auto">
          <a:xfrm>
            <a:off x="2627313" y="4149725"/>
            <a:ext cx="36512"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794" name="AutoShape 106">
            <a:extLst>
              <a:ext uri="{FF2B5EF4-FFF2-40B4-BE49-F238E27FC236}">
                <a16:creationId xmlns:a16="http://schemas.microsoft.com/office/drawing/2014/main" id="{DEBBA767-1971-49F7-9A03-FB9012F4012B}"/>
              </a:ext>
            </a:extLst>
          </p:cNvPr>
          <p:cNvSpPr>
            <a:spLocks noChangeArrowheads="1"/>
          </p:cNvSpPr>
          <p:nvPr/>
        </p:nvSpPr>
        <p:spPr bwMode="auto">
          <a:xfrm>
            <a:off x="684213" y="333375"/>
            <a:ext cx="36512"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795" name="AutoShape 107">
            <a:extLst>
              <a:ext uri="{FF2B5EF4-FFF2-40B4-BE49-F238E27FC236}">
                <a16:creationId xmlns:a16="http://schemas.microsoft.com/office/drawing/2014/main" id="{E93C632F-7249-4041-8A5A-FAD61FEDBB7C}"/>
              </a:ext>
            </a:extLst>
          </p:cNvPr>
          <p:cNvSpPr>
            <a:spLocks noChangeArrowheads="1"/>
          </p:cNvSpPr>
          <p:nvPr/>
        </p:nvSpPr>
        <p:spPr bwMode="auto">
          <a:xfrm>
            <a:off x="107950" y="1052513"/>
            <a:ext cx="36513" cy="36512"/>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23" name="Group 108">
            <a:extLst>
              <a:ext uri="{FF2B5EF4-FFF2-40B4-BE49-F238E27FC236}">
                <a16:creationId xmlns:a16="http://schemas.microsoft.com/office/drawing/2014/main" id="{8C0C1B08-5CA3-4D94-9BDC-A5E116910988}"/>
              </a:ext>
            </a:extLst>
          </p:cNvPr>
          <p:cNvGrpSpPr>
            <a:grpSpLocks/>
          </p:cNvGrpSpPr>
          <p:nvPr/>
        </p:nvGrpSpPr>
        <p:grpSpPr bwMode="auto">
          <a:xfrm>
            <a:off x="971550" y="1125538"/>
            <a:ext cx="666750" cy="1306512"/>
            <a:chOff x="834" y="1428"/>
            <a:chExt cx="420" cy="823"/>
          </a:xfrm>
        </p:grpSpPr>
        <p:grpSp>
          <p:nvGrpSpPr>
            <p:cNvPr id="27763" name="Group 109">
              <a:extLst>
                <a:ext uri="{FF2B5EF4-FFF2-40B4-BE49-F238E27FC236}">
                  <a16:creationId xmlns:a16="http://schemas.microsoft.com/office/drawing/2014/main" id="{088665A5-B11D-47EA-9B51-8216E419325E}"/>
                </a:ext>
              </a:extLst>
            </p:cNvPr>
            <p:cNvGrpSpPr>
              <a:grpSpLocks/>
            </p:cNvGrpSpPr>
            <p:nvPr/>
          </p:nvGrpSpPr>
          <p:grpSpPr bwMode="auto">
            <a:xfrm>
              <a:off x="847" y="1757"/>
              <a:ext cx="294" cy="494"/>
              <a:chOff x="1093" y="1276"/>
              <a:chExt cx="294" cy="494"/>
            </a:xfrm>
          </p:grpSpPr>
          <p:sp>
            <p:nvSpPr>
              <p:cNvPr id="27765" name="Oval 110">
                <a:extLst>
                  <a:ext uri="{FF2B5EF4-FFF2-40B4-BE49-F238E27FC236}">
                    <a16:creationId xmlns:a16="http://schemas.microsoft.com/office/drawing/2014/main" id="{6BA1BE86-8A6F-4B15-84F5-B3878B9B43FF}"/>
                  </a:ext>
                </a:extLst>
              </p:cNvPr>
              <p:cNvSpPr>
                <a:spLocks noChangeArrowheads="1"/>
              </p:cNvSpPr>
              <p:nvPr/>
            </p:nvSpPr>
            <p:spPr bwMode="auto">
              <a:xfrm rot="968969">
                <a:off x="1247" y="1276"/>
                <a:ext cx="37" cy="37"/>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66" name="Oval 111">
                <a:extLst>
                  <a:ext uri="{FF2B5EF4-FFF2-40B4-BE49-F238E27FC236}">
                    <a16:creationId xmlns:a16="http://schemas.microsoft.com/office/drawing/2014/main" id="{83C4B4A8-4CC8-4515-B95B-FFACD0AFB4A3}"/>
                  </a:ext>
                </a:extLst>
              </p:cNvPr>
              <p:cNvSpPr>
                <a:spLocks noChangeArrowheads="1"/>
              </p:cNvSpPr>
              <p:nvPr/>
            </p:nvSpPr>
            <p:spPr bwMode="auto">
              <a:xfrm rot="898898">
                <a:off x="1350" y="1351"/>
                <a:ext cx="37" cy="37"/>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67" name="Oval 112">
                <a:extLst>
                  <a:ext uri="{FF2B5EF4-FFF2-40B4-BE49-F238E27FC236}">
                    <a16:creationId xmlns:a16="http://schemas.microsoft.com/office/drawing/2014/main" id="{ACE04770-D198-4575-AC8D-74F2D30C1376}"/>
                  </a:ext>
                </a:extLst>
              </p:cNvPr>
              <p:cNvSpPr>
                <a:spLocks noChangeArrowheads="1"/>
              </p:cNvSpPr>
              <p:nvPr/>
            </p:nvSpPr>
            <p:spPr bwMode="auto">
              <a:xfrm rot="-749454">
                <a:off x="1156" y="1351"/>
                <a:ext cx="37" cy="37"/>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68" name="Oval 113">
                <a:extLst>
                  <a:ext uri="{FF2B5EF4-FFF2-40B4-BE49-F238E27FC236}">
                    <a16:creationId xmlns:a16="http://schemas.microsoft.com/office/drawing/2014/main" id="{21951229-9372-4644-B1A9-EF5994566454}"/>
                  </a:ext>
                </a:extLst>
              </p:cNvPr>
              <p:cNvSpPr>
                <a:spLocks noChangeArrowheads="1"/>
              </p:cNvSpPr>
              <p:nvPr/>
            </p:nvSpPr>
            <p:spPr bwMode="auto">
              <a:xfrm>
                <a:off x="1181" y="1448"/>
                <a:ext cx="37" cy="37"/>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69" name="Oval 114">
                <a:extLst>
                  <a:ext uri="{FF2B5EF4-FFF2-40B4-BE49-F238E27FC236}">
                    <a16:creationId xmlns:a16="http://schemas.microsoft.com/office/drawing/2014/main" id="{38DFF5A7-20A5-49DD-852D-FBB3B18A803F}"/>
                  </a:ext>
                </a:extLst>
              </p:cNvPr>
              <p:cNvSpPr>
                <a:spLocks noChangeArrowheads="1"/>
              </p:cNvSpPr>
              <p:nvPr/>
            </p:nvSpPr>
            <p:spPr bwMode="auto">
              <a:xfrm rot="1574420">
                <a:off x="1199" y="1644"/>
                <a:ext cx="38" cy="37"/>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70" name="Oval 115">
                <a:extLst>
                  <a:ext uri="{FF2B5EF4-FFF2-40B4-BE49-F238E27FC236}">
                    <a16:creationId xmlns:a16="http://schemas.microsoft.com/office/drawing/2014/main" id="{79E80490-5FAD-4163-B407-A5F8411EA7A7}"/>
                  </a:ext>
                </a:extLst>
              </p:cNvPr>
              <p:cNvSpPr>
                <a:spLocks noChangeArrowheads="1"/>
              </p:cNvSpPr>
              <p:nvPr/>
            </p:nvSpPr>
            <p:spPr bwMode="auto">
              <a:xfrm rot="3822443">
                <a:off x="1265" y="1561"/>
                <a:ext cx="37" cy="37"/>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71" name="Oval 116">
                <a:extLst>
                  <a:ext uri="{FF2B5EF4-FFF2-40B4-BE49-F238E27FC236}">
                    <a16:creationId xmlns:a16="http://schemas.microsoft.com/office/drawing/2014/main" id="{A74B6C18-70D0-4D4C-A4B1-35E9E226267F}"/>
                  </a:ext>
                </a:extLst>
              </p:cNvPr>
              <p:cNvSpPr>
                <a:spLocks noChangeArrowheads="1"/>
              </p:cNvSpPr>
              <p:nvPr/>
            </p:nvSpPr>
            <p:spPr bwMode="auto">
              <a:xfrm rot="1013032">
                <a:off x="1093" y="1733"/>
                <a:ext cx="37" cy="37"/>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72" name="Oval 117">
                <a:extLst>
                  <a:ext uri="{FF2B5EF4-FFF2-40B4-BE49-F238E27FC236}">
                    <a16:creationId xmlns:a16="http://schemas.microsoft.com/office/drawing/2014/main" id="{9026AC3E-4B05-4040-8BF6-2F5EFEAADB04}"/>
                  </a:ext>
                </a:extLst>
              </p:cNvPr>
              <p:cNvSpPr>
                <a:spLocks noChangeArrowheads="1"/>
              </p:cNvSpPr>
              <p:nvPr/>
            </p:nvSpPr>
            <p:spPr bwMode="auto">
              <a:xfrm rot="970606">
                <a:off x="1323" y="1462"/>
                <a:ext cx="38" cy="37"/>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cxnSp>
            <p:nvCxnSpPr>
              <p:cNvPr id="27773" name="AutoShape 118">
                <a:extLst>
                  <a:ext uri="{FF2B5EF4-FFF2-40B4-BE49-F238E27FC236}">
                    <a16:creationId xmlns:a16="http://schemas.microsoft.com/office/drawing/2014/main" id="{8DFAB5DA-77F8-42C9-89E9-8CD774DC5351}"/>
                  </a:ext>
                </a:extLst>
              </p:cNvPr>
              <p:cNvCxnSpPr>
                <a:cxnSpLocks noChangeShapeType="1"/>
                <a:stCxn id="27766" idx="1"/>
                <a:endCxn id="27765" idx="6"/>
              </p:cNvCxnSpPr>
              <p:nvPr/>
            </p:nvCxnSpPr>
            <p:spPr bwMode="auto">
              <a:xfrm flipH="1" flipV="1">
                <a:off x="1292" y="1302"/>
                <a:ext cx="69" cy="42"/>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74" name="AutoShape 119">
                <a:extLst>
                  <a:ext uri="{FF2B5EF4-FFF2-40B4-BE49-F238E27FC236}">
                    <a16:creationId xmlns:a16="http://schemas.microsoft.com/office/drawing/2014/main" id="{9D263CD6-6FA9-4289-8992-B8D304711800}"/>
                  </a:ext>
                </a:extLst>
              </p:cNvPr>
              <p:cNvCxnSpPr>
                <a:cxnSpLocks noChangeShapeType="1"/>
                <a:stCxn id="27765" idx="3"/>
                <a:endCxn id="27767" idx="7"/>
              </p:cNvCxnSpPr>
              <p:nvPr/>
            </p:nvCxnSpPr>
            <p:spPr bwMode="auto">
              <a:xfrm flipH="1">
                <a:off x="1182" y="1312"/>
                <a:ext cx="64" cy="33"/>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75" name="AutoShape 120">
                <a:extLst>
                  <a:ext uri="{FF2B5EF4-FFF2-40B4-BE49-F238E27FC236}">
                    <a16:creationId xmlns:a16="http://schemas.microsoft.com/office/drawing/2014/main" id="{CFBDB6B2-C7AA-4C3F-AA8F-EAA645BA2688}"/>
                  </a:ext>
                </a:extLst>
              </p:cNvPr>
              <p:cNvCxnSpPr>
                <a:cxnSpLocks noChangeShapeType="1"/>
                <a:stCxn id="27766" idx="4"/>
                <a:endCxn id="27772" idx="0"/>
              </p:cNvCxnSpPr>
              <p:nvPr/>
            </p:nvCxnSpPr>
            <p:spPr bwMode="auto">
              <a:xfrm flipH="1">
                <a:off x="1350" y="1396"/>
                <a:ext cx="11" cy="57"/>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76" name="AutoShape 121">
                <a:extLst>
                  <a:ext uri="{FF2B5EF4-FFF2-40B4-BE49-F238E27FC236}">
                    <a16:creationId xmlns:a16="http://schemas.microsoft.com/office/drawing/2014/main" id="{85F97CBA-DFEF-4627-8331-13155D9A4A24}"/>
                  </a:ext>
                </a:extLst>
              </p:cNvPr>
              <p:cNvCxnSpPr>
                <a:cxnSpLocks noChangeShapeType="1"/>
                <a:stCxn id="27767" idx="4"/>
                <a:endCxn id="27768" idx="1"/>
              </p:cNvCxnSpPr>
              <p:nvPr/>
            </p:nvCxnSpPr>
            <p:spPr bwMode="auto">
              <a:xfrm>
                <a:off x="1180" y="1396"/>
                <a:ext cx="6" cy="48"/>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77" name="AutoShape 122">
                <a:extLst>
                  <a:ext uri="{FF2B5EF4-FFF2-40B4-BE49-F238E27FC236}">
                    <a16:creationId xmlns:a16="http://schemas.microsoft.com/office/drawing/2014/main" id="{F30F425A-EDCD-4140-B674-5A971BAB3479}"/>
                  </a:ext>
                </a:extLst>
              </p:cNvPr>
              <p:cNvCxnSpPr>
                <a:cxnSpLocks noChangeShapeType="1"/>
                <a:stCxn id="27768" idx="5"/>
                <a:endCxn id="27772" idx="4"/>
              </p:cNvCxnSpPr>
              <p:nvPr/>
            </p:nvCxnSpPr>
            <p:spPr bwMode="auto">
              <a:xfrm>
                <a:off x="1213" y="1489"/>
                <a:ext cx="120" cy="18"/>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78" name="AutoShape 123">
                <a:extLst>
                  <a:ext uri="{FF2B5EF4-FFF2-40B4-BE49-F238E27FC236}">
                    <a16:creationId xmlns:a16="http://schemas.microsoft.com/office/drawing/2014/main" id="{59D9BFA7-7182-4C81-B9D1-9E96C3B6F69D}"/>
                  </a:ext>
                </a:extLst>
              </p:cNvPr>
              <p:cNvCxnSpPr>
                <a:cxnSpLocks noChangeShapeType="1"/>
                <a:stCxn id="27770" idx="5"/>
                <a:endCxn id="27769" idx="0"/>
              </p:cNvCxnSpPr>
              <p:nvPr/>
            </p:nvCxnSpPr>
            <p:spPr bwMode="auto">
              <a:xfrm flipH="1">
                <a:off x="1230" y="1601"/>
                <a:ext cx="41" cy="36"/>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79" name="AutoShape 124">
                <a:extLst>
                  <a:ext uri="{FF2B5EF4-FFF2-40B4-BE49-F238E27FC236}">
                    <a16:creationId xmlns:a16="http://schemas.microsoft.com/office/drawing/2014/main" id="{97EC597F-89C7-44D5-92C7-A87C068E22C1}"/>
                  </a:ext>
                </a:extLst>
              </p:cNvPr>
              <p:cNvCxnSpPr>
                <a:cxnSpLocks noChangeShapeType="1"/>
                <a:stCxn id="27769" idx="3"/>
                <a:endCxn id="27771" idx="7"/>
              </p:cNvCxnSpPr>
              <p:nvPr/>
            </p:nvCxnSpPr>
            <p:spPr bwMode="auto">
              <a:xfrm flipH="1">
                <a:off x="1130" y="1676"/>
                <a:ext cx="66" cy="57"/>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80" name="AutoShape 125">
                <a:extLst>
                  <a:ext uri="{FF2B5EF4-FFF2-40B4-BE49-F238E27FC236}">
                    <a16:creationId xmlns:a16="http://schemas.microsoft.com/office/drawing/2014/main" id="{9BAF0479-546F-47AC-9391-1A3FD6AE90CA}"/>
                  </a:ext>
                </a:extLst>
              </p:cNvPr>
              <p:cNvCxnSpPr>
                <a:cxnSpLocks noChangeShapeType="1"/>
                <a:stCxn id="27772" idx="4"/>
                <a:endCxn id="27770" idx="1"/>
              </p:cNvCxnSpPr>
              <p:nvPr/>
            </p:nvCxnSpPr>
            <p:spPr bwMode="auto">
              <a:xfrm flipH="1">
                <a:off x="1299" y="1507"/>
                <a:ext cx="34" cy="51"/>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grpSp>
        <p:sp>
          <p:nvSpPr>
            <p:cNvPr id="27764" name="WordArt 126">
              <a:extLst>
                <a:ext uri="{FF2B5EF4-FFF2-40B4-BE49-F238E27FC236}">
                  <a16:creationId xmlns:a16="http://schemas.microsoft.com/office/drawing/2014/main" id="{74DD1E7B-D85A-4DD6-8AD0-FE52025AC79A}"/>
                </a:ext>
              </a:extLst>
            </p:cNvPr>
            <p:cNvSpPr>
              <a:spLocks noChangeArrowheads="1" noChangeShapeType="1" noTextEdit="1"/>
            </p:cNvSpPr>
            <p:nvPr/>
          </p:nvSpPr>
          <p:spPr bwMode="auto">
            <a:xfrm>
              <a:off x="834" y="1428"/>
              <a:ext cx="420" cy="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a:noFill/>
                  </a:ln>
                  <a:solidFill>
                    <a:srgbClr val="66FFFF"/>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Kollka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a:noFill/>
                  </a:ln>
                  <a:solidFill>
                    <a:srgbClr val="66FFFF"/>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(Pléyades)</a:t>
              </a:r>
            </a:p>
          </p:txBody>
        </p:sp>
      </p:grpSp>
      <p:grpSp>
        <p:nvGrpSpPr>
          <p:cNvPr id="25" name="Group 127">
            <a:extLst>
              <a:ext uri="{FF2B5EF4-FFF2-40B4-BE49-F238E27FC236}">
                <a16:creationId xmlns:a16="http://schemas.microsoft.com/office/drawing/2014/main" id="{D7B97C99-6455-4354-BE9D-B20B922604F5}"/>
              </a:ext>
            </a:extLst>
          </p:cNvPr>
          <p:cNvGrpSpPr>
            <a:grpSpLocks/>
          </p:cNvGrpSpPr>
          <p:nvPr/>
        </p:nvGrpSpPr>
        <p:grpSpPr bwMode="auto">
          <a:xfrm>
            <a:off x="7524750" y="1196975"/>
            <a:ext cx="638175" cy="1147763"/>
            <a:chOff x="4364" y="754"/>
            <a:chExt cx="402" cy="723"/>
          </a:xfrm>
        </p:grpSpPr>
        <p:grpSp>
          <p:nvGrpSpPr>
            <p:cNvPr id="27744" name="Group 128">
              <a:extLst>
                <a:ext uri="{FF2B5EF4-FFF2-40B4-BE49-F238E27FC236}">
                  <a16:creationId xmlns:a16="http://schemas.microsoft.com/office/drawing/2014/main" id="{D7AE0D62-C8E9-409E-9265-98FCE5377EF5}"/>
                </a:ext>
              </a:extLst>
            </p:cNvPr>
            <p:cNvGrpSpPr>
              <a:grpSpLocks/>
            </p:cNvGrpSpPr>
            <p:nvPr/>
          </p:nvGrpSpPr>
          <p:grpSpPr bwMode="auto">
            <a:xfrm>
              <a:off x="4433" y="1071"/>
              <a:ext cx="204" cy="406"/>
              <a:chOff x="4649" y="255"/>
              <a:chExt cx="499" cy="998"/>
            </a:xfrm>
          </p:grpSpPr>
          <p:sp>
            <p:nvSpPr>
              <p:cNvPr id="27746" name="Oval 129">
                <a:extLst>
                  <a:ext uri="{FF2B5EF4-FFF2-40B4-BE49-F238E27FC236}">
                    <a16:creationId xmlns:a16="http://schemas.microsoft.com/office/drawing/2014/main" id="{27DFF6E9-987C-47B2-8679-32FB1AB622C4}"/>
                  </a:ext>
                </a:extLst>
              </p:cNvPr>
              <p:cNvSpPr>
                <a:spLocks noChangeArrowheads="1"/>
              </p:cNvSpPr>
              <p:nvPr/>
            </p:nvSpPr>
            <p:spPr bwMode="auto">
              <a:xfrm rot="968969">
                <a:off x="4830" y="255"/>
                <a:ext cx="91" cy="91"/>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47" name="Oval 130">
                <a:extLst>
                  <a:ext uri="{FF2B5EF4-FFF2-40B4-BE49-F238E27FC236}">
                    <a16:creationId xmlns:a16="http://schemas.microsoft.com/office/drawing/2014/main" id="{8B192331-EB79-40C5-BA54-B5DCD0A7B8C5}"/>
                  </a:ext>
                </a:extLst>
              </p:cNvPr>
              <p:cNvSpPr>
                <a:spLocks noChangeArrowheads="1"/>
              </p:cNvSpPr>
              <p:nvPr/>
            </p:nvSpPr>
            <p:spPr bwMode="auto">
              <a:xfrm rot="898898">
                <a:off x="5057" y="346"/>
                <a:ext cx="91" cy="91"/>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48" name="Oval 131">
                <a:extLst>
                  <a:ext uri="{FF2B5EF4-FFF2-40B4-BE49-F238E27FC236}">
                    <a16:creationId xmlns:a16="http://schemas.microsoft.com/office/drawing/2014/main" id="{CE7BDA09-A127-479C-807E-CBEF00B8FC43}"/>
                  </a:ext>
                </a:extLst>
              </p:cNvPr>
              <p:cNvSpPr>
                <a:spLocks noChangeArrowheads="1"/>
              </p:cNvSpPr>
              <p:nvPr/>
            </p:nvSpPr>
            <p:spPr bwMode="auto">
              <a:xfrm rot="-749454">
                <a:off x="4680" y="444"/>
                <a:ext cx="91" cy="91"/>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49" name="Oval 132">
                <a:extLst>
                  <a:ext uri="{FF2B5EF4-FFF2-40B4-BE49-F238E27FC236}">
                    <a16:creationId xmlns:a16="http://schemas.microsoft.com/office/drawing/2014/main" id="{92780262-3248-4474-878A-9DAF8A6C448D}"/>
                  </a:ext>
                </a:extLst>
              </p:cNvPr>
              <p:cNvSpPr>
                <a:spLocks noChangeArrowheads="1"/>
              </p:cNvSpPr>
              <p:nvPr/>
            </p:nvSpPr>
            <p:spPr bwMode="auto">
              <a:xfrm>
                <a:off x="4784" y="663"/>
                <a:ext cx="91" cy="91"/>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50" name="Oval 133">
                <a:extLst>
                  <a:ext uri="{FF2B5EF4-FFF2-40B4-BE49-F238E27FC236}">
                    <a16:creationId xmlns:a16="http://schemas.microsoft.com/office/drawing/2014/main" id="{E86E13A3-D447-4BCB-A4F9-6C05E958CD1D}"/>
                  </a:ext>
                </a:extLst>
              </p:cNvPr>
              <p:cNvSpPr>
                <a:spLocks noChangeArrowheads="1"/>
              </p:cNvSpPr>
              <p:nvPr/>
            </p:nvSpPr>
            <p:spPr bwMode="auto">
              <a:xfrm>
                <a:off x="5012" y="1025"/>
                <a:ext cx="91" cy="91"/>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51" name="Oval 134">
                <a:extLst>
                  <a:ext uri="{FF2B5EF4-FFF2-40B4-BE49-F238E27FC236}">
                    <a16:creationId xmlns:a16="http://schemas.microsoft.com/office/drawing/2014/main" id="{B04D1C27-0B39-4CA7-83CF-87040AEEE077}"/>
                  </a:ext>
                </a:extLst>
              </p:cNvPr>
              <p:cNvSpPr>
                <a:spLocks noChangeArrowheads="1"/>
              </p:cNvSpPr>
              <p:nvPr/>
            </p:nvSpPr>
            <p:spPr bwMode="auto">
              <a:xfrm rot="2238655">
                <a:off x="5011" y="799"/>
                <a:ext cx="91" cy="91"/>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52" name="Oval 135">
                <a:extLst>
                  <a:ext uri="{FF2B5EF4-FFF2-40B4-BE49-F238E27FC236}">
                    <a16:creationId xmlns:a16="http://schemas.microsoft.com/office/drawing/2014/main" id="{4E522AB8-9CDC-4118-9725-CF13A53AB729}"/>
                  </a:ext>
                </a:extLst>
              </p:cNvPr>
              <p:cNvSpPr>
                <a:spLocks noChangeArrowheads="1"/>
              </p:cNvSpPr>
              <p:nvPr/>
            </p:nvSpPr>
            <p:spPr bwMode="auto">
              <a:xfrm>
                <a:off x="4649" y="1025"/>
                <a:ext cx="91" cy="91"/>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53" name="Oval 136">
                <a:extLst>
                  <a:ext uri="{FF2B5EF4-FFF2-40B4-BE49-F238E27FC236}">
                    <a16:creationId xmlns:a16="http://schemas.microsoft.com/office/drawing/2014/main" id="{0EC4860D-54D5-476B-A035-3560C60738D8}"/>
                  </a:ext>
                </a:extLst>
              </p:cNvPr>
              <p:cNvSpPr>
                <a:spLocks noChangeArrowheads="1"/>
              </p:cNvSpPr>
              <p:nvPr/>
            </p:nvSpPr>
            <p:spPr bwMode="auto">
              <a:xfrm rot="1013032">
                <a:off x="4829" y="1162"/>
                <a:ext cx="91" cy="91"/>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54" name="Oval 137">
                <a:extLst>
                  <a:ext uri="{FF2B5EF4-FFF2-40B4-BE49-F238E27FC236}">
                    <a16:creationId xmlns:a16="http://schemas.microsoft.com/office/drawing/2014/main" id="{B1C2ADBA-80BC-40EB-B369-FBBD70A06829}"/>
                  </a:ext>
                </a:extLst>
              </p:cNvPr>
              <p:cNvSpPr>
                <a:spLocks noChangeArrowheads="1"/>
              </p:cNvSpPr>
              <p:nvPr/>
            </p:nvSpPr>
            <p:spPr bwMode="auto">
              <a:xfrm rot="970606">
                <a:off x="5012" y="527"/>
                <a:ext cx="91" cy="91"/>
              </a:xfrm>
              <a:prstGeom prst="ellipse">
                <a:avLst/>
              </a:prstGeom>
              <a:solidFill>
                <a:schemeClr val="bg1"/>
              </a:solidFill>
              <a:ln w="3175">
                <a:solidFill>
                  <a:schemeClr val="bg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cxnSp>
            <p:nvCxnSpPr>
              <p:cNvPr id="27755" name="AutoShape 138">
                <a:extLst>
                  <a:ext uri="{FF2B5EF4-FFF2-40B4-BE49-F238E27FC236}">
                    <a16:creationId xmlns:a16="http://schemas.microsoft.com/office/drawing/2014/main" id="{0B24EC68-9669-42D2-9916-2909678AF849}"/>
                  </a:ext>
                </a:extLst>
              </p:cNvPr>
              <p:cNvCxnSpPr>
                <a:cxnSpLocks noChangeShapeType="1"/>
                <a:stCxn id="27747" idx="2"/>
                <a:endCxn id="27746" idx="6"/>
              </p:cNvCxnSpPr>
              <p:nvPr/>
            </p:nvCxnSpPr>
            <p:spPr bwMode="auto">
              <a:xfrm flipH="1" flipV="1">
                <a:off x="4928" y="316"/>
                <a:ext cx="121" cy="61"/>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56" name="AutoShape 139">
                <a:extLst>
                  <a:ext uri="{FF2B5EF4-FFF2-40B4-BE49-F238E27FC236}">
                    <a16:creationId xmlns:a16="http://schemas.microsoft.com/office/drawing/2014/main" id="{E6621C55-C750-4848-AB9B-1D62260F87C0}"/>
                  </a:ext>
                </a:extLst>
              </p:cNvPr>
              <p:cNvCxnSpPr>
                <a:cxnSpLocks noChangeShapeType="1"/>
                <a:stCxn id="27746" idx="3"/>
                <a:endCxn id="27748" idx="7"/>
              </p:cNvCxnSpPr>
              <p:nvPr/>
            </p:nvCxnSpPr>
            <p:spPr bwMode="auto">
              <a:xfrm flipH="1">
                <a:off x="4747" y="331"/>
                <a:ext cx="85" cy="111"/>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57" name="AutoShape 140">
                <a:extLst>
                  <a:ext uri="{FF2B5EF4-FFF2-40B4-BE49-F238E27FC236}">
                    <a16:creationId xmlns:a16="http://schemas.microsoft.com/office/drawing/2014/main" id="{627732AB-1CA6-4CB6-AA4B-584E8A7F8749}"/>
                  </a:ext>
                </a:extLst>
              </p:cNvPr>
              <p:cNvCxnSpPr>
                <a:cxnSpLocks noChangeShapeType="1"/>
                <a:stCxn id="27747" idx="4"/>
                <a:endCxn id="27754" idx="0"/>
              </p:cNvCxnSpPr>
              <p:nvPr/>
            </p:nvCxnSpPr>
            <p:spPr bwMode="auto">
              <a:xfrm flipH="1">
                <a:off x="5073" y="444"/>
                <a:ext cx="15" cy="75"/>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58" name="AutoShape 141">
                <a:extLst>
                  <a:ext uri="{FF2B5EF4-FFF2-40B4-BE49-F238E27FC236}">
                    <a16:creationId xmlns:a16="http://schemas.microsoft.com/office/drawing/2014/main" id="{CCCE6882-20C2-4579-BC77-D32FD045FB93}"/>
                  </a:ext>
                </a:extLst>
              </p:cNvPr>
              <p:cNvCxnSpPr>
                <a:cxnSpLocks noChangeShapeType="1"/>
                <a:stCxn id="27748" idx="4"/>
                <a:endCxn id="27749" idx="1"/>
              </p:cNvCxnSpPr>
              <p:nvPr/>
            </p:nvCxnSpPr>
            <p:spPr bwMode="auto">
              <a:xfrm>
                <a:off x="4737" y="543"/>
                <a:ext cx="60" cy="124"/>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59" name="AutoShape 142">
                <a:extLst>
                  <a:ext uri="{FF2B5EF4-FFF2-40B4-BE49-F238E27FC236}">
                    <a16:creationId xmlns:a16="http://schemas.microsoft.com/office/drawing/2014/main" id="{A297FDD5-B69E-42AC-AE6C-DE8C8FC75D88}"/>
                  </a:ext>
                </a:extLst>
              </p:cNvPr>
              <p:cNvCxnSpPr>
                <a:cxnSpLocks noChangeShapeType="1"/>
                <a:stCxn id="27749" idx="5"/>
                <a:endCxn id="27751" idx="2"/>
              </p:cNvCxnSpPr>
              <p:nvPr/>
            </p:nvCxnSpPr>
            <p:spPr bwMode="auto">
              <a:xfrm>
                <a:off x="4862" y="750"/>
                <a:ext cx="151" cy="61"/>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60" name="AutoShape 143">
                <a:extLst>
                  <a:ext uri="{FF2B5EF4-FFF2-40B4-BE49-F238E27FC236}">
                    <a16:creationId xmlns:a16="http://schemas.microsoft.com/office/drawing/2014/main" id="{601896C3-DAF2-458F-B300-2D0BF27A6DBE}"/>
                  </a:ext>
                </a:extLst>
              </p:cNvPr>
              <p:cNvCxnSpPr>
                <a:cxnSpLocks noChangeShapeType="1"/>
                <a:stCxn id="27751" idx="5"/>
                <a:endCxn id="27750" idx="0"/>
              </p:cNvCxnSpPr>
              <p:nvPr/>
            </p:nvCxnSpPr>
            <p:spPr bwMode="auto">
              <a:xfrm>
                <a:off x="5057" y="896"/>
                <a:ext cx="1" cy="120"/>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61" name="AutoShape 144">
                <a:extLst>
                  <a:ext uri="{FF2B5EF4-FFF2-40B4-BE49-F238E27FC236}">
                    <a16:creationId xmlns:a16="http://schemas.microsoft.com/office/drawing/2014/main" id="{962DFEDD-C7A8-4657-954E-12136ECF9DF1}"/>
                  </a:ext>
                </a:extLst>
              </p:cNvPr>
              <p:cNvCxnSpPr>
                <a:cxnSpLocks noChangeShapeType="1"/>
                <a:stCxn id="27750" idx="3"/>
                <a:endCxn id="27753" idx="7"/>
              </p:cNvCxnSpPr>
              <p:nvPr/>
            </p:nvCxnSpPr>
            <p:spPr bwMode="auto">
              <a:xfrm flipH="1">
                <a:off x="4917" y="1112"/>
                <a:ext cx="108" cy="64"/>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cxnSp>
            <p:nvCxnSpPr>
              <p:cNvPr id="27762" name="AutoShape 145">
                <a:extLst>
                  <a:ext uri="{FF2B5EF4-FFF2-40B4-BE49-F238E27FC236}">
                    <a16:creationId xmlns:a16="http://schemas.microsoft.com/office/drawing/2014/main" id="{EEDCC196-1537-4021-9611-AAAF92883A53}"/>
                  </a:ext>
                </a:extLst>
              </p:cNvPr>
              <p:cNvCxnSpPr>
                <a:cxnSpLocks noChangeShapeType="1"/>
                <a:stCxn id="27753" idx="2"/>
                <a:endCxn id="27752" idx="5"/>
              </p:cNvCxnSpPr>
              <p:nvPr/>
            </p:nvCxnSpPr>
            <p:spPr bwMode="auto">
              <a:xfrm flipH="1" flipV="1">
                <a:off x="4727" y="1112"/>
                <a:ext cx="95" cy="79"/>
              </a:xfrm>
              <a:prstGeom prst="straightConnector1">
                <a:avLst/>
              </a:prstGeom>
              <a:noFill/>
              <a:ln w="3175">
                <a:solidFill>
                  <a:schemeClr val="bg1"/>
                </a:solidFill>
                <a:round/>
                <a:headEnd/>
                <a:tailEnd/>
              </a:ln>
              <a:extLst>
                <a:ext uri="{909E8E84-426E-40DD-AFC4-6F175D3DCCD1}">
                  <a14:hiddenFill xmlns:a14="http://schemas.microsoft.com/office/drawing/2010/main">
                    <a:noFill/>
                  </a14:hiddenFill>
                </a:ext>
              </a:extLst>
            </p:spPr>
          </p:cxnSp>
        </p:grpSp>
        <p:sp>
          <p:nvSpPr>
            <p:cNvPr id="27745" name="WordArt 146">
              <a:extLst>
                <a:ext uri="{FF2B5EF4-FFF2-40B4-BE49-F238E27FC236}">
                  <a16:creationId xmlns:a16="http://schemas.microsoft.com/office/drawing/2014/main" id="{3C954CA7-F491-468E-8FDD-5EE523D8A275}"/>
                </a:ext>
              </a:extLst>
            </p:cNvPr>
            <p:cNvSpPr>
              <a:spLocks noChangeArrowheads="1" noChangeShapeType="1" noTextEdit="1"/>
            </p:cNvSpPr>
            <p:nvPr/>
          </p:nvSpPr>
          <p:spPr bwMode="auto">
            <a:xfrm>
              <a:off x="4364" y="754"/>
              <a:ext cx="402" cy="22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a:noFill/>
                  </a:ln>
                  <a:solidFill>
                    <a:srgbClr val="66FFFF"/>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Amaru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200" b="1" i="0" u="none" strike="noStrike" kern="10" cap="none" spc="0" normalizeH="0" baseline="0" noProof="0">
                  <a:ln>
                    <a:noFill/>
                  </a:ln>
                  <a:solidFill>
                    <a:srgbClr val="66FFFF"/>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(Serpiente)</a:t>
              </a:r>
            </a:p>
          </p:txBody>
        </p:sp>
      </p:grpSp>
      <p:sp>
        <p:nvSpPr>
          <p:cNvPr id="114835" name="AutoShape 147">
            <a:extLst>
              <a:ext uri="{FF2B5EF4-FFF2-40B4-BE49-F238E27FC236}">
                <a16:creationId xmlns:a16="http://schemas.microsoft.com/office/drawing/2014/main" id="{29DE7CC0-527F-4194-A583-18F3EA861935}"/>
              </a:ext>
            </a:extLst>
          </p:cNvPr>
          <p:cNvSpPr>
            <a:spLocks noChangeArrowheads="1"/>
          </p:cNvSpPr>
          <p:nvPr/>
        </p:nvSpPr>
        <p:spPr bwMode="auto">
          <a:xfrm>
            <a:off x="2124075" y="2060575"/>
            <a:ext cx="36513"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36" name="AutoShape 148">
            <a:extLst>
              <a:ext uri="{FF2B5EF4-FFF2-40B4-BE49-F238E27FC236}">
                <a16:creationId xmlns:a16="http://schemas.microsoft.com/office/drawing/2014/main" id="{6CCE2DD6-D9AB-4E88-9FC7-58179E00D095}"/>
              </a:ext>
            </a:extLst>
          </p:cNvPr>
          <p:cNvSpPr>
            <a:spLocks noChangeArrowheads="1"/>
          </p:cNvSpPr>
          <p:nvPr/>
        </p:nvSpPr>
        <p:spPr bwMode="auto">
          <a:xfrm>
            <a:off x="5292725" y="2997200"/>
            <a:ext cx="36513"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37" name="AutoShape 149">
            <a:extLst>
              <a:ext uri="{FF2B5EF4-FFF2-40B4-BE49-F238E27FC236}">
                <a16:creationId xmlns:a16="http://schemas.microsoft.com/office/drawing/2014/main" id="{043539E4-72C5-4918-A6F2-44C0EBBABF71}"/>
              </a:ext>
            </a:extLst>
          </p:cNvPr>
          <p:cNvSpPr>
            <a:spLocks noChangeArrowheads="1"/>
          </p:cNvSpPr>
          <p:nvPr/>
        </p:nvSpPr>
        <p:spPr bwMode="auto">
          <a:xfrm>
            <a:off x="8459788" y="4941888"/>
            <a:ext cx="36512" cy="36512"/>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38" name="AutoShape 150">
            <a:extLst>
              <a:ext uri="{FF2B5EF4-FFF2-40B4-BE49-F238E27FC236}">
                <a16:creationId xmlns:a16="http://schemas.microsoft.com/office/drawing/2014/main" id="{8A515508-684F-4BC9-83E6-3FB188324AD2}"/>
              </a:ext>
            </a:extLst>
          </p:cNvPr>
          <p:cNvSpPr>
            <a:spLocks noChangeArrowheads="1"/>
          </p:cNvSpPr>
          <p:nvPr/>
        </p:nvSpPr>
        <p:spPr bwMode="auto">
          <a:xfrm>
            <a:off x="8459788" y="836613"/>
            <a:ext cx="36512" cy="36512"/>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39" name="AutoShape 151">
            <a:extLst>
              <a:ext uri="{FF2B5EF4-FFF2-40B4-BE49-F238E27FC236}">
                <a16:creationId xmlns:a16="http://schemas.microsoft.com/office/drawing/2014/main" id="{475AD407-CAD9-4322-AA12-DF6D3E0D607A}"/>
              </a:ext>
            </a:extLst>
          </p:cNvPr>
          <p:cNvSpPr>
            <a:spLocks noChangeArrowheads="1"/>
          </p:cNvSpPr>
          <p:nvPr/>
        </p:nvSpPr>
        <p:spPr bwMode="auto">
          <a:xfrm>
            <a:off x="6156325" y="476250"/>
            <a:ext cx="107950" cy="107950"/>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40" name="AutoShape 152">
            <a:extLst>
              <a:ext uri="{FF2B5EF4-FFF2-40B4-BE49-F238E27FC236}">
                <a16:creationId xmlns:a16="http://schemas.microsoft.com/office/drawing/2014/main" id="{AFDAF334-10AD-4C0C-88DD-3CDCA86CB74E}"/>
              </a:ext>
            </a:extLst>
          </p:cNvPr>
          <p:cNvSpPr>
            <a:spLocks noChangeArrowheads="1"/>
          </p:cNvSpPr>
          <p:nvPr/>
        </p:nvSpPr>
        <p:spPr bwMode="auto">
          <a:xfrm>
            <a:off x="3635375" y="549275"/>
            <a:ext cx="36513"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41" name="AutoShape 153">
            <a:extLst>
              <a:ext uri="{FF2B5EF4-FFF2-40B4-BE49-F238E27FC236}">
                <a16:creationId xmlns:a16="http://schemas.microsoft.com/office/drawing/2014/main" id="{75A8FFC7-0EA1-4931-BEEF-41A7818E72A6}"/>
              </a:ext>
            </a:extLst>
          </p:cNvPr>
          <p:cNvSpPr>
            <a:spLocks noChangeArrowheads="1"/>
          </p:cNvSpPr>
          <p:nvPr/>
        </p:nvSpPr>
        <p:spPr bwMode="auto">
          <a:xfrm>
            <a:off x="323850" y="5807075"/>
            <a:ext cx="36513"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42" name="AutoShape 154">
            <a:extLst>
              <a:ext uri="{FF2B5EF4-FFF2-40B4-BE49-F238E27FC236}">
                <a16:creationId xmlns:a16="http://schemas.microsoft.com/office/drawing/2014/main" id="{FB8BDA05-8326-4562-839F-9BA05DA8DACE}"/>
              </a:ext>
            </a:extLst>
          </p:cNvPr>
          <p:cNvSpPr>
            <a:spLocks noChangeArrowheads="1"/>
          </p:cNvSpPr>
          <p:nvPr/>
        </p:nvSpPr>
        <p:spPr bwMode="auto">
          <a:xfrm>
            <a:off x="6443663" y="3933825"/>
            <a:ext cx="36512"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43" name="AutoShape 155">
            <a:extLst>
              <a:ext uri="{FF2B5EF4-FFF2-40B4-BE49-F238E27FC236}">
                <a16:creationId xmlns:a16="http://schemas.microsoft.com/office/drawing/2014/main" id="{18E20A69-A759-4F87-B63F-17A71ADFBBED}"/>
              </a:ext>
            </a:extLst>
          </p:cNvPr>
          <p:cNvSpPr>
            <a:spLocks noChangeArrowheads="1"/>
          </p:cNvSpPr>
          <p:nvPr/>
        </p:nvSpPr>
        <p:spPr bwMode="auto">
          <a:xfrm>
            <a:off x="5795963" y="3933825"/>
            <a:ext cx="36512"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44" name="AutoShape 156">
            <a:extLst>
              <a:ext uri="{FF2B5EF4-FFF2-40B4-BE49-F238E27FC236}">
                <a16:creationId xmlns:a16="http://schemas.microsoft.com/office/drawing/2014/main" id="{CCAED436-DE2E-43B0-9995-8ABA4EE1C83C}"/>
              </a:ext>
            </a:extLst>
          </p:cNvPr>
          <p:cNvSpPr>
            <a:spLocks noChangeArrowheads="1"/>
          </p:cNvSpPr>
          <p:nvPr/>
        </p:nvSpPr>
        <p:spPr bwMode="auto">
          <a:xfrm>
            <a:off x="4213225" y="2276475"/>
            <a:ext cx="719138" cy="719138"/>
          </a:xfrm>
          <a:prstGeom prst="star32">
            <a:avLst>
              <a:gd name="adj" fmla="val 45690"/>
            </a:avLst>
          </a:prstGeom>
          <a:gradFill rotWithShape="1">
            <a:gsLst>
              <a:gs pos="0">
                <a:srgbClr val="FFFF00"/>
              </a:gs>
              <a:gs pos="100000">
                <a:srgbClr val="FFFFCC"/>
              </a:gs>
            </a:gsLst>
            <a:path path="shape">
              <a:fillToRect l="50000" t="50000" r="50000" b="50000"/>
            </a:path>
          </a:gradFill>
          <a:ln w="9525">
            <a:solidFill>
              <a:srgbClr val="FFFFCC"/>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698" name="AutoShape 157">
            <a:extLst>
              <a:ext uri="{FF2B5EF4-FFF2-40B4-BE49-F238E27FC236}">
                <a16:creationId xmlns:a16="http://schemas.microsoft.com/office/drawing/2014/main" id="{15F2B8D1-FD3F-43C6-9817-232896F30CA3}"/>
              </a:ext>
            </a:extLst>
          </p:cNvPr>
          <p:cNvSpPr>
            <a:spLocks noChangeArrowheads="1"/>
          </p:cNvSpPr>
          <p:nvPr/>
        </p:nvSpPr>
        <p:spPr bwMode="auto">
          <a:xfrm>
            <a:off x="3492500" y="2349500"/>
            <a:ext cx="36513"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46" name="AutoShape 158">
            <a:extLst>
              <a:ext uri="{FF2B5EF4-FFF2-40B4-BE49-F238E27FC236}">
                <a16:creationId xmlns:a16="http://schemas.microsoft.com/office/drawing/2014/main" id="{D9DE7329-D621-4777-B3C1-ADB86E6F33EE}"/>
              </a:ext>
            </a:extLst>
          </p:cNvPr>
          <p:cNvSpPr>
            <a:spLocks noChangeArrowheads="1"/>
          </p:cNvSpPr>
          <p:nvPr/>
        </p:nvSpPr>
        <p:spPr bwMode="auto">
          <a:xfrm>
            <a:off x="3563938" y="6022975"/>
            <a:ext cx="36512" cy="36513"/>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47" name="AutoShape 159">
            <a:extLst>
              <a:ext uri="{FF2B5EF4-FFF2-40B4-BE49-F238E27FC236}">
                <a16:creationId xmlns:a16="http://schemas.microsoft.com/office/drawing/2014/main" id="{E3CA621D-BA2C-4302-B3EA-DD7C0E6EA7D2}"/>
              </a:ext>
            </a:extLst>
          </p:cNvPr>
          <p:cNvSpPr>
            <a:spLocks noChangeArrowheads="1"/>
          </p:cNvSpPr>
          <p:nvPr/>
        </p:nvSpPr>
        <p:spPr bwMode="auto">
          <a:xfrm>
            <a:off x="8820150" y="1916113"/>
            <a:ext cx="36513" cy="36512"/>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48" name="Text Box 160">
            <a:extLst>
              <a:ext uri="{FF2B5EF4-FFF2-40B4-BE49-F238E27FC236}">
                <a16:creationId xmlns:a16="http://schemas.microsoft.com/office/drawing/2014/main" id="{DD800AA6-2153-4F92-99C6-8A9DC17626E7}"/>
              </a:ext>
            </a:extLst>
          </p:cNvPr>
          <p:cNvSpPr txBox="1">
            <a:spLocks noChangeArrowheads="1"/>
          </p:cNvSpPr>
          <p:nvPr/>
        </p:nvSpPr>
        <p:spPr bwMode="auto">
          <a:xfrm>
            <a:off x="8091488" y="6453188"/>
            <a:ext cx="1017587" cy="260350"/>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s-ES_tradnl" sz="1100" b="0" i="1"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F. Salinas M.</a:t>
            </a:r>
          </a:p>
        </p:txBody>
      </p:sp>
      <p:graphicFrame>
        <p:nvGraphicFramePr>
          <p:cNvPr id="114849" name="Group 161">
            <a:extLst>
              <a:ext uri="{FF2B5EF4-FFF2-40B4-BE49-F238E27FC236}">
                <a16:creationId xmlns:a16="http://schemas.microsoft.com/office/drawing/2014/main" id="{CD60BF67-6140-4237-A240-B2CE0D95E648}"/>
              </a:ext>
            </a:extLst>
          </p:cNvPr>
          <p:cNvGraphicFramePr>
            <a:graphicFrameLocks noGrp="1"/>
          </p:cNvGraphicFramePr>
          <p:nvPr/>
        </p:nvGraphicFramePr>
        <p:xfrm>
          <a:off x="3276600" y="6453188"/>
          <a:ext cx="1684338" cy="250825"/>
        </p:xfrm>
        <a:graphic>
          <a:graphicData uri="http://schemas.openxmlformats.org/drawingml/2006/table">
            <a:tbl>
              <a:tblPr/>
              <a:tblGrid>
                <a:gridCol w="1684338">
                  <a:extLst>
                    <a:ext uri="{9D8B030D-6E8A-4147-A177-3AD203B41FA5}">
                      <a16:colId xmlns:a16="http://schemas.microsoft.com/office/drawing/2014/main" val="20000"/>
                    </a:ext>
                  </a:extLst>
                </a:gridCol>
              </a:tblGrid>
              <a:tr h="250825">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rPr>
                        <a:t>( 1916 ): G</a:t>
                      </a: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sym typeface="Symbol" pitchFamily="18" charset="2"/>
                        </a:rPr>
                        <a:t>v = 8 K T v</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4855" name="Group 167">
            <a:extLst>
              <a:ext uri="{FF2B5EF4-FFF2-40B4-BE49-F238E27FC236}">
                <a16:creationId xmlns:a16="http://schemas.microsoft.com/office/drawing/2014/main" id="{56DFA9FC-1A9A-474C-A8CD-1423F0C06DD9}"/>
              </a:ext>
            </a:extLst>
          </p:cNvPr>
          <p:cNvGraphicFramePr>
            <a:graphicFrameLocks noGrp="1"/>
          </p:cNvGraphicFramePr>
          <p:nvPr/>
        </p:nvGraphicFramePr>
        <p:xfrm>
          <a:off x="107950" y="6381750"/>
          <a:ext cx="1655763" cy="349250"/>
        </p:xfrm>
        <a:graphic>
          <a:graphicData uri="http://schemas.openxmlformats.org/drawingml/2006/table">
            <a:tbl>
              <a:tblPr/>
              <a:tblGrid>
                <a:gridCol w="503238">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504825">
                  <a:extLst>
                    <a:ext uri="{9D8B030D-6E8A-4147-A177-3AD203B41FA5}">
                      <a16:colId xmlns:a16="http://schemas.microsoft.com/office/drawing/2014/main" val="20002"/>
                    </a:ext>
                  </a:extLst>
                </a:gridCol>
                <a:gridCol w="287338">
                  <a:extLst>
                    <a:ext uri="{9D8B030D-6E8A-4147-A177-3AD203B41FA5}">
                      <a16:colId xmlns:a16="http://schemas.microsoft.com/office/drawing/2014/main" val="20003"/>
                    </a:ext>
                  </a:extLst>
                </a:gridCol>
              </a:tblGrid>
              <a:tr h="203200">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rPr>
                        <a:t>( 1689 ) </a:t>
                      </a:r>
                    </a:p>
                  </a:txBody>
                  <a:tcPr marL="0" marR="0" marT="0" marB="0" anchor="ctr" horzOverflow="overflow">
                    <a:lnL cap="flat">
                      <a:noFill/>
                    </a:lnL>
                    <a:lnR>
                      <a:noFill/>
                    </a:lnR>
                    <a:lnT cap="flat">
                      <a:noFill/>
                    </a:lnT>
                    <a:lnB cap="flat">
                      <a:noFill/>
                    </a:lnB>
                    <a:lnTlToBr>
                      <a:noFill/>
                    </a:lnTlToBr>
                    <a:lnBlToTr>
                      <a:noFill/>
                    </a:lnBlToTr>
                    <a:no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rPr>
                        <a:t>F = G</a:t>
                      </a:r>
                    </a:p>
                  </a:txBody>
                  <a:tcPr marL="0" marR="0" marT="0" marB="0"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rPr>
                        <a:t>m</a:t>
                      </a:r>
                      <a:r>
                        <a:rPr kumimoji="0" lang="es-ES_tradnl" sz="600" b="0" i="1" u="none" strike="noStrike" cap="none" normalizeH="0" baseline="-25000">
                          <a:ln>
                            <a:noFill/>
                          </a:ln>
                          <a:solidFill>
                            <a:schemeClr val="bg1"/>
                          </a:solidFill>
                          <a:effectLst>
                            <a:outerShdw blurRad="38100" dist="38100" dir="2700000" algn="tl">
                              <a:srgbClr val="FFFFFF"/>
                            </a:outerShdw>
                          </a:effectLst>
                          <a:latin typeface="Times New Roman" pitchFamily="18" charset="0"/>
                        </a:rPr>
                        <a:t>1</a:t>
                      </a: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rPr>
                        <a:t> . m</a:t>
                      </a:r>
                      <a:r>
                        <a:rPr kumimoji="0" lang="es-ES_tradnl" sz="600" b="0" i="1" u="none" strike="noStrike" cap="none" normalizeH="0" baseline="-25000">
                          <a:ln>
                            <a:noFill/>
                          </a:ln>
                          <a:solidFill>
                            <a:schemeClr val="bg1"/>
                          </a:solidFill>
                          <a:effectLst>
                            <a:outerShdw blurRad="38100" dist="38100" dir="2700000" algn="tl">
                              <a:srgbClr val="FFFFFF"/>
                            </a:outerShdw>
                          </a:effectLst>
                          <a:latin typeface="Times New Roman" pitchFamily="18" charset="0"/>
                        </a:rPr>
                        <a:t>2</a:t>
                      </a:r>
                    </a:p>
                  </a:txBody>
                  <a:tcPr marL="0" marR="0" marT="0" marB="0" anchor="ctr"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endParaRPr>
                    </a:p>
                  </a:txBody>
                  <a:tcPr marL="0" marR="0" marT="0" marB="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146050">
                <a:tc vMerge="1">
                  <a:txBody>
                    <a:bodyPr/>
                    <a:lstStyle/>
                    <a:p>
                      <a:endParaRPr lang="es-PE"/>
                    </a:p>
                  </a:txBody>
                  <a:tcPr/>
                </a:tc>
                <a:tc vMerge="1">
                  <a:txBody>
                    <a:bodyPr/>
                    <a:lstStyle/>
                    <a:p>
                      <a:endParaRPr lang="es-PE"/>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sym typeface="Symbol" pitchFamily="18" charset="2"/>
                        </a:rPr>
                        <a:t>r</a:t>
                      </a:r>
                      <a:r>
                        <a:rPr kumimoji="0" lang="es-ES_tradnl" sz="600" b="0" i="1" u="none" strike="noStrike" cap="none" normalizeH="0" baseline="30000">
                          <a:ln>
                            <a:noFill/>
                          </a:ln>
                          <a:solidFill>
                            <a:schemeClr val="bg1"/>
                          </a:solidFill>
                          <a:effectLst>
                            <a:outerShdw blurRad="38100" dist="38100" dir="2700000" algn="tl">
                              <a:srgbClr val="FFFFFF"/>
                            </a:outerShdw>
                          </a:effectLst>
                          <a:latin typeface="Times New Roman" pitchFamily="18" charset="0"/>
                          <a:sym typeface="Symbol" pitchFamily="18" charset="2"/>
                        </a:rPr>
                        <a:t>2</a:t>
                      </a:r>
                    </a:p>
                  </a:txBody>
                  <a:tcPr marL="0" marR="0" marT="0" marB="0" anchor="ctr" horzOverflow="overflow">
                    <a:lnL>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c vMerge="1">
                  <a:txBody>
                    <a:bodyPr/>
                    <a:lstStyle/>
                    <a:p>
                      <a:endParaRPr lang="es-PE"/>
                    </a:p>
                  </a:txBody>
                  <a:tcPr/>
                </a:tc>
                <a:extLst>
                  <a:ext uri="{0D108BD9-81ED-4DB2-BD59-A6C34878D82A}">
                    <a16:rowId xmlns:a16="http://schemas.microsoft.com/office/drawing/2014/main" val="10001"/>
                  </a:ext>
                </a:extLst>
              </a:tr>
            </a:tbl>
          </a:graphicData>
        </a:graphic>
      </p:graphicFrame>
      <p:sp>
        <p:nvSpPr>
          <p:cNvPr id="114871" name="AutoShape 183">
            <a:extLst>
              <a:ext uri="{FF2B5EF4-FFF2-40B4-BE49-F238E27FC236}">
                <a16:creationId xmlns:a16="http://schemas.microsoft.com/office/drawing/2014/main" id="{6ADF9F6E-C140-4652-B856-D30CB15AB1C8}"/>
              </a:ext>
            </a:extLst>
          </p:cNvPr>
          <p:cNvSpPr>
            <a:spLocks noChangeArrowheads="1"/>
          </p:cNvSpPr>
          <p:nvPr/>
        </p:nvSpPr>
        <p:spPr bwMode="auto">
          <a:xfrm>
            <a:off x="7740650" y="1701800"/>
            <a:ext cx="71438" cy="71438"/>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72" name="AutoShape 184">
            <a:extLst>
              <a:ext uri="{FF2B5EF4-FFF2-40B4-BE49-F238E27FC236}">
                <a16:creationId xmlns:a16="http://schemas.microsoft.com/office/drawing/2014/main" id="{114A4D1D-5B56-4BDA-B10E-7FD228170BC3}"/>
              </a:ext>
            </a:extLst>
          </p:cNvPr>
          <p:cNvSpPr>
            <a:spLocks noChangeArrowheads="1"/>
          </p:cNvSpPr>
          <p:nvPr/>
        </p:nvSpPr>
        <p:spPr bwMode="auto">
          <a:xfrm>
            <a:off x="7885113" y="1773238"/>
            <a:ext cx="71437" cy="71437"/>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73" name="AutoShape 185">
            <a:extLst>
              <a:ext uri="{FF2B5EF4-FFF2-40B4-BE49-F238E27FC236}">
                <a16:creationId xmlns:a16="http://schemas.microsoft.com/office/drawing/2014/main" id="{410FABBF-93FD-4375-A4EC-9B7598BC5B0A}"/>
              </a:ext>
            </a:extLst>
          </p:cNvPr>
          <p:cNvSpPr>
            <a:spLocks noChangeArrowheads="1"/>
          </p:cNvSpPr>
          <p:nvPr/>
        </p:nvSpPr>
        <p:spPr bwMode="auto">
          <a:xfrm>
            <a:off x="7883525" y="1916113"/>
            <a:ext cx="71438" cy="71437"/>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74" name="AutoShape 186">
            <a:extLst>
              <a:ext uri="{FF2B5EF4-FFF2-40B4-BE49-F238E27FC236}">
                <a16:creationId xmlns:a16="http://schemas.microsoft.com/office/drawing/2014/main" id="{98F92B8D-14A7-4E6B-85C2-D146F97F4BFC}"/>
              </a:ext>
            </a:extLst>
          </p:cNvPr>
          <p:cNvSpPr>
            <a:spLocks noChangeArrowheads="1"/>
          </p:cNvSpPr>
          <p:nvPr/>
        </p:nvSpPr>
        <p:spPr bwMode="auto">
          <a:xfrm>
            <a:off x="7667625" y="1844675"/>
            <a:ext cx="71438" cy="71438"/>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75" name="AutoShape 187">
            <a:extLst>
              <a:ext uri="{FF2B5EF4-FFF2-40B4-BE49-F238E27FC236}">
                <a16:creationId xmlns:a16="http://schemas.microsoft.com/office/drawing/2014/main" id="{4ED29605-BDF5-45EB-BB05-15C7517FB513}"/>
              </a:ext>
            </a:extLst>
          </p:cNvPr>
          <p:cNvSpPr>
            <a:spLocks noChangeArrowheads="1"/>
          </p:cNvSpPr>
          <p:nvPr/>
        </p:nvSpPr>
        <p:spPr bwMode="auto">
          <a:xfrm>
            <a:off x="7740650" y="1989138"/>
            <a:ext cx="71438" cy="71437"/>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76" name="AutoShape 188">
            <a:extLst>
              <a:ext uri="{FF2B5EF4-FFF2-40B4-BE49-F238E27FC236}">
                <a16:creationId xmlns:a16="http://schemas.microsoft.com/office/drawing/2014/main" id="{2A0AD8B3-FE14-450B-A29D-88F545DA1A07}"/>
              </a:ext>
            </a:extLst>
          </p:cNvPr>
          <p:cNvSpPr>
            <a:spLocks noChangeArrowheads="1"/>
          </p:cNvSpPr>
          <p:nvPr/>
        </p:nvSpPr>
        <p:spPr bwMode="auto">
          <a:xfrm>
            <a:off x="7883525" y="2060575"/>
            <a:ext cx="71438" cy="71438"/>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77" name="AutoShape 189">
            <a:extLst>
              <a:ext uri="{FF2B5EF4-FFF2-40B4-BE49-F238E27FC236}">
                <a16:creationId xmlns:a16="http://schemas.microsoft.com/office/drawing/2014/main" id="{609E10CF-58FE-4B4C-B8AD-37A442812EDA}"/>
              </a:ext>
            </a:extLst>
          </p:cNvPr>
          <p:cNvSpPr>
            <a:spLocks noChangeArrowheads="1"/>
          </p:cNvSpPr>
          <p:nvPr/>
        </p:nvSpPr>
        <p:spPr bwMode="auto">
          <a:xfrm>
            <a:off x="7885113" y="2205038"/>
            <a:ext cx="71437" cy="71437"/>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78" name="AutoShape 190">
            <a:extLst>
              <a:ext uri="{FF2B5EF4-FFF2-40B4-BE49-F238E27FC236}">
                <a16:creationId xmlns:a16="http://schemas.microsoft.com/office/drawing/2014/main" id="{9E46535E-611C-4EE0-A378-D868DE7A0641}"/>
              </a:ext>
            </a:extLst>
          </p:cNvPr>
          <p:cNvSpPr>
            <a:spLocks noChangeArrowheads="1"/>
          </p:cNvSpPr>
          <p:nvPr/>
        </p:nvSpPr>
        <p:spPr bwMode="auto">
          <a:xfrm>
            <a:off x="7740650" y="2276475"/>
            <a:ext cx="71438" cy="71438"/>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79" name="AutoShape 191">
            <a:extLst>
              <a:ext uri="{FF2B5EF4-FFF2-40B4-BE49-F238E27FC236}">
                <a16:creationId xmlns:a16="http://schemas.microsoft.com/office/drawing/2014/main" id="{18205C6B-05FB-4BB6-AE65-D99CA76B1502}"/>
              </a:ext>
            </a:extLst>
          </p:cNvPr>
          <p:cNvSpPr>
            <a:spLocks noChangeArrowheads="1"/>
          </p:cNvSpPr>
          <p:nvPr/>
        </p:nvSpPr>
        <p:spPr bwMode="auto">
          <a:xfrm>
            <a:off x="7596188" y="2205038"/>
            <a:ext cx="71437" cy="71437"/>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80" name="AutoShape 192">
            <a:extLst>
              <a:ext uri="{FF2B5EF4-FFF2-40B4-BE49-F238E27FC236}">
                <a16:creationId xmlns:a16="http://schemas.microsoft.com/office/drawing/2014/main" id="{98A5DA92-4843-4381-84D0-E0E69F89CE4D}"/>
              </a:ext>
            </a:extLst>
          </p:cNvPr>
          <p:cNvSpPr>
            <a:spLocks noChangeArrowheads="1"/>
          </p:cNvSpPr>
          <p:nvPr/>
        </p:nvSpPr>
        <p:spPr bwMode="auto">
          <a:xfrm>
            <a:off x="1258888" y="1628775"/>
            <a:ext cx="71437" cy="71438"/>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81" name="AutoShape 193">
            <a:extLst>
              <a:ext uri="{FF2B5EF4-FFF2-40B4-BE49-F238E27FC236}">
                <a16:creationId xmlns:a16="http://schemas.microsoft.com/office/drawing/2014/main" id="{C1131F95-053B-46A3-864B-30501FA4B769}"/>
              </a:ext>
            </a:extLst>
          </p:cNvPr>
          <p:cNvSpPr>
            <a:spLocks noChangeArrowheads="1"/>
          </p:cNvSpPr>
          <p:nvPr/>
        </p:nvSpPr>
        <p:spPr bwMode="auto">
          <a:xfrm>
            <a:off x="1403350" y="1773238"/>
            <a:ext cx="71438" cy="71437"/>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82" name="AutoShape 194">
            <a:extLst>
              <a:ext uri="{FF2B5EF4-FFF2-40B4-BE49-F238E27FC236}">
                <a16:creationId xmlns:a16="http://schemas.microsoft.com/office/drawing/2014/main" id="{E46C6F9C-2ABC-4B5E-A533-00BC633C0302}"/>
              </a:ext>
            </a:extLst>
          </p:cNvPr>
          <p:cNvSpPr>
            <a:spLocks noChangeArrowheads="1"/>
          </p:cNvSpPr>
          <p:nvPr/>
        </p:nvSpPr>
        <p:spPr bwMode="auto">
          <a:xfrm>
            <a:off x="1331913" y="1916113"/>
            <a:ext cx="71437" cy="71437"/>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83" name="AutoShape 195">
            <a:extLst>
              <a:ext uri="{FF2B5EF4-FFF2-40B4-BE49-F238E27FC236}">
                <a16:creationId xmlns:a16="http://schemas.microsoft.com/office/drawing/2014/main" id="{7E9F418E-C435-4E5F-8AB7-A6CDB87AA357}"/>
              </a:ext>
            </a:extLst>
          </p:cNvPr>
          <p:cNvSpPr>
            <a:spLocks noChangeArrowheads="1"/>
          </p:cNvSpPr>
          <p:nvPr/>
        </p:nvSpPr>
        <p:spPr bwMode="auto">
          <a:xfrm>
            <a:off x="1042988" y="1773238"/>
            <a:ext cx="71437" cy="71437"/>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84" name="AutoShape 196">
            <a:extLst>
              <a:ext uri="{FF2B5EF4-FFF2-40B4-BE49-F238E27FC236}">
                <a16:creationId xmlns:a16="http://schemas.microsoft.com/office/drawing/2014/main" id="{A1A0D132-133D-4BB8-B7A8-D1E3D9CB66A4}"/>
              </a:ext>
            </a:extLst>
          </p:cNvPr>
          <p:cNvSpPr>
            <a:spLocks noChangeArrowheads="1"/>
          </p:cNvSpPr>
          <p:nvPr/>
        </p:nvSpPr>
        <p:spPr bwMode="auto">
          <a:xfrm>
            <a:off x="1116013" y="1916113"/>
            <a:ext cx="71437" cy="71437"/>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85" name="AutoShape 197">
            <a:extLst>
              <a:ext uri="{FF2B5EF4-FFF2-40B4-BE49-F238E27FC236}">
                <a16:creationId xmlns:a16="http://schemas.microsoft.com/office/drawing/2014/main" id="{126EBC08-0001-4AD9-821D-DC80F5868837}"/>
              </a:ext>
            </a:extLst>
          </p:cNvPr>
          <p:cNvSpPr>
            <a:spLocks noChangeArrowheads="1"/>
          </p:cNvSpPr>
          <p:nvPr/>
        </p:nvSpPr>
        <p:spPr bwMode="auto">
          <a:xfrm>
            <a:off x="1258888" y="2060575"/>
            <a:ext cx="71437" cy="71438"/>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86" name="AutoShape 198">
            <a:extLst>
              <a:ext uri="{FF2B5EF4-FFF2-40B4-BE49-F238E27FC236}">
                <a16:creationId xmlns:a16="http://schemas.microsoft.com/office/drawing/2014/main" id="{6700EE53-3585-4B24-ADF3-3D383C7FC039}"/>
              </a:ext>
            </a:extLst>
          </p:cNvPr>
          <p:cNvSpPr>
            <a:spLocks noChangeArrowheads="1"/>
          </p:cNvSpPr>
          <p:nvPr/>
        </p:nvSpPr>
        <p:spPr bwMode="auto">
          <a:xfrm>
            <a:off x="1187450" y="2205038"/>
            <a:ext cx="71438" cy="71437"/>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87" name="AutoShape 199">
            <a:extLst>
              <a:ext uri="{FF2B5EF4-FFF2-40B4-BE49-F238E27FC236}">
                <a16:creationId xmlns:a16="http://schemas.microsoft.com/office/drawing/2014/main" id="{341C57B6-8F1E-474D-A403-190241E9FB1C}"/>
              </a:ext>
            </a:extLst>
          </p:cNvPr>
          <p:cNvSpPr>
            <a:spLocks noChangeArrowheads="1"/>
          </p:cNvSpPr>
          <p:nvPr/>
        </p:nvSpPr>
        <p:spPr bwMode="auto">
          <a:xfrm>
            <a:off x="971550" y="2349500"/>
            <a:ext cx="71438" cy="71438"/>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88" name="Text Box 200">
            <a:extLst>
              <a:ext uri="{FF2B5EF4-FFF2-40B4-BE49-F238E27FC236}">
                <a16:creationId xmlns:a16="http://schemas.microsoft.com/office/drawing/2014/main" id="{2BB7EAC0-8207-40FE-B01D-E5C0009D2CF6}"/>
              </a:ext>
            </a:extLst>
          </p:cNvPr>
          <p:cNvSpPr txBox="1">
            <a:spLocks noChangeArrowheads="1"/>
          </p:cNvSpPr>
          <p:nvPr/>
        </p:nvSpPr>
        <p:spPr bwMode="auto">
          <a:xfrm>
            <a:off x="1922463" y="6237288"/>
            <a:ext cx="1354137" cy="4730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sz="1100" b="0" i="1"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( 1905 ) : E = m </a:t>
            </a:r>
            <a:r>
              <a:rPr kumimoji="0" lang="es-ES_tradnl" sz="2500" b="0" i="1"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a:t>
            </a:r>
            <a:r>
              <a:rPr kumimoji="0" lang="es-ES_tradnl" sz="1100" b="0" i="1"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c</a:t>
            </a:r>
            <a:r>
              <a:rPr kumimoji="0" lang="es-ES_tradnl" sz="1100" b="0" i="1" u="none" strike="noStrike" kern="1200" cap="none" spc="0" normalizeH="0" baseline="3000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mn-cs"/>
              </a:rPr>
              <a:t>2</a:t>
            </a:r>
          </a:p>
        </p:txBody>
      </p:sp>
      <p:sp>
        <p:nvSpPr>
          <p:cNvPr id="27729" name="WordArt 201">
            <a:extLst>
              <a:ext uri="{FF2B5EF4-FFF2-40B4-BE49-F238E27FC236}">
                <a16:creationId xmlns:a16="http://schemas.microsoft.com/office/drawing/2014/main" id="{4FD30D90-E2EF-4C24-A4F1-2206AFE3EBD9}"/>
              </a:ext>
            </a:extLst>
          </p:cNvPr>
          <p:cNvSpPr>
            <a:spLocks noChangeArrowheads="1" noChangeShapeType="1" noTextEdit="1"/>
          </p:cNvSpPr>
          <p:nvPr/>
        </p:nvSpPr>
        <p:spPr bwMode="auto">
          <a:xfrm>
            <a:off x="800100" y="80963"/>
            <a:ext cx="7546975" cy="3206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0" cap="none" spc="0" normalizeH="0" baseline="0" noProof="0">
                <a:ln w="9525">
                  <a:solidFill>
                    <a:srgbClr val="FFFF00"/>
                  </a:solidFill>
                  <a:round/>
                  <a:headEnd/>
                  <a:tailEnd/>
                </a:ln>
                <a:solidFill>
                  <a:srgbClr val="FFFF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ESPACIO-TIEMPO-COSMOGÓNICO ANDINO</a:t>
            </a:r>
          </a:p>
        </p:txBody>
      </p:sp>
      <p:sp>
        <p:nvSpPr>
          <p:cNvPr id="114890" name="AutoShape 202">
            <a:extLst>
              <a:ext uri="{FF2B5EF4-FFF2-40B4-BE49-F238E27FC236}">
                <a16:creationId xmlns:a16="http://schemas.microsoft.com/office/drawing/2014/main" id="{8507A16F-3E99-4D8C-A511-EBE5E000C8AE}"/>
              </a:ext>
            </a:extLst>
          </p:cNvPr>
          <p:cNvSpPr>
            <a:spLocks noChangeArrowheads="1"/>
          </p:cNvSpPr>
          <p:nvPr/>
        </p:nvSpPr>
        <p:spPr bwMode="auto">
          <a:xfrm>
            <a:off x="7118350" y="2863850"/>
            <a:ext cx="107950" cy="107950"/>
          </a:xfrm>
          <a:prstGeom prst="star5">
            <a:avLst/>
          </a:prstGeom>
          <a:gradFill rotWithShape="1">
            <a:gsLst>
              <a:gs pos="0">
                <a:srgbClr val="FFFF00">
                  <a:gamma/>
                  <a:shade val="46275"/>
                  <a:invGamma/>
                </a:srgbClr>
              </a:gs>
              <a:gs pos="100000">
                <a:srgbClr val="FFFF00"/>
              </a:gs>
            </a:gsLst>
            <a:path path="shape">
              <a:fillToRect l="50000" t="50000" r="50000" b="50000"/>
            </a:path>
          </a:gradFill>
          <a:ln w="9525">
            <a:solidFill>
              <a:srgbClr val="FFFF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91" name="AutoShape 203">
            <a:extLst>
              <a:ext uri="{FF2B5EF4-FFF2-40B4-BE49-F238E27FC236}">
                <a16:creationId xmlns:a16="http://schemas.microsoft.com/office/drawing/2014/main" id="{174BCB5D-9CF1-42E7-BB44-835888DF3BFC}"/>
              </a:ext>
            </a:extLst>
          </p:cNvPr>
          <p:cNvSpPr>
            <a:spLocks noChangeArrowheads="1"/>
          </p:cNvSpPr>
          <p:nvPr/>
        </p:nvSpPr>
        <p:spPr bwMode="auto">
          <a:xfrm>
            <a:off x="4518025" y="2178050"/>
            <a:ext cx="107950" cy="107950"/>
          </a:xfrm>
          <a:prstGeom prst="star5">
            <a:avLst/>
          </a:prstGeom>
          <a:gradFill rotWithShape="1">
            <a:gsLst>
              <a:gs pos="0">
                <a:srgbClr val="FFFF00">
                  <a:gamma/>
                  <a:shade val="46275"/>
                  <a:invGamma/>
                </a:srgbClr>
              </a:gs>
              <a:gs pos="100000">
                <a:srgbClr val="FFFF00"/>
              </a:gs>
            </a:gsLst>
            <a:path path="shape">
              <a:fillToRect l="50000" t="50000" r="50000" b="50000"/>
            </a:path>
          </a:gradFill>
          <a:ln w="9525">
            <a:solidFill>
              <a:srgbClr val="FFFF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92" name="AutoShape 204">
            <a:extLst>
              <a:ext uri="{FF2B5EF4-FFF2-40B4-BE49-F238E27FC236}">
                <a16:creationId xmlns:a16="http://schemas.microsoft.com/office/drawing/2014/main" id="{81F4A300-EC84-47C1-ABA0-C977C863B83F}"/>
              </a:ext>
            </a:extLst>
          </p:cNvPr>
          <p:cNvSpPr>
            <a:spLocks noChangeArrowheads="1"/>
          </p:cNvSpPr>
          <p:nvPr/>
        </p:nvSpPr>
        <p:spPr bwMode="auto">
          <a:xfrm>
            <a:off x="4518025" y="3644900"/>
            <a:ext cx="107950" cy="107950"/>
          </a:xfrm>
          <a:prstGeom prst="star5">
            <a:avLst/>
          </a:prstGeom>
          <a:gradFill rotWithShape="1">
            <a:gsLst>
              <a:gs pos="0">
                <a:srgbClr val="FFFF00">
                  <a:gamma/>
                  <a:shade val="46275"/>
                  <a:invGamma/>
                </a:srgbClr>
              </a:gs>
              <a:gs pos="100000">
                <a:srgbClr val="FFFF00"/>
              </a:gs>
            </a:gsLst>
            <a:path path="shape">
              <a:fillToRect l="50000" t="50000" r="50000" b="50000"/>
            </a:path>
          </a:gradFill>
          <a:ln w="9525">
            <a:solidFill>
              <a:srgbClr val="FFFF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893" name="AutoShape 205">
            <a:extLst>
              <a:ext uri="{FF2B5EF4-FFF2-40B4-BE49-F238E27FC236}">
                <a16:creationId xmlns:a16="http://schemas.microsoft.com/office/drawing/2014/main" id="{A046AD46-BC47-40CF-937C-C2FBF8134901}"/>
              </a:ext>
            </a:extLst>
          </p:cNvPr>
          <p:cNvSpPr>
            <a:spLocks noChangeArrowheads="1"/>
          </p:cNvSpPr>
          <p:nvPr/>
        </p:nvSpPr>
        <p:spPr bwMode="auto">
          <a:xfrm>
            <a:off x="1935163" y="2863850"/>
            <a:ext cx="107950" cy="107950"/>
          </a:xfrm>
          <a:prstGeom prst="star5">
            <a:avLst/>
          </a:prstGeom>
          <a:gradFill rotWithShape="1">
            <a:gsLst>
              <a:gs pos="0">
                <a:srgbClr val="FFFF00">
                  <a:gamma/>
                  <a:shade val="46275"/>
                  <a:invGamma/>
                </a:srgbClr>
              </a:gs>
              <a:gs pos="100000">
                <a:srgbClr val="FFFF00"/>
              </a:gs>
            </a:gsLst>
            <a:path path="shape">
              <a:fillToRect l="50000" t="50000" r="50000" b="50000"/>
            </a:path>
          </a:gradFill>
          <a:ln w="9525">
            <a:solidFill>
              <a:srgbClr val="FFFF00"/>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27" name="Group 206">
            <a:extLst>
              <a:ext uri="{FF2B5EF4-FFF2-40B4-BE49-F238E27FC236}">
                <a16:creationId xmlns:a16="http://schemas.microsoft.com/office/drawing/2014/main" id="{B4A5A209-7327-4276-948E-B4FA07E6C777}"/>
              </a:ext>
            </a:extLst>
          </p:cNvPr>
          <p:cNvGrpSpPr>
            <a:grpSpLocks/>
          </p:cNvGrpSpPr>
          <p:nvPr/>
        </p:nvGrpSpPr>
        <p:grpSpPr bwMode="auto">
          <a:xfrm>
            <a:off x="5795963" y="434975"/>
            <a:ext cx="2601912" cy="792163"/>
            <a:chOff x="3651" y="274"/>
            <a:chExt cx="1639" cy="499"/>
          </a:xfrm>
        </p:grpSpPr>
        <p:sp>
          <p:nvSpPr>
            <p:cNvPr id="114895" name="Text Box 207">
              <a:extLst>
                <a:ext uri="{FF2B5EF4-FFF2-40B4-BE49-F238E27FC236}">
                  <a16:creationId xmlns:a16="http://schemas.microsoft.com/office/drawing/2014/main" id="{30D1F86C-E646-4152-AE88-DDF37F3BE327}"/>
                </a:ext>
              </a:extLst>
            </p:cNvPr>
            <p:cNvSpPr txBox="1">
              <a:spLocks noChangeArrowheads="1"/>
            </p:cNvSpPr>
            <p:nvPr/>
          </p:nvSpPr>
          <p:spPr bwMode="auto">
            <a:xfrm>
              <a:off x="4150" y="376"/>
              <a:ext cx="1140" cy="24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s-ES_tradnl" sz="1200" b="1" i="1" u="none" strike="noStrike" kern="1200" cap="none" spc="0" normalizeH="0" baseline="0" noProof="0">
                  <a:ln>
                    <a:noFill/>
                  </a:ln>
                  <a:solidFill>
                    <a:srgbClr val="FFFFCC"/>
                  </a:solidFill>
                  <a:effectLst>
                    <a:outerShdw blurRad="38100" dist="38100" dir="2700000" algn="tl">
                      <a:srgbClr val="FFFFFF"/>
                    </a:outerShdw>
                  </a:effectLst>
                  <a:uLnTx/>
                  <a:uFillTx/>
                  <a:latin typeface="Times New Roman" panose="02020603050405020304" pitchFamily="18" charset="0"/>
                  <a:ea typeface="+mn-ea"/>
                  <a:cs typeface="+mn-cs"/>
                </a:rPr>
                <a:t>Cruz del Sur</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s-ES_tradnl" sz="1200" b="1" i="1" u="none" strike="noStrike" kern="1200" cap="none" spc="0" normalizeH="0" baseline="0" noProof="0">
                  <a:ln>
                    <a:noFill/>
                  </a:ln>
                  <a:solidFill>
                    <a:srgbClr val="FF3300"/>
                  </a:solidFill>
                  <a:effectLst>
                    <a:outerShdw blurRad="38100" dist="38100" dir="2700000" algn="tl">
                      <a:srgbClr val="FFFFFF"/>
                    </a:outerShdw>
                  </a:effectLst>
                  <a:uLnTx/>
                  <a:uFillTx/>
                  <a:latin typeface="Times New Roman" panose="02020603050405020304" pitchFamily="18" charset="0"/>
                  <a:ea typeface="+mn-ea"/>
                  <a:cs typeface="+mn-cs"/>
                </a:rPr>
                <a:t>Chakana</a:t>
              </a:r>
              <a:r>
                <a:rPr kumimoji="0" lang="es-ES_tradnl" sz="1200" b="1" i="0" u="none" strike="noStrike" kern="1200" cap="none" spc="0" normalizeH="0" baseline="0" noProof="0">
                  <a:ln>
                    <a:noFill/>
                  </a:ln>
                  <a:solidFill>
                    <a:srgbClr val="FFFFCC"/>
                  </a:solidFill>
                  <a:effectLst>
                    <a:outerShdw blurRad="38100" dist="38100" dir="2700000" algn="tl">
                      <a:srgbClr val="FFFFFF"/>
                    </a:outerShdw>
                  </a:effectLst>
                  <a:uLnTx/>
                  <a:uFillTx/>
                  <a:latin typeface="Times New Roman" panose="02020603050405020304" pitchFamily="18" charset="0"/>
                  <a:ea typeface="+mn-ea"/>
                  <a:cs typeface="+mn-cs"/>
                </a:rPr>
                <a:t> o Cruz Andina</a:t>
              </a:r>
            </a:p>
          </p:txBody>
        </p:sp>
        <p:grpSp>
          <p:nvGrpSpPr>
            <p:cNvPr id="27741" name="Group 208">
              <a:extLst>
                <a:ext uri="{FF2B5EF4-FFF2-40B4-BE49-F238E27FC236}">
                  <a16:creationId xmlns:a16="http://schemas.microsoft.com/office/drawing/2014/main" id="{B3C0CD23-E491-4651-9335-6C28BA5B82F6}"/>
                </a:ext>
              </a:extLst>
            </p:cNvPr>
            <p:cNvGrpSpPr>
              <a:grpSpLocks/>
            </p:cNvGrpSpPr>
            <p:nvPr/>
          </p:nvGrpSpPr>
          <p:grpSpPr bwMode="auto">
            <a:xfrm>
              <a:off x="3651" y="274"/>
              <a:ext cx="499" cy="499"/>
              <a:chOff x="1066" y="391"/>
              <a:chExt cx="3628" cy="3538"/>
            </a:xfrm>
          </p:grpSpPr>
          <p:sp>
            <p:nvSpPr>
              <p:cNvPr id="27742" name="Freeform 209">
                <a:extLst>
                  <a:ext uri="{FF2B5EF4-FFF2-40B4-BE49-F238E27FC236}">
                    <a16:creationId xmlns:a16="http://schemas.microsoft.com/office/drawing/2014/main" id="{D4E681BC-E56A-4C96-8A28-C72A83ECF493}"/>
                  </a:ext>
                </a:extLst>
              </p:cNvPr>
              <p:cNvSpPr>
                <a:spLocks/>
              </p:cNvSpPr>
              <p:nvPr/>
            </p:nvSpPr>
            <p:spPr bwMode="auto">
              <a:xfrm>
                <a:off x="1066" y="391"/>
                <a:ext cx="3628" cy="3538"/>
              </a:xfrm>
              <a:custGeom>
                <a:avLst/>
                <a:gdLst>
                  <a:gd name="T0" fmla="*/ 1360 w 3628"/>
                  <a:gd name="T1" fmla="*/ 0 h 3538"/>
                  <a:gd name="T2" fmla="*/ 1360 w 3628"/>
                  <a:gd name="T3" fmla="*/ 907 h 3538"/>
                  <a:gd name="T4" fmla="*/ 907 w 3628"/>
                  <a:gd name="T5" fmla="*/ 907 h 3538"/>
                  <a:gd name="T6" fmla="*/ 907 w 3628"/>
                  <a:gd name="T7" fmla="*/ 1361 h 3538"/>
                  <a:gd name="T8" fmla="*/ 0 w 3628"/>
                  <a:gd name="T9" fmla="*/ 1361 h 3538"/>
                  <a:gd name="T10" fmla="*/ 0 w 3628"/>
                  <a:gd name="T11" fmla="*/ 2268 h 3538"/>
                  <a:gd name="T12" fmla="*/ 907 w 3628"/>
                  <a:gd name="T13" fmla="*/ 2268 h 3538"/>
                  <a:gd name="T14" fmla="*/ 907 w 3628"/>
                  <a:gd name="T15" fmla="*/ 2722 h 3538"/>
                  <a:gd name="T16" fmla="*/ 1360 w 3628"/>
                  <a:gd name="T17" fmla="*/ 2722 h 3538"/>
                  <a:gd name="T18" fmla="*/ 1360 w 3628"/>
                  <a:gd name="T19" fmla="*/ 3538 h 3538"/>
                  <a:gd name="T20" fmla="*/ 2268 w 3628"/>
                  <a:gd name="T21" fmla="*/ 3538 h 3538"/>
                  <a:gd name="T22" fmla="*/ 2268 w 3628"/>
                  <a:gd name="T23" fmla="*/ 2722 h 3538"/>
                  <a:gd name="T24" fmla="*/ 2721 w 3628"/>
                  <a:gd name="T25" fmla="*/ 2722 h 3538"/>
                  <a:gd name="T26" fmla="*/ 2721 w 3628"/>
                  <a:gd name="T27" fmla="*/ 2268 h 3538"/>
                  <a:gd name="T28" fmla="*/ 3628 w 3628"/>
                  <a:gd name="T29" fmla="*/ 2268 h 3538"/>
                  <a:gd name="T30" fmla="*/ 3628 w 3628"/>
                  <a:gd name="T31" fmla="*/ 1361 h 3538"/>
                  <a:gd name="T32" fmla="*/ 2721 w 3628"/>
                  <a:gd name="T33" fmla="*/ 1361 h 3538"/>
                  <a:gd name="T34" fmla="*/ 2721 w 3628"/>
                  <a:gd name="T35" fmla="*/ 907 h 3538"/>
                  <a:gd name="T36" fmla="*/ 2268 w 3628"/>
                  <a:gd name="T37" fmla="*/ 907 h 3538"/>
                  <a:gd name="T38" fmla="*/ 2268 w 3628"/>
                  <a:gd name="T39" fmla="*/ 0 h 3538"/>
                  <a:gd name="T40" fmla="*/ 1360 w 3628"/>
                  <a:gd name="T41" fmla="*/ 0 h 35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28"/>
                  <a:gd name="T64" fmla="*/ 0 h 3538"/>
                  <a:gd name="T65" fmla="*/ 3628 w 3628"/>
                  <a:gd name="T66" fmla="*/ 3538 h 35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28" h="3538">
                    <a:moveTo>
                      <a:pt x="1360" y="0"/>
                    </a:moveTo>
                    <a:lnTo>
                      <a:pt x="1360" y="907"/>
                    </a:lnTo>
                    <a:lnTo>
                      <a:pt x="907" y="907"/>
                    </a:lnTo>
                    <a:lnTo>
                      <a:pt x="907" y="1361"/>
                    </a:lnTo>
                    <a:lnTo>
                      <a:pt x="0" y="1361"/>
                    </a:lnTo>
                    <a:lnTo>
                      <a:pt x="0" y="2268"/>
                    </a:lnTo>
                    <a:lnTo>
                      <a:pt x="907" y="2268"/>
                    </a:lnTo>
                    <a:lnTo>
                      <a:pt x="907" y="2722"/>
                    </a:lnTo>
                    <a:lnTo>
                      <a:pt x="1360" y="2722"/>
                    </a:lnTo>
                    <a:lnTo>
                      <a:pt x="1360" y="3538"/>
                    </a:lnTo>
                    <a:lnTo>
                      <a:pt x="2268" y="3538"/>
                    </a:lnTo>
                    <a:lnTo>
                      <a:pt x="2268" y="2722"/>
                    </a:lnTo>
                    <a:lnTo>
                      <a:pt x="2721" y="2722"/>
                    </a:lnTo>
                    <a:lnTo>
                      <a:pt x="2721" y="2268"/>
                    </a:lnTo>
                    <a:lnTo>
                      <a:pt x="3628" y="2268"/>
                    </a:lnTo>
                    <a:lnTo>
                      <a:pt x="3628" y="1361"/>
                    </a:lnTo>
                    <a:lnTo>
                      <a:pt x="2721" y="1361"/>
                    </a:lnTo>
                    <a:lnTo>
                      <a:pt x="2721" y="907"/>
                    </a:lnTo>
                    <a:lnTo>
                      <a:pt x="2268" y="907"/>
                    </a:lnTo>
                    <a:lnTo>
                      <a:pt x="2268" y="0"/>
                    </a:lnTo>
                    <a:lnTo>
                      <a:pt x="1360" y="0"/>
                    </a:lnTo>
                    <a:close/>
                  </a:path>
                </a:pathLst>
              </a:custGeom>
              <a:noFill/>
              <a:ln w="9525" cap="flat">
                <a:solidFill>
                  <a:srgbClr val="FFFF99"/>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7743" name="Oval 210">
                <a:extLst>
                  <a:ext uri="{FF2B5EF4-FFF2-40B4-BE49-F238E27FC236}">
                    <a16:creationId xmlns:a16="http://schemas.microsoft.com/office/drawing/2014/main" id="{48DF945A-DD8C-4847-83C9-FB9D6BC44C99}"/>
                  </a:ext>
                </a:extLst>
              </p:cNvPr>
              <p:cNvSpPr>
                <a:spLocks noChangeArrowheads="1"/>
              </p:cNvSpPr>
              <p:nvPr/>
            </p:nvSpPr>
            <p:spPr bwMode="auto">
              <a:xfrm>
                <a:off x="2245" y="1525"/>
                <a:ext cx="1270" cy="1270"/>
              </a:xfrm>
              <a:prstGeom prst="ellipse">
                <a:avLst/>
              </a:prstGeom>
              <a:noFill/>
              <a:ln w="9525">
                <a:solidFill>
                  <a:srgbClr val="FFFF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sp>
        <p:nvSpPr>
          <p:cNvPr id="114899" name="AutoShape 211">
            <a:extLst>
              <a:ext uri="{FF2B5EF4-FFF2-40B4-BE49-F238E27FC236}">
                <a16:creationId xmlns:a16="http://schemas.microsoft.com/office/drawing/2014/main" id="{4DDCAA16-F7F2-436F-ACFB-D7BEF027EFD6}"/>
              </a:ext>
            </a:extLst>
          </p:cNvPr>
          <p:cNvSpPr>
            <a:spLocks noChangeArrowheads="1"/>
          </p:cNvSpPr>
          <p:nvPr/>
        </p:nvSpPr>
        <p:spPr bwMode="auto">
          <a:xfrm>
            <a:off x="6156325" y="1071563"/>
            <a:ext cx="107950" cy="107950"/>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900" name="AutoShape 212">
            <a:extLst>
              <a:ext uri="{FF2B5EF4-FFF2-40B4-BE49-F238E27FC236}">
                <a16:creationId xmlns:a16="http://schemas.microsoft.com/office/drawing/2014/main" id="{390AC0B1-86AA-4DDF-B055-1E26FA2DB616}"/>
              </a:ext>
            </a:extLst>
          </p:cNvPr>
          <p:cNvSpPr>
            <a:spLocks noChangeArrowheads="1"/>
          </p:cNvSpPr>
          <p:nvPr/>
        </p:nvSpPr>
        <p:spPr bwMode="auto">
          <a:xfrm>
            <a:off x="6435725" y="782638"/>
            <a:ext cx="107950" cy="107950"/>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901" name="AutoShape 213">
            <a:extLst>
              <a:ext uri="{FF2B5EF4-FFF2-40B4-BE49-F238E27FC236}">
                <a16:creationId xmlns:a16="http://schemas.microsoft.com/office/drawing/2014/main" id="{7F1096FC-2076-4E4E-8951-0EFD020CB122}"/>
              </a:ext>
            </a:extLst>
          </p:cNvPr>
          <p:cNvSpPr>
            <a:spLocks noChangeArrowheads="1"/>
          </p:cNvSpPr>
          <p:nvPr/>
        </p:nvSpPr>
        <p:spPr bwMode="auto">
          <a:xfrm>
            <a:off x="5842000" y="782638"/>
            <a:ext cx="107950" cy="107950"/>
          </a:xfrm>
          <a:prstGeom prst="star4">
            <a:avLst>
              <a:gd name="adj" fmla="val 7778"/>
            </a:avLst>
          </a:prstGeom>
          <a:solidFill>
            <a:srgbClr val="E9FCAE"/>
          </a:solidFill>
          <a:ln w="9525">
            <a:solidFill>
              <a:schemeClr val="bg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114902" name="Group 214">
            <a:extLst>
              <a:ext uri="{FF2B5EF4-FFF2-40B4-BE49-F238E27FC236}">
                <a16:creationId xmlns:a16="http://schemas.microsoft.com/office/drawing/2014/main" id="{6F4D4B87-02BF-4963-83C1-62CFD9C7F791}"/>
              </a:ext>
            </a:extLst>
          </p:cNvPr>
          <p:cNvGraphicFramePr>
            <a:graphicFrameLocks noGrp="1"/>
          </p:cNvGraphicFramePr>
          <p:nvPr/>
        </p:nvGraphicFramePr>
        <p:xfrm>
          <a:off x="5076825" y="6453188"/>
          <a:ext cx="2851150" cy="250825"/>
        </p:xfrm>
        <a:graphic>
          <a:graphicData uri="http://schemas.openxmlformats.org/drawingml/2006/table">
            <a:tbl>
              <a:tblPr/>
              <a:tblGrid>
                <a:gridCol w="2851150">
                  <a:extLst>
                    <a:ext uri="{9D8B030D-6E8A-4147-A177-3AD203B41FA5}">
                      <a16:colId xmlns:a16="http://schemas.microsoft.com/office/drawing/2014/main" val="20000"/>
                    </a:ext>
                  </a:extLst>
                </a:gridCol>
              </a:tblGrid>
              <a:tr h="25082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rPr>
                        <a:t>( 2003 ) = 2</a:t>
                      </a:r>
                      <a:r>
                        <a:rPr kumimoji="0" lang="es-ES_tradnl" sz="600" b="0" i="1" u="none" strike="noStrike" cap="none" normalizeH="0" baseline="-25000">
                          <a:ln>
                            <a:noFill/>
                          </a:ln>
                          <a:solidFill>
                            <a:schemeClr val="bg1"/>
                          </a:solidFill>
                          <a:effectLst>
                            <a:outerShdw blurRad="38100" dist="38100" dir="2700000" algn="tl">
                              <a:srgbClr val="FFFFFF"/>
                            </a:outerShdw>
                          </a:effectLst>
                          <a:latin typeface="Times New Roman" pitchFamily="18" charset="0"/>
                        </a:rPr>
                        <a:t>n</a:t>
                      </a: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rPr>
                        <a:t> = 46 = 30,000 = </a:t>
                      </a: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cs typeface="Times New Roman" pitchFamily="18" charset="0"/>
                        </a:rPr>
                        <a:t>∆q = i ( q</a:t>
                      </a:r>
                      <a:r>
                        <a:rPr kumimoji="0" lang="es-ES_tradnl" sz="600" b="0" i="1" u="none" strike="noStrike" cap="none" normalizeH="0" baseline="-25000">
                          <a:ln>
                            <a:noFill/>
                          </a:ln>
                          <a:solidFill>
                            <a:schemeClr val="bg1"/>
                          </a:solidFill>
                          <a:effectLst>
                            <a:outerShdw blurRad="38100" dist="38100" dir="2700000" algn="tl">
                              <a:srgbClr val="FFFFFF"/>
                            </a:outerShdw>
                          </a:effectLst>
                          <a:latin typeface="Times New Roman" pitchFamily="18" charset="0"/>
                          <a:cs typeface="Times New Roman" pitchFamily="18" charset="0"/>
                        </a:rPr>
                        <a:t>n</a:t>
                      </a: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cs typeface="Times New Roman" pitchFamily="18" charset="0"/>
                        </a:rPr>
                        <a:t> – q</a:t>
                      </a:r>
                      <a:r>
                        <a:rPr kumimoji="0" lang="es-ES_tradnl" sz="600" b="0" i="1" u="none" strike="noStrike" cap="none" normalizeH="0" baseline="-25000">
                          <a:ln>
                            <a:noFill/>
                          </a:ln>
                          <a:solidFill>
                            <a:schemeClr val="bg1"/>
                          </a:solidFill>
                          <a:effectLst>
                            <a:outerShdw blurRad="38100" dist="38100" dir="2700000" algn="tl">
                              <a:srgbClr val="FFFFFF"/>
                            </a:outerShdw>
                          </a:effectLst>
                          <a:latin typeface="Times New Roman" pitchFamily="18" charset="0"/>
                          <a:cs typeface="Times New Roman" pitchFamily="18" charset="0"/>
                        </a:rPr>
                        <a:t>i </a:t>
                      </a:r>
                      <a:r>
                        <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cs typeface="Times New Roman" pitchFamily="18" charset="0"/>
                        </a:rPr>
                        <a:t>)</a:t>
                      </a:r>
                      <a:endParaRPr kumimoji="0" lang="es-ES_tradnl" sz="600" b="0" i="1" u="none" strike="noStrike" cap="none" normalizeH="0" baseline="0">
                        <a:ln>
                          <a:noFill/>
                        </a:ln>
                        <a:solidFill>
                          <a:schemeClr val="bg1"/>
                        </a:solidFill>
                        <a:effectLst>
                          <a:outerShdw blurRad="38100" dist="38100" dir="2700000" algn="tl">
                            <a:srgbClr val="FFFFFF"/>
                          </a:outerShdw>
                        </a:effectLst>
                        <a:latin typeface="Times New Roman" pitchFamily="18" charset="0"/>
                        <a:cs typeface="Times New Roman" pitchFamily="18" charset="0"/>
                        <a:sym typeface="Symbol" pitchFamily="18" charset="2"/>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114844"/>
                                        </p:tgtEl>
                                        <p:attrNameLst>
                                          <p:attrName>style.color</p:attrName>
                                        </p:attrNameLst>
                                      </p:cBhvr>
                                      <p:to>
                                        <a:schemeClr val="bg1"/>
                                      </p:to>
                                    </p:animClr>
                                    <p:animClr clrSpc="rgb" dir="cw">
                                      <p:cBhvr>
                                        <p:cTn id="7" dur="250" autoRev="1" fill="hold"/>
                                        <p:tgtEl>
                                          <p:spTgt spid="114844"/>
                                        </p:tgtEl>
                                        <p:attrNameLst>
                                          <p:attrName>fillcolor</p:attrName>
                                        </p:attrNameLst>
                                      </p:cBhvr>
                                      <p:to>
                                        <a:schemeClr val="bg1"/>
                                      </p:to>
                                    </p:animClr>
                                    <p:set>
                                      <p:cBhvr>
                                        <p:cTn id="8" dur="250" autoRev="1" fill="hold"/>
                                        <p:tgtEl>
                                          <p:spTgt spid="114844"/>
                                        </p:tgtEl>
                                        <p:attrNameLst>
                                          <p:attrName>fill.type</p:attrName>
                                        </p:attrNameLst>
                                      </p:cBhvr>
                                      <p:to>
                                        <p:strVal val="solid"/>
                                      </p:to>
                                    </p:set>
                                    <p:set>
                                      <p:cBhvr>
                                        <p:cTn id="9" dur="250" autoRev="1" fill="hold"/>
                                        <p:tgtEl>
                                          <p:spTgt spid="114844"/>
                                        </p:tgtEl>
                                        <p:attrNameLst>
                                          <p:attrName>fill.on</p:attrName>
                                        </p:attrNameLst>
                                      </p:cBhvr>
                                      <p:to>
                                        <p:strVal val="true"/>
                                      </p:to>
                                    </p:set>
                                  </p:childTnLst>
                                </p:cTn>
                              </p:par>
                              <p:par>
                                <p:cTn id="10" presetID="10" presetClass="entr" presetSubtype="0" fill="hold" nodeType="withEffect">
                                  <p:stCondLst>
                                    <p:cond delay="200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childTnLst>
                                </p:cTn>
                              </p:par>
                              <p:par>
                                <p:cTn id="13" presetID="26" presetClass="emph" presetSubtype="0" repeatCount="indefinite" fill="hold" nodeType="withEffect">
                                  <p:stCondLst>
                                    <p:cond delay="20000"/>
                                  </p:stCondLst>
                                  <p:childTnLst>
                                    <p:animEffect transition="out" filter="fade">
                                      <p:cBhvr>
                                        <p:cTn id="14" dur="30000" tmFilter="0, 0; .2, .5; .8, .5; 1, 0"/>
                                        <p:tgtEl>
                                          <p:spTgt spid="27"/>
                                        </p:tgtEl>
                                      </p:cBhvr>
                                    </p:animEffect>
                                    <p:animScale>
                                      <p:cBhvr>
                                        <p:cTn id="15" dur="15000" autoRev="1" fill="hold"/>
                                        <p:tgtEl>
                                          <p:spTgt spid="27"/>
                                        </p:tgtEl>
                                      </p:cBhvr>
                                      <p:by x="105000" y="105000"/>
                                    </p:animScale>
                                  </p:childTnLst>
                                </p:cTn>
                              </p:par>
                              <p:par>
                                <p:cTn id="16" presetID="26" presetClass="emph" presetSubtype="0" repeatCount="indefinite" fill="hold" grpId="0" nodeType="withEffect">
                                  <p:stCondLst>
                                    <p:cond delay="0"/>
                                  </p:stCondLst>
                                  <p:childTnLst>
                                    <p:animEffect transition="out" filter="fade">
                                      <p:cBhvr>
                                        <p:cTn id="17" dur="500" tmFilter="0, 0; .2, .5; .8, .5; 1, 0"/>
                                        <p:tgtEl>
                                          <p:spTgt spid="114838"/>
                                        </p:tgtEl>
                                      </p:cBhvr>
                                    </p:animEffect>
                                    <p:animScale>
                                      <p:cBhvr>
                                        <p:cTn id="18" dur="250" autoRev="1" fill="hold"/>
                                        <p:tgtEl>
                                          <p:spTgt spid="114838"/>
                                        </p:tgtEl>
                                      </p:cBhvr>
                                      <p:by x="105000" y="105000"/>
                                    </p:animScale>
                                  </p:childTnLst>
                                </p:cTn>
                              </p:par>
                              <p:par>
                                <p:cTn id="19" presetID="26" presetClass="emph" presetSubtype="0" repeatCount="indefinite" fill="hold" grpId="0" nodeType="withEffect">
                                  <p:stCondLst>
                                    <p:cond delay="0"/>
                                  </p:stCondLst>
                                  <p:childTnLst>
                                    <p:animEffect transition="out" filter="fade">
                                      <p:cBhvr>
                                        <p:cTn id="20" dur="500" tmFilter="0, 0; .2, .5; .8, .5; 1, 0"/>
                                        <p:tgtEl>
                                          <p:spTgt spid="114839"/>
                                        </p:tgtEl>
                                      </p:cBhvr>
                                    </p:animEffect>
                                    <p:animScale>
                                      <p:cBhvr>
                                        <p:cTn id="21" dur="250" autoRev="1" fill="hold"/>
                                        <p:tgtEl>
                                          <p:spTgt spid="114839"/>
                                        </p:tgtEl>
                                      </p:cBhvr>
                                      <p:by x="105000" y="105000"/>
                                    </p:animScale>
                                  </p:childTnLst>
                                </p:cTn>
                              </p:par>
                              <p:par>
                                <p:cTn id="22" presetID="26" presetClass="emph" presetSubtype="0" repeatCount="indefinite" fill="hold" grpId="0" nodeType="withEffect">
                                  <p:stCondLst>
                                    <p:cond delay="0"/>
                                  </p:stCondLst>
                                  <p:childTnLst>
                                    <p:animEffect transition="out" filter="fade">
                                      <p:cBhvr>
                                        <p:cTn id="23" dur="500" tmFilter="0, 0; .2, .5; .8, .5; 1, 0"/>
                                        <p:tgtEl>
                                          <p:spTgt spid="114899"/>
                                        </p:tgtEl>
                                      </p:cBhvr>
                                    </p:animEffect>
                                    <p:animScale>
                                      <p:cBhvr>
                                        <p:cTn id="24" dur="250" autoRev="1" fill="hold"/>
                                        <p:tgtEl>
                                          <p:spTgt spid="114899"/>
                                        </p:tgtEl>
                                      </p:cBhvr>
                                      <p:by x="105000" y="105000"/>
                                    </p:animScale>
                                  </p:childTnLst>
                                </p:cTn>
                              </p:par>
                              <p:par>
                                <p:cTn id="25" presetID="26" presetClass="emph" presetSubtype="0" repeatCount="indefinite" fill="hold" grpId="0" nodeType="withEffect">
                                  <p:stCondLst>
                                    <p:cond delay="0"/>
                                  </p:stCondLst>
                                  <p:childTnLst>
                                    <p:animEffect transition="out" filter="fade">
                                      <p:cBhvr>
                                        <p:cTn id="26" dur="500" tmFilter="0, 0; .2, .5; .8, .5; 1, 0"/>
                                        <p:tgtEl>
                                          <p:spTgt spid="114900"/>
                                        </p:tgtEl>
                                      </p:cBhvr>
                                    </p:animEffect>
                                    <p:animScale>
                                      <p:cBhvr>
                                        <p:cTn id="27" dur="250" autoRev="1" fill="hold"/>
                                        <p:tgtEl>
                                          <p:spTgt spid="114900"/>
                                        </p:tgtEl>
                                      </p:cBhvr>
                                      <p:by x="105000" y="105000"/>
                                    </p:animScale>
                                  </p:childTnLst>
                                </p:cTn>
                              </p:par>
                              <p:par>
                                <p:cTn id="28" presetID="26" presetClass="emph" presetSubtype="0" repeatCount="indefinite" fill="hold" grpId="0" nodeType="withEffect">
                                  <p:stCondLst>
                                    <p:cond delay="0"/>
                                  </p:stCondLst>
                                  <p:childTnLst>
                                    <p:animEffect transition="out" filter="fade">
                                      <p:cBhvr>
                                        <p:cTn id="29" dur="500" tmFilter="0, 0; .2, .5; .8, .5; 1, 0"/>
                                        <p:tgtEl>
                                          <p:spTgt spid="114901"/>
                                        </p:tgtEl>
                                      </p:cBhvr>
                                    </p:animEffect>
                                    <p:animScale>
                                      <p:cBhvr>
                                        <p:cTn id="30" dur="250" autoRev="1" fill="hold"/>
                                        <p:tgtEl>
                                          <p:spTgt spid="114901"/>
                                        </p:tgtEl>
                                      </p:cBhvr>
                                      <p:by x="105000" y="105000"/>
                                    </p:animScale>
                                  </p:childTnLst>
                                </p:cTn>
                              </p:par>
                              <p:par>
                                <p:cTn id="31" presetID="26" presetClass="emph" presetSubtype="0" repeatCount="indefinite" fill="hold" grpId="0" nodeType="withEffect">
                                  <p:stCondLst>
                                    <p:cond delay="0"/>
                                  </p:stCondLst>
                                  <p:childTnLst>
                                    <p:animEffect transition="out" filter="fade">
                                      <p:cBhvr>
                                        <p:cTn id="32" dur="500" tmFilter="0, 0; .2, .5; .8, .5; 1, 0"/>
                                        <p:tgtEl>
                                          <p:spTgt spid="114840"/>
                                        </p:tgtEl>
                                      </p:cBhvr>
                                    </p:animEffect>
                                    <p:animScale>
                                      <p:cBhvr>
                                        <p:cTn id="33" dur="250" autoRev="1" fill="hold"/>
                                        <p:tgtEl>
                                          <p:spTgt spid="114840"/>
                                        </p:tgtEl>
                                      </p:cBhvr>
                                      <p:by x="105000" y="105000"/>
                                    </p:animScale>
                                  </p:childTnLst>
                                </p:cTn>
                              </p:par>
                              <p:par>
                                <p:cTn id="34" presetID="26" presetClass="emph" presetSubtype="0" repeatCount="indefinite" fill="hold" grpId="0" nodeType="withEffect">
                                  <p:stCondLst>
                                    <p:cond delay="0"/>
                                  </p:stCondLst>
                                  <p:childTnLst>
                                    <p:animEffect transition="out" filter="fade">
                                      <p:cBhvr>
                                        <p:cTn id="35" dur="500" tmFilter="0, 0; .2, .5; .8, .5; 1, 0"/>
                                        <p:tgtEl>
                                          <p:spTgt spid="114795"/>
                                        </p:tgtEl>
                                      </p:cBhvr>
                                    </p:animEffect>
                                    <p:animScale>
                                      <p:cBhvr>
                                        <p:cTn id="36" dur="250" autoRev="1" fill="hold"/>
                                        <p:tgtEl>
                                          <p:spTgt spid="114795"/>
                                        </p:tgtEl>
                                      </p:cBhvr>
                                      <p:by x="105000" y="105000"/>
                                    </p:animScale>
                                  </p:childTnLst>
                                </p:cTn>
                              </p:par>
                              <p:par>
                                <p:cTn id="37" presetID="26" presetClass="emph" presetSubtype="0" repeatCount="indefinite" fill="hold" grpId="0" nodeType="withEffect">
                                  <p:stCondLst>
                                    <p:cond delay="0"/>
                                  </p:stCondLst>
                                  <p:childTnLst>
                                    <p:animEffect transition="out" filter="fade">
                                      <p:cBhvr>
                                        <p:cTn id="38" dur="500" tmFilter="0, 0; .2, .5; .8, .5; 1, 0"/>
                                        <p:tgtEl>
                                          <p:spTgt spid="114841"/>
                                        </p:tgtEl>
                                      </p:cBhvr>
                                    </p:animEffect>
                                    <p:animScale>
                                      <p:cBhvr>
                                        <p:cTn id="39" dur="250" autoRev="1" fill="hold"/>
                                        <p:tgtEl>
                                          <p:spTgt spid="114841"/>
                                        </p:tgtEl>
                                      </p:cBhvr>
                                      <p:by x="105000" y="105000"/>
                                    </p:animScale>
                                  </p:childTnLst>
                                </p:cTn>
                              </p:par>
                              <p:par>
                                <p:cTn id="40" presetID="26" presetClass="emph" presetSubtype="0" repeatCount="indefinite" fill="hold" grpId="0" nodeType="withEffect">
                                  <p:stCondLst>
                                    <p:cond delay="0"/>
                                  </p:stCondLst>
                                  <p:childTnLst>
                                    <p:animEffect transition="out" filter="fade">
                                      <p:cBhvr>
                                        <p:cTn id="41" dur="500" tmFilter="0, 0; .2, .5; .8, .5; 1, 0"/>
                                        <p:tgtEl>
                                          <p:spTgt spid="114842"/>
                                        </p:tgtEl>
                                      </p:cBhvr>
                                    </p:animEffect>
                                    <p:animScale>
                                      <p:cBhvr>
                                        <p:cTn id="42" dur="250" autoRev="1" fill="hold"/>
                                        <p:tgtEl>
                                          <p:spTgt spid="114842"/>
                                        </p:tgtEl>
                                      </p:cBhvr>
                                      <p:by x="105000" y="105000"/>
                                    </p:animScale>
                                  </p:childTnLst>
                                </p:cTn>
                              </p:par>
                              <p:par>
                                <p:cTn id="43" presetID="26" presetClass="emph" presetSubtype="0" repeatCount="indefinite" fill="hold" grpId="0" nodeType="withEffect">
                                  <p:stCondLst>
                                    <p:cond delay="0"/>
                                  </p:stCondLst>
                                  <p:childTnLst>
                                    <p:animEffect transition="out" filter="fade">
                                      <p:cBhvr>
                                        <p:cTn id="44" dur="500" tmFilter="0, 0; .2, .5; .8, .5; 1, 0"/>
                                        <p:tgtEl>
                                          <p:spTgt spid="114843"/>
                                        </p:tgtEl>
                                      </p:cBhvr>
                                    </p:animEffect>
                                    <p:animScale>
                                      <p:cBhvr>
                                        <p:cTn id="45" dur="250" autoRev="1" fill="hold"/>
                                        <p:tgtEl>
                                          <p:spTgt spid="114843"/>
                                        </p:tgtEl>
                                      </p:cBhvr>
                                      <p:by x="105000" y="105000"/>
                                    </p:animScale>
                                  </p:childTnLst>
                                </p:cTn>
                              </p:par>
                              <p:par>
                                <p:cTn id="46" presetID="26" presetClass="emph" presetSubtype="0" repeatCount="indefinite" fill="hold" grpId="0" nodeType="withEffect">
                                  <p:stCondLst>
                                    <p:cond delay="0"/>
                                  </p:stCondLst>
                                  <p:childTnLst>
                                    <p:animEffect transition="out" filter="fade">
                                      <p:cBhvr>
                                        <p:cTn id="47" dur="500" tmFilter="0, 0; .2, .5; .8, .5; 1, 0"/>
                                        <p:tgtEl>
                                          <p:spTgt spid="114794"/>
                                        </p:tgtEl>
                                      </p:cBhvr>
                                    </p:animEffect>
                                    <p:animScale>
                                      <p:cBhvr>
                                        <p:cTn id="48" dur="250" autoRev="1" fill="hold"/>
                                        <p:tgtEl>
                                          <p:spTgt spid="114794"/>
                                        </p:tgtEl>
                                      </p:cBhvr>
                                      <p:by x="105000" y="105000"/>
                                    </p:animScale>
                                  </p:childTnLst>
                                </p:cTn>
                              </p:par>
                              <p:par>
                                <p:cTn id="49" presetID="26" presetClass="emph" presetSubtype="0" repeatCount="indefinite" fill="hold" grpId="0" nodeType="withEffect">
                                  <p:stCondLst>
                                    <p:cond delay="0"/>
                                  </p:stCondLst>
                                  <p:childTnLst>
                                    <p:animEffect transition="out" filter="fade">
                                      <p:cBhvr>
                                        <p:cTn id="50" dur="500" tmFilter="0, 0; .2, .5; .8, .5; 1, 0"/>
                                        <p:tgtEl>
                                          <p:spTgt spid="114837"/>
                                        </p:tgtEl>
                                      </p:cBhvr>
                                    </p:animEffect>
                                    <p:animScale>
                                      <p:cBhvr>
                                        <p:cTn id="51" dur="250" autoRev="1" fill="hold"/>
                                        <p:tgtEl>
                                          <p:spTgt spid="114837"/>
                                        </p:tgtEl>
                                      </p:cBhvr>
                                      <p:by x="105000" y="105000"/>
                                    </p:animScale>
                                  </p:childTnLst>
                                </p:cTn>
                              </p:par>
                              <p:par>
                                <p:cTn id="52" presetID="26" presetClass="emph" presetSubtype="0" repeatCount="indefinite" fill="hold" grpId="0" nodeType="withEffect">
                                  <p:stCondLst>
                                    <p:cond delay="0"/>
                                  </p:stCondLst>
                                  <p:childTnLst>
                                    <p:animEffect transition="out" filter="fade">
                                      <p:cBhvr>
                                        <p:cTn id="53" dur="500" tmFilter="0, 0; .2, .5; .8, .5; 1, 0"/>
                                        <p:tgtEl>
                                          <p:spTgt spid="114846"/>
                                        </p:tgtEl>
                                      </p:cBhvr>
                                    </p:animEffect>
                                    <p:animScale>
                                      <p:cBhvr>
                                        <p:cTn id="54" dur="250" autoRev="1" fill="hold"/>
                                        <p:tgtEl>
                                          <p:spTgt spid="114846"/>
                                        </p:tgtEl>
                                      </p:cBhvr>
                                      <p:by x="105000" y="105000"/>
                                    </p:animScale>
                                  </p:childTnLst>
                                </p:cTn>
                              </p:par>
                              <p:par>
                                <p:cTn id="55" presetID="26" presetClass="emph" presetSubtype="0" repeatCount="indefinite" fill="hold" grpId="0" nodeType="withEffect">
                                  <p:stCondLst>
                                    <p:cond delay="0"/>
                                  </p:stCondLst>
                                  <p:childTnLst>
                                    <p:animEffect transition="out" filter="fade">
                                      <p:cBhvr>
                                        <p:cTn id="56" dur="500" tmFilter="0, 0; .2, .5; .8, .5; 1, 0"/>
                                        <p:tgtEl>
                                          <p:spTgt spid="114847"/>
                                        </p:tgtEl>
                                      </p:cBhvr>
                                    </p:animEffect>
                                    <p:animScale>
                                      <p:cBhvr>
                                        <p:cTn id="57" dur="250" autoRev="1" fill="hold"/>
                                        <p:tgtEl>
                                          <p:spTgt spid="114847"/>
                                        </p:tgtEl>
                                      </p:cBhvr>
                                      <p:by x="105000" y="105000"/>
                                    </p:animScale>
                                  </p:childTnLst>
                                </p:cTn>
                              </p:par>
                              <p:par>
                                <p:cTn id="58" presetID="26" presetClass="emph" presetSubtype="0" repeatCount="indefinite" fill="hold" grpId="0" nodeType="withEffect">
                                  <p:stCondLst>
                                    <p:cond delay="0"/>
                                  </p:stCondLst>
                                  <p:childTnLst>
                                    <p:animEffect transition="out" filter="fade">
                                      <p:cBhvr>
                                        <p:cTn id="59" dur="500" tmFilter="0, 0; .2, .5; .8, .5; 1, 0"/>
                                        <p:tgtEl>
                                          <p:spTgt spid="114836"/>
                                        </p:tgtEl>
                                      </p:cBhvr>
                                    </p:animEffect>
                                    <p:animScale>
                                      <p:cBhvr>
                                        <p:cTn id="60" dur="250" autoRev="1" fill="hold"/>
                                        <p:tgtEl>
                                          <p:spTgt spid="114836"/>
                                        </p:tgtEl>
                                      </p:cBhvr>
                                      <p:by x="105000" y="105000"/>
                                    </p:animScale>
                                  </p:childTnLst>
                                </p:cTn>
                              </p:par>
                              <p:par>
                                <p:cTn id="61" presetID="26" presetClass="emph" presetSubtype="0" repeatCount="indefinite" fill="hold" grpId="0" nodeType="withEffect">
                                  <p:stCondLst>
                                    <p:cond delay="0"/>
                                  </p:stCondLst>
                                  <p:childTnLst>
                                    <p:animEffect transition="out" filter="fade">
                                      <p:cBhvr>
                                        <p:cTn id="62" dur="500" tmFilter="0, 0; .2, .5; .8, .5; 1, 0"/>
                                        <p:tgtEl>
                                          <p:spTgt spid="114835"/>
                                        </p:tgtEl>
                                      </p:cBhvr>
                                    </p:animEffect>
                                    <p:animScale>
                                      <p:cBhvr>
                                        <p:cTn id="63" dur="250" autoRev="1" fill="hold"/>
                                        <p:tgtEl>
                                          <p:spTgt spid="114835"/>
                                        </p:tgtEl>
                                      </p:cBhvr>
                                      <p:by x="105000" y="105000"/>
                                    </p:animScale>
                                  </p:childTnLst>
                                </p:cTn>
                              </p:par>
                              <p:par>
                                <p:cTn id="64" presetID="26" presetClass="emph" presetSubtype="0" repeatCount="indefinite" fill="hold" grpId="0" nodeType="withEffect">
                                  <p:stCondLst>
                                    <p:cond delay="0"/>
                                  </p:stCondLst>
                                  <p:childTnLst>
                                    <p:animEffect transition="out" filter="fade">
                                      <p:cBhvr>
                                        <p:cTn id="65" dur="500" tmFilter="0, 0; .2, .5; .8, .5; 1, 0"/>
                                        <p:tgtEl>
                                          <p:spTgt spid="114871"/>
                                        </p:tgtEl>
                                      </p:cBhvr>
                                    </p:animEffect>
                                    <p:animScale>
                                      <p:cBhvr>
                                        <p:cTn id="66" dur="250" autoRev="1" fill="hold"/>
                                        <p:tgtEl>
                                          <p:spTgt spid="114871"/>
                                        </p:tgtEl>
                                      </p:cBhvr>
                                      <p:by x="105000" y="105000"/>
                                    </p:animScale>
                                  </p:childTnLst>
                                </p:cTn>
                              </p:par>
                              <p:par>
                                <p:cTn id="67" presetID="26" presetClass="emph" presetSubtype="0" repeatCount="indefinite" fill="hold" grpId="0" nodeType="withEffect">
                                  <p:stCondLst>
                                    <p:cond delay="0"/>
                                  </p:stCondLst>
                                  <p:childTnLst>
                                    <p:animEffect transition="out" filter="fade">
                                      <p:cBhvr>
                                        <p:cTn id="68" dur="500" tmFilter="0, 0; .2, .5; .8, .5; 1, 0"/>
                                        <p:tgtEl>
                                          <p:spTgt spid="114872"/>
                                        </p:tgtEl>
                                      </p:cBhvr>
                                    </p:animEffect>
                                    <p:animScale>
                                      <p:cBhvr>
                                        <p:cTn id="69" dur="250" autoRev="1" fill="hold"/>
                                        <p:tgtEl>
                                          <p:spTgt spid="114872"/>
                                        </p:tgtEl>
                                      </p:cBhvr>
                                      <p:by x="105000" y="105000"/>
                                    </p:animScale>
                                  </p:childTnLst>
                                </p:cTn>
                              </p:par>
                              <p:par>
                                <p:cTn id="70" presetID="26" presetClass="emph" presetSubtype="0" repeatCount="indefinite" fill="hold" grpId="0" nodeType="withEffect">
                                  <p:stCondLst>
                                    <p:cond delay="0"/>
                                  </p:stCondLst>
                                  <p:childTnLst>
                                    <p:animEffect transition="out" filter="fade">
                                      <p:cBhvr>
                                        <p:cTn id="71" dur="500" tmFilter="0, 0; .2, .5; .8, .5; 1, 0"/>
                                        <p:tgtEl>
                                          <p:spTgt spid="114873"/>
                                        </p:tgtEl>
                                      </p:cBhvr>
                                    </p:animEffect>
                                    <p:animScale>
                                      <p:cBhvr>
                                        <p:cTn id="72" dur="250" autoRev="1" fill="hold"/>
                                        <p:tgtEl>
                                          <p:spTgt spid="114873"/>
                                        </p:tgtEl>
                                      </p:cBhvr>
                                      <p:by x="105000" y="105000"/>
                                    </p:animScale>
                                  </p:childTnLst>
                                </p:cTn>
                              </p:par>
                              <p:par>
                                <p:cTn id="73" presetID="26" presetClass="emph" presetSubtype="0" repeatCount="indefinite" fill="hold" grpId="0" nodeType="withEffect">
                                  <p:stCondLst>
                                    <p:cond delay="0"/>
                                  </p:stCondLst>
                                  <p:childTnLst>
                                    <p:animEffect transition="out" filter="fade">
                                      <p:cBhvr>
                                        <p:cTn id="74" dur="500" tmFilter="0, 0; .2, .5; .8, .5; 1, 0"/>
                                        <p:tgtEl>
                                          <p:spTgt spid="114874"/>
                                        </p:tgtEl>
                                      </p:cBhvr>
                                    </p:animEffect>
                                    <p:animScale>
                                      <p:cBhvr>
                                        <p:cTn id="75" dur="250" autoRev="1" fill="hold"/>
                                        <p:tgtEl>
                                          <p:spTgt spid="114874"/>
                                        </p:tgtEl>
                                      </p:cBhvr>
                                      <p:by x="105000" y="105000"/>
                                    </p:animScale>
                                  </p:childTnLst>
                                </p:cTn>
                              </p:par>
                              <p:par>
                                <p:cTn id="76" presetID="26" presetClass="emph" presetSubtype="0" repeatCount="indefinite" fill="hold" grpId="0" nodeType="withEffect">
                                  <p:stCondLst>
                                    <p:cond delay="0"/>
                                  </p:stCondLst>
                                  <p:childTnLst>
                                    <p:animEffect transition="out" filter="fade">
                                      <p:cBhvr>
                                        <p:cTn id="77" dur="500" tmFilter="0, 0; .2, .5; .8, .5; 1, 0"/>
                                        <p:tgtEl>
                                          <p:spTgt spid="114875"/>
                                        </p:tgtEl>
                                      </p:cBhvr>
                                    </p:animEffect>
                                    <p:animScale>
                                      <p:cBhvr>
                                        <p:cTn id="78" dur="250" autoRev="1" fill="hold"/>
                                        <p:tgtEl>
                                          <p:spTgt spid="114875"/>
                                        </p:tgtEl>
                                      </p:cBhvr>
                                      <p:by x="105000" y="105000"/>
                                    </p:animScale>
                                  </p:childTnLst>
                                </p:cTn>
                              </p:par>
                              <p:par>
                                <p:cTn id="79" presetID="26" presetClass="emph" presetSubtype="0" repeatCount="indefinite" fill="hold" grpId="0" nodeType="withEffect">
                                  <p:stCondLst>
                                    <p:cond delay="0"/>
                                  </p:stCondLst>
                                  <p:childTnLst>
                                    <p:animEffect transition="out" filter="fade">
                                      <p:cBhvr>
                                        <p:cTn id="80" dur="500" tmFilter="0, 0; .2, .5; .8, .5; 1, 0"/>
                                        <p:tgtEl>
                                          <p:spTgt spid="114876"/>
                                        </p:tgtEl>
                                      </p:cBhvr>
                                    </p:animEffect>
                                    <p:animScale>
                                      <p:cBhvr>
                                        <p:cTn id="81" dur="250" autoRev="1" fill="hold"/>
                                        <p:tgtEl>
                                          <p:spTgt spid="114876"/>
                                        </p:tgtEl>
                                      </p:cBhvr>
                                      <p:by x="105000" y="105000"/>
                                    </p:animScale>
                                  </p:childTnLst>
                                </p:cTn>
                              </p:par>
                              <p:par>
                                <p:cTn id="82" presetID="26" presetClass="emph" presetSubtype="0" repeatCount="indefinite" fill="hold" grpId="0" nodeType="withEffect">
                                  <p:stCondLst>
                                    <p:cond delay="0"/>
                                  </p:stCondLst>
                                  <p:childTnLst>
                                    <p:animEffect transition="out" filter="fade">
                                      <p:cBhvr>
                                        <p:cTn id="83" dur="500" tmFilter="0, 0; .2, .5; .8, .5; 1, 0"/>
                                        <p:tgtEl>
                                          <p:spTgt spid="114877"/>
                                        </p:tgtEl>
                                      </p:cBhvr>
                                    </p:animEffect>
                                    <p:animScale>
                                      <p:cBhvr>
                                        <p:cTn id="84" dur="250" autoRev="1" fill="hold"/>
                                        <p:tgtEl>
                                          <p:spTgt spid="114877"/>
                                        </p:tgtEl>
                                      </p:cBhvr>
                                      <p:by x="105000" y="105000"/>
                                    </p:animScale>
                                  </p:childTnLst>
                                </p:cTn>
                              </p:par>
                              <p:par>
                                <p:cTn id="85" presetID="26" presetClass="emph" presetSubtype="0" repeatCount="indefinite" fill="hold" grpId="0" nodeType="withEffect">
                                  <p:stCondLst>
                                    <p:cond delay="0"/>
                                  </p:stCondLst>
                                  <p:childTnLst>
                                    <p:animEffect transition="out" filter="fade">
                                      <p:cBhvr>
                                        <p:cTn id="86" dur="500" tmFilter="0, 0; .2, .5; .8, .5; 1, 0"/>
                                        <p:tgtEl>
                                          <p:spTgt spid="114878"/>
                                        </p:tgtEl>
                                      </p:cBhvr>
                                    </p:animEffect>
                                    <p:animScale>
                                      <p:cBhvr>
                                        <p:cTn id="87" dur="250" autoRev="1" fill="hold"/>
                                        <p:tgtEl>
                                          <p:spTgt spid="114878"/>
                                        </p:tgtEl>
                                      </p:cBhvr>
                                      <p:by x="105000" y="105000"/>
                                    </p:animScale>
                                  </p:childTnLst>
                                </p:cTn>
                              </p:par>
                              <p:par>
                                <p:cTn id="88" presetID="26" presetClass="emph" presetSubtype="0" repeatCount="indefinite" fill="hold" grpId="0" nodeType="withEffect">
                                  <p:stCondLst>
                                    <p:cond delay="0"/>
                                  </p:stCondLst>
                                  <p:childTnLst>
                                    <p:animEffect transition="out" filter="fade">
                                      <p:cBhvr>
                                        <p:cTn id="89" dur="500" tmFilter="0, 0; .2, .5; .8, .5; 1, 0"/>
                                        <p:tgtEl>
                                          <p:spTgt spid="114879"/>
                                        </p:tgtEl>
                                      </p:cBhvr>
                                    </p:animEffect>
                                    <p:animScale>
                                      <p:cBhvr>
                                        <p:cTn id="90" dur="250" autoRev="1" fill="hold"/>
                                        <p:tgtEl>
                                          <p:spTgt spid="114879"/>
                                        </p:tgtEl>
                                      </p:cBhvr>
                                      <p:by x="105000" y="105000"/>
                                    </p:animScale>
                                  </p:childTnLst>
                                </p:cTn>
                              </p:par>
                              <p:par>
                                <p:cTn id="91" presetID="26" presetClass="emph" presetSubtype="0" repeatCount="indefinite" fill="hold" grpId="0" nodeType="withEffect">
                                  <p:stCondLst>
                                    <p:cond delay="0"/>
                                  </p:stCondLst>
                                  <p:childTnLst>
                                    <p:animEffect transition="out" filter="fade">
                                      <p:cBhvr>
                                        <p:cTn id="92" dur="500" tmFilter="0, 0; .2, .5; .8, .5; 1, 0"/>
                                        <p:tgtEl>
                                          <p:spTgt spid="114880"/>
                                        </p:tgtEl>
                                      </p:cBhvr>
                                    </p:animEffect>
                                    <p:animScale>
                                      <p:cBhvr>
                                        <p:cTn id="93" dur="250" autoRev="1" fill="hold"/>
                                        <p:tgtEl>
                                          <p:spTgt spid="114880"/>
                                        </p:tgtEl>
                                      </p:cBhvr>
                                      <p:by x="105000" y="105000"/>
                                    </p:animScale>
                                  </p:childTnLst>
                                </p:cTn>
                              </p:par>
                              <p:par>
                                <p:cTn id="94" presetID="26" presetClass="emph" presetSubtype="0" repeatCount="indefinite" fill="hold" grpId="0" nodeType="withEffect">
                                  <p:stCondLst>
                                    <p:cond delay="0"/>
                                  </p:stCondLst>
                                  <p:childTnLst>
                                    <p:animEffect transition="out" filter="fade">
                                      <p:cBhvr>
                                        <p:cTn id="95" dur="500" tmFilter="0, 0; .2, .5; .8, .5; 1, 0"/>
                                        <p:tgtEl>
                                          <p:spTgt spid="114881"/>
                                        </p:tgtEl>
                                      </p:cBhvr>
                                    </p:animEffect>
                                    <p:animScale>
                                      <p:cBhvr>
                                        <p:cTn id="96" dur="250" autoRev="1" fill="hold"/>
                                        <p:tgtEl>
                                          <p:spTgt spid="114881"/>
                                        </p:tgtEl>
                                      </p:cBhvr>
                                      <p:by x="105000" y="105000"/>
                                    </p:animScale>
                                  </p:childTnLst>
                                </p:cTn>
                              </p:par>
                              <p:par>
                                <p:cTn id="97" presetID="26" presetClass="emph" presetSubtype="0" repeatCount="indefinite" fill="hold" grpId="0" nodeType="withEffect">
                                  <p:stCondLst>
                                    <p:cond delay="0"/>
                                  </p:stCondLst>
                                  <p:childTnLst>
                                    <p:animEffect transition="out" filter="fade">
                                      <p:cBhvr>
                                        <p:cTn id="98" dur="500" tmFilter="0, 0; .2, .5; .8, .5; 1, 0"/>
                                        <p:tgtEl>
                                          <p:spTgt spid="114882"/>
                                        </p:tgtEl>
                                      </p:cBhvr>
                                    </p:animEffect>
                                    <p:animScale>
                                      <p:cBhvr>
                                        <p:cTn id="99" dur="250" autoRev="1" fill="hold"/>
                                        <p:tgtEl>
                                          <p:spTgt spid="114882"/>
                                        </p:tgtEl>
                                      </p:cBhvr>
                                      <p:by x="105000" y="105000"/>
                                    </p:animScale>
                                  </p:childTnLst>
                                </p:cTn>
                              </p:par>
                              <p:par>
                                <p:cTn id="100" presetID="26" presetClass="emph" presetSubtype="0" repeatCount="indefinite" fill="hold" grpId="0" nodeType="withEffect">
                                  <p:stCondLst>
                                    <p:cond delay="0"/>
                                  </p:stCondLst>
                                  <p:childTnLst>
                                    <p:animEffect transition="out" filter="fade">
                                      <p:cBhvr>
                                        <p:cTn id="101" dur="500" tmFilter="0, 0; .2, .5; .8, .5; 1, 0"/>
                                        <p:tgtEl>
                                          <p:spTgt spid="114883"/>
                                        </p:tgtEl>
                                      </p:cBhvr>
                                    </p:animEffect>
                                    <p:animScale>
                                      <p:cBhvr>
                                        <p:cTn id="102" dur="250" autoRev="1" fill="hold"/>
                                        <p:tgtEl>
                                          <p:spTgt spid="114883"/>
                                        </p:tgtEl>
                                      </p:cBhvr>
                                      <p:by x="105000" y="105000"/>
                                    </p:animScale>
                                  </p:childTnLst>
                                </p:cTn>
                              </p:par>
                              <p:par>
                                <p:cTn id="103" presetID="26" presetClass="emph" presetSubtype="0" repeatCount="indefinite" fill="hold" grpId="0" nodeType="withEffect">
                                  <p:stCondLst>
                                    <p:cond delay="0"/>
                                  </p:stCondLst>
                                  <p:childTnLst>
                                    <p:animEffect transition="out" filter="fade">
                                      <p:cBhvr>
                                        <p:cTn id="104" dur="500" tmFilter="0, 0; .2, .5; .8, .5; 1, 0"/>
                                        <p:tgtEl>
                                          <p:spTgt spid="114884"/>
                                        </p:tgtEl>
                                      </p:cBhvr>
                                    </p:animEffect>
                                    <p:animScale>
                                      <p:cBhvr>
                                        <p:cTn id="105" dur="250" autoRev="1" fill="hold"/>
                                        <p:tgtEl>
                                          <p:spTgt spid="114884"/>
                                        </p:tgtEl>
                                      </p:cBhvr>
                                      <p:by x="105000" y="105000"/>
                                    </p:animScale>
                                  </p:childTnLst>
                                </p:cTn>
                              </p:par>
                              <p:par>
                                <p:cTn id="106" presetID="26" presetClass="emph" presetSubtype="0" repeatCount="indefinite" fill="hold" grpId="0" nodeType="withEffect">
                                  <p:stCondLst>
                                    <p:cond delay="0"/>
                                  </p:stCondLst>
                                  <p:childTnLst>
                                    <p:animEffect transition="out" filter="fade">
                                      <p:cBhvr>
                                        <p:cTn id="107" dur="500" tmFilter="0, 0; .2, .5; .8, .5; 1, 0"/>
                                        <p:tgtEl>
                                          <p:spTgt spid="114885"/>
                                        </p:tgtEl>
                                      </p:cBhvr>
                                    </p:animEffect>
                                    <p:animScale>
                                      <p:cBhvr>
                                        <p:cTn id="108" dur="250" autoRev="1" fill="hold"/>
                                        <p:tgtEl>
                                          <p:spTgt spid="114885"/>
                                        </p:tgtEl>
                                      </p:cBhvr>
                                      <p:by x="105000" y="105000"/>
                                    </p:animScale>
                                  </p:childTnLst>
                                </p:cTn>
                              </p:par>
                              <p:par>
                                <p:cTn id="109" presetID="26" presetClass="emph" presetSubtype="0" repeatCount="indefinite" fill="hold" grpId="0" nodeType="withEffect">
                                  <p:stCondLst>
                                    <p:cond delay="0"/>
                                  </p:stCondLst>
                                  <p:childTnLst>
                                    <p:animEffect transition="out" filter="fade">
                                      <p:cBhvr>
                                        <p:cTn id="110" dur="500" tmFilter="0, 0; .2, .5; .8, .5; 1, 0"/>
                                        <p:tgtEl>
                                          <p:spTgt spid="114886"/>
                                        </p:tgtEl>
                                      </p:cBhvr>
                                    </p:animEffect>
                                    <p:animScale>
                                      <p:cBhvr>
                                        <p:cTn id="111" dur="250" autoRev="1" fill="hold"/>
                                        <p:tgtEl>
                                          <p:spTgt spid="114886"/>
                                        </p:tgtEl>
                                      </p:cBhvr>
                                      <p:by x="105000" y="105000"/>
                                    </p:animScale>
                                  </p:childTnLst>
                                </p:cTn>
                              </p:par>
                              <p:par>
                                <p:cTn id="112" presetID="26" presetClass="emph" presetSubtype="0" repeatCount="indefinite" fill="hold" grpId="0" nodeType="withEffect">
                                  <p:stCondLst>
                                    <p:cond delay="0"/>
                                  </p:stCondLst>
                                  <p:childTnLst>
                                    <p:animEffect transition="out" filter="fade">
                                      <p:cBhvr>
                                        <p:cTn id="113" dur="500" tmFilter="0, 0; .2, .5; .8, .5; 1, 0"/>
                                        <p:tgtEl>
                                          <p:spTgt spid="114887"/>
                                        </p:tgtEl>
                                      </p:cBhvr>
                                    </p:animEffect>
                                    <p:animScale>
                                      <p:cBhvr>
                                        <p:cTn id="114" dur="250" autoRev="1" fill="hold"/>
                                        <p:tgtEl>
                                          <p:spTgt spid="114887"/>
                                        </p:tgtEl>
                                      </p:cBhvr>
                                      <p:by x="105000" y="105000"/>
                                    </p:animScale>
                                  </p:childTnLst>
                                </p:cTn>
                              </p:par>
                              <p:par>
                                <p:cTn id="115" presetID="26" presetClass="emph" presetSubtype="0" repeatCount="indefinite" fill="hold" grpId="0" nodeType="withEffect">
                                  <p:stCondLst>
                                    <p:cond delay="0"/>
                                  </p:stCondLst>
                                  <p:childTnLst>
                                    <p:animEffect transition="out" filter="fade">
                                      <p:cBhvr>
                                        <p:cTn id="116" dur="500" tmFilter="0, 0; .2, .5; .8, .5; 1, 0"/>
                                        <p:tgtEl>
                                          <p:spTgt spid="114793"/>
                                        </p:tgtEl>
                                      </p:cBhvr>
                                    </p:animEffect>
                                    <p:animScale>
                                      <p:cBhvr>
                                        <p:cTn id="117" dur="250" autoRev="1" fill="hold"/>
                                        <p:tgtEl>
                                          <p:spTgt spid="114793"/>
                                        </p:tgtEl>
                                      </p:cBhvr>
                                      <p:by x="105000" y="105000"/>
                                    </p:animScale>
                                  </p:childTnLst>
                                </p:cTn>
                              </p:par>
                              <p:par>
                                <p:cTn id="118" presetID="26" presetClass="emph" presetSubtype="0" repeatCount="indefinite" fill="hold" grpId="0" nodeType="withEffect">
                                  <p:stCondLst>
                                    <p:cond delay="0"/>
                                  </p:stCondLst>
                                  <p:childTnLst>
                                    <p:animEffect transition="out" filter="fade">
                                      <p:cBhvr>
                                        <p:cTn id="119" dur="500" tmFilter="0, 0; .2, .5; .8, .5; 1, 0"/>
                                        <p:tgtEl>
                                          <p:spTgt spid="114792"/>
                                        </p:tgtEl>
                                      </p:cBhvr>
                                    </p:animEffect>
                                    <p:animScale>
                                      <p:cBhvr>
                                        <p:cTn id="120" dur="250" autoRev="1" fill="hold"/>
                                        <p:tgtEl>
                                          <p:spTgt spid="114792"/>
                                        </p:tgtEl>
                                      </p:cBhvr>
                                      <p:by x="105000" y="105000"/>
                                    </p:animScale>
                                  </p:childTnLst>
                                </p:cTn>
                              </p:par>
                              <p:par>
                                <p:cTn id="121" presetID="26" presetClass="emph" presetSubtype="0" repeatCount="indefinite" fill="hold" grpId="0" nodeType="withEffect">
                                  <p:stCondLst>
                                    <p:cond delay="0"/>
                                  </p:stCondLst>
                                  <p:childTnLst>
                                    <p:animEffect transition="out" filter="fade">
                                      <p:cBhvr>
                                        <p:cTn id="122" dur="500" tmFilter="0, 0; .2, .5; .8, .5; 1, 0"/>
                                        <p:tgtEl>
                                          <p:spTgt spid="114791"/>
                                        </p:tgtEl>
                                      </p:cBhvr>
                                    </p:animEffect>
                                    <p:animScale>
                                      <p:cBhvr>
                                        <p:cTn id="123" dur="250" autoRev="1" fill="hold"/>
                                        <p:tgtEl>
                                          <p:spTgt spid="114791"/>
                                        </p:tgtEl>
                                      </p:cBhvr>
                                      <p:by x="105000" y="105000"/>
                                    </p:animScale>
                                  </p:childTnLst>
                                </p:cTn>
                              </p:par>
                              <p:par>
                                <p:cTn id="124" presetID="26" presetClass="emph" presetSubtype="0" repeatCount="indefinite" fill="hold" grpId="0" nodeType="withEffect">
                                  <p:stCondLst>
                                    <p:cond delay="0"/>
                                  </p:stCondLst>
                                  <p:childTnLst>
                                    <p:animEffect transition="out" filter="fade">
                                      <p:cBhvr>
                                        <p:cTn id="125" dur="500" tmFilter="0, 0; .2, .5; .8, .5; 1, 0"/>
                                        <p:tgtEl>
                                          <p:spTgt spid="114790"/>
                                        </p:tgtEl>
                                      </p:cBhvr>
                                    </p:animEffect>
                                    <p:animScale>
                                      <p:cBhvr>
                                        <p:cTn id="126" dur="250" autoRev="1" fill="hold"/>
                                        <p:tgtEl>
                                          <p:spTgt spid="114790"/>
                                        </p:tgtEl>
                                      </p:cBhvr>
                                      <p:by x="105000" y="105000"/>
                                    </p:animScale>
                                  </p:childTnLst>
                                </p:cTn>
                              </p:par>
                              <p:par>
                                <p:cTn id="127" presetID="26" presetClass="emph" presetSubtype="0" repeatCount="indefinite" fill="hold" nodeType="withEffect">
                                  <p:stCondLst>
                                    <p:cond delay="0"/>
                                  </p:stCondLst>
                                  <p:childTnLst>
                                    <p:animEffect transition="out" filter="fade">
                                      <p:cBhvr>
                                        <p:cTn id="128" dur="500" tmFilter="0, 0; .2, .5; .8, .5; 1, 0"/>
                                        <p:tgtEl>
                                          <p:spTgt spid="114890"/>
                                        </p:tgtEl>
                                      </p:cBhvr>
                                    </p:animEffect>
                                    <p:animScale>
                                      <p:cBhvr>
                                        <p:cTn id="129" dur="250" autoRev="1" fill="hold"/>
                                        <p:tgtEl>
                                          <p:spTgt spid="114890"/>
                                        </p:tgtEl>
                                      </p:cBhvr>
                                      <p:by x="105000" y="105000"/>
                                    </p:animScale>
                                  </p:childTnLst>
                                </p:cTn>
                              </p:par>
                              <p:par>
                                <p:cTn id="130" presetID="1" presetClass="path" presetSubtype="0" repeatCount="indefinite" accel="50000" decel="50000" fill="hold" nodeType="withEffect">
                                  <p:stCondLst>
                                    <p:cond delay="0"/>
                                  </p:stCondLst>
                                  <p:childTnLst>
                                    <p:animMotion origin="layout" path="M 0.41805 -0.51273 C 0.48281 -0.51273 0.53576 -0.49398 0.53576 -0.47107 C 0.53576 -0.44815 0.48281 -0.42894 0.41805 -0.42894 C 0.35312 -0.42894 0.30052 -0.44815 0.30052 -0.47107 C 0.30052 -0.49398 0.35312 -0.51273 0.41805 -0.51273 Z " pathEditMode="relative" rAng="0" ptsTypes="fffff">
                                      <p:cBhvr>
                                        <p:cTn id="131" dur="5000" spd="-100000" fill="hold"/>
                                        <p:tgtEl>
                                          <p:spTgt spid="22"/>
                                        </p:tgtEl>
                                        <p:attrNameLst>
                                          <p:attrName>ppt_x</p:attrName>
                                          <p:attrName>ppt_y</p:attrName>
                                        </p:attrNameLst>
                                      </p:cBhvr>
                                      <p:rCtr x="0" y="4190"/>
                                    </p:animMotion>
                                  </p:childTnLst>
                                </p:cTn>
                              </p:par>
                              <p:par>
                                <p:cTn id="132" presetID="1" presetClass="path" presetSubtype="0" repeatCount="indefinite" accel="50000" decel="50000" fill="hold" nodeType="withEffect">
                                  <p:stCondLst>
                                    <p:cond delay="0"/>
                                  </p:stCondLst>
                                  <p:childTnLst>
                                    <p:animMotion origin="layout" path="M 0.35104 -0.51365 C 0.45087 -0.51365 0.53212 -0.48333 0.53212 -0.44583 C 0.53212 -0.40833 0.45087 -0.37754 0.35104 -0.37754 C 0.25104 -0.37754 0.16997 -0.40833 0.16997 -0.44583 C 0.16997 -0.48333 0.25104 -0.51365 0.35104 -0.51365 Z " pathEditMode="relative" rAng="0" ptsTypes="fffff">
                                      <p:cBhvr>
                                        <p:cTn id="133" dur="10000" spd="-100000" fill="hold"/>
                                        <p:tgtEl>
                                          <p:spTgt spid="21"/>
                                        </p:tgtEl>
                                        <p:attrNameLst>
                                          <p:attrName>ppt_x</p:attrName>
                                          <p:attrName>ppt_y</p:attrName>
                                        </p:attrNameLst>
                                      </p:cBhvr>
                                      <p:rCtr x="0" y="6806"/>
                                    </p:animMotion>
                                  </p:childTnLst>
                                </p:cTn>
                              </p:par>
                              <p:par>
                                <p:cTn id="134" presetID="1" presetClass="path" presetSubtype="0" repeatCount="indefinite" accel="50000" decel="50000" fill="hold" nodeType="withEffect">
                                  <p:stCondLst>
                                    <p:cond delay="0"/>
                                  </p:stCondLst>
                                  <p:childTnLst>
                                    <p:animMotion origin="layout" path="M 0.23472 -0.57129 C 0.4474 -0.57129 0.62066 -0.50347 0.62066 -0.4199 C 0.62066 -0.33634 0.4474 -0.26852 0.23472 -0.26852 C 0.02188 -0.26852 -0.15121 -0.33634 -0.15121 -0.4199 C -0.15121 -0.50347 0.02188 -0.57129 0.23472 -0.57129 Z " pathEditMode="relative" rAng="0" ptsTypes="fffff">
                                      <p:cBhvr>
                                        <p:cTn id="135" dur="50000" spd="-100000" fill="hold"/>
                                        <p:tgtEl>
                                          <p:spTgt spid="17"/>
                                        </p:tgtEl>
                                        <p:attrNameLst>
                                          <p:attrName>ppt_x</p:attrName>
                                          <p:attrName>ppt_y</p:attrName>
                                        </p:attrNameLst>
                                      </p:cBhvr>
                                      <p:rCtr x="0" y="15139"/>
                                    </p:animMotion>
                                  </p:childTnLst>
                                </p:cTn>
                              </p:par>
                              <p:par>
                                <p:cTn id="136" presetID="10" presetClass="entr" presetSubtype="0" fill="hold" nodeType="withEffect">
                                  <p:stCondLst>
                                    <p:cond delay="19000"/>
                                  </p:stCondLst>
                                  <p:childTnLst>
                                    <p:set>
                                      <p:cBhvr>
                                        <p:cTn id="137" dur="1" fill="hold">
                                          <p:stCondLst>
                                            <p:cond delay="0"/>
                                          </p:stCondLst>
                                        </p:cTn>
                                        <p:tgtEl>
                                          <p:spTgt spid="114691"/>
                                        </p:tgtEl>
                                        <p:attrNameLst>
                                          <p:attrName>style.visibility</p:attrName>
                                        </p:attrNameLst>
                                      </p:cBhvr>
                                      <p:to>
                                        <p:strVal val="visible"/>
                                      </p:to>
                                    </p:set>
                                    <p:animEffect transition="in" filter="fade">
                                      <p:cBhvr>
                                        <p:cTn id="138" dur="2000"/>
                                        <p:tgtEl>
                                          <p:spTgt spid="114691"/>
                                        </p:tgtEl>
                                      </p:cBhvr>
                                    </p:animEffect>
                                  </p:childTnLst>
                                </p:cTn>
                              </p:par>
                              <p:par>
                                <p:cTn id="139" presetID="26" presetClass="emph" presetSubtype="0" repeatCount="indefinite" fill="hold" nodeType="withEffect">
                                  <p:stCondLst>
                                    <p:cond delay="19000"/>
                                  </p:stCondLst>
                                  <p:childTnLst>
                                    <p:animEffect transition="out" filter="fade">
                                      <p:cBhvr>
                                        <p:cTn id="140" dur="30000" tmFilter="0, 0; .2, .5; .8, .5; 1, 0"/>
                                        <p:tgtEl>
                                          <p:spTgt spid="114691"/>
                                        </p:tgtEl>
                                      </p:cBhvr>
                                    </p:animEffect>
                                    <p:animScale>
                                      <p:cBhvr>
                                        <p:cTn id="141" dur="15000" autoRev="1" fill="hold"/>
                                        <p:tgtEl>
                                          <p:spTgt spid="114691"/>
                                        </p:tgtEl>
                                      </p:cBhvr>
                                      <p:by x="105000" y="105000"/>
                                    </p:animScale>
                                  </p:childTnLst>
                                </p:cTn>
                              </p:par>
                              <p:par>
                                <p:cTn id="142" presetID="10" presetClass="entr" presetSubtype="0" fill="hold" nodeType="withEffect">
                                  <p:stCondLst>
                                    <p:cond delay="29000"/>
                                  </p:stCondLst>
                                  <p:childTnLst>
                                    <p:set>
                                      <p:cBhvr>
                                        <p:cTn id="143" dur="1" fill="hold">
                                          <p:stCondLst>
                                            <p:cond delay="0"/>
                                          </p:stCondLst>
                                        </p:cTn>
                                        <p:tgtEl>
                                          <p:spTgt spid="114690"/>
                                        </p:tgtEl>
                                        <p:attrNameLst>
                                          <p:attrName>style.visibility</p:attrName>
                                        </p:attrNameLst>
                                      </p:cBhvr>
                                      <p:to>
                                        <p:strVal val="visible"/>
                                      </p:to>
                                    </p:set>
                                    <p:animEffect transition="in" filter="fade">
                                      <p:cBhvr>
                                        <p:cTn id="144" dur="2000"/>
                                        <p:tgtEl>
                                          <p:spTgt spid="114690"/>
                                        </p:tgtEl>
                                      </p:cBhvr>
                                    </p:animEffect>
                                  </p:childTnLst>
                                </p:cTn>
                              </p:par>
                              <p:par>
                                <p:cTn id="145" presetID="26" presetClass="emph" presetSubtype="0" repeatCount="indefinite" fill="hold" nodeType="withEffect">
                                  <p:stCondLst>
                                    <p:cond delay="29000"/>
                                  </p:stCondLst>
                                  <p:childTnLst>
                                    <p:animEffect transition="out" filter="fade">
                                      <p:cBhvr>
                                        <p:cTn id="146" dur="30000" tmFilter="0, 0; .2, .5; .8, .5; 1, 0"/>
                                        <p:tgtEl>
                                          <p:spTgt spid="114690"/>
                                        </p:tgtEl>
                                      </p:cBhvr>
                                    </p:animEffect>
                                    <p:animScale>
                                      <p:cBhvr>
                                        <p:cTn id="147" dur="15000" autoRev="1" fill="hold"/>
                                        <p:tgtEl>
                                          <p:spTgt spid="114690"/>
                                        </p:tgtEl>
                                      </p:cBhvr>
                                      <p:by x="105000" y="105000"/>
                                    </p:animScale>
                                  </p:childTnLst>
                                </p:cTn>
                              </p:par>
                              <p:par>
                                <p:cTn id="148" presetID="10" presetClass="entr" presetSubtype="0" fill="hold" nodeType="withEffect">
                                  <p:stCondLst>
                                    <p:cond delay="39000"/>
                                  </p:stCondLst>
                                  <p:childTnLst>
                                    <p:set>
                                      <p:cBhvr>
                                        <p:cTn id="149" dur="1" fill="hold">
                                          <p:stCondLst>
                                            <p:cond delay="0"/>
                                          </p:stCondLst>
                                        </p:cTn>
                                        <p:tgtEl>
                                          <p:spTgt spid="114693"/>
                                        </p:tgtEl>
                                        <p:attrNameLst>
                                          <p:attrName>style.visibility</p:attrName>
                                        </p:attrNameLst>
                                      </p:cBhvr>
                                      <p:to>
                                        <p:strVal val="visible"/>
                                      </p:to>
                                    </p:set>
                                    <p:animEffect transition="in" filter="fade">
                                      <p:cBhvr>
                                        <p:cTn id="150" dur="2000"/>
                                        <p:tgtEl>
                                          <p:spTgt spid="114693"/>
                                        </p:tgtEl>
                                      </p:cBhvr>
                                    </p:animEffect>
                                  </p:childTnLst>
                                </p:cTn>
                              </p:par>
                              <p:par>
                                <p:cTn id="151" presetID="26" presetClass="emph" presetSubtype="0" repeatCount="indefinite" fill="hold" nodeType="withEffect">
                                  <p:stCondLst>
                                    <p:cond delay="39000"/>
                                  </p:stCondLst>
                                  <p:childTnLst>
                                    <p:animEffect transition="out" filter="fade">
                                      <p:cBhvr>
                                        <p:cTn id="152" dur="30000" tmFilter="0, 0; .2, .5; .8, .5; 1, 0"/>
                                        <p:tgtEl>
                                          <p:spTgt spid="114693"/>
                                        </p:tgtEl>
                                      </p:cBhvr>
                                    </p:animEffect>
                                    <p:animScale>
                                      <p:cBhvr>
                                        <p:cTn id="153" dur="15000" autoRev="1" fill="hold"/>
                                        <p:tgtEl>
                                          <p:spTgt spid="114693"/>
                                        </p:tgtEl>
                                      </p:cBhvr>
                                      <p:by x="105000" y="105000"/>
                                    </p:animScale>
                                  </p:childTnLst>
                                </p:cTn>
                              </p:par>
                              <p:par>
                                <p:cTn id="154" presetID="10" presetClass="entr" presetSubtype="0" fill="hold" nodeType="withEffect">
                                  <p:stCondLst>
                                    <p:cond delay="44000"/>
                                  </p:stCondLst>
                                  <p:childTnLst>
                                    <p:set>
                                      <p:cBhvr>
                                        <p:cTn id="155" dur="1" fill="hold">
                                          <p:stCondLst>
                                            <p:cond delay="0"/>
                                          </p:stCondLst>
                                        </p:cTn>
                                        <p:tgtEl>
                                          <p:spTgt spid="114694"/>
                                        </p:tgtEl>
                                        <p:attrNameLst>
                                          <p:attrName>style.visibility</p:attrName>
                                        </p:attrNameLst>
                                      </p:cBhvr>
                                      <p:to>
                                        <p:strVal val="visible"/>
                                      </p:to>
                                    </p:set>
                                    <p:animEffect transition="in" filter="fade">
                                      <p:cBhvr>
                                        <p:cTn id="156" dur="2000"/>
                                        <p:tgtEl>
                                          <p:spTgt spid="114694"/>
                                        </p:tgtEl>
                                      </p:cBhvr>
                                    </p:animEffect>
                                  </p:childTnLst>
                                </p:cTn>
                              </p:par>
                              <p:par>
                                <p:cTn id="157" presetID="26" presetClass="emph" presetSubtype="0" repeatCount="indefinite" fill="hold" nodeType="withEffect">
                                  <p:stCondLst>
                                    <p:cond delay="44000"/>
                                  </p:stCondLst>
                                  <p:childTnLst>
                                    <p:animEffect transition="out" filter="fade">
                                      <p:cBhvr>
                                        <p:cTn id="158" dur="30000" tmFilter="0, 0; .2, .5; .8, .5; 1, 0"/>
                                        <p:tgtEl>
                                          <p:spTgt spid="114694"/>
                                        </p:tgtEl>
                                      </p:cBhvr>
                                    </p:animEffect>
                                    <p:animScale>
                                      <p:cBhvr>
                                        <p:cTn id="159" dur="15000" autoRev="1" fill="hold"/>
                                        <p:tgtEl>
                                          <p:spTgt spid="114694"/>
                                        </p:tgtEl>
                                      </p:cBhvr>
                                      <p:by x="105000" y="105000"/>
                                    </p:animScale>
                                  </p:childTnLst>
                                </p:cTn>
                              </p:par>
                              <p:par>
                                <p:cTn id="160" presetID="10" presetClass="entr" presetSubtype="0" fill="hold" nodeType="withEffect">
                                  <p:stCondLst>
                                    <p:cond delay="47000"/>
                                  </p:stCondLst>
                                  <p:childTnLst>
                                    <p:set>
                                      <p:cBhvr>
                                        <p:cTn id="161" dur="1" fill="hold">
                                          <p:stCondLst>
                                            <p:cond delay="0"/>
                                          </p:stCondLst>
                                        </p:cTn>
                                        <p:tgtEl>
                                          <p:spTgt spid="114692"/>
                                        </p:tgtEl>
                                        <p:attrNameLst>
                                          <p:attrName>style.visibility</p:attrName>
                                        </p:attrNameLst>
                                      </p:cBhvr>
                                      <p:to>
                                        <p:strVal val="visible"/>
                                      </p:to>
                                    </p:set>
                                    <p:animEffect transition="in" filter="fade">
                                      <p:cBhvr>
                                        <p:cTn id="162" dur="2000"/>
                                        <p:tgtEl>
                                          <p:spTgt spid="114692"/>
                                        </p:tgtEl>
                                      </p:cBhvr>
                                    </p:animEffect>
                                  </p:childTnLst>
                                </p:cTn>
                              </p:par>
                              <p:par>
                                <p:cTn id="163" presetID="26" presetClass="emph" presetSubtype="0" repeatCount="indefinite" fill="hold" nodeType="withEffect">
                                  <p:stCondLst>
                                    <p:cond delay="47000"/>
                                  </p:stCondLst>
                                  <p:childTnLst>
                                    <p:animEffect transition="out" filter="fade">
                                      <p:cBhvr>
                                        <p:cTn id="164" dur="30000" tmFilter="0, 0; .2, .5; .8, .5; 1, 0"/>
                                        <p:tgtEl>
                                          <p:spTgt spid="114692"/>
                                        </p:tgtEl>
                                      </p:cBhvr>
                                    </p:animEffect>
                                    <p:animScale>
                                      <p:cBhvr>
                                        <p:cTn id="165" dur="15000" autoRev="1" fill="hold"/>
                                        <p:tgtEl>
                                          <p:spTgt spid="114692"/>
                                        </p:tgtEl>
                                      </p:cBhvr>
                                      <p:by x="105000" y="105000"/>
                                    </p:animScale>
                                  </p:childTnLst>
                                </p:cTn>
                              </p:par>
                              <p:par>
                                <p:cTn id="166" presetID="10" presetClass="entr" presetSubtype="0" fill="hold" nodeType="withEffect">
                                  <p:stCondLst>
                                    <p:cond delay="20000"/>
                                  </p:stCondLst>
                                  <p:childTnLst>
                                    <p:set>
                                      <p:cBhvr>
                                        <p:cTn id="167" dur="1" fill="hold">
                                          <p:stCondLst>
                                            <p:cond delay="0"/>
                                          </p:stCondLst>
                                        </p:cTn>
                                        <p:tgtEl>
                                          <p:spTgt spid="25"/>
                                        </p:tgtEl>
                                        <p:attrNameLst>
                                          <p:attrName>style.visibility</p:attrName>
                                        </p:attrNameLst>
                                      </p:cBhvr>
                                      <p:to>
                                        <p:strVal val="visible"/>
                                      </p:to>
                                    </p:set>
                                    <p:animEffect transition="in" filter="fade">
                                      <p:cBhvr>
                                        <p:cTn id="168" dur="2000"/>
                                        <p:tgtEl>
                                          <p:spTgt spid="25"/>
                                        </p:tgtEl>
                                      </p:cBhvr>
                                    </p:animEffect>
                                  </p:childTnLst>
                                </p:cTn>
                              </p:par>
                              <p:par>
                                <p:cTn id="169" presetID="26" presetClass="emph" presetSubtype="0" repeatCount="indefinite" fill="hold" nodeType="withEffect">
                                  <p:stCondLst>
                                    <p:cond delay="20000"/>
                                  </p:stCondLst>
                                  <p:childTnLst>
                                    <p:animEffect transition="out" filter="fade">
                                      <p:cBhvr>
                                        <p:cTn id="170" dur="30000" tmFilter="0, 0; .2, .5; .8, .5; 1, 0"/>
                                        <p:tgtEl>
                                          <p:spTgt spid="25"/>
                                        </p:tgtEl>
                                      </p:cBhvr>
                                    </p:animEffect>
                                    <p:animScale>
                                      <p:cBhvr>
                                        <p:cTn id="171" dur="15000" autoRev="1" fill="hold"/>
                                        <p:tgtEl>
                                          <p:spTgt spid="25"/>
                                        </p:tgtEl>
                                      </p:cBhvr>
                                      <p:by x="105000" y="105000"/>
                                    </p:animScale>
                                  </p:childTnLst>
                                </p:cTn>
                              </p:par>
                              <p:par>
                                <p:cTn id="172" presetID="10" presetClass="entr" presetSubtype="0" fill="hold" nodeType="withEffect">
                                  <p:stCondLst>
                                    <p:cond delay="10000"/>
                                  </p:stCondLst>
                                  <p:childTnLst>
                                    <p:set>
                                      <p:cBhvr>
                                        <p:cTn id="173" dur="1" fill="hold">
                                          <p:stCondLst>
                                            <p:cond delay="0"/>
                                          </p:stCondLst>
                                        </p:cTn>
                                        <p:tgtEl>
                                          <p:spTgt spid="23"/>
                                        </p:tgtEl>
                                        <p:attrNameLst>
                                          <p:attrName>style.visibility</p:attrName>
                                        </p:attrNameLst>
                                      </p:cBhvr>
                                      <p:to>
                                        <p:strVal val="visible"/>
                                      </p:to>
                                    </p:set>
                                    <p:animEffect transition="in" filter="fade">
                                      <p:cBhvr>
                                        <p:cTn id="174" dur="2000"/>
                                        <p:tgtEl>
                                          <p:spTgt spid="23"/>
                                        </p:tgtEl>
                                      </p:cBhvr>
                                    </p:animEffect>
                                  </p:childTnLst>
                                </p:cTn>
                              </p:par>
                              <p:par>
                                <p:cTn id="175" presetID="26" presetClass="emph" presetSubtype="0" repeatCount="indefinite" fill="hold" nodeType="withEffect">
                                  <p:stCondLst>
                                    <p:cond delay="10000"/>
                                  </p:stCondLst>
                                  <p:childTnLst>
                                    <p:animEffect transition="out" filter="fade">
                                      <p:cBhvr>
                                        <p:cTn id="176" dur="30000" tmFilter="0, 0; .2, .5; .8, .5; 1, 0"/>
                                        <p:tgtEl>
                                          <p:spTgt spid="23"/>
                                        </p:tgtEl>
                                      </p:cBhvr>
                                    </p:animEffect>
                                    <p:animScale>
                                      <p:cBhvr>
                                        <p:cTn id="177" dur="15000" autoRev="1" fill="hold"/>
                                        <p:tgtEl>
                                          <p:spTgt spid="23"/>
                                        </p:tgtEl>
                                      </p:cBhvr>
                                      <p:by x="105000" y="105000"/>
                                    </p:animScale>
                                  </p:childTnLst>
                                </p:cTn>
                              </p:par>
                              <p:par>
                                <p:cTn id="178" presetID="1" presetClass="path" presetSubtype="0" repeatCount="indefinite" accel="50000" decel="50000" fill="hold" nodeType="withEffect">
                                  <p:stCondLst>
                                    <p:cond delay="0"/>
                                  </p:stCondLst>
                                  <p:childTnLst>
                                    <p:animMotion origin="layout" path="M 0.15469 -0.16736 C 0.41528 -0.16736 0.62726 -0.25925 0.62726 -0.37129 C 0.62726 -0.48333 0.41528 -0.57453 0.15469 -0.57453 C -0.1059 -0.57453 -0.3177 -0.48333 -0.3177 -0.37129 C -0.3177 -0.25925 -0.1059 -0.16736 0.15469 -0.16736 Z " pathEditMode="relative" rAng="0" ptsTypes="fffff">
                                      <p:cBhvr>
                                        <p:cTn id="179" dur="180000" fill="hold"/>
                                        <p:tgtEl>
                                          <p:spTgt spid="15"/>
                                        </p:tgtEl>
                                        <p:attrNameLst>
                                          <p:attrName>ppt_x</p:attrName>
                                          <p:attrName>ppt_y</p:attrName>
                                        </p:attrNameLst>
                                      </p:cBhvr>
                                      <p:rCtr x="0" y="-20370"/>
                                    </p:animMotion>
                                  </p:childTnLst>
                                </p:cTn>
                              </p:par>
                              <p:par>
                                <p:cTn id="180" presetID="1" presetClass="path" presetSubtype="0" repeatCount="indefinite" accel="50000" decel="50000" fill="hold" nodeType="withEffect">
                                  <p:stCondLst>
                                    <p:cond delay="0"/>
                                  </p:stCondLst>
                                  <p:childTnLst>
                                    <p:animMotion origin="layout" path="M 0.2901 -0.54375 C 0.45069 -0.54375 0.58298 -0.49606 0.58298 -0.43703 C 0.58298 -0.37824 0.45069 -0.33009 0.2901 -0.33009 C 0.12847 -0.33009 -0.00278 -0.37824 -0.00278 -0.43703 C -0.00278 -0.49606 0.12847 -0.54375 0.2901 -0.54375 Z " pathEditMode="relative" rAng="0" ptsTypes="fffff">
                                      <p:cBhvr>
                                        <p:cTn id="181" dur="30000" spd="-100000" fill="hold"/>
                                        <p:tgtEl>
                                          <p:spTgt spid="18"/>
                                        </p:tgtEl>
                                        <p:attrNameLst>
                                          <p:attrName>ppt_x</p:attrName>
                                          <p:attrName>ppt_y</p:attrName>
                                        </p:attrNameLst>
                                      </p:cBhvr>
                                      <p:rCtr x="0" y="10671"/>
                                    </p:animMotion>
                                  </p:childTnLst>
                                </p:cTn>
                              </p:par>
                              <p:par>
                                <p:cTn id="182" presetID="1" presetClass="path" presetSubtype="0" repeatCount="indefinite" accel="50000" decel="50000" fill="hold" nodeType="withEffect">
                                  <p:stCondLst>
                                    <p:cond delay="0"/>
                                  </p:stCondLst>
                                  <p:childTnLst>
                                    <p:animMotion origin="layout" path="M -0.52327 -0.31898 C -0.52327 -0.17176 -0.27535 -0.05231 0.02899 -0.05231 C 0.3335 -0.05231 0.5809 -0.17176 0.5809 -0.31898 C 0.5809 -0.46643 0.3335 -0.58657 0.02899 -0.58657 C -0.27535 -0.58657 -0.52327 -0.46643 -0.52327 -0.31898 Z " pathEditMode="relative" rAng="-5400000" ptsTypes="fffff">
                                      <p:cBhvr>
                                        <p:cTn id="183" dur="360000" fill="hold"/>
                                        <p:tgtEl>
                                          <p:spTgt spid="14"/>
                                        </p:tgtEl>
                                        <p:attrNameLst>
                                          <p:attrName>ppt_x</p:attrName>
                                          <p:attrName>ppt_y</p:attrName>
                                        </p:attrNameLst>
                                      </p:cBhvr>
                                      <p:rCtr x="55208" y="-46"/>
                                    </p:animMotion>
                                  </p:childTnLst>
                                </p:cTn>
                              </p:par>
                              <p:par>
                                <p:cTn id="184" presetID="1" presetClass="path" presetSubtype="0" repeatCount="indefinite" accel="50000" decel="50000" fill="hold" nodeType="withEffect">
                                  <p:stCondLst>
                                    <p:cond delay="0"/>
                                  </p:stCondLst>
                                  <p:childTnLst>
                                    <p:animMotion origin="layout" path="M 0.53732 -0.31828 C 0.53732 -0.14259 0.25104 0.00047 -0.10053 0.00047 C -0.45226 0.00047 -0.73837 -0.14259 -0.73837 -0.31828 C -0.73837 -0.49421 -0.45226 -0.63657 -0.10053 -0.63657 C 0.25104 -0.63657 0.53732 -0.49421 0.53732 -0.31828 Z " pathEditMode="relative" rAng="5400000" ptsTypes="fffff">
                                      <p:cBhvr>
                                        <p:cTn id="185" dur="380000" spd="-100000" fill="hold"/>
                                        <p:tgtEl>
                                          <p:spTgt spid="11"/>
                                        </p:tgtEl>
                                        <p:attrNameLst>
                                          <p:attrName>ppt_x</p:attrName>
                                          <p:attrName>ppt_y</p:attrName>
                                        </p:attrNameLst>
                                      </p:cBhvr>
                                      <p:rCtr x="-63785" y="23"/>
                                    </p:animMotion>
                                  </p:childTnLst>
                                </p:cTn>
                              </p:par>
                              <p:par>
                                <p:cTn id="186" presetID="1" presetClass="path" presetSubtype="0" repeatCount="indefinite" accel="50000" decel="50000" fill="hold" nodeType="withEffect">
                                  <p:stCondLst>
                                    <p:cond delay="0"/>
                                  </p:stCondLst>
                                  <p:childTnLst>
                                    <p:animMotion origin="layout" path="M -0.2158 0.10139 C 0.19844 0.10139 0.53629 -0.07152 0.53629 -0.2831 C 0.53629 -0.49513 0.19844 -0.66782 -0.2158 -0.66782 C -0.63055 -0.66782 -0.96771 -0.49513 -0.96771 -0.2831 C -0.96771 -0.07152 -0.63055 0.10139 -0.2158 0.10139 Z " pathEditMode="relative" rAng="0" ptsTypes="fffff">
                                      <p:cBhvr>
                                        <p:cTn id="187" dur="400000" fill="hold"/>
                                        <p:tgtEl>
                                          <p:spTgt spid="9"/>
                                        </p:tgtEl>
                                        <p:attrNameLst>
                                          <p:attrName>ppt_x</p:attrName>
                                          <p:attrName>ppt_y</p:attrName>
                                        </p:attrNameLst>
                                      </p:cBhvr>
                                      <p:rCtr x="0" y="-38472"/>
                                    </p:animMotion>
                                  </p:childTnLst>
                                </p:cTn>
                              </p:par>
                              <p:par>
                                <p:cTn id="188" presetID="1" presetClass="path" presetSubtype="0" repeatCount="indefinite" accel="50000" decel="50000" fill="hold" nodeType="withEffect">
                                  <p:stCondLst>
                                    <p:cond delay="0"/>
                                  </p:stCondLst>
                                  <p:childTnLst>
                                    <p:animMotion origin="layout" path="M -0.13229 -0.63218 C 0.33941 -0.40857 0.6941 -0.11551 0.6566 0.0199 C 0.62031 0.15486 0.20747 0.08333 -0.26389 -0.13936 C -0.73559 -0.36644 -1.08802 -0.65834 -1.05 -0.79399 C -1.01302 -0.92917 -0.6026 -0.85672 -0.13229 -0.63218 Z " pathEditMode="relative" rAng="1182405" ptsTypes="fffff">
                                      <p:cBhvr>
                                        <p:cTn id="189" dur="500000" spd="-100000" fill="hold"/>
                                        <p:tgtEl>
                                          <p:spTgt spid="8"/>
                                        </p:tgtEl>
                                        <p:attrNameLst>
                                          <p:attrName>ppt_x</p:attrName>
                                          <p:attrName>ppt_y</p:attrName>
                                        </p:attrNameLst>
                                      </p:cBhvr>
                                      <p:rCtr x="-6493" y="24606"/>
                                    </p:animMotion>
                                  </p:childTnLst>
                                </p:cTn>
                              </p:par>
                              <p:par>
                                <p:cTn id="190" presetID="10" presetClass="entr" presetSubtype="0" fill="hold" nodeType="withEffect">
                                  <p:stCondLst>
                                    <p:cond delay="20000"/>
                                  </p:stCondLst>
                                  <p:childTnLst>
                                    <p:set>
                                      <p:cBhvr>
                                        <p:cTn id="191" dur="1" fill="hold">
                                          <p:stCondLst>
                                            <p:cond delay="0"/>
                                          </p:stCondLst>
                                        </p:cTn>
                                        <p:tgtEl>
                                          <p:spTgt spid="4"/>
                                        </p:tgtEl>
                                        <p:attrNameLst>
                                          <p:attrName>style.visibility</p:attrName>
                                        </p:attrNameLst>
                                      </p:cBhvr>
                                      <p:to>
                                        <p:strVal val="visible"/>
                                      </p:to>
                                    </p:set>
                                    <p:animEffect transition="in" filter="fade">
                                      <p:cBhvr>
                                        <p:cTn id="192" dur="2000"/>
                                        <p:tgtEl>
                                          <p:spTgt spid="4"/>
                                        </p:tgtEl>
                                      </p:cBhvr>
                                    </p:animEffect>
                                  </p:childTnLst>
                                </p:cTn>
                              </p:par>
                              <p:par>
                                <p:cTn id="193" presetID="26" presetClass="emph" presetSubtype="0" repeatCount="indefinite" fill="hold" nodeType="withEffect">
                                  <p:stCondLst>
                                    <p:cond delay="20000"/>
                                  </p:stCondLst>
                                  <p:childTnLst>
                                    <p:animEffect transition="out" filter="fade">
                                      <p:cBhvr>
                                        <p:cTn id="194" dur="30000" tmFilter="0, 0; .2, .5; .8, .5; 1, 0"/>
                                        <p:tgtEl>
                                          <p:spTgt spid="4"/>
                                        </p:tgtEl>
                                      </p:cBhvr>
                                    </p:animEffect>
                                    <p:animScale>
                                      <p:cBhvr>
                                        <p:cTn id="195" dur="15000" autoRev="1" fill="hold"/>
                                        <p:tgtEl>
                                          <p:spTgt spid="4"/>
                                        </p:tgtEl>
                                      </p:cBhvr>
                                      <p:by x="105000" y="105000"/>
                                    </p:animScale>
                                  </p:childTnLst>
                                </p:cTn>
                              </p:par>
                              <p:par>
                                <p:cTn id="196" presetID="10" presetClass="entr" presetSubtype="0" fill="hold" nodeType="withEffect">
                                  <p:stCondLst>
                                    <p:cond delay="30000"/>
                                  </p:stCondLst>
                                  <p:childTnLst>
                                    <p:set>
                                      <p:cBhvr>
                                        <p:cTn id="197" dur="1" fill="hold">
                                          <p:stCondLst>
                                            <p:cond delay="0"/>
                                          </p:stCondLst>
                                        </p:cTn>
                                        <p:tgtEl>
                                          <p:spTgt spid="5"/>
                                        </p:tgtEl>
                                        <p:attrNameLst>
                                          <p:attrName>style.visibility</p:attrName>
                                        </p:attrNameLst>
                                      </p:cBhvr>
                                      <p:to>
                                        <p:strVal val="visible"/>
                                      </p:to>
                                    </p:set>
                                    <p:animEffect transition="in" filter="fade">
                                      <p:cBhvr>
                                        <p:cTn id="198" dur="2000"/>
                                        <p:tgtEl>
                                          <p:spTgt spid="5"/>
                                        </p:tgtEl>
                                      </p:cBhvr>
                                    </p:animEffect>
                                  </p:childTnLst>
                                </p:cTn>
                              </p:par>
                              <p:par>
                                <p:cTn id="199" presetID="26" presetClass="emph" presetSubtype="0" repeatCount="indefinite" fill="hold" nodeType="withEffect">
                                  <p:stCondLst>
                                    <p:cond delay="30000"/>
                                  </p:stCondLst>
                                  <p:childTnLst>
                                    <p:animEffect transition="out" filter="fade">
                                      <p:cBhvr>
                                        <p:cTn id="200" dur="30000" tmFilter="0, 0; .2, .5; .8, .5; 1, 0"/>
                                        <p:tgtEl>
                                          <p:spTgt spid="5"/>
                                        </p:tgtEl>
                                      </p:cBhvr>
                                    </p:animEffect>
                                    <p:animScale>
                                      <p:cBhvr>
                                        <p:cTn id="201" dur="15000" autoRev="1" fill="hold"/>
                                        <p:tgtEl>
                                          <p:spTgt spid="5"/>
                                        </p:tgtEl>
                                      </p:cBhvr>
                                      <p:by x="105000" y="105000"/>
                                    </p:animScale>
                                  </p:childTnLst>
                                </p:cTn>
                              </p:par>
                              <p:par>
                                <p:cTn id="202" presetID="10" presetClass="entr" presetSubtype="0" fill="hold" nodeType="withEffect">
                                  <p:stCondLst>
                                    <p:cond delay="10000"/>
                                  </p:stCondLst>
                                  <p:childTnLst>
                                    <p:set>
                                      <p:cBhvr>
                                        <p:cTn id="203" dur="1" fill="hold">
                                          <p:stCondLst>
                                            <p:cond delay="0"/>
                                          </p:stCondLst>
                                        </p:cTn>
                                        <p:tgtEl>
                                          <p:spTgt spid="3"/>
                                        </p:tgtEl>
                                        <p:attrNameLst>
                                          <p:attrName>style.visibility</p:attrName>
                                        </p:attrNameLst>
                                      </p:cBhvr>
                                      <p:to>
                                        <p:strVal val="visible"/>
                                      </p:to>
                                    </p:set>
                                    <p:animEffect transition="in" filter="fade">
                                      <p:cBhvr>
                                        <p:cTn id="204" dur="2000"/>
                                        <p:tgtEl>
                                          <p:spTgt spid="3"/>
                                        </p:tgtEl>
                                      </p:cBhvr>
                                    </p:animEffect>
                                  </p:childTnLst>
                                </p:cTn>
                              </p:par>
                              <p:par>
                                <p:cTn id="205" presetID="26" presetClass="emph" presetSubtype="0" repeatCount="indefinite" fill="hold" nodeType="withEffect">
                                  <p:stCondLst>
                                    <p:cond delay="10000"/>
                                  </p:stCondLst>
                                  <p:childTnLst>
                                    <p:animEffect transition="out" filter="fade">
                                      <p:cBhvr>
                                        <p:cTn id="206" dur="30000" tmFilter="0, 0; .2, .5; .8, .5; 1, 0"/>
                                        <p:tgtEl>
                                          <p:spTgt spid="3"/>
                                        </p:tgtEl>
                                      </p:cBhvr>
                                    </p:animEffect>
                                    <p:animScale>
                                      <p:cBhvr>
                                        <p:cTn id="207" dur="15000" autoRev="1" fill="hold"/>
                                        <p:tgtEl>
                                          <p:spTgt spid="3"/>
                                        </p:tgtEl>
                                      </p:cBhvr>
                                      <p:by x="105000" y="105000"/>
                                    </p:animScale>
                                  </p:childTnLst>
                                </p:cTn>
                              </p:par>
                              <p:par>
                                <p:cTn id="208" presetID="10" presetClass="entr" presetSubtype="0" fill="hold" nodeType="withEffect">
                                  <p:stCondLst>
                                    <p:cond delay="15000"/>
                                  </p:stCondLst>
                                  <p:childTnLst>
                                    <p:set>
                                      <p:cBhvr>
                                        <p:cTn id="209" dur="1" fill="hold">
                                          <p:stCondLst>
                                            <p:cond delay="0"/>
                                          </p:stCondLst>
                                        </p:cTn>
                                        <p:tgtEl>
                                          <p:spTgt spid="2"/>
                                        </p:tgtEl>
                                        <p:attrNameLst>
                                          <p:attrName>style.visibility</p:attrName>
                                        </p:attrNameLst>
                                      </p:cBhvr>
                                      <p:to>
                                        <p:strVal val="visible"/>
                                      </p:to>
                                    </p:set>
                                    <p:animEffect transition="in" filter="fade">
                                      <p:cBhvr>
                                        <p:cTn id="210" dur="2000"/>
                                        <p:tgtEl>
                                          <p:spTgt spid="2"/>
                                        </p:tgtEl>
                                      </p:cBhvr>
                                    </p:animEffect>
                                  </p:childTnLst>
                                </p:cTn>
                              </p:par>
                              <p:par>
                                <p:cTn id="211" presetID="26" presetClass="emph" presetSubtype="0" repeatCount="indefinite" fill="hold" nodeType="withEffect">
                                  <p:stCondLst>
                                    <p:cond delay="15000"/>
                                  </p:stCondLst>
                                  <p:childTnLst>
                                    <p:animEffect transition="out" filter="fade">
                                      <p:cBhvr>
                                        <p:cTn id="212" dur="30000" tmFilter="0, 0; .2, .5; .8, .5; 1, 0"/>
                                        <p:tgtEl>
                                          <p:spTgt spid="2"/>
                                        </p:tgtEl>
                                      </p:cBhvr>
                                    </p:animEffect>
                                    <p:animScale>
                                      <p:cBhvr>
                                        <p:cTn id="213" dur="15000" autoRev="1" fill="hold"/>
                                        <p:tgtEl>
                                          <p:spTgt spid="2"/>
                                        </p:tgtEl>
                                      </p:cBhvr>
                                      <p:by x="105000" y="105000"/>
                                    </p:animScale>
                                  </p:childTnLst>
                                </p:cTn>
                              </p:par>
                              <p:par>
                                <p:cTn id="214" presetID="1" presetClass="path" presetSubtype="0" repeatCount="indefinite" accel="50000" decel="50000" fill="hold" nodeType="withEffect">
                                  <p:stCondLst>
                                    <p:cond delay="0"/>
                                  </p:stCondLst>
                                  <p:childTnLst>
                                    <p:animMotion origin="layout" path="M -0.17708 -0.68774 C 0.32327 -0.44885 0.69392 -0.11875 0.64653 0.04837 C 0.60399 0.21944 0.15903 0.16226 -0.34097 -0.07639 C -0.84149 -0.31505 -1.21163 -0.64676 -1.1658 -0.81528 C -1.12066 -0.98288 -0.67812 -0.92616 -0.17708 -0.68774 Z " pathEditMode="relative" rAng="1182405" ptsTypes="fffff">
                                      <p:cBhvr>
                                        <p:cTn id="215" dur="500000" spd="-100000" fill="hold"/>
                                        <p:tgtEl>
                                          <p:spTgt spid="7"/>
                                        </p:tgtEl>
                                        <p:attrNameLst>
                                          <p:attrName>ppt_x</p:attrName>
                                          <p:attrName>ppt_y</p:attrName>
                                        </p:attrNameLst>
                                      </p:cBhvr>
                                      <p:rCtr x="-8160" y="30579"/>
                                    </p:animMotion>
                                  </p:childTnLst>
                                </p:cTn>
                              </p:par>
                              <p:par>
                                <p:cTn id="216" presetID="26" presetClass="emph" presetSubtype="0" repeatCount="indefinite" fill="hold" nodeType="withEffect">
                                  <p:stCondLst>
                                    <p:cond delay="0"/>
                                  </p:stCondLst>
                                  <p:childTnLst>
                                    <p:animEffect transition="out" filter="fade">
                                      <p:cBhvr>
                                        <p:cTn id="217" dur="500" tmFilter="0, 0; .2, .5; .8, .5; 1, 0"/>
                                        <p:tgtEl>
                                          <p:spTgt spid="114891"/>
                                        </p:tgtEl>
                                      </p:cBhvr>
                                    </p:animEffect>
                                    <p:animScale>
                                      <p:cBhvr>
                                        <p:cTn id="218" dur="250" autoRev="1" fill="hold"/>
                                        <p:tgtEl>
                                          <p:spTgt spid="114891"/>
                                        </p:tgtEl>
                                      </p:cBhvr>
                                      <p:by x="105000" y="105000"/>
                                    </p:animScale>
                                  </p:childTnLst>
                                </p:cTn>
                              </p:par>
                              <p:par>
                                <p:cTn id="219" presetID="26" presetClass="emph" presetSubtype="0" repeatCount="indefinite" fill="hold" nodeType="withEffect">
                                  <p:stCondLst>
                                    <p:cond delay="0"/>
                                  </p:stCondLst>
                                  <p:childTnLst>
                                    <p:animEffect transition="out" filter="fade">
                                      <p:cBhvr>
                                        <p:cTn id="220" dur="500" tmFilter="0, 0; .2, .5; .8, .5; 1, 0"/>
                                        <p:tgtEl>
                                          <p:spTgt spid="114892"/>
                                        </p:tgtEl>
                                      </p:cBhvr>
                                    </p:animEffect>
                                    <p:animScale>
                                      <p:cBhvr>
                                        <p:cTn id="221" dur="250" autoRev="1" fill="hold"/>
                                        <p:tgtEl>
                                          <p:spTgt spid="114892"/>
                                        </p:tgtEl>
                                      </p:cBhvr>
                                      <p:by x="105000" y="105000"/>
                                    </p:animScale>
                                  </p:childTnLst>
                                </p:cTn>
                              </p:par>
                              <p:par>
                                <p:cTn id="222" presetID="26" presetClass="emph" presetSubtype="0" repeatCount="indefinite" fill="hold" nodeType="withEffect">
                                  <p:stCondLst>
                                    <p:cond delay="0"/>
                                  </p:stCondLst>
                                  <p:childTnLst>
                                    <p:animEffect transition="out" filter="fade">
                                      <p:cBhvr>
                                        <p:cTn id="223" dur="500" tmFilter="0, 0; .2, .5; .8, .5; 1, 0"/>
                                        <p:tgtEl>
                                          <p:spTgt spid="114893"/>
                                        </p:tgtEl>
                                      </p:cBhvr>
                                    </p:animEffect>
                                    <p:animScale>
                                      <p:cBhvr>
                                        <p:cTn id="224" dur="250" autoRev="1" fill="hold"/>
                                        <p:tgtEl>
                                          <p:spTgt spid="1148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90" grpId="0" animBg="1"/>
      <p:bldP spid="114791" grpId="0" animBg="1"/>
      <p:bldP spid="114792" grpId="0" animBg="1"/>
      <p:bldP spid="114793" grpId="0" animBg="1"/>
      <p:bldP spid="114794" grpId="0" animBg="1"/>
      <p:bldP spid="114795" grpId="0" animBg="1"/>
      <p:bldP spid="114835" grpId="0" animBg="1"/>
      <p:bldP spid="114836" grpId="0" animBg="1"/>
      <p:bldP spid="114837" grpId="0" animBg="1"/>
      <p:bldP spid="114838" grpId="0" animBg="1"/>
      <p:bldP spid="114839" grpId="0" animBg="1"/>
      <p:bldP spid="114840" grpId="0" animBg="1"/>
      <p:bldP spid="114841" grpId="0" animBg="1"/>
      <p:bldP spid="114842" grpId="0" animBg="1"/>
      <p:bldP spid="114843" grpId="0" animBg="1"/>
      <p:bldP spid="114844" grpId="0" animBg="1"/>
      <p:bldP spid="114846" grpId="0" animBg="1"/>
      <p:bldP spid="114847" grpId="0" animBg="1"/>
      <p:bldP spid="114871" grpId="0" animBg="1"/>
      <p:bldP spid="114872" grpId="0" animBg="1"/>
      <p:bldP spid="114873" grpId="0" animBg="1"/>
      <p:bldP spid="114874" grpId="0" animBg="1"/>
      <p:bldP spid="114875" grpId="0" animBg="1"/>
      <p:bldP spid="114876" grpId="0" animBg="1"/>
      <p:bldP spid="114877" grpId="0" animBg="1"/>
      <p:bldP spid="114878" grpId="0" animBg="1"/>
      <p:bldP spid="114879" grpId="0" animBg="1"/>
      <p:bldP spid="114880" grpId="0" animBg="1"/>
      <p:bldP spid="114881" grpId="0" animBg="1"/>
      <p:bldP spid="114882" grpId="0" animBg="1"/>
      <p:bldP spid="114883" grpId="0" animBg="1"/>
      <p:bldP spid="114884" grpId="0" animBg="1"/>
      <p:bldP spid="114885" grpId="0" animBg="1"/>
      <p:bldP spid="114886" grpId="0" animBg="1"/>
      <p:bldP spid="114887" grpId="0" animBg="1"/>
      <p:bldP spid="114899" grpId="0" animBg="1"/>
      <p:bldP spid="114900" grpId="0" animBg="1"/>
      <p:bldP spid="1149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3910ABF0-D82E-4102-A447-00B37AEC3D13}"/>
              </a:ext>
            </a:extLst>
          </p:cNvPr>
          <p:cNvSpPr>
            <a:spLocks noGrp="1"/>
          </p:cNvSpPr>
          <p:nvPr>
            <p:ph type="ftr" sz="quarter" idx="11"/>
          </p:nvPr>
        </p:nvSpPr>
        <p:spPr/>
        <p:txBody>
          <a:bodyPr/>
          <a:lstStyle/>
          <a:p>
            <a:pPr>
              <a:defRPr/>
            </a:pPr>
            <a:r>
              <a:rPr lang="es-ES_tradnl"/>
              <a:t>F. Salinas</a:t>
            </a:r>
            <a:endParaRPr lang="es-ES_tradnl" dirty="0"/>
          </a:p>
        </p:txBody>
      </p:sp>
      <p:sp>
        <p:nvSpPr>
          <p:cNvPr id="3" name="CuadroTexto 2">
            <a:extLst>
              <a:ext uri="{FF2B5EF4-FFF2-40B4-BE49-F238E27FC236}">
                <a16:creationId xmlns:a16="http://schemas.microsoft.com/office/drawing/2014/main" id="{A3176582-1E5C-4D19-9E33-41924B277D40}"/>
              </a:ext>
            </a:extLst>
          </p:cNvPr>
          <p:cNvSpPr txBox="1"/>
          <p:nvPr/>
        </p:nvSpPr>
        <p:spPr>
          <a:xfrm>
            <a:off x="160420" y="136524"/>
            <a:ext cx="8726905" cy="7017306"/>
          </a:xfrm>
          <a:prstGeom prst="rect">
            <a:avLst/>
          </a:prstGeom>
          <a:noFill/>
        </p:spPr>
        <p:txBody>
          <a:bodyPr wrap="square" rtlCol="0">
            <a:spAutoFit/>
          </a:bodyPr>
          <a:lstStyle/>
          <a:p>
            <a:pPr algn="just"/>
            <a:r>
              <a:rPr lang="es-ES" dirty="0"/>
              <a:t>En la cosmovisión andina, el año se divide en cuatro grandes estaciones agrícolas y ceremoniales, estrechamente ligadas al ciclo natural y espiritual:</a:t>
            </a:r>
          </a:p>
          <a:p>
            <a:pPr algn="just"/>
            <a:endParaRPr lang="es-ES" dirty="0"/>
          </a:p>
          <a:p>
            <a:pPr algn="just">
              <a:buFont typeface="+mj-lt"/>
              <a:buAutoNum type="arabicPeriod"/>
            </a:pPr>
            <a:r>
              <a:rPr lang="es-ES" b="1" dirty="0"/>
              <a:t>Época de lluvias (diciembre – marzo):</a:t>
            </a:r>
            <a:r>
              <a:rPr lang="es-ES" dirty="0"/>
              <a:t> tiempo de siembra y crecimiento, con abundancia de agua que fertiliza la tierra. Se vincula con el </a:t>
            </a:r>
            <a:r>
              <a:rPr lang="es-ES" b="1" dirty="0" err="1"/>
              <a:t>Qhapaq</a:t>
            </a:r>
            <a:r>
              <a:rPr lang="es-ES" b="1" dirty="0"/>
              <a:t> Raymi</a:t>
            </a:r>
            <a:r>
              <a:rPr lang="es-ES" dirty="0"/>
              <a:t> (diciembre), gran fiesta de iniciación de los jóvenes y renovación del poder, dedicada al Sol y a la consolidación del ciclo agrícola.</a:t>
            </a:r>
          </a:p>
          <a:p>
            <a:pPr algn="just">
              <a:buFont typeface="+mj-lt"/>
              <a:buAutoNum type="arabicPeriod"/>
            </a:pPr>
            <a:endParaRPr lang="es-ES" dirty="0"/>
          </a:p>
          <a:p>
            <a:pPr algn="just">
              <a:buFont typeface="+mj-lt"/>
              <a:buAutoNum type="arabicPeriod"/>
            </a:pPr>
            <a:r>
              <a:rPr lang="es-ES" b="1" dirty="0"/>
              <a:t>Época de cosecha (abril – mayo):</a:t>
            </a:r>
            <a:r>
              <a:rPr lang="es-ES" dirty="0"/>
              <a:t> tiempo de recolección de productos y agradecimiento a la Pachamama. Aquí se celebra el </a:t>
            </a:r>
            <a:r>
              <a:rPr lang="es-ES" b="1" dirty="0" err="1"/>
              <a:t>Poqoy</a:t>
            </a:r>
            <a:r>
              <a:rPr lang="es-ES" b="1" dirty="0"/>
              <a:t> Raymi</a:t>
            </a:r>
            <a:r>
              <a:rPr lang="es-ES" dirty="0"/>
              <a:t> (marzo-abril), fiesta de maduración de los frutos y ofrenda de las primeras cosechas, pidiendo abundancia para el siguiente ciclo.</a:t>
            </a:r>
          </a:p>
          <a:p>
            <a:pPr algn="just">
              <a:buFont typeface="+mj-lt"/>
              <a:buAutoNum type="arabicPeriod"/>
            </a:pPr>
            <a:endParaRPr lang="es-ES" dirty="0"/>
          </a:p>
          <a:p>
            <a:pPr algn="just">
              <a:buFont typeface="+mj-lt"/>
              <a:buAutoNum type="arabicPeriod"/>
            </a:pPr>
            <a:r>
              <a:rPr lang="es-ES" b="1" dirty="0"/>
              <a:t>Época seca o de frío (junio – agosto):</a:t>
            </a:r>
            <a:r>
              <a:rPr lang="es-ES" dirty="0"/>
              <a:t> meses de heladas y descanso agrícola. En el solsticio de junio se realiza el </a:t>
            </a:r>
            <a:r>
              <a:rPr lang="es-ES" b="1" dirty="0"/>
              <a:t>Inti Raymi</a:t>
            </a:r>
            <a:r>
              <a:rPr lang="es-ES" dirty="0"/>
              <a:t>, ceremonia mayor dedicada al Sol, donde se agradece por las cosechas y se pide fuerza para el nuevo año andino. Es la festividad más importante, marcada por danzas, ofrendas y rituales.</a:t>
            </a:r>
          </a:p>
          <a:p>
            <a:pPr algn="just">
              <a:buFont typeface="+mj-lt"/>
              <a:buAutoNum type="arabicPeriod"/>
            </a:pPr>
            <a:endParaRPr lang="es-ES" dirty="0"/>
          </a:p>
          <a:p>
            <a:pPr algn="just">
              <a:buFont typeface="+mj-lt"/>
              <a:buAutoNum type="arabicPeriod"/>
            </a:pPr>
            <a:r>
              <a:rPr lang="es-ES" b="1" dirty="0"/>
              <a:t>Época de transición o </a:t>
            </a:r>
            <a:r>
              <a:rPr lang="es-ES" b="1" dirty="0" err="1"/>
              <a:t>pre-lluvias</a:t>
            </a:r>
            <a:r>
              <a:rPr lang="es-ES" b="1" dirty="0"/>
              <a:t> (septiembre – noviembre):</a:t>
            </a:r>
            <a:r>
              <a:rPr lang="es-ES" dirty="0"/>
              <a:t> se prepara la tierra, se seleccionan semillas y se invoca la llegada del agua. En esta etapa se celebra el </a:t>
            </a:r>
            <a:r>
              <a:rPr lang="es-ES" b="1" dirty="0"/>
              <a:t>Yaku Raymi</a:t>
            </a:r>
            <a:r>
              <a:rPr lang="es-ES" dirty="0"/>
              <a:t> (septiembre), ritual dedicado al agua y a su purificación, asegurando lluvias generosas para la siembra.</a:t>
            </a:r>
          </a:p>
          <a:p>
            <a:pPr algn="just"/>
            <a:r>
              <a:rPr lang="es-ES" dirty="0"/>
              <a:t>Estas estaciones y fiestas forman un </a:t>
            </a:r>
            <a:r>
              <a:rPr lang="es-ES" b="1" dirty="0"/>
              <a:t>calendario sagrado</a:t>
            </a:r>
            <a:r>
              <a:rPr lang="es-ES" dirty="0"/>
              <a:t> que combina astronomía, agricultura y espiritualidad, garantizando el equilibrio entre el ser humano, la naturaleza y las deidades andinas.</a:t>
            </a:r>
          </a:p>
          <a:p>
            <a:endParaRPr lang="es-PE" dirty="0"/>
          </a:p>
        </p:txBody>
      </p:sp>
    </p:spTree>
    <p:extLst>
      <p:ext uri="{BB962C8B-B14F-4D97-AF65-F5344CB8AC3E}">
        <p14:creationId xmlns:p14="http://schemas.microsoft.com/office/powerpoint/2010/main" val="2630119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1912905D-2666-47AD-98A1-528789DD7A61}"/>
              </a:ext>
            </a:extLst>
          </p:cNvPr>
          <p:cNvSpPr>
            <a:spLocks noGrp="1"/>
          </p:cNvSpPr>
          <p:nvPr>
            <p:ph type="ftr" sz="quarter" idx="11"/>
          </p:nvPr>
        </p:nvSpPr>
        <p:spPr/>
        <p:txBody>
          <a:bodyPr/>
          <a:lstStyle/>
          <a:p>
            <a:pPr>
              <a:defRPr/>
            </a:pPr>
            <a:r>
              <a:rPr lang="es-ES_tradnl"/>
              <a:t>F. Salinas</a:t>
            </a:r>
            <a:endParaRPr lang="es-ES_tradnl" dirty="0"/>
          </a:p>
        </p:txBody>
      </p:sp>
      <p:sp>
        <p:nvSpPr>
          <p:cNvPr id="4" name="CuadroTexto 3">
            <a:extLst>
              <a:ext uri="{FF2B5EF4-FFF2-40B4-BE49-F238E27FC236}">
                <a16:creationId xmlns:a16="http://schemas.microsoft.com/office/drawing/2014/main" id="{9FE9631F-26A7-4CED-9B98-5F9A370EF8F2}"/>
              </a:ext>
            </a:extLst>
          </p:cNvPr>
          <p:cNvSpPr txBox="1"/>
          <p:nvPr/>
        </p:nvSpPr>
        <p:spPr>
          <a:xfrm>
            <a:off x="0" y="508510"/>
            <a:ext cx="9144000" cy="5821337"/>
          </a:xfrm>
          <a:prstGeom prst="rect">
            <a:avLst/>
          </a:prstGeom>
          <a:noFill/>
        </p:spPr>
        <p:txBody>
          <a:bodyPr wrap="square" rtlCol="0">
            <a:spAutoFit/>
          </a:bodyPr>
          <a:lstStyle/>
          <a:p>
            <a:pPr algn="ctr">
              <a:lnSpc>
                <a:spcPct val="107000"/>
              </a:lnSpc>
              <a:spcAft>
                <a:spcPts val="80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LAS FASES DE LA LUNA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E" sz="1800" dirty="0">
                <a:effectLst/>
                <a:latin typeface="Calibri" panose="020F0502020204030204" pitchFamily="34" charset="0"/>
                <a:ea typeface="Calibri" panose="020F0502020204030204" pitchFamily="34" charset="0"/>
                <a:cs typeface="Times New Roman" panose="02020603050405020304" pitchFamily="18" charset="0"/>
              </a:rPr>
              <a:t>Las fases de la luna son los diferentes aspectos que presenta la luna desde nuestra perspectiva en la Tierra, debido a la variación de la cantidad de luz solar que refleja en su superficie a medida que órbita alrededor del planeta. Estas fases son causadas por la posición relativa de la Tierra, la Luna y el Sol. </a:t>
            </a:r>
          </a:p>
          <a:p>
            <a:pPr>
              <a:lnSpc>
                <a:spcPct val="107000"/>
              </a:lnSpc>
              <a:spcAft>
                <a:spcPts val="800"/>
              </a:spcAft>
            </a:pPr>
            <a:r>
              <a:rPr lang="es-PE" sz="1800" dirty="0">
                <a:effectLst/>
                <a:latin typeface="Calibri" panose="020F0502020204030204" pitchFamily="34" charset="0"/>
                <a:ea typeface="Calibri" panose="020F0502020204030204" pitchFamily="34" charset="0"/>
                <a:cs typeface="Times New Roman" panose="02020603050405020304" pitchFamily="18" charset="0"/>
              </a:rPr>
              <a:t>Las fases principales son: </a:t>
            </a:r>
          </a:p>
          <a:p>
            <a:pPr>
              <a:lnSpc>
                <a:spcPct val="107000"/>
              </a:lnSpc>
              <a:spcAft>
                <a:spcPts val="80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Luna Nueva: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E" sz="1800" dirty="0">
                <a:effectLst/>
                <a:latin typeface="Calibri" panose="020F0502020204030204" pitchFamily="34" charset="0"/>
                <a:ea typeface="Calibri" panose="020F0502020204030204" pitchFamily="34" charset="0"/>
                <a:cs typeface="Times New Roman" panose="02020603050405020304" pitchFamily="18" charset="0"/>
              </a:rPr>
              <a:t>La luna no es visible desde la Tierra porque la cara iluminada por el Sol no está orientada hacia nosotros.</a:t>
            </a:r>
          </a:p>
          <a:p>
            <a:pPr>
              <a:lnSpc>
                <a:spcPct val="107000"/>
              </a:lnSpc>
              <a:spcAft>
                <a:spcPts val="80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Cuarto Creciente: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E" sz="1800" dirty="0">
                <a:effectLst/>
                <a:latin typeface="Calibri" panose="020F0502020204030204" pitchFamily="34" charset="0"/>
                <a:ea typeface="Calibri" panose="020F0502020204030204" pitchFamily="34" charset="0"/>
                <a:cs typeface="Times New Roman" panose="02020603050405020304" pitchFamily="18" charset="0"/>
              </a:rPr>
              <a:t>Se ve la mitad de la luna iluminada, y la parte iluminada parece crecer con el paso de los días.</a:t>
            </a:r>
          </a:p>
          <a:p>
            <a:pPr>
              <a:lnSpc>
                <a:spcPct val="107000"/>
              </a:lnSpc>
              <a:spcAft>
                <a:spcPts val="80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Luna Llena: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E" sz="1800" dirty="0">
                <a:effectLst/>
                <a:latin typeface="Calibri" panose="020F0502020204030204" pitchFamily="34" charset="0"/>
                <a:ea typeface="Calibri" panose="020F0502020204030204" pitchFamily="34" charset="0"/>
                <a:cs typeface="Times New Roman" panose="02020603050405020304" pitchFamily="18" charset="0"/>
              </a:rPr>
              <a:t>La luna se ve completamente iluminada por el Sol.</a:t>
            </a:r>
          </a:p>
          <a:p>
            <a:pPr>
              <a:lnSpc>
                <a:spcPct val="107000"/>
              </a:lnSpc>
              <a:spcAft>
                <a:spcPts val="80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Cuarto Menguante: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800" dirty="0">
                <a:effectLst/>
                <a:latin typeface="Calibri" panose="020F0502020204030204" pitchFamily="34" charset="0"/>
                <a:ea typeface="Calibri" panose="020F0502020204030204" pitchFamily="34" charset="0"/>
                <a:cs typeface="Times New Roman" panose="02020603050405020304" pitchFamily="18" charset="0"/>
              </a:rPr>
              <a:t>Se ve la mitad de la luna iluminada, y la parte iluminada parece disminuir con el paso de los días.</a:t>
            </a:r>
            <a:endParaRPr lang="es-PE" dirty="0"/>
          </a:p>
        </p:txBody>
      </p:sp>
    </p:spTree>
    <p:extLst>
      <p:ext uri="{BB962C8B-B14F-4D97-AF65-F5344CB8AC3E}">
        <p14:creationId xmlns:p14="http://schemas.microsoft.com/office/powerpoint/2010/main" val="193201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os multimedia en línea 1" title="Ciclo Lunar (Fase lunar) - Más grados K-12 Ciencia en el Canal de Videos de Aprendizaje">
            <a:hlinkClick r:id="" action="ppaction://media"/>
            <a:extLst>
              <a:ext uri="{FF2B5EF4-FFF2-40B4-BE49-F238E27FC236}">
                <a16:creationId xmlns:a16="http://schemas.microsoft.com/office/drawing/2014/main" id="{C620C40B-0056-477A-9739-92B5372624AC}"/>
              </a:ext>
            </a:extLst>
          </p:cNvPr>
          <p:cNvPicPr>
            <a:picLocks noRot="1" noChangeAspect="1"/>
          </p:cNvPicPr>
          <p:nvPr>
            <a:videoFile r:link="rId1"/>
          </p:nvPr>
        </p:nvPicPr>
        <p:blipFill>
          <a:blip r:embed="rId3"/>
          <a:stretch>
            <a:fillRect/>
          </a:stretch>
        </p:blipFill>
        <p:spPr>
          <a:xfrm>
            <a:off x="-19350" y="834887"/>
            <a:ext cx="9194428" cy="5194852"/>
          </a:xfrm>
          <a:prstGeom prst="rect">
            <a:avLst/>
          </a:prstGeom>
        </p:spPr>
      </p:pic>
    </p:spTree>
    <p:extLst>
      <p:ext uri="{BB962C8B-B14F-4D97-AF65-F5344CB8AC3E}">
        <p14:creationId xmlns:p14="http://schemas.microsoft.com/office/powerpoint/2010/main" val="59623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3 Marcador de pie de página">
            <a:extLst>
              <a:ext uri="{FF2B5EF4-FFF2-40B4-BE49-F238E27FC236}">
                <a16:creationId xmlns:a16="http://schemas.microsoft.com/office/drawing/2014/main" id="{0008E2EA-32A3-46D8-AE8D-5A8DDCCA6C3A}"/>
              </a:ext>
            </a:extLst>
          </p:cNvPr>
          <p:cNvSpPr>
            <a:spLocks noGrp="1"/>
          </p:cNvSpPr>
          <p:nvPr>
            <p:ph type="ftr" sz="quarter" idx="11"/>
          </p:nvPr>
        </p:nvSpPr>
        <p:spPr/>
        <p:txBody>
          <a:bodyPr/>
          <a:lstStyle/>
          <a:p>
            <a:pPr>
              <a:defRPr/>
            </a:pPr>
            <a:r>
              <a:rPr lang="es-ES_tradnl"/>
              <a:t>F. Salinas</a:t>
            </a:r>
          </a:p>
        </p:txBody>
      </p:sp>
      <p:sp>
        <p:nvSpPr>
          <p:cNvPr id="115714" name="Oval 2">
            <a:extLst>
              <a:ext uri="{FF2B5EF4-FFF2-40B4-BE49-F238E27FC236}">
                <a16:creationId xmlns:a16="http://schemas.microsoft.com/office/drawing/2014/main" id="{577F0EB0-2FA4-4A3A-825F-1AF70486836D}"/>
              </a:ext>
            </a:extLst>
          </p:cNvPr>
          <p:cNvSpPr>
            <a:spLocks noChangeArrowheads="1"/>
          </p:cNvSpPr>
          <p:nvPr/>
        </p:nvSpPr>
        <p:spPr bwMode="auto">
          <a:xfrm>
            <a:off x="4500563" y="2168525"/>
            <a:ext cx="4144962" cy="2484438"/>
          </a:xfrm>
          <a:prstGeom prst="ellipse">
            <a:avLst/>
          </a:prstGeom>
          <a:noFill/>
          <a:ln w="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PE" altLang="es-ES"/>
          </a:p>
        </p:txBody>
      </p:sp>
      <p:grpSp>
        <p:nvGrpSpPr>
          <p:cNvPr id="2" name="Group 3">
            <a:extLst>
              <a:ext uri="{FF2B5EF4-FFF2-40B4-BE49-F238E27FC236}">
                <a16:creationId xmlns:a16="http://schemas.microsoft.com/office/drawing/2014/main" id="{1F54EC02-DC7A-4458-8F86-63F668D3B19A}"/>
              </a:ext>
            </a:extLst>
          </p:cNvPr>
          <p:cNvGrpSpPr>
            <a:grpSpLocks/>
          </p:cNvGrpSpPr>
          <p:nvPr/>
        </p:nvGrpSpPr>
        <p:grpSpPr bwMode="auto">
          <a:xfrm>
            <a:off x="6192838" y="2962275"/>
            <a:ext cx="900112" cy="898525"/>
            <a:chOff x="3480" y="1591"/>
            <a:chExt cx="1190" cy="1056"/>
          </a:xfrm>
        </p:grpSpPr>
        <p:sp>
          <p:nvSpPr>
            <p:cNvPr id="29025" name="Freeform 4">
              <a:extLst>
                <a:ext uri="{FF2B5EF4-FFF2-40B4-BE49-F238E27FC236}">
                  <a16:creationId xmlns:a16="http://schemas.microsoft.com/office/drawing/2014/main" id="{C2F58334-08C0-4F43-BCCF-BDFE406969DE}"/>
                </a:ext>
              </a:extLst>
            </p:cNvPr>
            <p:cNvSpPr>
              <a:spLocks/>
            </p:cNvSpPr>
            <p:nvPr/>
          </p:nvSpPr>
          <p:spPr bwMode="auto">
            <a:xfrm>
              <a:off x="3492" y="1600"/>
              <a:ext cx="1151" cy="1030"/>
            </a:xfrm>
            <a:custGeom>
              <a:avLst/>
              <a:gdLst>
                <a:gd name="T0" fmla="*/ 0 w 3696"/>
                <a:gd name="T1" fmla="*/ 0 h 3311"/>
                <a:gd name="T2" fmla="*/ 0 w 3696"/>
                <a:gd name="T3" fmla="*/ 0 h 3311"/>
                <a:gd name="T4" fmla="*/ 0 w 3696"/>
                <a:gd name="T5" fmla="*/ 0 h 3311"/>
                <a:gd name="T6" fmla="*/ 0 w 3696"/>
                <a:gd name="T7" fmla="*/ 0 h 3311"/>
                <a:gd name="T8" fmla="*/ 0 w 3696"/>
                <a:gd name="T9" fmla="*/ 0 h 3311"/>
                <a:gd name="T10" fmla="*/ 0 w 3696"/>
                <a:gd name="T11" fmla="*/ 0 h 3311"/>
                <a:gd name="T12" fmla="*/ 0 w 3696"/>
                <a:gd name="T13" fmla="*/ 0 h 3311"/>
                <a:gd name="T14" fmla="*/ 0 w 3696"/>
                <a:gd name="T15" fmla="*/ 0 h 3311"/>
                <a:gd name="T16" fmla="*/ 0 w 3696"/>
                <a:gd name="T17" fmla="*/ 0 h 3311"/>
                <a:gd name="T18" fmla="*/ 0 w 3696"/>
                <a:gd name="T19" fmla="*/ 0 h 3311"/>
                <a:gd name="T20" fmla="*/ 0 w 3696"/>
                <a:gd name="T21" fmla="*/ 0 h 3311"/>
                <a:gd name="T22" fmla="*/ 0 w 3696"/>
                <a:gd name="T23" fmla="*/ 0 h 3311"/>
                <a:gd name="T24" fmla="*/ 0 w 3696"/>
                <a:gd name="T25" fmla="*/ 0 h 3311"/>
                <a:gd name="T26" fmla="*/ 0 w 3696"/>
                <a:gd name="T27" fmla="*/ 0 h 3311"/>
                <a:gd name="T28" fmla="*/ 0 w 3696"/>
                <a:gd name="T29" fmla="*/ 0 h 3311"/>
                <a:gd name="T30" fmla="*/ 0 w 3696"/>
                <a:gd name="T31" fmla="*/ 0 h 3311"/>
                <a:gd name="T32" fmla="*/ 0 w 3696"/>
                <a:gd name="T33" fmla="*/ 0 h 3311"/>
                <a:gd name="T34" fmla="*/ 0 w 3696"/>
                <a:gd name="T35" fmla="*/ 0 h 3311"/>
                <a:gd name="T36" fmla="*/ 0 w 3696"/>
                <a:gd name="T37" fmla="*/ 0 h 3311"/>
                <a:gd name="T38" fmla="*/ 0 w 3696"/>
                <a:gd name="T39" fmla="*/ 0 h 3311"/>
                <a:gd name="T40" fmla="*/ 0 w 3696"/>
                <a:gd name="T41" fmla="*/ 0 h 3311"/>
                <a:gd name="T42" fmla="*/ 0 w 3696"/>
                <a:gd name="T43" fmla="*/ 0 h 3311"/>
                <a:gd name="T44" fmla="*/ 0 w 3696"/>
                <a:gd name="T45" fmla="*/ 0 h 3311"/>
                <a:gd name="T46" fmla="*/ 0 w 3696"/>
                <a:gd name="T47" fmla="*/ 0 h 3311"/>
                <a:gd name="T48" fmla="*/ 0 w 3696"/>
                <a:gd name="T49" fmla="*/ 0 h 3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96"/>
                <a:gd name="T76" fmla="*/ 0 h 3311"/>
                <a:gd name="T77" fmla="*/ 3696 w 3696"/>
                <a:gd name="T78" fmla="*/ 3311 h 33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96" h="3311">
                  <a:moveTo>
                    <a:pt x="773" y="232"/>
                  </a:moveTo>
                  <a:lnTo>
                    <a:pt x="361" y="688"/>
                  </a:lnTo>
                  <a:lnTo>
                    <a:pt x="102" y="1091"/>
                  </a:lnTo>
                  <a:lnTo>
                    <a:pt x="17" y="1471"/>
                  </a:lnTo>
                  <a:lnTo>
                    <a:pt x="0" y="1883"/>
                  </a:lnTo>
                  <a:lnTo>
                    <a:pt x="163" y="2347"/>
                  </a:lnTo>
                  <a:lnTo>
                    <a:pt x="490" y="2762"/>
                  </a:lnTo>
                  <a:lnTo>
                    <a:pt x="876" y="3089"/>
                  </a:lnTo>
                  <a:lnTo>
                    <a:pt x="1496" y="3277"/>
                  </a:lnTo>
                  <a:lnTo>
                    <a:pt x="1994" y="3311"/>
                  </a:lnTo>
                  <a:lnTo>
                    <a:pt x="2631" y="3174"/>
                  </a:lnTo>
                  <a:lnTo>
                    <a:pt x="3207" y="2847"/>
                  </a:lnTo>
                  <a:lnTo>
                    <a:pt x="3534" y="2459"/>
                  </a:lnTo>
                  <a:lnTo>
                    <a:pt x="3696" y="1918"/>
                  </a:lnTo>
                  <a:lnTo>
                    <a:pt x="3696" y="1359"/>
                  </a:lnTo>
                  <a:lnTo>
                    <a:pt x="3576" y="920"/>
                  </a:lnTo>
                  <a:lnTo>
                    <a:pt x="3283" y="559"/>
                  </a:lnTo>
                  <a:lnTo>
                    <a:pt x="2941" y="300"/>
                  </a:lnTo>
                  <a:lnTo>
                    <a:pt x="2614" y="163"/>
                  </a:lnTo>
                  <a:lnTo>
                    <a:pt x="2287" y="68"/>
                  </a:lnTo>
                  <a:lnTo>
                    <a:pt x="1884" y="17"/>
                  </a:lnTo>
                  <a:lnTo>
                    <a:pt x="1616" y="0"/>
                  </a:lnTo>
                  <a:lnTo>
                    <a:pt x="1220" y="76"/>
                  </a:lnTo>
                  <a:lnTo>
                    <a:pt x="773" y="232"/>
                  </a:lnTo>
                  <a:close/>
                </a:path>
              </a:pathLst>
            </a:custGeom>
            <a:solidFill>
              <a:srgbClr val="B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26" name="Freeform 5">
              <a:extLst>
                <a:ext uri="{FF2B5EF4-FFF2-40B4-BE49-F238E27FC236}">
                  <a16:creationId xmlns:a16="http://schemas.microsoft.com/office/drawing/2014/main" id="{DF3A960C-48C3-4B8C-9014-10539C2DF78F}"/>
                </a:ext>
              </a:extLst>
            </p:cNvPr>
            <p:cNvSpPr>
              <a:spLocks/>
            </p:cNvSpPr>
            <p:nvPr/>
          </p:nvSpPr>
          <p:spPr bwMode="auto">
            <a:xfrm>
              <a:off x="3996" y="1663"/>
              <a:ext cx="497" cy="622"/>
            </a:xfrm>
            <a:custGeom>
              <a:avLst/>
              <a:gdLst>
                <a:gd name="T0" fmla="*/ 0 w 1594"/>
                <a:gd name="T1" fmla="*/ 0 h 2002"/>
                <a:gd name="T2" fmla="*/ 0 w 1594"/>
                <a:gd name="T3" fmla="*/ 0 h 2002"/>
                <a:gd name="T4" fmla="*/ 0 w 1594"/>
                <a:gd name="T5" fmla="*/ 0 h 2002"/>
                <a:gd name="T6" fmla="*/ 0 w 1594"/>
                <a:gd name="T7" fmla="*/ 0 h 2002"/>
                <a:gd name="T8" fmla="*/ 0 w 1594"/>
                <a:gd name="T9" fmla="*/ 0 h 2002"/>
                <a:gd name="T10" fmla="*/ 0 w 1594"/>
                <a:gd name="T11" fmla="*/ 0 h 2002"/>
                <a:gd name="T12" fmla="*/ 0 w 1594"/>
                <a:gd name="T13" fmla="*/ 0 h 2002"/>
                <a:gd name="T14" fmla="*/ 0 w 1594"/>
                <a:gd name="T15" fmla="*/ 0 h 2002"/>
                <a:gd name="T16" fmla="*/ 0 w 1594"/>
                <a:gd name="T17" fmla="*/ 0 h 2002"/>
                <a:gd name="T18" fmla="*/ 0 w 1594"/>
                <a:gd name="T19" fmla="*/ 0 h 2002"/>
                <a:gd name="T20" fmla="*/ 0 w 1594"/>
                <a:gd name="T21" fmla="*/ 0 h 2002"/>
                <a:gd name="T22" fmla="*/ 0 w 1594"/>
                <a:gd name="T23" fmla="*/ 0 h 2002"/>
                <a:gd name="T24" fmla="*/ 0 w 1594"/>
                <a:gd name="T25" fmla="*/ 0 h 2002"/>
                <a:gd name="T26" fmla="*/ 0 w 1594"/>
                <a:gd name="T27" fmla="*/ 0 h 2002"/>
                <a:gd name="T28" fmla="*/ 0 w 1594"/>
                <a:gd name="T29" fmla="*/ 0 h 2002"/>
                <a:gd name="T30" fmla="*/ 0 w 1594"/>
                <a:gd name="T31" fmla="*/ 0 h 2002"/>
                <a:gd name="T32" fmla="*/ 0 w 1594"/>
                <a:gd name="T33" fmla="*/ 0 h 2002"/>
                <a:gd name="T34" fmla="*/ 0 w 1594"/>
                <a:gd name="T35" fmla="*/ 0 h 2002"/>
                <a:gd name="T36" fmla="*/ 0 w 1594"/>
                <a:gd name="T37" fmla="*/ 0 h 2002"/>
                <a:gd name="T38" fmla="*/ 0 w 1594"/>
                <a:gd name="T39" fmla="*/ 0 h 2002"/>
                <a:gd name="T40" fmla="*/ 0 w 1594"/>
                <a:gd name="T41" fmla="*/ 0 h 2002"/>
                <a:gd name="T42" fmla="*/ 0 w 1594"/>
                <a:gd name="T43" fmla="*/ 0 h 2002"/>
                <a:gd name="T44" fmla="*/ 0 w 1594"/>
                <a:gd name="T45" fmla="*/ 0 h 20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4"/>
                <a:gd name="T70" fmla="*/ 0 h 2002"/>
                <a:gd name="T71" fmla="*/ 1594 w 1594"/>
                <a:gd name="T72" fmla="*/ 2002 h 20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4" h="2002">
                  <a:moveTo>
                    <a:pt x="892" y="128"/>
                  </a:moveTo>
                  <a:lnTo>
                    <a:pt x="666" y="46"/>
                  </a:lnTo>
                  <a:lnTo>
                    <a:pt x="405" y="0"/>
                  </a:lnTo>
                  <a:lnTo>
                    <a:pt x="162" y="19"/>
                  </a:lnTo>
                  <a:lnTo>
                    <a:pt x="0" y="128"/>
                  </a:lnTo>
                  <a:lnTo>
                    <a:pt x="27" y="308"/>
                  </a:lnTo>
                  <a:lnTo>
                    <a:pt x="234" y="460"/>
                  </a:lnTo>
                  <a:lnTo>
                    <a:pt x="559" y="622"/>
                  </a:lnTo>
                  <a:lnTo>
                    <a:pt x="873" y="865"/>
                  </a:lnTo>
                  <a:lnTo>
                    <a:pt x="1153" y="1144"/>
                  </a:lnTo>
                  <a:lnTo>
                    <a:pt x="1307" y="1416"/>
                  </a:lnTo>
                  <a:lnTo>
                    <a:pt x="1350" y="1633"/>
                  </a:lnTo>
                  <a:lnTo>
                    <a:pt x="1343" y="1867"/>
                  </a:lnTo>
                  <a:lnTo>
                    <a:pt x="1316" y="1966"/>
                  </a:lnTo>
                  <a:lnTo>
                    <a:pt x="1423" y="2002"/>
                  </a:lnTo>
                  <a:lnTo>
                    <a:pt x="1531" y="1867"/>
                  </a:lnTo>
                  <a:lnTo>
                    <a:pt x="1594" y="1641"/>
                  </a:lnTo>
                  <a:lnTo>
                    <a:pt x="1594" y="1433"/>
                  </a:lnTo>
                  <a:lnTo>
                    <a:pt x="1550" y="1082"/>
                  </a:lnTo>
                  <a:lnTo>
                    <a:pt x="1350" y="622"/>
                  </a:lnTo>
                  <a:lnTo>
                    <a:pt x="1099" y="299"/>
                  </a:lnTo>
                  <a:lnTo>
                    <a:pt x="892" y="128"/>
                  </a:lnTo>
                  <a:close/>
                </a:path>
              </a:pathLst>
            </a:custGeom>
            <a:solidFill>
              <a:srgbClr val="E9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27" name="Freeform 6">
              <a:extLst>
                <a:ext uri="{FF2B5EF4-FFF2-40B4-BE49-F238E27FC236}">
                  <a16:creationId xmlns:a16="http://schemas.microsoft.com/office/drawing/2014/main" id="{7903B5C7-01EC-4026-BCE8-6555CC127692}"/>
                </a:ext>
              </a:extLst>
            </p:cNvPr>
            <p:cNvSpPr>
              <a:spLocks/>
            </p:cNvSpPr>
            <p:nvPr/>
          </p:nvSpPr>
          <p:spPr bwMode="auto">
            <a:xfrm>
              <a:off x="3491" y="1687"/>
              <a:ext cx="775" cy="939"/>
            </a:xfrm>
            <a:custGeom>
              <a:avLst/>
              <a:gdLst>
                <a:gd name="T0" fmla="*/ 0 w 2488"/>
                <a:gd name="T1" fmla="*/ 0 h 3019"/>
                <a:gd name="T2" fmla="*/ 0 w 2488"/>
                <a:gd name="T3" fmla="*/ 0 h 3019"/>
                <a:gd name="T4" fmla="*/ 0 w 2488"/>
                <a:gd name="T5" fmla="*/ 0 h 3019"/>
                <a:gd name="T6" fmla="*/ 0 w 2488"/>
                <a:gd name="T7" fmla="*/ 0 h 3019"/>
                <a:gd name="T8" fmla="*/ 0 w 2488"/>
                <a:gd name="T9" fmla="*/ 0 h 3019"/>
                <a:gd name="T10" fmla="*/ 0 w 2488"/>
                <a:gd name="T11" fmla="*/ 0 h 3019"/>
                <a:gd name="T12" fmla="*/ 0 w 2488"/>
                <a:gd name="T13" fmla="*/ 0 h 3019"/>
                <a:gd name="T14" fmla="*/ 0 w 2488"/>
                <a:gd name="T15" fmla="*/ 0 h 3019"/>
                <a:gd name="T16" fmla="*/ 0 w 2488"/>
                <a:gd name="T17" fmla="*/ 0 h 3019"/>
                <a:gd name="T18" fmla="*/ 0 w 2488"/>
                <a:gd name="T19" fmla="*/ 0 h 3019"/>
                <a:gd name="T20" fmla="*/ 0 w 2488"/>
                <a:gd name="T21" fmla="*/ 0 h 3019"/>
                <a:gd name="T22" fmla="*/ 0 w 2488"/>
                <a:gd name="T23" fmla="*/ 0 h 3019"/>
                <a:gd name="T24" fmla="*/ 0 w 2488"/>
                <a:gd name="T25" fmla="*/ 0 h 3019"/>
                <a:gd name="T26" fmla="*/ 0 w 2488"/>
                <a:gd name="T27" fmla="*/ 0 h 3019"/>
                <a:gd name="T28" fmla="*/ 0 w 2488"/>
                <a:gd name="T29" fmla="*/ 0 h 3019"/>
                <a:gd name="T30" fmla="*/ 0 w 2488"/>
                <a:gd name="T31" fmla="*/ 0 h 3019"/>
                <a:gd name="T32" fmla="*/ 0 w 2488"/>
                <a:gd name="T33" fmla="*/ 0 h 3019"/>
                <a:gd name="T34" fmla="*/ 0 w 2488"/>
                <a:gd name="T35" fmla="*/ 0 h 3019"/>
                <a:gd name="T36" fmla="*/ 0 w 2488"/>
                <a:gd name="T37" fmla="*/ 0 h 3019"/>
                <a:gd name="T38" fmla="*/ 0 w 2488"/>
                <a:gd name="T39" fmla="*/ 0 h 3019"/>
                <a:gd name="T40" fmla="*/ 0 w 2488"/>
                <a:gd name="T41" fmla="*/ 0 h 3019"/>
                <a:gd name="T42" fmla="*/ 0 w 2488"/>
                <a:gd name="T43" fmla="*/ 0 h 3019"/>
                <a:gd name="T44" fmla="*/ 0 w 2488"/>
                <a:gd name="T45" fmla="*/ 0 h 3019"/>
                <a:gd name="T46" fmla="*/ 0 w 2488"/>
                <a:gd name="T47" fmla="*/ 0 h 3019"/>
                <a:gd name="T48" fmla="*/ 0 w 2488"/>
                <a:gd name="T49" fmla="*/ 0 h 3019"/>
                <a:gd name="T50" fmla="*/ 0 w 2488"/>
                <a:gd name="T51" fmla="*/ 0 h 30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88"/>
                <a:gd name="T79" fmla="*/ 0 h 3019"/>
                <a:gd name="T80" fmla="*/ 2488 w 2488"/>
                <a:gd name="T81" fmla="*/ 3019 h 30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88" h="3019">
                  <a:moveTo>
                    <a:pt x="810" y="0"/>
                  </a:moveTo>
                  <a:lnTo>
                    <a:pt x="732" y="118"/>
                  </a:lnTo>
                  <a:lnTo>
                    <a:pt x="741" y="293"/>
                  </a:lnTo>
                  <a:lnTo>
                    <a:pt x="907" y="470"/>
                  </a:lnTo>
                  <a:lnTo>
                    <a:pt x="1317" y="645"/>
                  </a:lnTo>
                  <a:lnTo>
                    <a:pt x="1716" y="772"/>
                  </a:lnTo>
                  <a:lnTo>
                    <a:pt x="1981" y="928"/>
                  </a:lnTo>
                  <a:lnTo>
                    <a:pt x="2205" y="1173"/>
                  </a:lnTo>
                  <a:lnTo>
                    <a:pt x="2332" y="1407"/>
                  </a:lnTo>
                  <a:lnTo>
                    <a:pt x="2420" y="1652"/>
                  </a:lnTo>
                  <a:lnTo>
                    <a:pt x="2488" y="1994"/>
                  </a:lnTo>
                  <a:lnTo>
                    <a:pt x="2488" y="2393"/>
                  </a:lnTo>
                  <a:lnTo>
                    <a:pt x="2420" y="2667"/>
                  </a:lnTo>
                  <a:lnTo>
                    <a:pt x="2293" y="2863"/>
                  </a:lnTo>
                  <a:lnTo>
                    <a:pt x="2059" y="3000"/>
                  </a:lnTo>
                  <a:lnTo>
                    <a:pt x="1726" y="3019"/>
                  </a:lnTo>
                  <a:lnTo>
                    <a:pt x="1190" y="2922"/>
                  </a:lnTo>
                  <a:lnTo>
                    <a:pt x="741" y="2736"/>
                  </a:lnTo>
                  <a:lnTo>
                    <a:pt x="408" y="2452"/>
                  </a:lnTo>
                  <a:lnTo>
                    <a:pt x="146" y="2053"/>
                  </a:lnTo>
                  <a:lnTo>
                    <a:pt x="0" y="1466"/>
                  </a:lnTo>
                  <a:lnTo>
                    <a:pt x="68" y="977"/>
                  </a:lnTo>
                  <a:lnTo>
                    <a:pt x="213" y="567"/>
                  </a:lnTo>
                  <a:lnTo>
                    <a:pt x="448" y="255"/>
                  </a:lnTo>
                  <a:lnTo>
                    <a:pt x="810" y="0"/>
                  </a:lnTo>
                  <a:close/>
                </a:path>
              </a:pathLst>
            </a:custGeom>
            <a:solidFill>
              <a:srgbClr val="8C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28" name="Freeform 7">
              <a:extLst>
                <a:ext uri="{FF2B5EF4-FFF2-40B4-BE49-F238E27FC236}">
                  <a16:creationId xmlns:a16="http://schemas.microsoft.com/office/drawing/2014/main" id="{6CA65AEC-F48C-4F65-8CBF-6FB8B87FE98F}"/>
                </a:ext>
              </a:extLst>
            </p:cNvPr>
            <p:cNvSpPr>
              <a:spLocks/>
            </p:cNvSpPr>
            <p:nvPr/>
          </p:nvSpPr>
          <p:spPr bwMode="auto">
            <a:xfrm>
              <a:off x="4445" y="1734"/>
              <a:ext cx="204" cy="372"/>
            </a:xfrm>
            <a:custGeom>
              <a:avLst/>
              <a:gdLst>
                <a:gd name="T0" fmla="*/ 0 w 654"/>
                <a:gd name="T1" fmla="*/ 0 h 1196"/>
                <a:gd name="T2" fmla="*/ 0 w 654"/>
                <a:gd name="T3" fmla="*/ 0 h 1196"/>
                <a:gd name="T4" fmla="*/ 0 w 654"/>
                <a:gd name="T5" fmla="*/ 0 h 1196"/>
                <a:gd name="T6" fmla="*/ 0 w 654"/>
                <a:gd name="T7" fmla="*/ 0 h 1196"/>
                <a:gd name="T8" fmla="*/ 0 w 654"/>
                <a:gd name="T9" fmla="*/ 0 h 1196"/>
                <a:gd name="T10" fmla="*/ 0 w 654"/>
                <a:gd name="T11" fmla="*/ 0 h 1196"/>
                <a:gd name="T12" fmla="*/ 0 w 654"/>
                <a:gd name="T13" fmla="*/ 0 h 1196"/>
                <a:gd name="T14" fmla="*/ 0 w 654"/>
                <a:gd name="T15" fmla="*/ 0 h 1196"/>
                <a:gd name="T16" fmla="*/ 0 w 654"/>
                <a:gd name="T17" fmla="*/ 0 h 1196"/>
                <a:gd name="T18" fmla="*/ 0 w 654"/>
                <a:gd name="T19" fmla="*/ 0 h 1196"/>
                <a:gd name="T20" fmla="*/ 0 w 654"/>
                <a:gd name="T21" fmla="*/ 0 h 1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1196"/>
                <a:gd name="T35" fmla="*/ 654 w 654"/>
                <a:gd name="T36" fmla="*/ 1196 h 1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1196">
                  <a:moveTo>
                    <a:pt x="24" y="0"/>
                  </a:moveTo>
                  <a:lnTo>
                    <a:pt x="85" y="284"/>
                  </a:lnTo>
                  <a:lnTo>
                    <a:pt x="0" y="447"/>
                  </a:lnTo>
                  <a:lnTo>
                    <a:pt x="154" y="576"/>
                  </a:lnTo>
                  <a:lnTo>
                    <a:pt x="412" y="886"/>
                  </a:lnTo>
                  <a:lnTo>
                    <a:pt x="395" y="1050"/>
                  </a:lnTo>
                  <a:lnTo>
                    <a:pt x="654" y="1196"/>
                  </a:lnTo>
                  <a:lnTo>
                    <a:pt x="549" y="628"/>
                  </a:lnTo>
                  <a:lnTo>
                    <a:pt x="334" y="242"/>
                  </a:lnTo>
                  <a:lnTo>
                    <a:pt x="24" y="0"/>
                  </a:lnTo>
                  <a:close/>
                </a:path>
              </a:pathLst>
            </a:custGeom>
            <a:solidFill>
              <a:srgbClr val="B3D9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29" name="Freeform 8">
              <a:extLst>
                <a:ext uri="{FF2B5EF4-FFF2-40B4-BE49-F238E27FC236}">
                  <a16:creationId xmlns:a16="http://schemas.microsoft.com/office/drawing/2014/main" id="{A32327A1-3CD2-4CFD-8515-22CB5301352A}"/>
                </a:ext>
              </a:extLst>
            </p:cNvPr>
            <p:cNvSpPr>
              <a:spLocks/>
            </p:cNvSpPr>
            <p:nvPr/>
          </p:nvSpPr>
          <p:spPr bwMode="auto">
            <a:xfrm>
              <a:off x="3530" y="2226"/>
              <a:ext cx="136" cy="257"/>
            </a:xfrm>
            <a:custGeom>
              <a:avLst/>
              <a:gdLst>
                <a:gd name="T0" fmla="*/ 0 w 438"/>
                <a:gd name="T1" fmla="*/ 0 h 825"/>
                <a:gd name="T2" fmla="*/ 0 w 438"/>
                <a:gd name="T3" fmla="*/ 0 h 825"/>
                <a:gd name="T4" fmla="*/ 0 w 438"/>
                <a:gd name="T5" fmla="*/ 0 h 825"/>
                <a:gd name="T6" fmla="*/ 0 w 438"/>
                <a:gd name="T7" fmla="*/ 0 h 825"/>
                <a:gd name="T8" fmla="*/ 0 w 438"/>
                <a:gd name="T9" fmla="*/ 0 h 825"/>
                <a:gd name="T10" fmla="*/ 0 w 438"/>
                <a:gd name="T11" fmla="*/ 0 h 825"/>
                <a:gd name="T12" fmla="*/ 0 w 438"/>
                <a:gd name="T13" fmla="*/ 0 h 825"/>
                <a:gd name="T14" fmla="*/ 0 w 438"/>
                <a:gd name="T15" fmla="*/ 0 h 825"/>
                <a:gd name="T16" fmla="*/ 0 60000 65536"/>
                <a:gd name="T17" fmla="*/ 0 60000 65536"/>
                <a:gd name="T18" fmla="*/ 0 60000 65536"/>
                <a:gd name="T19" fmla="*/ 0 60000 65536"/>
                <a:gd name="T20" fmla="*/ 0 60000 65536"/>
                <a:gd name="T21" fmla="*/ 0 60000 65536"/>
                <a:gd name="T22" fmla="*/ 0 60000 65536"/>
                <a:gd name="T23" fmla="*/ 0 60000 65536"/>
                <a:gd name="T24" fmla="*/ 0 w 438"/>
                <a:gd name="T25" fmla="*/ 0 h 825"/>
                <a:gd name="T26" fmla="*/ 438 w 438"/>
                <a:gd name="T27" fmla="*/ 825 h 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8" h="825">
                  <a:moveTo>
                    <a:pt x="0" y="327"/>
                  </a:moveTo>
                  <a:lnTo>
                    <a:pt x="274" y="0"/>
                  </a:lnTo>
                  <a:lnTo>
                    <a:pt x="284" y="361"/>
                  </a:lnTo>
                  <a:lnTo>
                    <a:pt x="430" y="395"/>
                  </a:lnTo>
                  <a:lnTo>
                    <a:pt x="438" y="825"/>
                  </a:lnTo>
                  <a:lnTo>
                    <a:pt x="154" y="585"/>
                  </a:lnTo>
                  <a:lnTo>
                    <a:pt x="0" y="327"/>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30" name="Freeform 9">
              <a:extLst>
                <a:ext uri="{FF2B5EF4-FFF2-40B4-BE49-F238E27FC236}">
                  <a16:creationId xmlns:a16="http://schemas.microsoft.com/office/drawing/2014/main" id="{11D35A86-CD83-4EA6-9600-90F968184EF4}"/>
                </a:ext>
              </a:extLst>
            </p:cNvPr>
            <p:cNvSpPr>
              <a:spLocks/>
            </p:cNvSpPr>
            <p:nvPr/>
          </p:nvSpPr>
          <p:spPr bwMode="auto">
            <a:xfrm>
              <a:off x="4466" y="2069"/>
              <a:ext cx="177" cy="345"/>
            </a:xfrm>
            <a:custGeom>
              <a:avLst/>
              <a:gdLst>
                <a:gd name="T0" fmla="*/ 0 w 567"/>
                <a:gd name="T1" fmla="*/ 0 h 1110"/>
                <a:gd name="T2" fmla="*/ 0 w 567"/>
                <a:gd name="T3" fmla="*/ 0 h 1110"/>
                <a:gd name="T4" fmla="*/ 0 w 567"/>
                <a:gd name="T5" fmla="*/ 0 h 1110"/>
                <a:gd name="T6" fmla="*/ 0 w 567"/>
                <a:gd name="T7" fmla="*/ 0 h 1110"/>
                <a:gd name="T8" fmla="*/ 0 w 567"/>
                <a:gd name="T9" fmla="*/ 0 h 1110"/>
                <a:gd name="T10" fmla="*/ 0 w 567"/>
                <a:gd name="T11" fmla="*/ 0 h 1110"/>
                <a:gd name="T12" fmla="*/ 0 w 567"/>
                <a:gd name="T13" fmla="*/ 0 h 1110"/>
                <a:gd name="T14" fmla="*/ 0 w 567"/>
                <a:gd name="T15" fmla="*/ 0 h 1110"/>
                <a:gd name="T16" fmla="*/ 0 w 567"/>
                <a:gd name="T17" fmla="*/ 0 h 1110"/>
                <a:gd name="T18" fmla="*/ 0 w 567"/>
                <a:gd name="T19" fmla="*/ 0 h 1110"/>
                <a:gd name="T20" fmla="*/ 0 w 567"/>
                <a:gd name="T21" fmla="*/ 0 h 1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1110"/>
                <a:gd name="T35" fmla="*/ 567 w 567"/>
                <a:gd name="T36" fmla="*/ 1110 h 1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1110">
                  <a:moveTo>
                    <a:pt x="249" y="1110"/>
                  </a:moveTo>
                  <a:lnTo>
                    <a:pt x="259" y="876"/>
                  </a:lnTo>
                  <a:lnTo>
                    <a:pt x="163" y="705"/>
                  </a:lnTo>
                  <a:lnTo>
                    <a:pt x="0" y="532"/>
                  </a:lnTo>
                  <a:lnTo>
                    <a:pt x="34" y="95"/>
                  </a:lnTo>
                  <a:lnTo>
                    <a:pt x="300" y="0"/>
                  </a:lnTo>
                  <a:lnTo>
                    <a:pt x="549" y="17"/>
                  </a:lnTo>
                  <a:lnTo>
                    <a:pt x="567" y="378"/>
                  </a:lnTo>
                  <a:lnTo>
                    <a:pt x="464" y="791"/>
                  </a:lnTo>
                  <a:lnTo>
                    <a:pt x="249" y="1110"/>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31" name="Freeform 10">
              <a:extLst>
                <a:ext uri="{FF2B5EF4-FFF2-40B4-BE49-F238E27FC236}">
                  <a16:creationId xmlns:a16="http://schemas.microsoft.com/office/drawing/2014/main" id="{F2FC30BD-F357-4F0A-83AA-A586FC9DC975}"/>
                </a:ext>
              </a:extLst>
            </p:cNvPr>
            <p:cNvSpPr>
              <a:spLocks/>
            </p:cNvSpPr>
            <p:nvPr/>
          </p:nvSpPr>
          <p:spPr bwMode="auto">
            <a:xfrm>
              <a:off x="3950" y="2551"/>
              <a:ext cx="330" cy="82"/>
            </a:xfrm>
            <a:custGeom>
              <a:avLst/>
              <a:gdLst>
                <a:gd name="T0" fmla="*/ 0 w 1059"/>
                <a:gd name="T1" fmla="*/ 0 h 266"/>
                <a:gd name="T2" fmla="*/ 0 w 1059"/>
                <a:gd name="T3" fmla="*/ 0 h 266"/>
                <a:gd name="T4" fmla="*/ 0 w 1059"/>
                <a:gd name="T5" fmla="*/ 0 h 266"/>
                <a:gd name="T6" fmla="*/ 0 w 1059"/>
                <a:gd name="T7" fmla="*/ 0 h 266"/>
                <a:gd name="T8" fmla="*/ 0 w 1059"/>
                <a:gd name="T9" fmla="*/ 0 h 266"/>
                <a:gd name="T10" fmla="*/ 0 w 1059"/>
                <a:gd name="T11" fmla="*/ 0 h 266"/>
                <a:gd name="T12" fmla="*/ 0 w 1059"/>
                <a:gd name="T13" fmla="*/ 0 h 266"/>
                <a:gd name="T14" fmla="*/ 0 w 1059"/>
                <a:gd name="T15" fmla="*/ 0 h 266"/>
                <a:gd name="T16" fmla="*/ 0 w 1059"/>
                <a:gd name="T17" fmla="*/ 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9"/>
                <a:gd name="T28" fmla="*/ 0 h 266"/>
                <a:gd name="T29" fmla="*/ 1059 w 1059"/>
                <a:gd name="T30" fmla="*/ 266 h 2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9" h="266">
                  <a:moveTo>
                    <a:pt x="0" y="206"/>
                  </a:moveTo>
                  <a:lnTo>
                    <a:pt x="310" y="86"/>
                  </a:lnTo>
                  <a:lnTo>
                    <a:pt x="637" y="59"/>
                  </a:lnTo>
                  <a:lnTo>
                    <a:pt x="1059" y="0"/>
                  </a:lnTo>
                  <a:lnTo>
                    <a:pt x="1008" y="154"/>
                  </a:lnTo>
                  <a:lnTo>
                    <a:pt x="612" y="240"/>
                  </a:lnTo>
                  <a:lnTo>
                    <a:pt x="259" y="266"/>
                  </a:lnTo>
                  <a:lnTo>
                    <a:pt x="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32" name="Freeform 11">
              <a:extLst>
                <a:ext uri="{FF2B5EF4-FFF2-40B4-BE49-F238E27FC236}">
                  <a16:creationId xmlns:a16="http://schemas.microsoft.com/office/drawing/2014/main" id="{08E50ECC-F930-4180-9EC0-D801B6C5720F}"/>
                </a:ext>
              </a:extLst>
            </p:cNvPr>
            <p:cNvSpPr>
              <a:spLocks/>
            </p:cNvSpPr>
            <p:nvPr/>
          </p:nvSpPr>
          <p:spPr bwMode="auto">
            <a:xfrm>
              <a:off x="3492" y="1939"/>
              <a:ext cx="86" cy="172"/>
            </a:xfrm>
            <a:custGeom>
              <a:avLst/>
              <a:gdLst>
                <a:gd name="T0" fmla="*/ 0 w 275"/>
                <a:gd name="T1" fmla="*/ 0 h 551"/>
                <a:gd name="T2" fmla="*/ 0 w 275"/>
                <a:gd name="T3" fmla="*/ 0 h 551"/>
                <a:gd name="T4" fmla="*/ 0 w 275"/>
                <a:gd name="T5" fmla="*/ 0 h 551"/>
                <a:gd name="T6" fmla="*/ 0 w 275"/>
                <a:gd name="T7" fmla="*/ 0 h 551"/>
                <a:gd name="T8" fmla="*/ 0 w 275"/>
                <a:gd name="T9" fmla="*/ 0 h 551"/>
                <a:gd name="T10" fmla="*/ 0 w 275"/>
                <a:gd name="T11" fmla="*/ 0 h 551"/>
                <a:gd name="T12" fmla="*/ 0 60000 65536"/>
                <a:gd name="T13" fmla="*/ 0 60000 65536"/>
                <a:gd name="T14" fmla="*/ 0 60000 65536"/>
                <a:gd name="T15" fmla="*/ 0 60000 65536"/>
                <a:gd name="T16" fmla="*/ 0 60000 65536"/>
                <a:gd name="T17" fmla="*/ 0 60000 65536"/>
                <a:gd name="T18" fmla="*/ 0 w 275"/>
                <a:gd name="T19" fmla="*/ 0 h 551"/>
                <a:gd name="T20" fmla="*/ 275 w 275"/>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275" h="551">
                  <a:moveTo>
                    <a:pt x="129" y="0"/>
                  </a:moveTo>
                  <a:lnTo>
                    <a:pt x="275" y="112"/>
                  </a:lnTo>
                  <a:lnTo>
                    <a:pt x="207" y="422"/>
                  </a:lnTo>
                  <a:lnTo>
                    <a:pt x="0" y="551"/>
                  </a:lnTo>
                  <a:lnTo>
                    <a:pt x="129" y="0"/>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33" name="Freeform 12">
              <a:extLst>
                <a:ext uri="{FF2B5EF4-FFF2-40B4-BE49-F238E27FC236}">
                  <a16:creationId xmlns:a16="http://schemas.microsoft.com/office/drawing/2014/main" id="{828CA40B-E2C4-49CA-AACB-832C09AB208C}"/>
                </a:ext>
              </a:extLst>
            </p:cNvPr>
            <p:cNvSpPr>
              <a:spLocks/>
            </p:cNvSpPr>
            <p:nvPr/>
          </p:nvSpPr>
          <p:spPr bwMode="auto">
            <a:xfrm>
              <a:off x="3971" y="2098"/>
              <a:ext cx="399" cy="455"/>
            </a:xfrm>
            <a:custGeom>
              <a:avLst/>
              <a:gdLst>
                <a:gd name="T0" fmla="*/ 0 w 1279"/>
                <a:gd name="T1" fmla="*/ 0 h 1462"/>
                <a:gd name="T2" fmla="*/ 0 w 1279"/>
                <a:gd name="T3" fmla="*/ 0 h 1462"/>
                <a:gd name="T4" fmla="*/ 0 w 1279"/>
                <a:gd name="T5" fmla="*/ 0 h 1462"/>
                <a:gd name="T6" fmla="*/ 0 w 1279"/>
                <a:gd name="T7" fmla="*/ 0 h 1462"/>
                <a:gd name="T8" fmla="*/ 0 w 1279"/>
                <a:gd name="T9" fmla="*/ 0 h 1462"/>
                <a:gd name="T10" fmla="*/ 0 w 1279"/>
                <a:gd name="T11" fmla="*/ 0 h 1462"/>
                <a:gd name="T12" fmla="*/ 0 w 1279"/>
                <a:gd name="T13" fmla="*/ 0 h 1462"/>
                <a:gd name="T14" fmla="*/ 0 w 1279"/>
                <a:gd name="T15" fmla="*/ 0 h 1462"/>
                <a:gd name="T16" fmla="*/ 0 w 1279"/>
                <a:gd name="T17" fmla="*/ 0 h 1462"/>
                <a:gd name="T18" fmla="*/ 0 w 1279"/>
                <a:gd name="T19" fmla="*/ 0 h 1462"/>
                <a:gd name="T20" fmla="*/ 0 w 1279"/>
                <a:gd name="T21" fmla="*/ 0 h 1462"/>
                <a:gd name="T22" fmla="*/ 0 w 1279"/>
                <a:gd name="T23" fmla="*/ 0 h 1462"/>
                <a:gd name="T24" fmla="*/ 0 w 1279"/>
                <a:gd name="T25" fmla="*/ 0 h 1462"/>
                <a:gd name="T26" fmla="*/ 0 w 1279"/>
                <a:gd name="T27" fmla="*/ 0 h 1462"/>
                <a:gd name="T28" fmla="*/ 0 w 1279"/>
                <a:gd name="T29" fmla="*/ 0 h 1462"/>
                <a:gd name="T30" fmla="*/ 0 w 1279"/>
                <a:gd name="T31" fmla="*/ 0 h 1462"/>
                <a:gd name="T32" fmla="*/ 0 w 1279"/>
                <a:gd name="T33" fmla="*/ 0 h 1462"/>
                <a:gd name="T34" fmla="*/ 0 w 1279"/>
                <a:gd name="T35" fmla="*/ 0 h 1462"/>
                <a:gd name="T36" fmla="*/ 0 w 1279"/>
                <a:gd name="T37" fmla="*/ 0 h 1462"/>
                <a:gd name="T38" fmla="*/ 0 w 1279"/>
                <a:gd name="T39" fmla="*/ 0 h 14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9"/>
                <a:gd name="T61" fmla="*/ 0 h 1462"/>
                <a:gd name="T62" fmla="*/ 1279 w 1279"/>
                <a:gd name="T63" fmla="*/ 1462 h 14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9" h="1462">
                  <a:moveTo>
                    <a:pt x="351" y="1394"/>
                  </a:moveTo>
                  <a:lnTo>
                    <a:pt x="266" y="1049"/>
                  </a:lnTo>
                  <a:lnTo>
                    <a:pt x="290" y="842"/>
                  </a:lnTo>
                  <a:lnTo>
                    <a:pt x="0" y="637"/>
                  </a:lnTo>
                  <a:lnTo>
                    <a:pt x="41" y="430"/>
                  </a:lnTo>
                  <a:lnTo>
                    <a:pt x="93" y="257"/>
                  </a:lnTo>
                  <a:lnTo>
                    <a:pt x="395" y="110"/>
                  </a:lnTo>
                  <a:lnTo>
                    <a:pt x="747" y="0"/>
                  </a:lnTo>
                  <a:lnTo>
                    <a:pt x="971" y="17"/>
                  </a:lnTo>
                  <a:lnTo>
                    <a:pt x="1262" y="129"/>
                  </a:lnTo>
                  <a:lnTo>
                    <a:pt x="1279" y="378"/>
                  </a:lnTo>
                  <a:lnTo>
                    <a:pt x="1220" y="800"/>
                  </a:lnTo>
                  <a:lnTo>
                    <a:pt x="1013" y="869"/>
                  </a:lnTo>
                  <a:lnTo>
                    <a:pt x="918" y="869"/>
                  </a:lnTo>
                  <a:lnTo>
                    <a:pt x="695" y="981"/>
                  </a:lnTo>
                  <a:lnTo>
                    <a:pt x="610" y="1152"/>
                  </a:lnTo>
                  <a:lnTo>
                    <a:pt x="576" y="1291"/>
                  </a:lnTo>
                  <a:lnTo>
                    <a:pt x="378" y="1462"/>
                  </a:lnTo>
                  <a:lnTo>
                    <a:pt x="351" y="1394"/>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34" name="Freeform 13">
              <a:extLst>
                <a:ext uri="{FF2B5EF4-FFF2-40B4-BE49-F238E27FC236}">
                  <a16:creationId xmlns:a16="http://schemas.microsoft.com/office/drawing/2014/main" id="{333DDA0D-846E-427A-84AC-467B8CD956CD}"/>
                </a:ext>
              </a:extLst>
            </p:cNvPr>
            <p:cNvSpPr>
              <a:spLocks/>
            </p:cNvSpPr>
            <p:nvPr/>
          </p:nvSpPr>
          <p:spPr bwMode="auto">
            <a:xfrm>
              <a:off x="3813" y="2028"/>
              <a:ext cx="249" cy="145"/>
            </a:xfrm>
            <a:custGeom>
              <a:avLst/>
              <a:gdLst>
                <a:gd name="T0" fmla="*/ 0 w 798"/>
                <a:gd name="T1" fmla="*/ 0 h 464"/>
                <a:gd name="T2" fmla="*/ 0 w 798"/>
                <a:gd name="T3" fmla="*/ 0 h 464"/>
                <a:gd name="T4" fmla="*/ 0 w 798"/>
                <a:gd name="T5" fmla="*/ 0 h 464"/>
                <a:gd name="T6" fmla="*/ 0 w 798"/>
                <a:gd name="T7" fmla="*/ 0 h 464"/>
                <a:gd name="T8" fmla="*/ 0 w 798"/>
                <a:gd name="T9" fmla="*/ 0 h 464"/>
                <a:gd name="T10" fmla="*/ 0 w 798"/>
                <a:gd name="T11" fmla="*/ 0 h 464"/>
                <a:gd name="T12" fmla="*/ 0 w 798"/>
                <a:gd name="T13" fmla="*/ 0 h 464"/>
                <a:gd name="T14" fmla="*/ 0 w 798"/>
                <a:gd name="T15" fmla="*/ 0 h 464"/>
                <a:gd name="T16" fmla="*/ 0 w 798"/>
                <a:gd name="T17" fmla="*/ 0 h 464"/>
                <a:gd name="T18" fmla="*/ 0 w 798"/>
                <a:gd name="T19" fmla="*/ 0 h 464"/>
                <a:gd name="T20" fmla="*/ 0 w 798"/>
                <a:gd name="T21" fmla="*/ 0 h 464"/>
                <a:gd name="T22" fmla="*/ 0 w 798"/>
                <a:gd name="T23" fmla="*/ 0 h 464"/>
                <a:gd name="T24" fmla="*/ 0 w 798"/>
                <a:gd name="T25" fmla="*/ 0 h 4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464"/>
                <a:gd name="T41" fmla="*/ 798 w 798"/>
                <a:gd name="T42" fmla="*/ 464 h 4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464">
                  <a:moveTo>
                    <a:pt x="0" y="61"/>
                  </a:moveTo>
                  <a:lnTo>
                    <a:pt x="137" y="207"/>
                  </a:lnTo>
                  <a:lnTo>
                    <a:pt x="224" y="283"/>
                  </a:lnTo>
                  <a:lnTo>
                    <a:pt x="652" y="464"/>
                  </a:lnTo>
                  <a:lnTo>
                    <a:pt x="798" y="405"/>
                  </a:lnTo>
                  <a:lnTo>
                    <a:pt x="739" y="361"/>
                  </a:lnTo>
                  <a:lnTo>
                    <a:pt x="764" y="171"/>
                  </a:lnTo>
                  <a:lnTo>
                    <a:pt x="644" y="103"/>
                  </a:lnTo>
                  <a:lnTo>
                    <a:pt x="515" y="232"/>
                  </a:lnTo>
                  <a:lnTo>
                    <a:pt x="378" y="163"/>
                  </a:lnTo>
                  <a:lnTo>
                    <a:pt x="412" y="0"/>
                  </a:lnTo>
                  <a:lnTo>
                    <a:pt x="0" y="61"/>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35" name="Freeform 14">
              <a:extLst>
                <a:ext uri="{FF2B5EF4-FFF2-40B4-BE49-F238E27FC236}">
                  <a16:creationId xmlns:a16="http://schemas.microsoft.com/office/drawing/2014/main" id="{B476B981-7D35-42B9-B75C-20933A3E1244}"/>
                </a:ext>
              </a:extLst>
            </p:cNvPr>
            <p:cNvSpPr>
              <a:spLocks/>
            </p:cNvSpPr>
            <p:nvPr/>
          </p:nvSpPr>
          <p:spPr bwMode="auto">
            <a:xfrm>
              <a:off x="3912" y="1646"/>
              <a:ext cx="132" cy="42"/>
            </a:xfrm>
            <a:custGeom>
              <a:avLst/>
              <a:gdLst>
                <a:gd name="T0" fmla="*/ 0 w 422"/>
                <a:gd name="T1" fmla="*/ 0 h 137"/>
                <a:gd name="T2" fmla="*/ 0 w 422"/>
                <a:gd name="T3" fmla="*/ 0 h 137"/>
                <a:gd name="T4" fmla="*/ 0 w 422"/>
                <a:gd name="T5" fmla="*/ 0 h 137"/>
                <a:gd name="T6" fmla="*/ 0 w 422"/>
                <a:gd name="T7" fmla="*/ 0 h 137"/>
                <a:gd name="T8" fmla="*/ 0 w 422"/>
                <a:gd name="T9" fmla="*/ 0 h 137"/>
                <a:gd name="T10" fmla="*/ 0 w 422"/>
                <a:gd name="T11" fmla="*/ 0 h 137"/>
                <a:gd name="T12" fmla="*/ 0 w 422"/>
                <a:gd name="T13" fmla="*/ 0 h 137"/>
                <a:gd name="T14" fmla="*/ 0 w 422"/>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137"/>
                <a:gd name="T26" fmla="*/ 422 w 422"/>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137">
                  <a:moveTo>
                    <a:pt x="0" y="25"/>
                  </a:moveTo>
                  <a:lnTo>
                    <a:pt x="301" y="0"/>
                  </a:lnTo>
                  <a:lnTo>
                    <a:pt x="422" y="25"/>
                  </a:lnTo>
                  <a:lnTo>
                    <a:pt x="362" y="137"/>
                  </a:lnTo>
                  <a:lnTo>
                    <a:pt x="181" y="86"/>
                  </a:lnTo>
                  <a:lnTo>
                    <a:pt x="61" y="93"/>
                  </a:lnTo>
                  <a:lnTo>
                    <a:pt x="0" y="25"/>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36" name="Freeform 15">
              <a:extLst>
                <a:ext uri="{FF2B5EF4-FFF2-40B4-BE49-F238E27FC236}">
                  <a16:creationId xmlns:a16="http://schemas.microsoft.com/office/drawing/2014/main" id="{DE19AC32-E3E6-4EA6-9EC3-1D8AA935681B}"/>
                </a:ext>
              </a:extLst>
            </p:cNvPr>
            <p:cNvSpPr>
              <a:spLocks/>
            </p:cNvSpPr>
            <p:nvPr/>
          </p:nvSpPr>
          <p:spPr bwMode="auto">
            <a:xfrm>
              <a:off x="3733" y="1697"/>
              <a:ext cx="548" cy="422"/>
            </a:xfrm>
            <a:custGeom>
              <a:avLst/>
              <a:gdLst>
                <a:gd name="T0" fmla="*/ 0 w 1763"/>
                <a:gd name="T1" fmla="*/ 0 h 1359"/>
                <a:gd name="T2" fmla="*/ 0 w 1763"/>
                <a:gd name="T3" fmla="*/ 0 h 1359"/>
                <a:gd name="T4" fmla="*/ 0 w 1763"/>
                <a:gd name="T5" fmla="*/ 0 h 1359"/>
                <a:gd name="T6" fmla="*/ 0 w 1763"/>
                <a:gd name="T7" fmla="*/ 0 h 1359"/>
                <a:gd name="T8" fmla="*/ 0 w 1763"/>
                <a:gd name="T9" fmla="*/ 0 h 1359"/>
                <a:gd name="T10" fmla="*/ 0 w 1763"/>
                <a:gd name="T11" fmla="*/ 0 h 1359"/>
                <a:gd name="T12" fmla="*/ 0 w 1763"/>
                <a:gd name="T13" fmla="*/ 0 h 1359"/>
                <a:gd name="T14" fmla="*/ 0 w 1763"/>
                <a:gd name="T15" fmla="*/ 0 h 1359"/>
                <a:gd name="T16" fmla="*/ 0 w 1763"/>
                <a:gd name="T17" fmla="*/ 0 h 1359"/>
                <a:gd name="T18" fmla="*/ 0 w 1763"/>
                <a:gd name="T19" fmla="*/ 0 h 1359"/>
                <a:gd name="T20" fmla="*/ 0 w 1763"/>
                <a:gd name="T21" fmla="*/ 0 h 1359"/>
                <a:gd name="T22" fmla="*/ 0 w 1763"/>
                <a:gd name="T23" fmla="*/ 0 h 1359"/>
                <a:gd name="T24" fmla="*/ 0 w 1763"/>
                <a:gd name="T25" fmla="*/ 0 h 1359"/>
                <a:gd name="T26" fmla="*/ 0 w 1763"/>
                <a:gd name="T27" fmla="*/ 0 h 1359"/>
                <a:gd name="T28" fmla="*/ 0 w 1763"/>
                <a:gd name="T29" fmla="*/ 0 h 1359"/>
                <a:gd name="T30" fmla="*/ 0 w 1763"/>
                <a:gd name="T31" fmla="*/ 0 h 1359"/>
                <a:gd name="T32" fmla="*/ 0 w 1763"/>
                <a:gd name="T33" fmla="*/ 0 h 1359"/>
                <a:gd name="T34" fmla="*/ 0 w 1763"/>
                <a:gd name="T35" fmla="*/ 0 h 1359"/>
                <a:gd name="T36" fmla="*/ 0 w 1763"/>
                <a:gd name="T37" fmla="*/ 0 h 1359"/>
                <a:gd name="T38" fmla="*/ 0 w 1763"/>
                <a:gd name="T39" fmla="*/ 0 h 1359"/>
                <a:gd name="T40" fmla="*/ 0 w 1763"/>
                <a:gd name="T41" fmla="*/ 0 h 1359"/>
                <a:gd name="T42" fmla="*/ 0 w 1763"/>
                <a:gd name="T43" fmla="*/ 0 h 1359"/>
                <a:gd name="T44" fmla="*/ 0 w 1763"/>
                <a:gd name="T45" fmla="*/ 0 h 1359"/>
                <a:gd name="T46" fmla="*/ 0 w 1763"/>
                <a:gd name="T47" fmla="*/ 0 h 1359"/>
                <a:gd name="T48" fmla="*/ 0 w 1763"/>
                <a:gd name="T49" fmla="*/ 0 h 1359"/>
                <a:gd name="T50" fmla="*/ 0 w 1763"/>
                <a:gd name="T51" fmla="*/ 0 h 1359"/>
                <a:gd name="T52" fmla="*/ 0 w 1763"/>
                <a:gd name="T53" fmla="*/ 0 h 1359"/>
                <a:gd name="T54" fmla="*/ 0 w 1763"/>
                <a:gd name="T55" fmla="*/ 0 h 1359"/>
                <a:gd name="T56" fmla="*/ 0 w 1763"/>
                <a:gd name="T57" fmla="*/ 0 h 1359"/>
                <a:gd name="T58" fmla="*/ 0 w 1763"/>
                <a:gd name="T59" fmla="*/ 0 h 1359"/>
                <a:gd name="T60" fmla="*/ 0 w 1763"/>
                <a:gd name="T61" fmla="*/ 0 h 1359"/>
                <a:gd name="T62" fmla="*/ 0 w 1763"/>
                <a:gd name="T63" fmla="*/ 0 h 1359"/>
                <a:gd name="T64" fmla="*/ 0 w 1763"/>
                <a:gd name="T65" fmla="*/ 0 h 1359"/>
                <a:gd name="T66" fmla="*/ 0 w 1763"/>
                <a:gd name="T67" fmla="*/ 0 h 1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3"/>
                <a:gd name="T103" fmla="*/ 0 h 1359"/>
                <a:gd name="T104" fmla="*/ 1763 w 1763"/>
                <a:gd name="T105" fmla="*/ 1359 h 1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3" h="1359">
                  <a:moveTo>
                    <a:pt x="594" y="24"/>
                  </a:moveTo>
                  <a:lnTo>
                    <a:pt x="337" y="127"/>
                  </a:lnTo>
                  <a:lnTo>
                    <a:pt x="267" y="283"/>
                  </a:lnTo>
                  <a:lnTo>
                    <a:pt x="0" y="566"/>
                  </a:lnTo>
                  <a:lnTo>
                    <a:pt x="17" y="739"/>
                  </a:lnTo>
                  <a:lnTo>
                    <a:pt x="0" y="929"/>
                  </a:lnTo>
                  <a:lnTo>
                    <a:pt x="86" y="1161"/>
                  </a:lnTo>
                  <a:lnTo>
                    <a:pt x="208" y="1359"/>
                  </a:lnTo>
                  <a:lnTo>
                    <a:pt x="242" y="1134"/>
                  </a:lnTo>
                  <a:lnTo>
                    <a:pt x="396" y="1298"/>
                  </a:lnTo>
                  <a:lnTo>
                    <a:pt x="654" y="1108"/>
                  </a:lnTo>
                  <a:lnTo>
                    <a:pt x="911" y="963"/>
                  </a:lnTo>
                  <a:lnTo>
                    <a:pt x="1067" y="929"/>
                  </a:lnTo>
                  <a:lnTo>
                    <a:pt x="1152" y="1151"/>
                  </a:lnTo>
                  <a:lnTo>
                    <a:pt x="1238" y="929"/>
                  </a:lnTo>
                  <a:lnTo>
                    <a:pt x="1350" y="876"/>
                  </a:lnTo>
                  <a:lnTo>
                    <a:pt x="1504" y="705"/>
                  </a:lnTo>
                  <a:lnTo>
                    <a:pt x="1763" y="463"/>
                  </a:lnTo>
                  <a:lnTo>
                    <a:pt x="1704" y="334"/>
                  </a:lnTo>
                  <a:lnTo>
                    <a:pt x="1343" y="566"/>
                  </a:lnTo>
                  <a:lnTo>
                    <a:pt x="1462" y="344"/>
                  </a:lnTo>
                  <a:lnTo>
                    <a:pt x="1711" y="144"/>
                  </a:lnTo>
                  <a:lnTo>
                    <a:pt x="1497" y="0"/>
                  </a:lnTo>
                  <a:lnTo>
                    <a:pt x="1299" y="68"/>
                  </a:lnTo>
                  <a:lnTo>
                    <a:pt x="1111" y="266"/>
                  </a:lnTo>
                  <a:lnTo>
                    <a:pt x="1118" y="490"/>
                  </a:lnTo>
                  <a:lnTo>
                    <a:pt x="1033" y="515"/>
                  </a:lnTo>
                  <a:lnTo>
                    <a:pt x="964" y="378"/>
                  </a:lnTo>
                  <a:lnTo>
                    <a:pt x="774" y="378"/>
                  </a:lnTo>
                  <a:lnTo>
                    <a:pt x="749" y="283"/>
                  </a:lnTo>
                  <a:lnTo>
                    <a:pt x="791" y="102"/>
                  </a:lnTo>
                  <a:lnTo>
                    <a:pt x="749" y="51"/>
                  </a:lnTo>
                  <a:lnTo>
                    <a:pt x="594" y="24"/>
                  </a:lnTo>
                  <a:close/>
                </a:path>
              </a:pathLst>
            </a:custGeom>
            <a:solidFill>
              <a:srgbClr val="66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37" name="Freeform 16">
              <a:extLst>
                <a:ext uri="{FF2B5EF4-FFF2-40B4-BE49-F238E27FC236}">
                  <a16:creationId xmlns:a16="http://schemas.microsoft.com/office/drawing/2014/main" id="{16A51FED-ACE8-4060-9566-44905E87FF3E}"/>
                </a:ext>
              </a:extLst>
            </p:cNvPr>
            <p:cNvSpPr>
              <a:spLocks/>
            </p:cNvSpPr>
            <p:nvPr/>
          </p:nvSpPr>
          <p:spPr bwMode="auto">
            <a:xfrm>
              <a:off x="3480" y="1591"/>
              <a:ext cx="1148" cy="1056"/>
            </a:xfrm>
            <a:custGeom>
              <a:avLst/>
              <a:gdLst>
                <a:gd name="T0" fmla="*/ 0 w 3688"/>
                <a:gd name="T1" fmla="*/ 0 h 3395"/>
                <a:gd name="T2" fmla="*/ 0 w 3688"/>
                <a:gd name="T3" fmla="*/ 0 h 3395"/>
                <a:gd name="T4" fmla="*/ 0 w 3688"/>
                <a:gd name="T5" fmla="*/ 0 h 3395"/>
                <a:gd name="T6" fmla="*/ 0 w 3688"/>
                <a:gd name="T7" fmla="*/ 0 h 3395"/>
                <a:gd name="T8" fmla="*/ 0 w 3688"/>
                <a:gd name="T9" fmla="*/ 0 h 3395"/>
                <a:gd name="T10" fmla="*/ 0 w 3688"/>
                <a:gd name="T11" fmla="*/ 0 h 3395"/>
                <a:gd name="T12" fmla="*/ 0 w 3688"/>
                <a:gd name="T13" fmla="*/ 0 h 3395"/>
                <a:gd name="T14" fmla="*/ 0 w 3688"/>
                <a:gd name="T15" fmla="*/ 0 h 3395"/>
                <a:gd name="T16" fmla="*/ 0 w 3688"/>
                <a:gd name="T17" fmla="*/ 0 h 3395"/>
                <a:gd name="T18" fmla="*/ 0 w 3688"/>
                <a:gd name="T19" fmla="*/ 0 h 3395"/>
                <a:gd name="T20" fmla="*/ 0 w 3688"/>
                <a:gd name="T21" fmla="*/ 0 h 3395"/>
                <a:gd name="T22" fmla="*/ 0 w 3688"/>
                <a:gd name="T23" fmla="*/ 0 h 3395"/>
                <a:gd name="T24" fmla="*/ 0 w 3688"/>
                <a:gd name="T25" fmla="*/ 0 h 3395"/>
                <a:gd name="T26" fmla="*/ 0 w 3688"/>
                <a:gd name="T27" fmla="*/ 0 h 3395"/>
                <a:gd name="T28" fmla="*/ 0 w 3688"/>
                <a:gd name="T29" fmla="*/ 0 h 3395"/>
                <a:gd name="T30" fmla="*/ 0 w 3688"/>
                <a:gd name="T31" fmla="*/ 0 h 3395"/>
                <a:gd name="T32" fmla="*/ 0 w 3688"/>
                <a:gd name="T33" fmla="*/ 0 h 3395"/>
                <a:gd name="T34" fmla="*/ 0 w 3688"/>
                <a:gd name="T35" fmla="*/ 0 h 3395"/>
                <a:gd name="T36" fmla="*/ 0 w 3688"/>
                <a:gd name="T37" fmla="*/ 0 h 3395"/>
                <a:gd name="T38" fmla="*/ 0 w 3688"/>
                <a:gd name="T39" fmla="*/ 0 h 3395"/>
                <a:gd name="T40" fmla="*/ 0 w 3688"/>
                <a:gd name="T41" fmla="*/ 0 h 3395"/>
                <a:gd name="T42" fmla="*/ 0 w 3688"/>
                <a:gd name="T43" fmla="*/ 0 h 3395"/>
                <a:gd name="T44" fmla="*/ 0 w 3688"/>
                <a:gd name="T45" fmla="*/ 0 h 3395"/>
                <a:gd name="T46" fmla="*/ 0 w 3688"/>
                <a:gd name="T47" fmla="*/ 0 h 3395"/>
                <a:gd name="T48" fmla="*/ 0 w 3688"/>
                <a:gd name="T49" fmla="*/ 0 h 3395"/>
                <a:gd name="T50" fmla="*/ 0 w 3688"/>
                <a:gd name="T51" fmla="*/ 0 h 3395"/>
                <a:gd name="T52" fmla="*/ 0 w 3688"/>
                <a:gd name="T53" fmla="*/ 0 h 3395"/>
                <a:gd name="T54" fmla="*/ 0 w 3688"/>
                <a:gd name="T55" fmla="*/ 0 h 3395"/>
                <a:gd name="T56" fmla="*/ 0 w 3688"/>
                <a:gd name="T57" fmla="*/ 0 h 3395"/>
                <a:gd name="T58" fmla="*/ 0 w 3688"/>
                <a:gd name="T59" fmla="*/ 0 h 3395"/>
                <a:gd name="T60" fmla="*/ 0 w 3688"/>
                <a:gd name="T61" fmla="*/ 0 h 3395"/>
                <a:gd name="T62" fmla="*/ 0 w 3688"/>
                <a:gd name="T63" fmla="*/ 0 h 3395"/>
                <a:gd name="T64" fmla="*/ 0 w 3688"/>
                <a:gd name="T65" fmla="*/ 0 h 3395"/>
                <a:gd name="T66" fmla="*/ 0 w 3688"/>
                <a:gd name="T67" fmla="*/ 0 h 3395"/>
                <a:gd name="T68" fmla="*/ 0 w 3688"/>
                <a:gd name="T69" fmla="*/ 0 h 3395"/>
                <a:gd name="T70" fmla="*/ 0 w 3688"/>
                <a:gd name="T71" fmla="*/ 0 h 3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8"/>
                <a:gd name="T109" fmla="*/ 0 h 3395"/>
                <a:gd name="T110" fmla="*/ 3688 w 3688"/>
                <a:gd name="T111" fmla="*/ 3395 h 3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8" h="3395">
                  <a:moveTo>
                    <a:pt x="1914" y="25"/>
                  </a:moveTo>
                  <a:lnTo>
                    <a:pt x="1633" y="0"/>
                  </a:lnTo>
                  <a:lnTo>
                    <a:pt x="1334" y="42"/>
                  </a:lnTo>
                  <a:lnTo>
                    <a:pt x="1068" y="116"/>
                  </a:lnTo>
                  <a:lnTo>
                    <a:pt x="886" y="200"/>
                  </a:lnTo>
                  <a:lnTo>
                    <a:pt x="712" y="316"/>
                  </a:lnTo>
                  <a:lnTo>
                    <a:pt x="538" y="456"/>
                  </a:lnTo>
                  <a:lnTo>
                    <a:pt x="347" y="673"/>
                  </a:lnTo>
                  <a:lnTo>
                    <a:pt x="239" y="821"/>
                  </a:lnTo>
                  <a:lnTo>
                    <a:pt x="140" y="1029"/>
                  </a:lnTo>
                  <a:lnTo>
                    <a:pt x="57" y="1213"/>
                  </a:lnTo>
                  <a:lnTo>
                    <a:pt x="7" y="1462"/>
                  </a:lnTo>
                  <a:lnTo>
                    <a:pt x="0" y="1702"/>
                  </a:lnTo>
                  <a:lnTo>
                    <a:pt x="24" y="1985"/>
                  </a:lnTo>
                  <a:lnTo>
                    <a:pt x="106" y="2241"/>
                  </a:lnTo>
                  <a:lnTo>
                    <a:pt x="201" y="2490"/>
                  </a:lnTo>
                  <a:lnTo>
                    <a:pt x="330" y="2680"/>
                  </a:lnTo>
                  <a:lnTo>
                    <a:pt x="501" y="2869"/>
                  </a:lnTo>
                  <a:lnTo>
                    <a:pt x="682" y="3025"/>
                  </a:lnTo>
                  <a:lnTo>
                    <a:pt x="920" y="3171"/>
                  </a:lnTo>
                  <a:lnTo>
                    <a:pt x="1159" y="3262"/>
                  </a:lnTo>
                  <a:lnTo>
                    <a:pt x="1433" y="3336"/>
                  </a:lnTo>
                  <a:lnTo>
                    <a:pt x="1732" y="3386"/>
                  </a:lnTo>
                  <a:lnTo>
                    <a:pt x="2005" y="3395"/>
                  </a:lnTo>
                  <a:lnTo>
                    <a:pt x="2287" y="3361"/>
                  </a:lnTo>
                  <a:lnTo>
                    <a:pt x="2618" y="3283"/>
                  </a:lnTo>
                  <a:lnTo>
                    <a:pt x="2834" y="3203"/>
                  </a:lnTo>
                  <a:lnTo>
                    <a:pt x="3099" y="3038"/>
                  </a:lnTo>
                  <a:lnTo>
                    <a:pt x="3330" y="2848"/>
                  </a:lnTo>
                  <a:lnTo>
                    <a:pt x="3456" y="2698"/>
                  </a:lnTo>
                  <a:lnTo>
                    <a:pt x="3614" y="2441"/>
                  </a:lnTo>
                  <a:lnTo>
                    <a:pt x="3678" y="2241"/>
                  </a:lnTo>
                  <a:lnTo>
                    <a:pt x="3688" y="2108"/>
                  </a:lnTo>
                  <a:lnTo>
                    <a:pt x="3638" y="2025"/>
                  </a:lnTo>
                  <a:lnTo>
                    <a:pt x="3614" y="2167"/>
                  </a:lnTo>
                  <a:lnTo>
                    <a:pt x="3572" y="2308"/>
                  </a:lnTo>
                  <a:lnTo>
                    <a:pt x="3471" y="2473"/>
                  </a:lnTo>
                  <a:lnTo>
                    <a:pt x="3456" y="2357"/>
                  </a:lnTo>
                  <a:lnTo>
                    <a:pt x="3389" y="2374"/>
                  </a:lnTo>
                  <a:lnTo>
                    <a:pt x="3397" y="2481"/>
                  </a:lnTo>
                  <a:lnTo>
                    <a:pt x="3407" y="2589"/>
                  </a:lnTo>
                  <a:lnTo>
                    <a:pt x="3256" y="2730"/>
                  </a:lnTo>
                  <a:lnTo>
                    <a:pt x="3157" y="2848"/>
                  </a:lnTo>
                  <a:lnTo>
                    <a:pt x="2983" y="2964"/>
                  </a:lnTo>
                  <a:lnTo>
                    <a:pt x="2800" y="3063"/>
                  </a:lnTo>
                  <a:lnTo>
                    <a:pt x="2669" y="3146"/>
                  </a:lnTo>
                  <a:lnTo>
                    <a:pt x="2395" y="3213"/>
                  </a:lnTo>
                  <a:lnTo>
                    <a:pt x="2097" y="3253"/>
                  </a:lnTo>
                  <a:lnTo>
                    <a:pt x="1823" y="3262"/>
                  </a:lnTo>
                  <a:lnTo>
                    <a:pt x="1557" y="3237"/>
                  </a:lnTo>
                  <a:lnTo>
                    <a:pt x="1342" y="3171"/>
                  </a:lnTo>
                  <a:lnTo>
                    <a:pt x="1036" y="3070"/>
                  </a:lnTo>
                  <a:lnTo>
                    <a:pt x="836" y="2954"/>
                  </a:lnTo>
                  <a:lnTo>
                    <a:pt x="671" y="2814"/>
                  </a:lnTo>
                  <a:lnTo>
                    <a:pt x="439" y="2631"/>
                  </a:lnTo>
                  <a:lnTo>
                    <a:pt x="289" y="2407"/>
                  </a:lnTo>
                  <a:lnTo>
                    <a:pt x="207" y="2224"/>
                  </a:lnTo>
                  <a:lnTo>
                    <a:pt x="140" y="2025"/>
                  </a:lnTo>
                  <a:lnTo>
                    <a:pt x="106" y="1852"/>
                  </a:lnTo>
                  <a:lnTo>
                    <a:pt x="98" y="1694"/>
                  </a:lnTo>
                  <a:lnTo>
                    <a:pt x="123" y="1494"/>
                  </a:lnTo>
                  <a:lnTo>
                    <a:pt x="165" y="1295"/>
                  </a:lnTo>
                  <a:lnTo>
                    <a:pt x="256" y="1063"/>
                  </a:lnTo>
                  <a:lnTo>
                    <a:pt x="397" y="797"/>
                  </a:lnTo>
                  <a:lnTo>
                    <a:pt x="545" y="624"/>
                  </a:lnTo>
                  <a:lnTo>
                    <a:pt x="695" y="456"/>
                  </a:lnTo>
                  <a:lnTo>
                    <a:pt x="903" y="299"/>
                  </a:lnTo>
                  <a:lnTo>
                    <a:pt x="1142" y="192"/>
                  </a:lnTo>
                  <a:lnTo>
                    <a:pt x="1359" y="116"/>
                  </a:lnTo>
                  <a:lnTo>
                    <a:pt x="1665" y="67"/>
                  </a:lnTo>
                  <a:lnTo>
                    <a:pt x="19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38" name="Freeform 17">
              <a:extLst>
                <a:ext uri="{FF2B5EF4-FFF2-40B4-BE49-F238E27FC236}">
                  <a16:creationId xmlns:a16="http://schemas.microsoft.com/office/drawing/2014/main" id="{DE1EDDBC-6A75-4A0A-83B9-8900E9618C33}"/>
                </a:ext>
              </a:extLst>
            </p:cNvPr>
            <p:cNvSpPr>
              <a:spLocks/>
            </p:cNvSpPr>
            <p:nvPr/>
          </p:nvSpPr>
          <p:spPr bwMode="auto">
            <a:xfrm>
              <a:off x="4169" y="1606"/>
              <a:ext cx="501" cy="630"/>
            </a:xfrm>
            <a:custGeom>
              <a:avLst/>
              <a:gdLst>
                <a:gd name="T0" fmla="*/ 0 w 1608"/>
                <a:gd name="T1" fmla="*/ 0 h 2026"/>
                <a:gd name="T2" fmla="*/ 0 w 1608"/>
                <a:gd name="T3" fmla="*/ 0 h 2026"/>
                <a:gd name="T4" fmla="*/ 0 w 1608"/>
                <a:gd name="T5" fmla="*/ 0 h 2026"/>
                <a:gd name="T6" fmla="*/ 0 w 1608"/>
                <a:gd name="T7" fmla="*/ 0 h 2026"/>
                <a:gd name="T8" fmla="*/ 0 w 1608"/>
                <a:gd name="T9" fmla="*/ 0 h 2026"/>
                <a:gd name="T10" fmla="*/ 0 w 1608"/>
                <a:gd name="T11" fmla="*/ 0 h 2026"/>
                <a:gd name="T12" fmla="*/ 0 w 1608"/>
                <a:gd name="T13" fmla="*/ 0 h 2026"/>
                <a:gd name="T14" fmla="*/ 0 w 1608"/>
                <a:gd name="T15" fmla="*/ 0 h 2026"/>
                <a:gd name="T16" fmla="*/ 0 w 1608"/>
                <a:gd name="T17" fmla="*/ 0 h 2026"/>
                <a:gd name="T18" fmla="*/ 0 w 1608"/>
                <a:gd name="T19" fmla="*/ 0 h 2026"/>
                <a:gd name="T20" fmla="*/ 0 w 1608"/>
                <a:gd name="T21" fmla="*/ 0 h 2026"/>
                <a:gd name="T22" fmla="*/ 0 w 1608"/>
                <a:gd name="T23" fmla="*/ 0 h 2026"/>
                <a:gd name="T24" fmla="*/ 0 w 1608"/>
                <a:gd name="T25" fmla="*/ 0 h 2026"/>
                <a:gd name="T26" fmla="*/ 0 w 1608"/>
                <a:gd name="T27" fmla="*/ 0 h 2026"/>
                <a:gd name="T28" fmla="*/ 0 w 1608"/>
                <a:gd name="T29" fmla="*/ 0 h 2026"/>
                <a:gd name="T30" fmla="*/ 0 w 1608"/>
                <a:gd name="T31" fmla="*/ 0 h 2026"/>
                <a:gd name="T32" fmla="*/ 0 w 1608"/>
                <a:gd name="T33" fmla="*/ 0 h 2026"/>
                <a:gd name="T34" fmla="*/ 0 w 1608"/>
                <a:gd name="T35" fmla="*/ 0 h 2026"/>
                <a:gd name="T36" fmla="*/ 0 w 1608"/>
                <a:gd name="T37" fmla="*/ 0 h 2026"/>
                <a:gd name="T38" fmla="*/ 0 w 1608"/>
                <a:gd name="T39" fmla="*/ 0 h 2026"/>
                <a:gd name="T40" fmla="*/ 0 w 1608"/>
                <a:gd name="T41" fmla="*/ 0 h 2026"/>
                <a:gd name="T42" fmla="*/ 0 w 1608"/>
                <a:gd name="T43" fmla="*/ 0 h 2026"/>
                <a:gd name="T44" fmla="*/ 0 w 1608"/>
                <a:gd name="T45" fmla="*/ 0 h 2026"/>
                <a:gd name="T46" fmla="*/ 0 w 1608"/>
                <a:gd name="T47" fmla="*/ 0 h 2026"/>
                <a:gd name="T48" fmla="*/ 0 w 1608"/>
                <a:gd name="T49" fmla="*/ 0 h 2026"/>
                <a:gd name="T50" fmla="*/ 0 w 1608"/>
                <a:gd name="T51" fmla="*/ 0 h 2026"/>
                <a:gd name="T52" fmla="*/ 0 w 1608"/>
                <a:gd name="T53" fmla="*/ 0 h 20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8"/>
                <a:gd name="T82" fmla="*/ 0 h 2026"/>
                <a:gd name="T83" fmla="*/ 1608 w 1608"/>
                <a:gd name="T84" fmla="*/ 2026 h 20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8" h="2026">
                  <a:moveTo>
                    <a:pt x="0" y="0"/>
                  </a:moveTo>
                  <a:lnTo>
                    <a:pt x="323" y="83"/>
                  </a:lnTo>
                  <a:lnTo>
                    <a:pt x="562" y="167"/>
                  </a:lnTo>
                  <a:lnTo>
                    <a:pt x="794" y="273"/>
                  </a:lnTo>
                  <a:lnTo>
                    <a:pt x="1005" y="410"/>
                  </a:lnTo>
                  <a:lnTo>
                    <a:pt x="1159" y="557"/>
                  </a:lnTo>
                  <a:lnTo>
                    <a:pt x="1289" y="686"/>
                  </a:lnTo>
                  <a:lnTo>
                    <a:pt x="1433" y="922"/>
                  </a:lnTo>
                  <a:lnTo>
                    <a:pt x="1517" y="1112"/>
                  </a:lnTo>
                  <a:lnTo>
                    <a:pt x="1574" y="1311"/>
                  </a:lnTo>
                  <a:lnTo>
                    <a:pt x="1608" y="1528"/>
                  </a:lnTo>
                  <a:lnTo>
                    <a:pt x="1591" y="1767"/>
                  </a:lnTo>
                  <a:lnTo>
                    <a:pt x="1532" y="2026"/>
                  </a:lnTo>
                  <a:lnTo>
                    <a:pt x="1500" y="1876"/>
                  </a:lnTo>
                  <a:lnTo>
                    <a:pt x="1450" y="1701"/>
                  </a:lnTo>
                  <a:lnTo>
                    <a:pt x="1458" y="1528"/>
                  </a:lnTo>
                  <a:lnTo>
                    <a:pt x="1441" y="1262"/>
                  </a:lnTo>
                  <a:lnTo>
                    <a:pt x="1384" y="1079"/>
                  </a:lnTo>
                  <a:lnTo>
                    <a:pt x="1300" y="905"/>
                  </a:lnTo>
                  <a:lnTo>
                    <a:pt x="1201" y="747"/>
                  </a:lnTo>
                  <a:lnTo>
                    <a:pt x="1068" y="623"/>
                  </a:lnTo>
                  <a:lnTo>
                    <a:pt x="819" y="406"/>
                  </a:lnTo>
                  <a:lnTo>
                    <a:pt x="597" y="273"/>
                  </a:lnTo>
                  <a:lnTo>
                    <a:pt x="365" y="184"/>
                  </a:lnTo>
                  <a:lnTo>
                    <a:pt x="106" y="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39" name="Freeform 18">
              <a:extLst>
                <a:ext uri="{FF2B5EF4-FFF2-40B4-BE49-F238E27FC236}">
                  <a16:creationId xmlns:a16="http://schemas.microsoft.com/office/drawing/2014/main" id="{4D032420-8F01-4AA7-A73B-682E13A4FAC5}"/>
                </a:ext>
              </a:extLst>
            </p:cNvPr>
            <p:cNvSpPr>
              <a:spLocks/>
            </p:cNvSpPr>
            <p:nvPr/>
          </p:nvSpPr>
          <p:spPr bwMode="auto">
            <a:xfrm>
              <a:off x="3498" y="1934"/>
              <a:ext cx="96" cy="181"/>
            </a:xfrm>
            <a:custGeom>
              <a:avLst/>
              <a:gdLst>
                <a:gd name="T0" fmla="*/ 0 w 308"/>
                <a:gd name="T1" fmla="*/ 0 h 579"/>
                <a:gd name="T2" fmla="*/ 0 w 308"/>
                <a:gd name="T3" fmla="*/ 0 h 579"/>
                <a:gd name="T4" fmla="*/ 0 w 308"/>
                <a:gd name="T5" fmla="*/ 0 h 579"/>
                <a:gd name="T6" fmla="*/ 0 w 308"/>
                <a:gd name="T7" fmla="*/ 0 h 579"/>
                <a:gd name="T8" fmla="*/ 0 w 308"/>
                <a:gd name="T9" fmla="*/ 0 h 579"/>
                <a:gd name="T10" fmla="*/ 0 w 308"/>
                <a:gd name="T11" fmla="*/ 0 h 579"/>
                <a:gd name="T12" fmla="*/ 0 w 308"/>
                <a:gd name="T13" fmla="*/ 0 h 579"/>
                <a:gd name="T14" fmla="*/ 0 w 308"/>
                <a:gd name="T15" fmla="*/ 0 h 579"/>
                <a:gd name="T16" fmla="*/ 0 w 308"/>
                <a:gd name="T17" fmla="*/ 0 h 579"/>
                <a:gd name="T18" fmla="*/ 0 w 308"/>
                <a:gd name="T19" fmla="*/ 0 h 579"/>
                <a:gd name="T20" fmla="*/ 0 w 308"/>
                <a:gd name="T21" fmla="*/ 0 h 579"/>
                <a:gd name="T22" fmla="*/ 0 w 308"/>
                <a:gd name="T23" fmla="*/ 0 h 579"/>
                <a:gd name="T24" fmla="*/ 0 w 308"/>
                <a:gd name="T25" fmla="*/ 0 h 579"/>
                <a:gd name="T26" fmla="*/ 0 w 308"/>
                <a:gd name="T27" fmla="*/ 0 h 579"/>
                <a:gd name="T28" fmla="*/ 0 w 308"/>
                <a:gd name="T29" fmla="*/ 0 h 579"/>
                <a:gd name="T30" fmla="*/ 0 w 308"/>
                <a:gd name="T31" fmla="*/ 0 h 579"/>
                <a:gd name="T32" fmla="*/ 0 w 308"/>
                <a:gd name="T33" fmla="*/ 0 h 579"/>
                <a:gd name="T34" fmla="*/ 0 w 308"/>
                <a:gd name="T35" fmla="*/ 0 h 5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8"/>
                <a:gd name="T55" fmla="*/ 0 h 579"/>
                <a:gd name="T56" fmla="*/ 308 w 308"/>
                <a:gd name="T57" fmla="*/ 579 h 5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8" h="579">
                  <a:moveTo>
                    <a:pt x="17" y="579"/>
                  </a:moveTo>
                  <a:lnTo>
                    <a:pt x="83" y="488"/>
                  </a:lnTo>
                  <a:lnTo>
                    <a:pt x="165" y="463"/>
                  </a:lnTo>
                  <a:lnTo>
                    <a:pt x="232" y="448"/>
                  </a:lnTo>
                  <a:lnTo>
                    <a:pt x="249" y="397"/>
                  </a:lnTo>
                  <a:lnTo>
                    <a:pt x="266" y="256"/>
                  </a:lnTo>
                  <a:lnTo>
                    <a:pt x="308" y="140"/>
                  </a:lnTo>
                  <a:lnTo>
                    <a:pt x="298" y="81"/>
                  </a:lnTo>
                  <a:lnTo>
                    <a:pt x="116" y="0"/>
                  </a:lnTo>
                  <a:lnTo>
                    <a:pt x="83" y="91"/>
                  </a:lnTo>
                  <a:lnTo>
                    <a:pt x="182" y="123"/>
                  </a:lnTo>
                  <a:lnTo>
                    <a:pt x="182" y="207"/>
                  </a:lnTo>
                  <a:lnTo>
                    <a:pt x="157" y="298"/>
                  </a:lnTo>
                  <a:lnTo>
                    <a:pt x="140" y="389"/>
                  </a:lnTo>
                  <a:lnTo>
                    <a:pt x="91" y="431"/>
                  </a:lnTo>
                  <a:lnTo>
                    <a:pt x="0" y="456"/>
                  </a:lnTo>
                  <a:lnTo>
                    <a:pt x="17"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40" name="Freeform 19">
              <a:extLst>
                <a:ext uri="{FF2B5EF4-FFF2-40B4-BE49-F238E27FC236}">
                  <a16:creationId xmlns:a16="http://schemas.microsoft.com/office/drawing/2014/main" id="{2F13C39E-A7E0-44AB-ADB2-C6F497A736EA}"/>
                </a:ext>
              </a:extLst>
            </p:cNvPr>
            <p:cNvSpPr>
              <a:spLocks/>
            </p:cNvSpPr>
            <p:nvPr/>
          </p:nvSpPr>
          <p:spPr bwMode="auto">
            <a:xfrm>
              <a:off x="4082" y="2092"/>
              <a:ext cx="173" cy="64"/>
            </a:xfrm>
            <a:custGeom>
              <a:avLst/>
              <a:gdLst>
                <a:gd name="T0" fmla="*/ 0 w 555"/>
                <a:gd name="T1" fmla="*/ 0 h 207"/>
                <a:gd name="T2" fmla="*/ 0 w 555"/>
                <a:gd name="T3" fmla="*/ 0 h 207"/>
                <a:gd name="T4" fmla="*/ 0 w 555"/>
                <a:gd name="T5" fmla="*/ 0 h 207"/>
                <a:gd name="T6" fmla="*/ 0 w 555"/>
                <a:gd name="T7" fmla="*/ 0 h 207"/>
                <a:gd name="T8" fmla="*/ 0 w 555"/>
                <a:gd name="T9" fmla="*/ 0 h 207"/>
                <a:gd name="T10" fmla="*/ 0 w 555"/>
                <a:gd name="T11" fmla="*/ 0 h 207"/>
                <a:gd name="T12" fmla="*/ 0 w 555"/>
                <a:gd name="T13" fmla="*/ 0 h 207"/>
                <a:gd name="T14" fmla="*/ 0 w 555"/>
                <a:gd name="T15" fmla="*/ 0 h 207"/>
                <a:gd name="T16" fmla="*/ 0 w 555"/>
                <a:gd name="T17" fmla="*/ 0 h 207"/>
                <a:gd name="T18" fmla="*/ 0 w 555"/>
                <a:gd name="T19" fmla="*/ 0 h 207"/>
                <a:gd name="T20" fmla="*/ 0 w 555"/>
                <a:gd name="T21" fmla="*/ 0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5"/>
                <a:gd name="T34" fmla="*/ 0 h 207"/>
                <a:gd name="T35" fmla="*/ 555 w 55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5" h="207">
                  <a:moveTo>
                    <a:pt x="0" y="133"/>
                  </a:moveTo>
                  <a:lnTo>
                    <a:pt x="183" y="67"/>
                  </a:lnTo>
                  <a:lnTo>
                    <a:pt x="323" y="17"/>
                  </a:lnTo>
                  <a:lnTo>
                    <a:pt x="555" y="0"/>
                  </a:lnTo>
                  <a:lnTo>
                    <a:pt x="521" y="67"/>
                  </a:lnTo>
                  <a:lnTo>
                    <a:pt x="363" y="67"/>
                  </a:lnTo>
                  <a:lnTo>
                    <a:pt x="223" y="116"/>
                  </a:lnTo>
                  <a:lnTo>
                    <a:pt x="124" y="166"/>
                  </a:lnTo>
                  <a:lnTo>
                    <a:pt x="25" y="207"/>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41" name="Freeform 20">
              <a:extLst>
                <a:ext uri="{FF2B5EF4-FFF2-40B4-BE49-F238E27FC236}">
                  <a16:creationId xmlns:a16="http://schemas.microsoft.com/office/drawing/2014/main" id="{1C93C506-4F3C-49C1-8CD0-E701E366E417}"/>
                </a:ext>
              </a:extLst>
            </p:cNvPr>
            <p:cNvSpPr>
              <a:spLocks/>
            </p:cNvSpPr>
            <p:nvPr/>
          </p:nvSpPr>
          <p:spPr bwMode="auto">
            <a:xfrm>
              <a:off x="4249" y="2103"/>
              <a:ext cx="142" cy="268"/>
            </a:xfrm>
            <a:custGeom>
              <a:avLst/>
              <a:gdLst>
                <a:gd name="T0" fmla="*/ 0 w 457"/>
                <a:gd name="T1" fmla="*/ 0 h 862"/>
                <a:gd name="T2" fmla="*/ 0 w 457"/>
                <a:gd name="T3" fmla="*/ 0 h 862"/>
                <a:gd name="T4" fmla="*/ 0 w 457"/>
                <a:gd name="T5" fmla="*/ 0 h 862"/>
                <a:gd name="T6" fmla="*/ 0 w 457"/>
                <a:gd name="T7" fmla="*/ 0 h 862"/>
                <a:gd name="T8" fmla="*/ 0 w 457"/>
                <a:gd name="T9" fmla="*/ 0 h 862"/>
                <a:gd name="T10" fmla="*/ 0 w 457"/>
                <a:gd name="T11" fmla="*/ 0 h 862"/>
                <a:gd name="T12" fmla="*/ 0 w 457"/>
                <a:gd name="T13" fmla="*/ 0 h 862"/>
                <a:gd name="T14" fmla="*/ 0 w 457"/>
                <a:gd name="T15" fmla="*/ 0 h 862"/>
                <a:gd name="T16" fmla="*/ 0 w 457"/>
                <a:gd name="T17" fmla="*/ 0 h 862"/>
                <a:gd name="T18" fmla="*/ 0 w 457"/>
                <a:gd name="T19" fmla="*/ 0 h 862"/>
                <a:gd name="T20" fmla="*/ 0 w 457"/>
                <a:gd name="T21" fmla="*/ 0 h 862"/>
                <a:gd name="T22" fmla="*/ 0 w 457"/>
                <a:gd name="T23" fmla="*/ 0 h 862"/>
                <a:gd name="T24" fmla="*/ 0 w 457"/>
                <a:gd name="T25" fmla="*/ 0 h 862"/>
                <a:gd name="T26" fmla="*/ 0 w 457"/>
                <a:gd name="T27" fmla="*/ 0 h 862"/>
                <a:gd name="T28" fmla="*/ 0 w 457"/>
                <a:gd name="T29" fmla="*/ 0 h 862"/>
                <a:gd name="T30" fmla="*/ 0 w 457"/>
                <a:gd name="T31" fmla="*/ 0 h 862"/>
                <a:gd name="T32" fmla="*/ 0 w 457"/>
                <a:gd name="T33" fmla="*/ 0 h 862"/>
                <a:gd name="T34" fmla="*/ 0 w 457"/>
                <a:gd name="T35" fmla="*/ 0 h 862"/>
                <a:gd name="T36" fmla="*/ 0 w 457"/>
                <a:gd name="T37" fmla="*/ 0 h 862"/>
                <a:gd name="T38" fmla="*/ 0 w 457"/>
                <a:gd name="T39" fmla="*/ 0 h 862"/>
                <a:gd name="T40" fmla="*/ 0 w 457"/>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7"/>
                <a:gd name="T64" fmla="*/ 0 h 862"/>
                <a:gd name="T65" fmla="*/ 457 w 457"/>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7" h="862">
                  <a:moveTo>
                    <a:pt x="225" y="0"/>
                  </a:moveTo>
                  <a:lnTo>
                    <a:pt x="274" y="49"/>
                  </a:lnTo>
                  <a:lnTo>
                    <a:pt x="407" y="57"/>
                  </a:lnTo>
                  <a:lnTo>
                    <a:pt x="457" y="115"/>
                  </a:lnTo>
                  <a:lnTo>
                    <a:pt x="439" y="298"/>
                  </a:lnTo>
                  <a:lnTo>
                    <a:pt x="407" y="505"/>
                  </a:lnTo>
                  <a:lnTo>
                    <a:pt x="380" y="695"/>
                  </a:lnTo>
                  <a:lnTo>
                    <a:pt x="356" y="811"/>
                  </a:lnTo>
                  <a:lnTo>
                    <a:pt x="240" y="862"/>
                  </a:lnTo>
                  <a:lnTo>
                    <a:pt x="0" y="862"/>
                  </a:lnTo>
                  <a:lnTo>
                    <a:pt x="17" y="811"/>
                  </a:lnTo>
                  <a:lnTo>
                    <a:pt x="116" y="821"/>
                  </a:lnTo>
                  <a:lnTo>
                    <a:pt x="240" y="779"/>
                  </a:lnTo>
                  <a:lnTo>
                    <a:pt x="306" y="705"/>
                  </a:lnTo>
                  <a:lnTo>
                    <a:pt x="323" y="522"/>
                  </a:lnTo>
                  <a:lnTo>
                    <a:pt x="365" y="264"/>
                  </a:lnTo>
                  <a:lnTo>
                    <a:pt x="356" y="140"/>
                  </a:lnTo>
                  <a:lnTo>
                    <a:pt x="291" y="115"/>
                  </a:lnTo>
                  <a:lnTo>
                    <a:pt x="215" y="9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42" name="Freeform 21">
              <a:extLst>
                <a:ext uri="{FF2B5EF4-FFF2-40B4-BE49-F238E27FC236}">
                  <a16:creationId xmlns:a16="http://schemas.microsoft.com/office/drawing/2014/main" id="{0D65C458-1B47-4FAE-94F8-3E5346458AB7}"/>
                </a:ext>
              </a:extLst>
            </p:cNvPr>
            <p:cNvSpPr>
              <a:spLocks/>
            </p:cNvSpPr>
            <p:nvPr/>
          </p:nvSpPr>
          <p:spPr bwMode="auto">
            <a:xfrm>
              <a:off x="4071" y="2376"/>
              <a:ext cx="149" cy="178"/>
            </a:xfrm>
            <a:custGeom>
              <a:avLst/>
              <a:gdLst>
                <a:gd name="T0" fmla="*/ 0 w 481"/>
                <a:gd name="T1" fmla="*/ 0 h 572"/>
                <a:gd name="T2" fmla="*/ 0 w 481"/>
                <a:gd name="T3" fmla="*/ 0 h 572"/>
                <a:gd name="T4" fmla="*/ 0 w 481"/>
                <a:gd name="T5" fmla="*/ 0 h 572"/>
                <a:gd name="T6" fmla="*/ 0 w 481"/>
                <a:gd name="T7" fmla="*/ 0 h 572"/>
                <a:gd name="T8" fmla="*/ 0 w 481"/>
                <a:gd name="T9" fmla="*/ 0 h 572"/>
                <a:gd name="T10" fmla="*/ 0 w 481"/>
                <a:gd name="T11" fmla="*/ 0 h 572"/>
                <a:gd name="T12" fmla="*/ 0 w 481"/>
                <a:gd name="T13" fmla="*/ 0 h 572"/>
                <a:gd name="T14" fmla="*/ 0 w 481"/>
                <a:gd name="T15" fmla="*/ 0 h 572"/>
                <a:gd name="T16" fmla="*/ 0 w 481"/>
                <a:gd name="T17" fmla="*/ 0 h 572"/>
                <a:gd name="T18" fmla="*/ 0 w 481"/>
                <a:gd name="T19" fmla="*/ 0 h 572"/>
                <a:gd name="T20" fmla="*/ 0 w 481"/>
                <a:gd name="T21" fmla="*/ 0 h 572"/>
                <a:gd name="T22" fmla="*/ 0 w 481"/>
                <a:gd name="T23" fmla="*/ 0 h 572"/>
                <a:gd name="T24" fmla="*/ 0 w 481"/>
                <a:gd name="T25" fmla="*/ 0 h 572"/>
                <a:gd name="T26" fmla="*/ 0 w 481"/>
                <a:gd name="T27" fmla="*/ 0 h 572"/>
                <a:gd name="T28" fmla="*/ 0 w 481"/>
                <a:gd name="T29" fmla="*/ 0 h 572"/>
                <a:gd name="T30" fmla="*/ 0 w 481"/>
                <a:gd name="T31" fmla="*/ 0 h 572"/>
                <a:gd name="T32" fmla="*/ 0 w 481"/>
                <a:gd name="T33" fmla="*/ 0 h 572"/>
                <a:gd name="T34" fmla="*/ 0 w 481"/>
                <a:gd name="T35" fmla="*/ 0 h 572"/>
                <a:gd name="T36" fmla="*/ 0 w 481"/>
                <a:gd name="T37" fmla="*/ 0 h 572"/>
                <a:gd name="T38" fmla="*/ 0 w 481"/>
                <a:gd name="T39" fmla="*/ 0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1"/>
                <a:gd name="T61" fmla="*/ 0 h 572"/>
                <a:gd name="T62" fmla="*/ 481 w 481"/>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1" h="572">
                  <a:moveTo>
                    <a:pt x="0" y="399"/>
                  </a:moveTo>
                  <a:lnTo>
                    <a:pt x="8" y="540"/>
                  </a:lnTo>
                  <a:lnTo>
                    <a:pt x="59" y="572"/>
                  </a:lnTo>
                  <a:lnTo>
                    <a:pt x="165" y="498"/>
                  </a:lnTo>
                  <a:lnTo>
                    <a:pt x="298" y="416"/>
                  </a:lnTo>
                  <a:lnTo>
                    <a:pt x="357" y="332"/>
                  </a:lnTo>
                  <a:lnTo>
                    <a:pt x="348" y="249"/>
                  </a:lnTo>
                  <a:lnTo>
                    <a:pt x="397" y="157"/>
                  </a:lnTo>
                  <a:lnTo>
                    <a:pt x="481" y="66"/>
                  </a:lnTo>
                  <a:lnTo>
                    <a:pt x="432" y="0"/>
                  </a:lnTo>
                  <a:lnTo>
                    <a:pt x="357" y="83"/>
                  </a:lnTo>
                  <a:lnTo>
                    <a:pt x="298" y="150"/>
                  </a:lnTo>
                  <a:lnTo>
                    <a:pt x="266" y="232"/>
                  </a:lnTo>
                  <a:lnTo>
                    <a:pt x="257" y="325"/>
                  </a:lnTo>
                  <a:lnTo>
                    <a:pt x="224" y="382"/>
                  </a:lnTo>
                  <a:lnTo>
                    <a:pt x="141" y="441"/>
                  </a:lnTo>
                  <a:lnTo>
                    <a:pt x="91" y="482"/>
                  </a:lnTo>
                  <a:lnTo>
                    <a:pt x="49" y="374"/>
                  </a:lnTo>
                  <a:lnTo>
                    <a:pt x="0"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43" name="Freeform 22">
              <a:extLst>
                <a:ext uri="{FF2B5EF4-FFF2-40B4-BE49-F238E27FC236}">
                  <a16:creationId xmlns:a16="http://schemas.microsoft.com/office/drawing/2014/main" id="{D1957D6E-EE8D-4673-9373-A663AB64940B}"/>
                </a:ext>
              </a:extLst>
            </p:cNvPr>
            <p:cNvSpPr>
              <a:spLocks/>
            </p:cNvSpPr>
            <p:nvPr/>
          </p:nvSpPr>
          <p:spPr bwMode="auto">
            <a:xfrm>
              <a:off x="3875" y="2103"/>
              <a:ext cx="202" cy="369"/>
            </a:xfrm>
            <a:custGeom>
              <a:avLst/>
              <a:gdLst>
                <a:gd name="T0" fmla="*/ 0 w 646"/>
                <a:gd name="T1" fmla="*/ 0 h 1186"/>
                <a:gd name="T2" fmla="*/ 0 w 646"/>
                <a:gd name="T3" fmla="*/ 0 h 1186"/>
                <a:gd name="T4" fmla="*/ 0 w 646"/>
                <a:gd name="T5" fmla="*/ 0 h 1186"/>
                <a:gd name="T6" fmla="*/ 0 w 646"/>
                <a:gd name="T7" fmla="*/ 0 h 1186"/>
                <a:gd name="T8" fmla="*/ 0 w 646"/>
                <a:gd name="T9" fmla="*/ 0 h 1186"/>
                <a:gd name="T10" fmla="*/ 0 w 646"/>
                <a:gd name="T11" fmla="*/ 0 h 1186"/>
                <a:gd name="T12" fmla="*/ 0 w 646"/>
                <a:gd name="T13" fmla="*/ 0 h 1186"/>
                <a:gd name="T14" fmla="*/ 0 w 646"/>
                <a:gd name="T15" fmla="*/ 0 h 1186"/>
                <a:gd name="T16" fmla="*/ 0 w 646"/>
                <a:gd name="T17" fmla="*/ 0 h 1186"/>
                <a:gd name="T18" fmla="*/ 0 w 646"/>
                <a:gd name="T19" fmla="*/ 0 h 1186"/>
                <a:gd name="T20" fmla="*/ 0 w 646"/>
                <a:gd name="T21" fmla="*/ 0 h 1186"/>
                <a:gd name="T22" fmla="*/ 0 w 646"/>
                <a:gd name="T23" fmla="*/ 0 h 1186"/>
                <a:gd name="T24" fmla="*/ 0 w 646"/>
                <a:gd name="T25" fmla="*/ 0 h 1186"/>
                <a:gd name="T26" fmla="*/ 0 w 646"/>
                <a:gd name="T27" fmla="*/ 0 h 1186"/>
                <a:gd name="T28" fmla="*/ 0 w 646"/>
                <a:gd name="T29" fmla="*/ 0 h 1186"/>
                <a:gd name="T30" fmla="*/ 0 w 646"/>
                <a:gd name="T31" fmla="*/ 0 h 1186"/>
                <a:gd name="T32" fmla="*/ 0 w 646"/>
                <a:gd name="T33" fmla="*/ 0 h 1186"/>
                <a:gd name="T34" fmla="*/ 0 w 646"/>
                <a:gd name="T35" fmla="*/ 0 h 1186"/>
                <a:gd name="T36" fmla="*/ 0 w 646"/>
                <a:gd name="T37" fmla="*/ 0 h 1186"/>
                <a:gd name="T38" fmla="*/ 0 w 646"/>
                <a:gd name="T39" fmla="*/ 0 h 1186"/>
                <a:gd name="T40" fmla="*/ 0 w 646"/>
                <a:gd name="T41" fmla="*/ 0 h 1186"/>
                <a:gd name="T42" fmla="*/ 0 w 646"/>
                <a:gd name="T43" fmla="*/ 0 h 1186"/>
                <a:gd name="T44" fmla="*/ 0 w 646"/>
                <a:gd name="T45" fmla="*/ 0 h 1186"/>
                <a:gd name="T46" fmla="*/ 0 w 646"/>
                <a:gd name="T47" fmla="*/ 0 h 1186"/>
                <a:gd name="T48" fmla="*/ 0 w 646"/>
                <a:gd name="T49" fmla="*/ 0 h 1186"/>
                <a:gd name="T50" fmla="*/ 0 w 646"/>
                <a:gd name="T51" fmla="*/ 0 h 1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1186"/>
                <a:gd name="T80" fmla="*/ 646 w 646"/>
                <a:gd name="T81" fmla="*/ 1186 h 1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1186">
                  <a:moveTo>
                    <a:pt x="0" y="64"/>
                  </a:moveTo>
                  <a:lnTo>
                    <a:pt x="298" y="165"/>
                  </a:lnTo>
                  <a:lnTo>
                    <a:pt x="405" y="207"/>
                  </a:lnTo>
                  <a:lnTo>
                    <a:pt x="330" y="347"/>
                  </a:lnTo>
                  <a:lnTo>
                    <a:pt x="256" y="555"/>
                  </a:lnTo>
                  <a:lnTo>
                    <a:pt x="239" y="638"/>
                  </a:lnTo>
                  <a:lnTo>
                    <a:pt x="306" y="695"/>
                  </a:lnTo>
                  <a:lnTo>
                    <a:pt x="464" y="779"/>
                  </a:lnTo>
                  <a:lnTo>
                    <a:pt x="562" y="828"/>
                  </a:lnTo>
                  <a:lnTo>
                    <a:pt x="555" y="1077"/>
                  </a:lnTo>
                  <a:lnTo>
                    <a:pt x="604" y="1186"/>
                  </a:lnTo>
                  <a:lnTo>
                    <a:pt x="629" y="1094"/>
                  </a:lnTo>
                  <a:lnTo>
                    <a:pt x="621" y="954"/>
                  </a:lnTo>
                  <a:lnTo>
                    <a:pt x="646" y="870"/>
                  </a:lnTo>
                  <a:lnTo>
                    <a:pt x="629" y="779"/>
                  </a:lnTo>
                  <a:lnTo>
                    <a:pt x="521" y="729"/>
                  </a:lnTo>
                  <a:lnTo>
                    <a:pt x="429" y="663"/>
                  </a:lnTo>
                  <a:lnTo>
                    <a:pt x="323" y="613"/>
                  </a:lnTo>
                  <a:lnTo>
                    <a:pt x="380" y="380"/>
                  </a:lnTo>
                  <a:lnTo>
                    <a:pt x="481" y="264"/>
                  </a:lnTo>
                  <a:lnTo>
                    <a:pt x="454" y="172"/>
                  </a:lnTo>
                  <a:lnTo>
                    <a:pt x="306" y="91"/>
                  </a:lnTo>
                  <a:lnTo>
                    <a:pt x="148" y="32"/>
                  </a:lnTo>
                  <a:lnTo>
                    <a:pt x="66"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44" name="Freeform 23">
              <a:extLst>
                <a:ext uri="{FF2B5EF4-FFF2-40B4-BE49-F238E27FC236}">
                  <a16:creationId xmlns:a16="http://schemas.microsoft.com/office/drawing/2014/main" id="{B52A9921-F7B6-4552-AFBD-331317D160CA}"/>
                </a:ext>
              </a:extLst>
            </p:cNvPr>
            <p:cNvSpPr>
              <a:spLocks/>
            </p:cNvSpPr>
            <p:nvPr/>
          </p:nvSpPr>
          <p:spPr bwMode="auto">
            <a:xfrm>
              <a:off x="3748" y="2027"/>
              <a:ext cx="114" cy="101"/>
            </a:xfrm>
            <a:custGeom>
              <a:avLst/>
              <a:gdLst>
                <a:gd name="T0" fmla="*/ 0 w 365"/>
                <a:gd name="T1" fmla="*/ 0 h 323"/>
                <a:gd name="T2" fmla="*/ 0 w 365"/>
                <a:gd name="T3" fmla="*/ 0 h 323"/>
                <a:gd name="T4" fmla="*/ 0 w 365"/>
                <a:gd name="T5" fmla="*/ 0 h 323"/>
                <a:gd name="T6" fmla="*/ 0 w 365"/>
                <a:gd name="T7" fmla="*/ 0 h 323"/>
                <a:gd name="T8" fmla="*/ 0 w 365"/>
                <a:gd name="T9" fmla="*/ 0 h 323"/>
                <a:gd name="T10" fmla="*/ 0 w 365"/>
                <a:gd name="T11" fmla="*/ 0 h 323"/>
                <a:gd name="T12" fmla="*/ 0 w 365"/>
                <a:gd name="T13" fmla="*/ 0 h 323"/>
                <a:gd name="T14" fmla="*/ 0 w 365"/>
                <a:gd name="T15" fmla="*/ 0 h 323"/>
                <a:gd name="T16" fmla="*/ 0 w 365"/>
                <a:gd name="T17" fmla="*/ 0 h 323"/>
                <a:gd name="T18" fmla="*/ 0 w 365"/>
                <a:gd name="T19" fmla="*/ 0 h 323"/>
                <a:gd name="T20" fmla="*/ 0 w 365"/>
                <a:gd name="T21" fmla="*/ 0 h 323"/>
                <a:gd name="T22" fmla="*/ 0 w 365"/>
                <a:gd name="T23" fmla="*/ 0 h 323"/>
                <a:gd name="T24" fmla="*/ 0 w 365"/>
                <a:gd name="T25" fmla="*/ 0 h 323"/>
                <a:gd name="T26" fmla="*/ 0 w 365"/>
                <a:gd name="T27" fmla="*/ 0 h 323"/>
                <a:gd name="T28" fmla="*/ 0 w 365"/>
                <a:gd name="T29" fmla="*/ 0 h 323"/>
                <a:gd name="T30" fmla="*/ 0 w 365"/>
                <a:gd name="T31" fmla="*/ 0 h 323"/>
                <a:gd name="T32" fmla="*/ 0 w 365"/>
                <a:gd name="T33" fmla="*/ 0 h 323"/>
                <a:gd name="T34" fmla="*/ 0 w 365"/>
                <a:gd name="T35" fmla="*/ 0 h 323"/>
                <a:gd name="T36" fmla="*/ 0 w 365"/>
                <a:gd name="T37" fmla="*/ 0 h 323"/>
                <a:gd name="T38" fmla="*/ 0 w 365"/>
                <a:gd name="T39" fmla="*/ 0 h 323"/>
                <a:gd name="T40" fmla="*/ 0 w 365"/>
                <a:gd name="T41" fmla="*/ 0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323"/>
                <a:gd name="T65" fmla="*/ 365 w 36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323">
                  <a:moveTo>
                    <a:pt x="365" y="215"/>
                  </a:moveTo>
                  <a:lnTo>
                    <a:pt x="340" y="133"/>
                  </a:lnTo>
                  <a:lnTo>
                    <a:pt x="291" y="42"/>
                  </a:lnTo>
                  <a:lnTo>
                    <a:pt x="232" y="0"/>
                  </a:lnTo>
                  <a:lnTo>
                    <a:pt x="125" y="25"/>
                  </a:lnTo>
                  <a:lnTo>
                    <a:pt x="91" y="124"/>
                  </a:lnTo>
                  <a:lnTo>
                    <a:pt x="59" y="91"/>
                  </a:lnTo>
                  <a:lnTo>
                    <a:pt x="0" y="99"/>
                  </a:lnTo>
                  <a:lnTo>
                    <a:pt x="0" y="141"/>
                  </a:lnTo>
                  <a:lnTo>
                    <a:pt x="83" y="249"/>
                  </a:lnTo>
                  <a:lnTo>
                    <a:pt x="158" y="323"/>
                  </a:lnTo>
                  <a:lnTo>
                    <a:pt x="224" y="306"/>
                  </a:lnTo>
                  <a:lnTo>
                    <a:pt x="199" y="242"/>
                  </a:lnTo>
                  <a:lnTo>
                    <a:pt x="175" y="158"/>
                  </a:lnTo>
                  <a:lnTo>
                    <a:pt x="165" y="91"/>
                  </a:lnTo>
                  <a:lnTo>
                    <a:pt x="215" y="74"/>
                  </a:lnTo>
                  <a:lnTo>
                    <a:pt x="256" y="150"/>
                  </a:lnTo>
                  <a:lnTo>
                    <a:pt x="315" y="232"/>
                  </a:lnTo>
                  <a:lnTo>
                    <a:pt x="357" y="257"/>
                  </a:lnTo>
                  <a:lnTo>
                    <a:pt x="365"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45" name="Freeform 24">
              <a:extLst>
                <a:ext uri="{FF2B5EF4-FFF2-40B4-BE49-F238E27FC236}">
                  <a16:creationId xmlns:a16="http://schemas.microsoft.com/office/drawing/2014/main" id="{4EBF29B6-BA5E-41F2-87BB-8A6D4B1E363C}"/>
                </a:ext>
              </a:extLst>
            </p:cNvPr>
            <p:cNvSpPr>
              <a:spLocks/>
            </p:cNvSpPr>
            <p:nvPr/>
          </p:nvSpPr>
          <p:spPr bwMode="auto">
            <a:xfrm>
              <a:off x="3715" y="1751"/>
              <a:ext cx="139" cy="286"/>
            </a:xfrm>
            <a:custGeom>
              <a:avLst/>
              <a:gdLst>
                <a:gd name="T0" fmla="*/ 0 w 449"/>
                <a:gd name="T1" fmla="*/ 0 h 920"/>
                <a:gd name="T2" fmla="*/ 0 w 449"/>
                <a:gd name="T3" fmla="*/ 0 h 920"/>
                <a:gd name="T4" fmla="*/ 0 w 449"/>
                <a:gd name="T5" fmla="*/ 0 h 920"/>
                <a:gd name="T6" fmla="*/ 0 w 449"/>
                <a:gd name="T7" fmla="*/ 0 h 920"/>
                <a:gd name="T8" fmla="*/ 0 w 449"/>
                <a:gd name="T9" fmla="*/ 0 h 920"/>
                <a:gd name="T10" fmla="*/ 0 w 449"/>
                <a:gd name="T11" fmla="*/ 0 h 920"/>
                <a:gd name="T12" fmla="*/ 0 w 449"/>
                <a:gd name="T13" fmla="*/ 0 h 920"/>
                <a:gd name="T14" fmla="*/ 0 w 449"/>
                <a:gd name="T15" fmla="*/ 0 h 920"/>
                <a:gd name="T16" fmla="*/ 0 w 449"/>
                <a:gd name="T17" fmla="*/ 0 h 920"/>
                <a:gd name="T18" fmla="*/ 0 w 449"/>
                <a:gd name="T19" fmla="*/ 0 h 920"/>
                <a:gd name="T20" fmla="*/ 0 w 449"/>
                <a:gd name="T21" fmla="*/ 0 h 920"/>
                <a:gd name="T22" fmla="*/ 0 w 449"/>
                <a:gd name="T23" fmla="*/ 0 h 920"/>
                <a:gd name="T24" fmla="*/ 0 w 449"/>
                <a:gd name="T25" fmla="*/ 0 h 920"/>
                <a:gd name="T26" fmla="*/ 0 w 449"/>
                <a:gd name="T27" fmla="*/ 0 h 920"/>
                <a:gd name="T28" fmla="*/ 0 w 449"/>
                <a:gd name="T29" fmla="*/ 0 h 920"/>
                <a:gd name="T30" fmla="*/ 0 w 449"/>
                <a:gd name="T31" fmla="*/ 0 h 920"/>
                <a:gd name="T32" fmla="*/ 0 w 449"/>
                <a:gd name="T33" fmla="*/ 0 h 920"/>
                <a:gd name="T34" fmla="*/ 0 w 449"/>
                <a:gd name="T35" fmla="*/ 0 h 920"/>
                <a:gd name="T36" fmla="*/ 0 w 449"/>
                <a:gd name="T37" fmla="*/ 0 h 920"/>
                <a:gd name="T38" fmla="*/ 0 w 449"/>
                <a:gd name="T39" fmla="*/ 0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9"/>
                <a:gd name="T61" fmla="*/ 0 h 920"/>
                <a:gd name="T62" fmla="*/ 449 w 449"/>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9" h="920">
                  <a:moveTo>
                    <a:pt x="449" y="50"/>
                  </a:moveTo>
                  <a:lnTo>
                    <a:pt x="333" y="175"/>
                  </a:lnTo>
                  <a:lnTo>
                    <a:pt x="217" y="267"/>
                  </a:lnTo>
                  <a:lnTo>
                    <a:pt x="109" y="422"/>
                  </a:lnTo>
                  <a:lnTo>
                    <a:pt x="143" y="464"/>
                  </a:lnTo>
                  <a:lnTo>
                    <a:pt x="143" y="555"/>
                  </a:lnTo>
                  <a:lnTo>
                    <a:pt x="116" y="631"/>
                  </a:lnTo>
                  <a:lnTo>
                    <a:pt x="101" y="747"/>
                  </a:lnTo>
                  <a:lnTo>
                    <a:pt x="109" y="920"/>
                  </a:lnTo>
                  <a:lnTo>
                    <a:pt x="35" y="846"/>
                  </a:lnTo>
                  <a:lnTo>
                    <a:pt x="0" y="706"/>
                  </a:lnTo>
                  <a:lnTo>
                    <a:pt x="35" y="573"/>
                  </a:lnTo>
                  <a:lnTo>
                    <a:pt x="52" y="498"/>
                  </a:lnTo>
                  <a:lnTo>
                    <a:pt x="18" y="440"/>
                  </a:lnTo>
                  <a:lnTo>
                    <a:pt x="52" y="358"/>
                  </a:lnTo>
                  <a:lnTo>
                    <a:pt x="134" y="257"/>
                  </a:lnTo>
                  <a:lnTo>
                    <a:pt x="284" y="133"/>
                  </a:lnTo>
                  <a:lnTo>
                    <a:pt x="440" y="0"/>
                  </a:lnTo>
                  <a:lnTo>
                    <a:pt x="44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46" name="Freeform 25">
              <a:extLst>
                <a:ext uri="{FF2B5EF4-FFF2-40B4-BE49-F238E27FC236}">
                  <a16:creationId xmlns:a16="http://schemas.microsoft.com/office/drawing/2014/main" id="{52483F7F-57E5-4C5D-9A8F-52186FD985E6}"/>
                </a:ext>
              </a:extLst>
            </p:cNvPr>
            <p:cNvSpPr>
              <a:spLocks/>
            </p:cNvSpPr>
            <p:nvPr/>
          </p:nvSpPr>
          <p:spPr bwMode="auto">
            <a:xfrm>
              <a:off x="3824" y="1697"/>
              <a:ext cx="108" cy="56"/>
            </a:xfrm>
            <a:custGeom>
              <a:avLst/>
              <a:gdLst>
                <a:gd name="T0" fmla="*/ 0 w 348"/>
                <a:gd name="T1" fmla="*/ 0 h 182"/>
                <a:gd name="T2" fmla="*/ 0 w 348"/>
                <a:gd name="T3" fmla="*/ 0 h 182"/>
                <a:gd name="T4" fmla="*/ 0 w 348"/>
                <a:gd name="T5" fmla="*/ 0 h 182"/>
                <a:gd name="T6" fmla="*/ 0 w 348"/>
                <a:gd name="T7" fmla="*/ 0 h 182"/>
                <a:gd name="T8" fmla="*/ 0 w 348"/>
                <a:gd name="T9" fmla="*/ 0 h 182"/>
                <a:gd name="T10" fmla="*/ 0 w 348"/>
                <a:gd name="T11" fmla="*/ 0 h 182"/>
                <a:gd name="T12" fmla="*/ 0 w 348"/>
                <a:gd name="T13" fmla="*/ 0 h 182"/>
                <a:gd name="T14" fmla="*/ 0 w 348"/>
                <a:gd name="T15" fmla="*/ 0 h 182"/>
                <a:gd name="T16" fmla="*/ 0 w 348"/>
                <a:gd name="T17" fmla="*/ 0 h 182"/>
                <a:gd name="T18" fmla="*/ 0 w 348"/>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182"/>
                <a:gd name="T32" fmla="*/ 348 w 348"/>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182">
                  <a:moveTo>
                    <a:pt x="0" y="108"/>
                  </a:moveTo>
                  <a:lnTo>
                    <a:pt x="131" y="49"/>
                  </a:lnTo>
                  <a:lnTo>
                    <a:pt x="257" y="0"/>
                  </a:lnTo>
                  <a:lnTo>
                    <a:pt x="348" y="9"/>
                  </a:lnTo>
                  <a:lnTo>
                    <a:pt x="297" y="49"/>
                  </a:lnTo>
                  <a:lnTo>
                    <a:pt x="173" y="91"/>
                  </a:lnTo>
                  <a:lnTo>
                    <a:pt x="82" y="115"/>
                  </a:lnTo>
                  <a:lnTo>
                    <a:pt x="0" y="182"/>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47" name="Freeform 26">
              <a:extLst>
                <a:ext uri="{FF2B5EF4-FFF2-40B4-BE49-F238E27FC236}">
                  <a16:creationId xmlns:a16="http://schemas.microsoft.com/office/drawing/2014/main" id="{8AB6B415-8A70-4BA6-8246-295E7154AA7C}"/>
                </a:ext>
              </a:extLst>
            </p:cNvPr>
            <p:cNvSpPr>
              <a:spLocks/>
            </p:cNvSpPr>
            <p:nvPr/>
          </p:nvSpPr>
          <p:spPr bwMode="auto">
            <a:xfrm>
              <a:off x="3957" y="1720"/>
              <a:ext cx="171" cy="147"/>
            </a:xfrm>
            <a:custGeom>
              <a:avLst/>
              <a:gdLst>
                <a:gd name="T0" fmla="*/ 0 w 547"/>
                <a:gd name="T1" fmla="*/ 0 h 473"/>
                <a:gd name="T2" fmla="*/ 0 w 547"/>
                <a:gd name="T3" fmla="*/ 0 h 473"/>
                <a:gd name="T4" fmla="*/ 0 w 547"/>
                <a:gd name="T5" fmla="*/ 0 h 473"/>
                <a:gd name="T6" fmla="*/ 0 w 547"/>
                <a:gd name="T7" fmla="*/ 0 h 473"/>
                <a:gd name="T8" fmla="*/ 0 w 547"/>
                <a:gd name="T9" fmla="*/ 0 h 473"/>
                <a:gd name="T10" fmla="*/ 0 w 547"/>
                <a:gd name="T11" fmla="*/ 0 h 473"/>
                <a:gd name="T12" fmla="*/ 0 w 547"/>
                <a:gd name="T13" fmla="*/ 0 h 473"/>
                <a:gd name="T14" fmla="*/ 0 w 547"/>
                <a:gd name="T15" fmla="*/ 0 h 473"/>
                <a:gd name="T16" fmla="*/ 0 w 547"/>
                <a:gd name="T17" fmla="*/ 0 h 473"/>
                <a:gd name="T18" fmla="*/ 0 w 547"/>
                <a:gd name="T19" fmla="*/ 0 h 473"/>
                <a:gd name="T20" fmla="*/ 0 w 547"/>
                <a:gd name="T21" fmla="*/ 0 h 473"/>
                <a:gd name="T22" fmla="*/ 0 w 547"/>
                <a:gd name="T23" fmla="*/ 0 h 473"/>
                <a:gd name="T24" fmla="*/ 0 w 547"/>
                <a:gd name="T25" fmla="*/ 0 h 473"/>
                <a:gd name="T26" fmla="*/ 0 w 547"/>
                <a:gd name="T27" fmla="*/ 0 h 473"/>
                <a:gd name="T28" fmla="*/ 0 w 547"/>
                <a:gd name="T29" fmla="*/ 0 h 473"/>
                <a:gd name="T30" fmla="*/ 0 w 547"/>
                <a:gd name="T31" fmla="*/ 0 h 473"/>
                <a:gd name="T32" fmla="*/ 0 w 547"/>
                <a:gd name="T33" fmla="*/ 0 h 473"/>
                <a:gd name="T34" fmla="*/ 0 w 547"/>
                <a:gd name="T35" fmla="*/ 0 h 473"/>
                <a:gd name="T36" fmla="*/ 0 w 547"/>
                <a:gd name="T37" fmla="*/ 0 h 473"/>
                <a:gd name="T38" fmla="*/ 0 w 547"/>
                <a:gd name="T39" fmla="*/ 0 h 473"/>
                <a:gd name="T40" fmla="*/ 0 w 547"/>
                <a:gd name="T41" fmla="*/ 0 h 473"/>
                <a:gd name="T42" fmla="*/ 0 w 547"/>
                <a:gd name="T43" fmla="*/ 0 h 473"/>
                <a:gd name="T44" fmla="*/ 0 w 547"/>
                <a:gd name="T45" fmla="*/ 0 h 473"/>
                <a:gd name="T46" fmla="*/ 0 w 547"/>
                <a:gd name="T47" fmla="*/ 0 h 473"/>
                <a:gd name="T48" fmla="*/ 0 w 547"/>
                <a:gd name="T49" fmla="*/ 0 h 473"/>
                <a:gd name="T50" fmla="*/ 0 w 547"/>
                <a:gd name="T51" fmla="*/ 0 h 473"/>
                <a:gd name="T52" fmla="*/ 0 w 547"/>
                <a:gd name="T53" fmla="*/ 0 h 473"/>
                <a:gd name="T54" fmla="*/ 0 w 547"/>
                <a:gd name="T55" fmla="*/ 0 h 473"/>
                <a:gd name="T56" fmla="*/ 0 w 547"/>
                <a:gd name="T57" fmla="*/ 0 h 473"/>
                <a:gd name="T58" fmla="*/ 0 w 547"/>
                <a:gd name="T59" fmla="*/ 0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7"/>
                <a:gd name="T91" fmla="*/ 0 h 473"/>
                <a:gd name="T92" fmla="*/ 547 w 547"/>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7" h="473">
                  <a:moveTo>
                    <a:pt x="34" y="41"/>
                  </a:moveTo>
                  <a:lnTo>
                    <a:pt x="42" y="93"/>
                  </a:lnTo>
                  <a:lnTo>
                    <a:pt x="9" y="157"/>
                  </a:lnTo>
                  <a:lnTo>
                    <a:pt x="0" y="233"/>
                  </a:lnTo>
                  <a:lnTo>
                    <a:pt x="17" y="300"/>
                  </a:lnTo>
                  <a:lnTo>
                    <a:pt x="66" y="340"/>
                  </a:lnTo>
                  <a:lnTo>
                    <a:pt x="158" y="349"/>
                  </a:lnTo>
                  <a:lnTo>
                    <a:pt x="224" y="340"/>
                  </a:lnTo>
                  <a:lnTo>
                    <a:pt x="257" y="433"/>
                  </a:lnTo>
                  <a:lnTo>
                    <a:pt x="348" y="473"/>
                  </a:lnTo>
                  <a:lnTo>
                    <a:pt x="414" y="433"/>
                  </a:lnTo>
                  <a:lnTo>
                    <a:pt x="439" y="357"/>
                  </a:lnTo>
                  <a:lnTo>
                    <a:pt x="449" y="216"/>
                  </a:lnTo>
                  <a:lnTo>
                    <a:pt x="547" y="100"/>
                  </a:lnTo>
                  <a:lnTo>
                    <a:pt x="540" y="0"/>
                  </a:lnTo>
                  <a:lnTo>
                    <a:pt x="473" y="41"/>
                  </a:lnTo>
                  <a:lnTo>
                    <a:pt x="431" y="108"/>
                  </a:lnTo>
                  <a:lnTo>
                    <a:pt x="348" y="209"/>
                  </a:lnTo>
                  <a:lnTo>
                    <a:pt x="365" y="300"/>
                  </a:lnTo>
                  <a:lnTo>
                    <a:pt x="357" y="391"/>
                  </a:lnTo>
                  <a:lnTo>
                    <a:pt x="316" y="367"/>
                  </a:lnTo>
                  <a:lnTo>
                    <a:pt x="298" y="275"/>
                  </a:lnTo>
                  <a:lnTo>
                    <a:pt x="217" y="233"/>
                  </a:lnTo>
                  <a:lnTo>
                    <a:pt x="158" y="283"/>
                  </a:lnTo>
                  <a:lnTo>
                    <a:pt x="101" y="249"/>
                  </a:lnTo>
                  <a:lnTo>
                    <a:pt x="91" y="167"/>
                  </a:lnTo>
                  <a:lnTo>
                    <a:pt x="150" y="34"/>
                  </a:lnTo>
                  <a:lnTo>
                    <a:pt x="101" y="9"/>
                  </a:lnTo>
                  <a:lnTo>
                    <a:pt x="3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48" name="Freeform 27">
              <a:extLst>
                <a:ext uri="{FF2B5EF4-FFF2-40B4-BE49-F238E27FC236}">
                  <a16:creationId xmlns:a16="http://schemas.microsoft.com/office/drawing/2014/main" id="{31930C08-BD7D-4F5B-AA50-50CF3176C15E}"/>
                </a:ext>
              </a:extLst>
            </p:cNvPr>
            <p:cNvSpPr>
              <a:spLocks/>
            </p:cNvSpPr>
            <p:nvPr/>
          </p:nvSpPr>
          <p:spPr bwMode="auto">
            <a:xfrm>
              <a:off x="3973" y="1700"/>
              <a:ext cx="320" cy="361"/>
            </a:xfrm>
            <a:custGeom>
              <a:avLst/>
              <a:gdLst>
                <a:gd name="T0" fmla="*/ 0 w 1029"/>
                <a:gd name="T1" fmla="*/ 0 h 1161"/>
                <a:gd name="T2" fmla="*/ 0 w 1029"/>
                <a:gd name="T3" fmla="*/ 0 h 1161"/>
                <a:gd name="T4" fmla="*/ 0 w 1029"/>
                <a:gd name="T5" fmla="*/ 0 h 1161"/>
                <a:gd name="T6" fmla="*/ 0 w 1029"/>
                <a:gd name="T7" fmla="*/ 0 h 1161"/>
                <a:gd name="T8" fmla="*/ 0 w 1029"/>
                <a:gd name="T9" fmla="*/ 0 h 1161"/>
                <a:gd name="T10" fmla="*/ 0 w 1029"/>
                <a:gd name="T11" fmla="*/ 0 h 1161"/>
                <a:gd name="T12" fmla="*/ 0 w 1029"/>
                <a:gd name="T13" fmla="*/ 0 h 1161"/>
                <a:gd name="T14" fmla="*/ 0 w 1029"/>
                <a:gd name="T15" fmla="*/ 0 h 1161"/>
                <a:gd name="T16" fmla="*/ 0 w 1029"/>
                <a:gd name="T17" fmla="*/ 0 h 1161"/>
                <a:gd name="T18" fmla="*/ 0 w 1029"/>
                <a:gd name="T19" fmla="*/ 0 h 1161"/>
                <a:gd name="T20" fmla="*/ 0 w 1029"/>
                <a:gd name="T21" fmla="*/ 0 h 1161"/>
                <a:gd name="T22" fmla="*/ 0 w 1029"/>
                <a:gd name="T23" fmla="*/ 0 h 1161"/>
                <a:gd name="T24" fmla="*/ 0 w 1029"/>
                <a:gd name="T25" fmla="*/ 0 h 1161"/>
                <a:gd name="T26" fmla="*/ 0 w 1029"/>
                <a:gd name="T27" fmla="*/ 0 h 1161"/>
                <a:gd name="T28" fmla="*/ 0 w 1029"/>
                <a:gd name="T29" fmla="*/ 0 h 1161"/>
                <a:gd name="T30" fmla="*/ 0 w 1029"/>
                <a:gd name="T31" fmla="*/ 0 h 1161"/>
                <a:gd name="T32" fmla="*/ 0 w 1029"/>
                <a:gd name="T33" fmla="*/ 0 h 1161"/>
                <a:gd name="T34" fmla="*/ 0 w 1029"/>
                <a:gd name="T35" fmla="*/ 0 h 1161"/>
                <a:gd name="T36" fmla="*/ 0 w 1029"/>
                <a:gd name="T37" fmla="*/ 0 h 1161"/>
                <a:gd name="T38" fmla="*/ 0 w 1029"/>
                <a:gd name="T39" fmla="*/ 0 h 1161"/>
                <a:gd name="T40" fmla="*/ 0 w 1029"/>
                <a:gd name="T41" fmla="*/ 0 h 1161"/>
                <a:gd name="T42" fmla="*/ 0 w 1029"/>
                <a:gd name="T43" fmla="*/ 0 h 1161"/>
                <a:gd name="T44" fmla="*/ 0 w 1029"/>
                <a:gd name="T45" fmla="*/ 0 h 1161"/>
                <a:gd name="T46" fmla="*/ 0 w 1029"/>
                <a:gd name="T47" fmla="*/ 0 h 1161"/>
                <a:gd name="T48" fmla="*/ 0 w 1029"/>
                <a:gd name="T49" fmla="*/ 0 h 1161"/>
                <a:gd name="T50" fmla="*/ 0 w 1029"/>
                <a:gd name="T51" fmla="*/ 0 h 1161"/>
                <a:gd name="T52" fmla="*/ 0 w 1029"/>
                <a:gd name="T53" fmla="*/ 0 h 1161"/>
                <a:gd name="T54" fmla="*/ 0 w 1029"/>
                <a:gd name="T55" fmla="*/ 0 h 1161"/>
                <a:gd name="T56" fmla="*/ 0 w 1029"/>
                <a:gd name="T57" fmla="*/ 0 h 1161"/>
                <a:gd name="T58" fmla="*/ 0 w 1029"/>
                <a:gd name="T59" fmla="*/ 0 h 1161"/>
                <a:gd name="T60" fmla="*/ 0 w 1029"/>
                <a:gd name="T61" fmla="*/ 0 h 1161"/>
                <a:gd name="T62" fmla="*/ 0 w 1029"/>
                <a:gd name="T63" fmla="*/ 0 h 1161"/>
                <a:gd name="T64" fmla="*/ 0 w 1029"/>
                <a:gd name="T65" fmla="*/ 0 h 1161"/>
                <a:gd name="T66" fmla="*/ 0 w 1029"/>
                <a:gd name="T67" fmla="*/ 0 h 1161"/>
                <a:gd name="T68" fmla="*/ 0 w 1029"/>
                <a:gd name="T69" fmla="*/ 0 h 1161"/>
                <a:gd name="T70" fmla="*/ 0 w 1029"/>
                <a:gd name="T71" fmla="*/ 0 h 1161"/>
                <a:gd name="T72" fmla="*/ 0 w 1029"/>
                <a:gd name="T73" fmla="*/ 0 h 1161"/>
                <a:gd name="T74" fmla="*/ 0 w 1029"/>
                <a:gd name="T75" fmla="*/ 0 h 1161"/>
                <a:gd name="T76" fmla="*/ 0 w 1029"/>
                <a:gd name="T77" fmla="*/ 0 h 1161"/>
                <a:gd name="T78" fmla="*/ 0 w 1029"/>
                <a:gd name="T79" fmla="*/ 0 h 1161"/>
                <a:gd name="T80" fmla="*/ 0 w 1029"/>
                <a:gd name="T81" fmla="*/ 0 h 1161"/>
                <a:gd name="T82" fmla="*/ 0 w 1029"/>
                <a:gd name="T83" fmla="*/ 0 h 1161"/>
                <a:gd name="T84" fmla="*/ 0 w 1029"/>
                <a:gd name="T85" fmla="*/ 0 h 1161"/>
                <a:gd name="T86" fmla="*/ 0 w 1029"/>
                <a:gd name="T87" fmla="*/ 0 h 1161"/>
                <a:gd name="T88" fmla="*/ 0 w 1029"/>
                <a:gd name="T89" fmla="*/ 0 h 1161"/>
                <a:gd name="T90" fmla="*/ 0 w 1029"/>
                <a:gd name="T91" fmla="*/ 0 h 1161"/>
                <a:gd name="T92" fmla="*/ 0 w 1029"/>
                <a:gd name="T93" fmla="*/ 0 h 1161"/>
                <a:gd name="T94" fmla="*/ 0 w 1029"/>
                <a:gd name="T95" fmla="*/ 0 h 1161"/>
                <a:gd name="T96" fmla="*/ 0 w 1029"/>
                <a:gd name="T97" fmla="*/ 0 h 1161"/>
                <a:gd name="T98" fmla="*/ 0 w 1029"/>
                <a:gd name="T99" fmla="*/ 0 h 1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9"/>
                <a:gd name="T151" fmla="*/ 0 h 1161"/>
                <a:gd name="T152" fmla="*/ 1029 w 1029"/>
                <a:gd name="T153" fmla="*/ 1161 h 11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9" h="1161">
                  <a:moveTo>
                    <a:pt x="772" y="0"/>
                  </a:moveTo>
                  <a:lnTo>
                    <a:pt x="905" y="74"/>
                  </a:lnTo>
                  <a:lnTo>
                    <a:pt x="1004" y="106"/>
                  </a:lnTo>
                  <a:lnTo>
                    <a:pt x="997" y="165"/>
                  </a:lnTo>
                  <a:lnTo>
                    <a:pt x="846" y="281"/>
                  </a:lnTo>
                  <a:lnTo>
                    <a:pt x="639" y="464"/>
                  </a:lnTo>
                  <a:lnTo>
                    <a:pt x="938" y="298"/>
                  </a:lnTo>
                  <a:lnTo>
                    <a:pt x="997" y="331"/>
                  </a:lnTo>
                  <a:lnTo>
                    <a:pt x="1029" y="489"/>
                  </a:lnTo>
                  <a:lnTo>
                    <a:pt x="962" y="538"/>
                  </a:lnTo>
                  <a:lnTo>
                    <a:pt x="881" y="563"/>
                  </a:lnTo>
                  <a:lnTo>
                    <a:pt x="765" y="688"/>
                  </a:lnTo>
                  <a:lnTo>
                    <a:pt x="681" y="812"/>
                  </a:lnTo>
                  <a:lnTo>
                    <a:pt x="614" y="895"/>
                  </a:lnTo>
                  <a:lnTo>
                    <a:pt x="533" y="945"/>
                  </a:lnTo>
                  <a:lnTo>
                    <a:pt x="457" y="962"/>
                  </a:lnTo>
                  <a:lnTo>
                    <a:pt x="466" y="1045"/>
                  </a:lnTo>
                  <a:lnTo>
                    <a:pt x="440" y="1144"/>
                  </a:lnTo>
                  <a:lnTo>
                    <a:pt x="375" y="1161"/>
                  </a:lnTo>
                  <a:lnTo>
                    <a:pt x="333" y="1127"/>
                  </a:lnTo>
                  <a:lnTo>
                    <a:pt x="308" y="1061"/>
                  </a:lnTo>
                  <a:lnTo>
                    <a:pt x="291" y="994"/>
                  </a:lnTo>
                  <a:lnTo>
                    <a:pt x="234" y="962"/>
                  </a:lnTo>
                  <a:lnTo>
                    <a:pt x="126" y="994"/>
                  </a:lnTo>
                  <a:lnTo>
                    <a:pt x="25" y="1061"/>
                  </a:lnTo>
                  <a:lnTo>
                    <a:pt x="0" y="994"/>
                  </a:lnTo>
                  <a:lnTo>
                    <a:pt x="151" y="912"/>
                  </a:lnTo>
                  <a:lnTo>
                    <a:pt x="274" y="871"/>
                  </a:lnTo>
                  <a:lnTo>
                    <a:pt x="350" y="895"/>
                  </a:lnTo>
                  <a:lnTo>
                    <a:pt x="358" y="979"/>
                  </a:lnTo>
                  <a:lnTo>
                    <a:pt x="382" y="1078"/>
                  </a:lnTo>
                  <a:lnTo>
                    <a:pt x="400" y="994"/>
                  </a:lnTo>
                  <a:lnTo>
                    <a:pt x="432" y="912"/>
                  </a:lnTo>
                  <a:lnTo>
                    <a:pt x="548" y="871"/>
                  </a:lnTo>
                  <a:lnTo>
                    <a:pt x="664" y="772"/>
                  </a:lnTo>
                  <a:lnTo>
                    <a:pt x="738" y="663"/>
                  </a:lnTo>
                  <a:lnTo>
                    <a:pt x="871" y="523"/>
                  </a:lnTo>
                  <a:lnTo>
                    <a:pt x="905" y="447"/>
                  </a:lnTo>
                  <a:lnTo>
                    <a:pt x="888" y="380"/>
                  </a:lnTo>
                  <a:lnTo>
                    <a:pt x="789" y="447"/>
                  </a:lnTo>
                  <a:lnTo>
                    <a:pt x="656" y="530"/>
                  </a:lnTo>
                  <a:lnTo>
                    <a:pt x="565" y="597"/>
                  </a:lnTo>
                  <a:lnTo>
                    <a:pt x="506" y="530"/>
                  </a:lnTo>
                  <a:lnTo>
                    <a:pt x="639" y="380"/>
                  </a:lnTo>
                  <a:lnTo>
                    <a:pt x="748" y="274"/>
                  </a:lnTo>
                  <a:lnTo>
                    <a:pt x="896" y="165"/>
                  </a:lnTo>
                  <a:lnTo>
                    <a:pt x="797" y="91"/>
                  </a:lnTo>
                  <a:lnTo>
                    <a:pt x="706" y="0"/>
                  </a:lnTo>
                  <a:lnTo>
                    <a:pt x="7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49" name="Freeform 28">
              <a:extLst>
                <a:ext uri="{FF2B5EF4-FFF2-40B4-BE49-F238E27FC236}">
                  <a16:creationId xmlns:a16="http://schemas.microsoft.com/office/drawing/2014/main" id="{25D4AB94-F70A-4111-AC51-8CD61DCAA7E8}"/>
                </a:ext>
              </a:extLst>
            </p:cNvPr>
            <p:cNvSpPr>
              <a:spLocks/>
            </p:cNvSpPr>
            <p:nvPr/>
          </p:nvSpPr>
          <p:spPr bwMode="auto">
            <a:xfrm>
              <a:off x="4448" y="2048"/>
              <a:ext cx="121" cy="250"/>
            </a:xfrm>
            <a:custGeom>
              <a:avLst/>
              <a:gdLst>
                <a:gd name="T0" fmla="*/ 0 w 390"/>
                <a:gd name="T1" fmla="*/ 0 h 804"/>
                <a:gd name="T2" fmla="*/ 0 w 390"/>
                <a:gd name="T3" fmla="*/ 0 h 804"/>
                <a:gd name="T4" fmla="*/ 0 w 390"/>
                <a:gd name="T5" fmla="*/ 0 h 804"/>
                <a:gd name="T6" fmla="*/ 0 w 390"/>
                <a:gd name="T7" fmla="*/ 0 h 804"/>
                <a:gd name="T8" fmla="*/ 0 w 390"/>
                <a:gd name="T9" fmla="*/ 0 h 804"/>
                <a:gd name="T10" fmla="*/ 0 w 390"/>
                <a:gd name="T11" fmla="*/ 0 h 804"/>
                <a:gd name="T12" fmla="*/ 0 w 390"/>
                <a:gd name="T13" fmla="*/ 0 h 804"/>
                <a:gd name="T14" fmla="*/ 0 w 390"/>
                <a:gd name="T15" fmla="*/ 0 h 804"/>
                <a:gd name="T16" fmla="*/ 0 w 390"/>
                <a:gd name="T17" fmla="*/ 0 h 804"/>
                <a:gd name="T18" fmla="*/ 0 w 390"/>
                <a:gd name="T19" fmla="*/ 0 h 804"/>
                <a:gd name="T20" fmla="*/ 0 w 390"/>
                <a:gd name="T21" fmla="*/ 0 h 804"/>
                <a:gd name="T22" fmla="*/ 0 w 390"/>
                <a:gd name="T23" fmla="*/ 0 h 804"/>
                <a:gd name="T24" fmla="*/ 0 w 390"/>
                <a:gd name="T25" fmla="*/ 0 h 804"/>
                <a:gd name="T26" fmla="*/ 0 w 390"/>
                <a:gd name="T27" fmla="*/ 0 h 804"/>
                <a:gd name="T28" fmla="*/ 0 w 390"/>
                <a:gd name="T29" fmla="*/ 0 h 804"/>
                <a:gd name="T30" fmla="*/ 0 w 390"/>
                <a:gd name="T31" fmla="*/ 0 h 804"/>
                <a:gd name="T32" fmla="*/ 0 w 390"/>
                <a:gd name="T33" fmla="*/ 0 h 804"/>
                <a:gd name="T34" fmla="*/ 0 w 390"/>
                <a:gd name="T35" fmla="*/ 0 h 804"/>
                <a:gd name="T36" fmla="*/ 0 w 390"/>
                <a:gd name="T37" fmla="*/ 0 h 8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0"/>
                <a:gd name="T58" fmla="*/ 0 h 804"/>
                <a:gd name="T59" fmla="*/ 390 w 390"/>
                <a:gd name="T60" fmla="*/ 804 h 8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0" h="804">
                  <a:moveTo>
                    <a:pt x="390" y="0"/>
                  </a:moveTo>
                  <a:lnTo>
                    <a:pt x="49" y="140"/>
                  </a:lnTo>
                  <a:lnTo>
                    <a:pt x="65" y="290"/>
                  </a:lnTo>
                  <a:lnTo>
                    <a:pt x="40" y="456"/>
                  </a:lnTo>
                  <a:lnTo>
                    <a:pt x="15" y="555"/>
                  </a:lnTo>
                  <a:lnTo>
                    <a:pt x="0" y="638"/>
                  </a:lnTo>
                  <a:lnTo>
                    <a:pt x="99" y="705"/>
                  </a:lnTo>
                  <a:lnTo>
                    <a:pt x="247" y="804"/>
                  </a:lnTo>
                  <a:lnTo>
                    <a:pt x="299" y="796"/>
                  </a:lnTo>
                  <a:lnTo>
                    <a:pt x="264" y="737"/>
                  </a:lnTo>
                  <a:lnTo>
                    <a:pt x="183" y="655"/>
                  </a:lnTo>
                  <a:lnTo>
                    <a:pt x="99" y="606"/>
                  </a:lnTo>
                  <a:lnTo>
                    <a:pt x="131" y="424"/>
                  </a:lnTo>
                  <a:lnTo>
                    <a:pt x="165" y="256"/>
                  </a:lnTo>
                  <a:lnTo>
                    <a:pt x="183" y="182"/>
                  </a:lnTo>
                  <a:lnTo>
                    <a:pt x="306" y="108"/>
                  </a:lnTo>
                  <a:lnTo>
                    <a:pt x="390" y="91"/>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50" name="Freeform 29">
              <a:extLst>
                <a:ext uri="{FF2B5EF4-FFF2-40B4-BE49-F238E27FC236}">
                  <a16:creationId xmlns:a16="http://schemas.microsoft.com/office/drawing/2014/main" id="{CFC039F0-DD59-475A-A517-98E5A05773DD}"/>
                </a:ext>
              </a:extLst>
            </p:cNvPr>
            <p:cNvSpPr>
              <a:spLocks/>
            </p:cNvSpPr>
            <p:nvPr/>
          </p:nvSpPr>
          <p:spPr bwMode="auto">
            <a:xfrm>
              <a:off x="3926" y="2022"/>
              <a:ext cx="142" cy="137"/>
            </a:xfrm>
            <a:custGeom>
              <a:avLst/>
              <a:gdLst>
                <a:gd name="T0" fmla="*/ 0 w 456"/>
                <a:gd name="T1" fmla="*/ 0 h 441"/>
                <a:gd name="T2" fmla="*/ 0 w 456"/>
                <a:gd name="T3" fmla="*/ 0 h 441"/>
                <a:gd name="T4" fmla="*/ 0 w 456"/>
                <a:gd name="T5" fmla="*/ 0 h 441"/>
                <a:gd name="T6" fmla="*/ 0 w 456"/>
                <a:gd name="T7" fmla="*/ 0 h 441"/>
                <a:gd name="T8" fmla="*/ 0 w 456"/>
                <a:gd name="T9" fmla="*/ 0 h 441"/>
                <a:gd name="T10" fmla="*/ 0 w 456"/>
                <a:gd name="T11" fmla="*/ 0 h 441"/>
                <a:gd name="T12" fmla="*/ 0 w 456"/>
                <a:gd name="T13" fmla="*/ 0 h 441"/>
                <a:gd name="T14" fmla="*/ 0 w 456"/>
                <a:gd name="T15" fmla="*/ 0 h 441"/>
                <a:gd name="T16" fmla="*/ 0 w 456"/>
                <a:gd name="T17" fmla="*/ 0 h 441"/>
                <a:gd name="T18" fmla="*/ 0 w 456"/>
                <a:gd name="T19" fmla="*/ 0 h 441"/>
                <a:gd name="T20" fmla="*/ 0 w 456"/>
                <a:gd name="T21" fmla="*/ 0 h 441"/>
                <a:gd name="T22" fmla="*/ 0 w 456"/>
                <a:gd name="T23" fmla="*/ 0 h 441"/>
                <a:gd name="T24" fmla="*/ 0 w 456"/>
                <a:gd name="T25" fmla="*/ 0 h 441"/>
                <a:gd name="T26" fmla="*/ 0 w 456"/>
                <a:gd name="T27" fmla="*/ 0 h 441"/>
                <a:gd name="T28" fmla="*/ 0 w 456"/>
                <a:gd name="T29" fmla="*/ 0 h 441"/>
                <a:gd name="T30" fmla="*/ 0 w 456"/>
                <a:gd name="T31" fmla="*/ 0 h 441"/>
                <a:gd name="T32" fmla="*/ 0 w 456"/>
                <a:gd name="T33" fmla="*/ 0 h 441"/>
                <a:gd name="T34" fmla="*/ 0 w 456"/>
                <a:gd name="T35" fmla="*/ 0 h 441"/>
                <a:gd name="T36" fmla="*/ 0 w 456"/>
                <a:gd name="T37" fmla="*/ 0 h 441"/>
                <a:gd name="T38" fmla="*/ 0 w 456"/>
                <a:gd name="T39" fmla="*/ 0 h 441"/>
                <a:gd name="T40" fmla="*/ 0 w 456"/>
                <a:gd name="T41" fmla="*/ 0 h 441"/>
                <a:gd name="T42" fmla="*/ 0 w 456"/>
                <a:gd name="T43" fmla="*/ 0 h 441"/>
                <a:gd name="T44" fmla="*/ 0 w 456"/>
                <a:gd name="T45" fmla="*/ 0 h 441"/>
                <a:gd name="T46" fmla="*/ 0 w 456"/>
                <a:gd name="T47" fmla="*/ 0 h 441"/>
                <a:gd name="T48" fmla="*/ 0 w 456"/>
                <a:gd name="T49" fmla="*/ 0 h 441"/>
                <a:gd name="T50" fmla="*/ 0 w 456"/>
                <a:gd name="T51" fmla="*/ 0 h 441"/>
                <a:gd name="T52" fmla="*/ 0 w 456"/>
                <a:gd name="T53" fmla="*/ 0 h 4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6"/>
                <a:gd name="T82" fmla="*/ 0 h 441"/>
                <a:gd name="T83" fmla="*/ 456 w 456"/>
                <a:gd name="T84" fmla="*/ 441 h 4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6" h="441">
                  <a:moveTo>
                    <a:pt x="57" y="0"/>
                  </a:moveTo>
                  <a:lnTo>
                    <a:pt x="8" y="91"/>
                  </a:lnTo>
                  <a:lnTo>
                    <a:pt x="0" y="192"/>
                  </a:lnTo>
                  <a:lnTo>
                    <a:pt x="84" y="259"/>
                  </a:lnTo>
                  <a:lnTo>
                    <a:pt x="183" y="291"/>
                  </a:lnTo>
                  <a:lnTo>
                    <a:pt x="249" y="241"/>
                  </a:lnTo>
                  <a:lnTo>
                    <a:pt x="281" y="182"/>
                  </a:lnTo>
                  <a:lnTo>
                    <a:pt x="356" y="224"/>
                  </a:lnTo>
                  <a:lnTo>
                    <a:pt x="289" y="266"/>
                  </a:lnTo>
                  <a:lnTo>
                    <a:pt x="274" y="333"/>
                  </a:lnTo>
                  <a:lnTo>
                    <a:pt x="316" y="382"/>
                  </a:lnTo>
                  <a:lnTo>
                    <a:pt x="432" y="441"/>
                  </a:lnTo>
                  <a:lnTo>
                    <a:pt x="456" y="390"/>
                  </a:lnTo>
                  <a:lnTo>
                    <a:pt x="405" y="350"/>
                  </a:lnTo>
                  <a:lnTo>
                    <a:pt x="390" y="308"/>
                  </a:lnTo>
                  <a:lnTo>
                    <a:pt x="432" y="266"/>
                  </a:lnTo>
                  <a:lnTo>
                    <a:pt x="439" y="217"/>
                  </a:lnTo>
                  <a:lnTo>
                    <a:pt x="405" y="141"/>
                  </a:lnTo>
                  <a:lnTo>
                    <a:pt x="331" y="101"/>
                  </a:lnTo>
                  <a:lnTo>
                    <a:pt x="257" y="108"/>
                  </a:lnTo>
                  <a:lnTo>
                    <a:pt x="200" y="182"/>
                  </a:lnTo>
                  <a:lnTo>
                    <a:pt x="148" y="207"/>
                  </a:lnTo>
                  <a:lnTo>
                    <a:pt x="74" y="175"/>
                  </a:lnTo>
                  <a:lnTo>
                    <a:pt x="84" y="108"/>
                  </a:lnTo>
                  <a:lnTo>
                    <a:pt x="116" y="4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9051" name="Freeform 30">
              <a:extLst>
                <a:ext uri="{FF2B5EF4-FFF2-40B4-BE49-F238E27FC236}">
                  <a16:creationId xmlns:a16="http://schemas.microsoft.com/office/drawing/2014/main" id="{7636CFCC-C861-4949-B64C-92FE564FA093}"/>
                </a:ext>
              </a:extLst>
            </p:cNvPr>
            <p:cNvSpPr>
              <a:spLocks/>
            </p:cNvSpPr>
            <p:nvPr/>
          </p:nvSpPr>
          <p:spPr bwMode="auto">
            <a:xfrm>
              <a:off x="3908" y="1635"/>
              <a:ext cx="142" cy="69"/>
            </a:xfrm>
            <a:custGeom>
              <a:avLst/>
              <a:gdLst>
                <a:gd name="T0" fmla="*/ 0 w 456"/>
                <a:gd name="T1" fmla="*/ 0 h 224"/>
                <a:gd name="T2" fmla="*/ 0 w 456"/>
                <a:gd name="T3" fmla="*/ 0 h 224"/>
                <a:gd name="T4" fmla="*/ 0 w 456"/>
                <a:gd name="T5" fmla="*/ 0 h 224"/>
                <a:gd name="T6" fmla="*/ 0 w 456"/>
                <a:gd name="T7" fmla="*/ 0 h 224"/>
                <a:gd name="T8" fmla="*/ 0 w 456"/>
                <a:gd name="T9" fmla="*/ 0 h 224"/>
                <a:gd name="T10" fmla="*/ 0 w 456"/>
                <a:gd name="T11" fmla="*/ 0 h 224"/>
                <a:gd name="T12" fmla="*/ 0 w 456"/>
                <a:gd name="T13" fmla="*/ 0 h 224"/>
                <a:gd name="T14" fmla="*/ 0 w 456"/>
                <a:gd name="T15" fmla="*/ 0 h 224"/>
                <a:gd name="T16" fmla="*/ 0 w 456"/>
                <a:gd name="T17" fmla="*/ 0 h 224"/>
                <a:gd name="T18" fmla="*/ 0 w 456"/>
                <a:gd name="T19" fmla="*/ 0 h 224"/>
                <a:gd name="T20" fmla="*/ 0 w 456"/>
                <a:gd name="T21" fmla="*/ 0 h 224"/>
                <a:gd name="T22" fmla="*/ 0 w 456"/>
                <a:gd name="T23" fmla="*/ 0 h 224"/>
                <a:gd name="T24" fmla="*/ 0 w 456"/>
                <a:gd name="T25" fmla="*/ 0 h 224"/>
                <a:gd name="T26" fmla="*/ 0 w 456"/>
                <a:gd name="T27" fmla="*/ 0 h 224"/>
                <a:gd name="T28" fmla="*/ 0 w 456"/>
                <a:gd name="T29" fmla="*/ 0 h 224"/>
                <a:gd name="T30" fmla="*/ 0 w 456"/>
                <a:gd name="T31" fmla="*/ 0 h 224"/>
                <a:gd name="T32" fmla="*/ 0 w 456"/>
                <a:gd name="T33" fmla="*/ 0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6"/>
                <a:gd name="T52" fmla="*/ 0 h 224"/>
                <a:gd name="T53" fmla="*/ 456 w 456"/>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6" h="224">
                  <a:moveTo>
                    <a:pt x="10" y="42"/>
                  </a:moveTo>
                  <a:lnTo>
                    <a:pt x="242" y="17"/>
                  </a:lnTo>
                  <a:lnTo>
                    <a:pt x="358" y="0"/>
                  </a:lnTo>
                  <a:lnTo>
                    <a:pt x="456" y="42"/>
                  </a:lnTo>
                  <a:lnTo>
                    <a:pt x="382" y="224"/>
                  </a:lnTo>
                  <a:lnTo>
                    <a:pt x="316" y="175"/>
                  </a:lnTo>
                  <a:lnTo>
                    <a:pt x="183" y="150"/>
                  </a:lnTo>
                  <a:lnTo>
                    <a:pt x="59" y="125"/>
                  </a:lnTo>
                  <a:lnTo>
                    <a:pt x="143" y="93"/>
                  </a:lnTo>
                  <a:lnTo>
                    <a:pt x="266" y="108"/>
                  </a:lnTo>
                  <a:lnTo>
                    <a:pt x="333" y="125"/>
                  </a:lnTo>
                  <a:lnTo>
                    <a:pt x="382" y="66"/>
                  </a:lnTo>
                  <a:lnTo>
                    <a:pt x="274" y="59"/>
                  </a:lnTo>
                  <a:lnTo>
                    <a:pt x="175" y="59"/>
                  </a:lnTo>
                  <a:lnTo>
                    <a:pt x="0" y="93"/>
                  </a:ln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115743" name="Oval 31">
            <a:extLst>
              <a:ext uri="{FF2B5EF4-FFF2-40B4-BE49-F238E27FC236}">
                <a16:creationId xmlns:a16="http://schemas.microsoft.com/office/drawing/2014/main" id="{21D80C7E-D7CC-44A2-8F2C-8043845C8472}"/>
              </a:ext>
            </a:extLst>
          </p:cNvPr>
          <p:cNvSpPr>
            <a:spLocks noChangeArrowheads="1"/>
          </p:cNvSpPr>
          <p:nvPr/>
        </p:nvSpPr>
        <p:spPr bwMode="auto">
          <a:xfrm>
            <a:off x="6049963" y="2960688"/>
            <a:ext cx="1150937" cy="900112"/>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PE" altLang="es-ES"/>
          </a:p>
        </p:txBody>
      </p:sp>
      <p:sp>
        <p:nvSpPr>
          <p:cNvPr id="115744" name="Freeform 32">
            <a:extLst>
              <a:ext uri="{FF2B5EF4-FFF2-40B4-BE49-F238E27FC236}">
                <a16:creationId xmlns:a16="http://schemas.microsoft.com/office/drawing/2014/main" id="{D8A993AD-245D-4323-BA9A-0B10CAEFDCC6}"/>
              </a:ext>
            </a:extLst>
          </p:cNvPr>
          <p:cNvSpPr>
            <a:spLocks/>
          </p:cNvSpPr>
          <p:nvPr/>
        </p:nvSpPr>
        <p:spPr bwMode="auto">
          <a:xfrm>
            <a:off x="-6350" y="1181100"/>
            <a:ext cx="3556000" cy="4318000"/>
          </a:xfrm>
          <a:custGeom>
            <a:avLst/>
            <a:gdLst>
              <a:gd name="T0" fmla="*/ 2147483647 w 2559"/>
              <a:gd name="T1" fmla="*/ 2147483647 h 3226"/>
              <a:gd name="T2" fmla="*/ 2147483647 w 2559"/>
              <a:gd name="T3" fmla="*/ 2147483647 h 3226"/>
              <a:gd name="T4" fmla="*/ 2147483647 w 2559"/>
              <a:gd name="T5" fmla="*/ 2147483647 h 3226"/>
              <a:gd name="T6" fmla="*/ 2147483647 w 2559"/>
              <a:gd name="T7" fmla="*/ 2147483647 h 3226"/>
              <a:gd name="T8" fmla="*/ 2147483647 w 2559"/>
              <a:gd name="T9" fmla="*/ 2147483647 h 3226"/>
              <a:gd name="T10" fmla="*/ 2147483647 w 2559"/>
              <a:gd name="T11" fmla="*/ 2147483647 h 3226"/>
              <a:gd name="T12" fmla="*/ 2147483647 w 2559"/>
              <a:gd name="T13" fmla="*/ 2147483647 h 3226"/>
              <a:gd name="T14" fmla="*/ 2147483647 w 2559"/>
              <a:gd name="T15" fmla="*/ 2147483647 h 3226"/>
              <a:gd name="T16" fmla="*/ 2147483647 w 2559"/>
              <a:gd name="T17" fmla="*/ 2147483647 h 3226"/>
              <a:gd name="T18" fmla="*/ 2147483647 w 2559"/>
              <a:gd name="T19" fmla="*/ 2147483647 h 3226"/>
              <a:gd name="T20" fmla="*/ 2147483647 w 2559"/>
              <a:gd name="T21" fmla="*/ 2147483647 h 3226"/>
              <a:gd name="T22" fmla="*/ 2147483647 w 2559"/>
              <a:gd name="T23" fmla="*/ 2147483647 h 3226"/>
              <a:gd name="T24" fmla="*/ 2147483647 w 2559"/>
              <a:gd name="T25" fmla="*/ 2147483647 h 3226"/>
              <a:gd name="T26" fmla="*/ 2147483647 w 2559"/>
              <a:gd name="T27" fmla="*/ 2147483647 h 3226"/>
              <a:gd name="T28" fmla="*/ 2147483647 w 2559"/>
              <a:gd name="T29" fmla="*/ 2147483647 h 3226"/>
              <a:gd name="T30" fmla="*/ 2147483647 w 2559"/>
              <a:gd name="T31" fmla="*/ 2147483647 h 3226"/>
              <a:gd name="T32" fmla="*/ 2147483647 w 2559"/>
              <a:gd name="T33" fmla="*/ 2147483647 h 3226"/>
              <a:gd name="T34" fmla="*/ 2147483647 w 2559"/>
              <a:gd name="T35" fmla="*/ 2147483647 h 3226"/>
              <a:gd name="T36" fmla="*/ 2147483647 w 2559"/>
              <a:gd name="T37" fmla="*/ 2147483647 h 3226"/>
              <a:gd name="T38" fmla="*/ 2147483647 w 2559"/>
              <a:gd name="T39" fmla="*/ 2147483647 h 3226"/>
              <a:gd name="T40" fmla="*/ 2147483647 w 2559"/>
              <a:gd name="T41" fmla="*/ 2147483647 h 3226"/>
              <a:gd name="T42" fmla="*/ 2147483647 w 2559"/>
              <a:gd name="T43" fmla="*/ 2147483647 h 3226"/>
              <a:gd name="T44" fmla="*/ 2147483647 w 2559"/>
              <a:gd name="T45" fmla="*/ 2147483647 h 3226"/>
              <a:gd name="T46" fmla="*/ 2147483647 w 2559"/>
              <a:gd name="T47" fmla="*/ 2147483647 h 3226"/>
              <a:gd name="T48" fmla="*/ 2147483647 w 2559"/>
              <a:gd name="T49" fmla="*/ 2147483647 h 3226"/>
              <a:gd name="T50" fmla="*/ 2147483647 w 2559"/>
              <a:gd name="T51" fmla="*/ 2147483647 h 3226"/>
              <a:gd name="T52" fmla="*/ 2147483647 w 2559"/>
              <a:gd name="T53" fmla="*/ 2147483647 h 3226"/>
              <a:gd name="T54" fmla="*/ 2147483647 w 2559"/>
              <a:gd name="T55" fmla="*/ 2147483647 h 3226"/>
              <a:gd name="T56" fmla="*/ 2147483647 w 2559"/>
              <a:gd name="T57" fmla="*/ 2147483647 h 3226"/>
              <a:gd name="T58" fmla="*/ 2147483647 w 2559"/>
              <a:gd name="T59" fmla="*/ 2147483647 h 3226"/>
              <a:gd name="T60" fmla="*/ 2147483647 w 2559"/>
              <a:gd name="T61" fmla="*/ 2147483647 h 3226"/>
              <a:gd name="T62" fmla="*/ 2147483647 w 2559"/>
              <a:gd name="T63" fmla="*/ 2147483647 h 3226"/>
              <a:gd name="T64" fmla="*/ 2147483647 w 2559"/>
              <a:gd name="T65" fmla="*/ 2147483647 h 3226"/>
              <a:gd name="T66" fmla="*/ 2147483647 w 2559"/>
              <a:gd name="T67" fmla="*/ 2147483647 h 3226"/>
              <a:gd name="T68" fmla="*/ 2147483647 w 2559"/>
              <a:gd name="T69" fmla="*/ 2147483647 h 3226"/>
              <a:gd name="T70" fmla="*/ 2147483647 w 2559"/>
              <a:gd name="T71" fmla="*/ 2147483647 h 3226"/>
              <a:gd name="T72" fmla="*/ 2147483647 w 2559"/>
              <a:gd name="T73" fmla="*/ 2147483647 h 3226"/>
              <a:gd name="T74" fmla="*/ 2147483647 w 2559"/>
              <a:gd name="T75" fmla="*/ 2147483647 h 3226"/>
              <a:gd name="T76" fmla="*/ 2147483647 w 2559"/>
              <a:gd name="T77" fmla="*/ 2147483647 h 3226"/>
              <a:gd name="T78" fmla="*/ 2147483647 w 2559"/>
              <a:gd name="T79" fmla="*/ 2147483647 h 3226"/>
              <a:gd name="T80" fmla="*/ 2147483647 w 2559"/>
              <a:gd name="T81" fmla="*/ 2147483647 h 3226"/>
              <a:gd name="T82" fmla="*/ 2147483647 w 2559"/>
              <a:gd name="T83" fmla="*/ 2147483647 h 3226"/>
              <a:gd name="T84" fmla="*/ 2147483647 w 2559"/>
              <a:gd name="T85" fmla="*/ 2147483647 h 3226"/>
              <a:gd name="T86" fmla="*/ 2147483647 w 2559"/>
              <a:gd name="T87" fmla="*/ 2147483647 h 3226"/>
              <a:gd name="T88" fmla="*/ 2147483647 w 2559"/>
              <a:gd name="T89" fmla="*/ 2147483647 h 3226"/>
              <a:gd name="T90" fmla="*/ 2147483647 w 2559"/>
              <a:gd name="T91" fmla="*/ 2147483647 h 3226"/>
              <a:gd name="T92" fmla="*/ 2147483647 w 2559"/>
              <a:gd name="T93" fmla="*/ 2147483647 h 3226"/>
              <a:gd name="T94" fmla="*/ 2147483647 w 2559"/>
              <a:gd name="T95" fmla="*/ 2147483647 h 3226"/>
              <a:gd name="T96" fmla="*/ 2147483647 w 2559"/>
              <a:gd name="T97" fmla="*/ 2147483647 h 3226"/>
              <a:gd name="T98" fmla="*/ 2147483647 w 2559"/>
              <a:gd name="T99" fmla="*/ 2147483647 h 3226"/>
              <a:gd name="T100" fmla="*/ 2147483647 w 2559"/>
              <a:gd name="T101" fmla="*/ 2147483647 h 3226"/>
              <a:gd name="T102" fmla="*/ 2147483647 w 2559"/>
              <a:gd name="T103" fmla="*/ 2147483647 h 3226"/>
              <a:gd name="T104" fmla="*/ 2147483647 w 2559"/>
              <a:gd name="T105" fmla="*/ 2147483647 h 3226"/>
              <a:gd name="T106" fmla="*/ 2147483647 w 2559"/>
              <a:gd name="T107" fmla="*/ 2147483647 h 3226"/>
              <a:gd name="T108" fmla="*/ 2147483647 w 2559"/>
              <a:gd name="T109" fmla="*/ 2147483647 h 3226"/>
              <a:gd name="T110" fmla="*/ 2147483647 w 2559"/>
              <a:gd name="T111" fmla="*/ 2147483647 h 3226"/>
              <a:gd name="T112" fmla="*/ 2147483647 w 2559"/>
              <a:gd name="T113" fmla="*/ 2147483647 h 3226"/>
              <a:gd name="T114" fmla="*/ 2147483647 w 2559"/>
              <a:gd name="T115" fmla="*/ 2147483647 h 3226"/>
              <a:gd name="T116" fmla="*/ 2147483647 w 2559"/>
              <a:gd name="T117" fmla="*/ 2147483647 h 3226"/>
              <a:gd name="T118" fmla="*/ 2147483647 w 2559"/>
              <a:gd name="T119" fmla="*/ 2147483647 h 3226"/>
              <a:gd name="T120" fmla="*/ 2147483647 w 2559"/>
              <a:gd name="T121" fmla="*/ 2147483647 h 3226"/>
              <a:gd name="T122" fmla="*/ 2147483647 w 2559"/>
              <a:gd name="T123" fmla="*/ 2147483647 h 32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9"/>
              <a:gd name="T187" fmla="*/ 0 h 3226"/>
              <a:gd name="T188" fmla="*/ 2559 w 2559"/>
              <a:gd name="T189" fmla="*/ 3226 h 32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9" h="3226">
                <a:moveTo>
                  <a:pt x="1368" y="2464"/>
                </a:moveTo>
                <a:lnTo>
                  <a:pt x="1368" y="2506"/>
                </a:lnTo>
                <a:lnTo>
                  <a:pt x="1368" y="2558"/>
                </a:lnTo>
                <a:lnTo>
                  <a:pt x="1368" y="2600"/>
                </a:lnTo>
                <a:lnTo>
                  <a:pt x="1368" y="2652"/>
                </a:lnTo>
                <a:lnTo>
                  <a:pt x="1379" y="2714"/>
                </a:lnTo>
                <a:lnTo>
                  <a:pt x="1379" y="2767"/>
                </a:lnTo>
                <a:lnTo>
                  <a:pt x="1389" y="2829"/>
                </a:lnTo>
                <a:lnTo>
                  <a:pt x="1399" y="2881"/>
                </a:lnTo>
                <a:lnTo>
                  <a:pt x="1420" y="2944"/>
                </a:lnTo>
                <a:lnTo>
                  <a:pt x="1431" y="2996"/>
                </a:lnTo>
                <a:lnTo>
                  <a:pt x="1452" y="3038"/>
                </a:lnTo>
                <a:lnTo>
                  <a:pt x="1473" y="3090"/>
                </a:lnTo>
                <a:lnTo>
                  <a:pt x="1504" y="3132"/>
                </a:lnTo>
                <a:lnTo>
                  <a:pt x="1535" y="3174"/>
                </a:lnTo>
                <a:lnTo>
                  <a:pt x="1567" y="3205"/>
                </a:lnTo>
                <a:lnTo>
                  <a:pt x="1608" y="3226"/>
                </a:lnTo>
                <a:lnTo>
                  <a:pt x="1598" y="3205"/>
                </a:lnTo>
                <a:lnTo>
                  <a:pt x="1598" y="3174"/>
                </a:lnTo>
                <a:lnTo>
                  <a:pt x="1608" y="3153"/>
                </a:lnTo>
                <a:lnTo>
                  <a:pt x="1608" y="3132"/>
                </a:lnTo>
                <a:lnTo>
                  <a:pt x="1629" y="3038"/>
                </a:lnTo>
                <a:lnTo>
                  <a:pt x="1650" y="2955"/>
                </a:lnTo>
                <a:lnTo>
                  <a:pt x="1661" y="2861"/>
                </a:lnTo>
                <a:lnTo>
                  <a:pt x="1671" y="2777"/>
                </a:lnTo>
                <a:lnTo>
                  <a:pt x="1671" y="2683"/>
                </a:lnTo>
                <a:lnTo>
                  <a:pt x="1661" y="2600"/>
                </a:lnTo>
                <a:lnTo>
                  <a:pt x="1640" y="2506"/>
                </a:lnTo>
                <a:lnTo>
                  <a:pt x="1598" y="2422"/>
                </a:lnTo>
                <a:lnTo>
                  <a:pt x="1608" y="2433"/>
                </a:lnTo>
                <a:lnTo>
                  <a:pt x="1619" y="2443"/>
                </a:lnTo>
                <a:lnTo>
                  <a:pt x="1640" y="2443"/>
                </a:lnTo>
                <a:lnTo>
                  <a:pt x="1650" y="2453"/>
                </a:lnTo>
                <a:lnTo>
                  <a:pt x="1661" y="2464"/>
                </a:lnTo>
                <a:lnTo>
                  <a:pt x="1681" y="2464"/>
                </a:lnTo>
                <a:lnTo>
                  <a:pt x="1692" y="2474"/>
                </a:lnTo>
                <a:lnTo>
                  <a:pt x="1702" y="2485"/>
                </a:lnTo>
                <a:lnTo>
                  <a:pt x="1713" y="2485"/>
                </a:lnTo>
                <a:lnTo>
                  <a:pt x="1734" y="2495"/>
                </a:lnTo>
                <a:lnTo>
                  <a:pt x="1744" y="2506"/>
                </a:lnTo>
                <a:lnTo>
                  <a:pt x="1755" y="2516"/>
                </a:lnTo>
                <a:lnTo>
                  <a:pt x="1765" y="2527"/>
                </a:lnTo>
                <a:lnTo>
                  <a:pt x="1775" y="2547"/>
                </a:lnTo>
                <a:lnTo>
                  <a:pt x="1786" y="2558"/>
                </a:lnTo>
                <a:lnTo>
                  <a:pt x="1796" y="2579"/>
                </a:lnTo>
                <a:lnTo>
                  <a:pt x="1807" y="2600"/>
                </a:lnTo>
                <a:lnTo>
                  <a:pt x="1817" y="2620"/>
                </a:lnTo>
                <a:lnTo>
                  <a:pt x="1817" y="2652"/>
                </a:lnTo>
                <a:lnTo>
                  <a:pt x="1828" y="2673"/>
                </a:lnTo>
                <a:lnTo>
                  <a:pt x="1828" y="2694"/>
                </a:lnTo>
                <a:lnTo>
                  <a:pt x="1838" y="2725"/>
                </a:lnTo>
                <a:lnTo>
                  <a:pt x="1838" y="2746"/>
                </a:lnTo>
                <a:lnTo>
                  <a:pt x="1849" y="2767"/>
                </a:lnTo>
                <a:lnTo>
                  <a:pt x="1869" y="2735"/>
                </a:lnTo>
                <a:lnTo>
                  <a:pt x="1880" y="2694"/>
                </a:lnTo>
                <a:lnTo>
                  <a:pt x="1890" y="2652"/>
                </a:lnTo>
                <a:lnTo>
                  <a:pt x="1890" y="2620"/>
                </a:lnTo>
                <a:lnTo>
                  <a:pt x="1890" y="2579"/>
                </a:lnTo>
                <a:lnTo>
                  <a:pt x="1880" y="2537"/>
                </a:lnTo>
                <a:lnTo>
                  <a:pt x="1869" y="2495"/>
                </a:lnTo>
                <a:lnTo>
                  <a:pt x="1869" y="2464"/>
                </a:lnTo>
                <a:lnTo>
                  <a:pt x="1849" y="2422"/>
                </a:lnTo>
                <a:lnTo>
                  <a:pt x="1828" y="2391"/>
                </a:lnTo>
                <a:lnTo>
                  <a:pt x="1807" y="2349"/>
                </a:lnTo>
                <a:lnTo>
                  <a:pt x="1786" y="2318"/>
                </a:lnTo>
                <a:lnTo>
                  <a:pt x="1765" y="2286"/>
                </a:lnTo>
                <a:lnTo>
                  <a:pt x="1734" y="2266"/>
                </a:lnTo>
                <a:lnTo>
                  <a:pt x="1702" y="2234"/>
                </a:lnTo>
                <a:lnTo>
                  <a:pt x="1671" y="2213"/>
                </a:lnTo>
                <a:lnTo>
                  <a:pt x="1723" y="2245"/>
                </a:lnTo>
                <a:lnTo>
                  <a:pt x="1775" y="2266"/>
                </a:lnTo>
                <a:lnTo>
                  <a:pt x="1817" y="2297"/>
                </a:lnTo>
                <a:lnTo>
                  <a:pt x="1859" y="2328"/>
                </a:lnTo>
                <a:lnTo>
                  <a:pt x="1901" y="2370"/>
                </a:lnTo>
                <a:lnTo>
                  <a:pt x="1943" y="2412"/>
                </a:lnTo>
                <a:lnTo>
                  <a:pt x="1984" y="2453"/>
                </a:lnTo>
                <a:lnTo>
                  <a:pt x="2016" y="2495"/>
                </a:lnTo>
                <a:lnTo>
                  <a:pt x="2047" y="2537"/>
                </a:lnTo>
                <a:lnTo>
                  <a:pt x="2078" y="2589"/>
                </a:lnTo>
                <a:lnTo>
                  <a:pt x="2110" y="2631"/>
                </a:lnTo>
                <a:lnTo>
                  <a:pt x="2141" y="2683"/>
                </a:lnTo>
                <a:lnTo>
                  <a:pt x="2172" y="2735"/>
                </a:lnTo>
                <a:lnTo>
                  <a:pt x="2204" y="2788"/>
                </a:lnTo>
                <a:lnTo>
                  <a:pt x="2224" y="2829"/>
                </a:lnTo>
                <a:lnTo>
                  <a:pt x="2256" y="2881"/>
                </a:lnTo>
                <a:lnTo>
                  <a:pt x="2287" y="2819"/>
                </a:lnTo>
                <a:lnTo>
                  <a:pt x="2308" y="2767"/>
                </a:lnTo>
                <a:lnTo>
                  <a:pt x="2318" y="2704"/>
                </a:lnTo>
                <a:lnTo>
                  <a:pt x="2329" y="2641"/>
                </a:lnTo>
                <a:lnTo>
                  <a:pt x="2329" y="2579"/>
                </a:lnTo>
                <a:lnTo>
                  <a:pt x="2318" y="2516"/>
                </a:lnTo>
                <a:lnTo>
                  <a:pt x="2308" y="2453"/>
                </a:lnTo>
                <a:lnTo>
                  <a:pt x="2287" y="2391"/>
                </a:lnTo>
                <a:lnTo>
                  <a:pt x="2266" y="2328"/>
                </a:lnTo>
                <a:lnTo>
                  <a:pt x="2235" y="2276"/>
                </a:lnTo>
                <a:lnTo>
                  <a:pt x="2193" y="2224"/>
                </a:lnTo>
                <a:lnTo>
                  <a:pt x="2151" y="2172"/>
                </a:lnTo>
                <a:lnTo>
                  <a:pt x="2110" y="2130"/>
                </a:lnTo>
                <a:lnTo>
                  <a:pt x="2057" y="2088"/>
                </a:lnTo>
                <a:lnTo>
                  <a:pt x="2005" y="2057"/>
                </a:lnTo>
                <a:lnTo>
                  <a:pt x="1953" y="2025"/>
                </a:lnTo>
                <a:lnTo>
                  <a:pt x="1963" y="2025"/>
                </a:lnTo>
                <a:lnTo>
                  <a:pt x="1974" y="2025"/>
                </a:lnTo>
                <a:lnTo>
                  <a:pt x="1995" y="2025"/>
                </a:lnTo>
                <a:lnTo>
                  <a:pt x="2005" y="2025"/>
                </a:lnTo>
                <a:lnTo>
                  <a:pt x="2026" y="2025"/>
                </a:lnTo>
                <a:lnTo>
                  <a:pt x="2036" y="2025"/>
                </a:lnTo>
                <a:lnTo>
                  <a:pt x="2057" y="2025"/>
                </a:lnTo>
                <a:lnTo>
                  <a:pt x="2068" y="2025"/>
                </a:lnTo>
                <a:lnTo>
                  <a:pt x="2089" y="2025"/>
                </a:lnTo>
                <a:lnTo>
                  <a:pt x="2099" y="2025"/>
                </a:lnTo>
                <a:lnTo>
                  <a:pt x="2110" y="2025"/>
                </a:lnTo>
                <a:lnTo>
                  <a:pt x="2130" y="2036"/>
                </a:lnTo>
                <a:lnTo>
                  <a:pt x="2141" y="2036"/>
                </a:lnTo>
                <a:lnTo>
                  <a:pt x="2151" y="2046"/>
                </a:lnTo>
                <a:lnTo>
                  <a:pt x="2172" y="2046"/>
                </a:lnTo>
                <a:lnTo>
                  <a:pt x="2183" y="2057"/>
                </a:lnTo>
                <a:lnTo>
                  <a:pt x="2204" y="2067"/>
                </a:lnTo>
                <a:lnTo>
                  <a:pt x="2224" y="2078"/>
                </a:lnTo>
                <a:lnTo>
                  <a:pt x="2235" y="2088"/>
                </a:lnTo>
                <a:lnTo>
                  <a:pt x="2256" y="2098"/>
                </a:lnTo>
                <a:lnTo>
                  <a:pt x="2277" y="2109"/>
                </a:lnTo>
                <a:lnTo>
                  <a:pt x="2298" y="2119"/>
                </a:lnTo>
                <a:lnTo>
                  <a:pt x="2308" y="2130"/>
                </a:lnTo>
                <a:lnTo>
                  <a:pt x="2329" y="2151"/>
                </a:lnTo>
                <a:lnTo>
                  <a:pt x="2318" y="2119"/>
                </a:lnTo>
                <a:lnTo>
                  <a:pt x="2308" y="2088"/>
                </a:lnTo>
                <a:lnTo>
                  <a:pt x="2298" y="2067"/>
                </a:lnTo>
                <a:lnTo>
                  <a:pt x="2277" y="2046"/>
                </a:lnTo>
                <a:lnTo>
                  <a:pt x="2266" y="2025"/>
                </a:lnTo>
                <a:lnTo>
                  <a:pt x="2245" y="1994"/>
                </a:lnTo>
                <a:lnTo>
                  <a:pt x="2214" y="1984"/>
                </a:lnTo>
                <a:lnTo>
                  <a:pt x="2193" y="1963"/>
                </a:lnTo>
                <a:lnTo>
                  <a:pt x="2172" y="1942"/>
                </a:lnTo>
                <a:lnTo>
                  <a:pt x="2151" y="1931"/>
                </a:lnTo>
                <a:lnTo>
                  <a:pt x="2120" y="1911"/>
                </a:lnTo>
                <a:lnTo>
                  <a:pt x="2099" y="1900"/>
                </a:lnTo>
                <a:lnTo>
                  <a:pt x="2068" y="1879"/>
                </a:lnTo>
                <a:lnTo>
                  <a:pt x="2047" y="1869"/>
                </a:lnTo>
                <a:lnTo>
                  <a:pt x="2016" y="1848"/>
                </a:lnTo>
                <a:lnTo>
                  <a:pt x="1995" y="1837"/>
                </a:lnTo>
                <a:lnTo>
                  <a:pt x="2026" y="1817"/>
                </a:lnTo>
                <a:lnTo>
                  <a:pt x="2057" y="1806"/>
                </a:lnTo>
                <a:lnTo>
                  <a:pt x="2099" y="1785"/>
                </a:lnTo>
                <a:lnTo>
                  <a:pt x="2130" y="1775"/>
                </a:lnTo>
                <a:lnTo>
                  <a:pt x="2162" y="1764"/>
                </a:lnTo>
                <a:lnTo>
                  <a:pt x="2204" y="1754"/>
                </a:lnTo>
                <a:lnTo>
                  <a:pt x="2235" y="1744"/>
                </a:lnTo>
                <a:lnTo>
                  <a:pt x="2277" y="1744"/>
                </a:lnTo>
                <a:lnTo>
                  <a:pt x="2308" y="1733"/>
                </a:lnTo>
                <a:lnTo>
                  <a:pt x="2350" y="1733"/>
                </a:lnTo>
                <a:lnTo>
                  <a:pt x="2381" y="1733"/>
                </a:lnTo>
                <a:lnTo>
                  <a:pt x="2423" y="1733"/>
                </a:lnTo>
                <a:lnTo>
                  <a:pt x="2454" y="1744"/>
                </a:lnTo>
                <a:lnTo>
                  <a:pt x="2486" y="1754"/>
                </a:lnTo>
                <a:lnTo>
                  <a:pt x="2527" y="1764"/>
                </a:lnTo>
                <a:lnTo>
                  <a:pt x="2559" y="1775"/>
                </a:lnTo>
                <a:lnTo>
                  <a:pt x="2559" y="1733"/>
                </a:lnTo>
                <a:lnTo>
                  <a:pt x="2559" y="1681"/>
                </a:lnTo>
                <a:lnTo>
                  <a:pt x="2548" y="1639"/>
                </a:lnTo>
                <a:lnTo>
                  <a:pt x="2527" y="1608"/>
                </a:lnTo>
                <a:lnTo>
                  <a:pt x="2506" y="1566"/>
                </a:lnTo>
                <a:lnTo>
                  <a:pt x="2486" y="1535"/>
                </a:lnTo>
                <a:lnTo>
                  <a:pt x="2454" y="1503"/>
                </a:lnTo>
                <a:lnTo>
                  <a:pt x="2423" y="1482"/>
                </a:lnTo>
                <a:lnTo>
                  <a:pt x="2392" y="1451"/>
                </a:lnTo>
                <a:lnTo>
                  <a:pt x="2350" y="1441"/>
                </a:lnTo>
                <a:lnTo>
                  <a:pt x="2308" y="1420"/>
                </a:lnTo>
                <a:lnTo>
                  <a:pt x="2266" y="1420"/>
                </a:lnTo>
                <a:lnTo>
                  <a:pt x="2224" y="1409"/>
                </a:lnTo>
                <a:lnTo>
                  <a:pt x="2183" y="1409"/>
                </a:lnTo>
                <a:lnTo>
                  <a:pt x="2130" y="1409"/>
                </a:lnTo>
                <a:lnTo>
                  <a:pt x="2089" y="1420"/>
                </a:lnTo>
                <a:lnTo>
                  <a:pt x="2120" y="1389"/>
                </a:lnTo>
                <a:lnTo>
                  <a:pt x="2151" y="1347"/>
                </a:lnTo>
                <a:lnTo>
                  <a:pt x="2172" y="1305"/>
                </a:lnTo>
                <a:lnTo>
                  <a:pt x="2204" y="1274"/>
                </a:lnTo>
                <a:lnTo>
                  <a:pt x="2235" y="1232"/>
                </a:lnTo>
                <a:lnTo>
                  <a:pt x="2256" y="1201"/>
                </a:lnTo>
                <a:lnTo>
                  <a:pt x="2287" y="1159"/>
                </a:lnTo>
                <a:lnTo>
                  <a:pt x="2308" y="1117"/>
                </a:lnTo>
                <a:lnTo>
                  <a:pt x="2339" y="1075"/>
                </a:lnTo>
                <a:lnTo>
                  <a:pt x="2360" y="1034"/>
                </a:lnTo>
                <a:lnTo>
                  <a:pt x="2381" y="1002"/>
                </a:lnTo>
                <a:lnTo>
                  <a:pt x="2412" y="960"/>
                </a:lnTo>
                <a:lnTo>
                  <a:pt x="2433" y="919"/>
                </a:lnTo>
                <a:lnTo>
                  <a:pt x="2465" y="877"/>
                </a:lnTo>
                <a:lnTo>
                  <a:pt x="2486" y="835"/>
                </a:lnTo>
                <a:lnTo>
                  <a:pt x="2506" y="793"/>
                </a:lnTo>
                <a:lnTo>
                  <a:pt x="2506" y="783"/>
                </a:lnTo>
                <a:lnTo>
                  <a:pt x="2506" y="773"/>
                </a:lnTo>
                <a:lnTo>
                  <a:pt x="2506" y="762"/>
                </a:lnTo>
                <a:lnTo>
                  <a:pt x="2475" y="773"/>
                </a:lnTo>
                <a:lnTo>
                  <a:pt x="2454" y="783"/>
                </a:lnTo>
                <a:lnTo>
                  <a:pt x="2433" y="793"/>
                </a:lnTo>
                <a:lnTo>
                  <a:pt x="2412" y="804"/>
                </a:lnTo>
                <a:lnTo>
                  <a:pt x="2392" y="814"/>
                </a:lnTo>
                <a:lnTo>
                  <a:pt x="2371" y="825"/>
                </a:lnTo>
                <a:lnTo>
                  <a:pt x="2339" y="835"/>
                </a:lnTo>
                <a:lnTo>
                  <a:pt x="2318" y="846"/>
                </a:lnTo>
                <a:lnTo>
                  <a:pt x="2287" y="867"/>
                </a:lnTo>
                <a:lnTo>
                  <a:pt x="2266" y="887"/>
                </a:lnTo>
                <a:lnTo>
                  <a:pt x="2235" y="898"/>
                </a:lnTo>
                <a:lnTo>
                  <a:pt x="2204" y="919"/>
                </a:lnTo>
                <a:lnTo>
                  <a:pt x="2172" y="940"/>
                </a:lnTo>
                <a:lnTo>
                  <a:pt x="2141" y="960"/>
                </a:lnTo>
                <a:lnTo>
                  <a:pt x="2110" y="981"/>
                </a:lnTo>
                <a:lnTo>
                  <a:pt x="2078" y="1002"/>
                </a:lnTo>
                <a:lnTo>
                  <a:pt x="2057" y="1023"/>
                </a:lnTo>
                <a:lnTo>
                  <a:pt x="2026" y="1044"/>
                </a:lnTo>
                <a:lnTo>
                  <a:pt x="1995" y="1065"/>
                </a:lnTo>
                <a:lnTo>
                  <a:pt x="1974" y="1096"/>
                </a:lnTo>
                <a:lnTo>
                  <a:pt x="1953" y="1117"/>
                </a:lnTo>
                <a:lnTo>
                  <a:pt x="1922" y="1148"/>
                </a:lnTo>
                <a:lnTo>
                  <a:pt x="1901" y="1169"/>
                </a:lnTo>
                <a:lnTo>
                  <a:pt x="1880" y="1201"/>
                </a:lnTo>
                <a:lnTo>
                  <a:pt x="1890" y="1159"/>
                </a:lnTo>
                <a:lnTo>
                  <a:pt x="1901" y="1107"/>
                </a:lnTo>
                <a:lnTo>
                  <a:pt x="1911" y="1065"/>
                </a:lnTo>
                <a:lnTo>
                  <a:pt x="1922" y="1013"/>
                </a:lnTo>
                <a:lnTo>
                  <a:pt x="1943" y="971"/>
                </a:lnTo>
                <a:lnTo>
                  <a:pt x="1953" y="929"/>
                </a:lnTo>
                <a:lnTo>
                  <a:pt x="1974" y="887"/>
                </a:lnTo>
                <a:lnTo>
                  <a:pt x="1995" y="835"/>
                </a:lnTo>
                <a:lnTo>
                  <a:pt x="2016" y="793"/>
                </a:lnTo>
                <a:lnTo>
                  <a:pt x="2047" y="762"/>
                </a:lnTo>
                <a:lnTo>
                  <a:pt x="2068" y="720"/>
                </a:lnTo>
                <a:lnTo>
                  <a:pt x="2099" y="679"/>
                </a:lnTo>
                <a:lnTo>
                  <a:pt x="2130" y="647"/>
                </a:lnTo>
                <a:lnTo>
                  <a:pt x="2162" y="606"/>
                </a:lnTo>
                <a:lnTo>
                  <a:pt x="2193" y="574"/>
                </a:lnTo>
                <a:lnTo>
                  <a:pt x="2235" y="543"/>
                </a:lnTo>
                <a:lnTo>
                  <a:pt x="2183" y="553"/>
                </a:lnTo>
                <a:lnTo>
                  <a:pt x="2141" y="564"/>
                </a:lnTo>
                <a:lnTo>
                  <a:pt x="2099" y="574"/>
                </a:lnTo>
                <a:lnTo>
                  <a:pt x="2047" y="595"/>
                </a:lnTo>
                <a:lnTo>
                  <a:pt x="2005" y="616"/>
                </a:lnTo>
                <a:lnTo>
                  <a:pt x="1963" y="637"/>
                </a:lnTo>
                <a:lnTo>
                  <a:pt x="1922" y="658"/>
                </a:lnTo>
                <a:lnTo>
                  <a:pt x="1890" y="679"/>
                </a:lnTo>
                <a:lnTo>
                  <a:pt x="1849" y="710"/>
                </a:lnTo>
                <a:lnTo>
                  <a:pt x="1807" y="741"/>
                </a:lnTo>
                <a:lnTo>
                  <a:pt x="1775" y="773"/>
                </a:lnTo>
                <a:lnTo>
                  <a:pt x="1744" y="804"/>
                </a:lnTo>
                <a:lnTo>
                  <a:pt x="1713" y="846"/>
                </a:lnTo>
                <a:lnTo>
                  <a:pt x="1681" y="877"/>
                </a:lnTo>
                <a:lnTo>
                  <a:pt x="1650" y="919"/>
                </a:lnTo>
                <a:lnTo>
                  <a:pt x="1629" y="960"/>
                </a:lnTo>
                <a:lnTo>
                  <a:pt x="1671" y="846"/>
                </a:lnTo>
                <a:lnTo>
                  <a:pt x="1692" y="720"/>
                </a:lnTo>
                <a:lnTo>
                  <a:pt x="1702" y="595"/>
                </a:lnTo>
                <a:lnTo>
                  <a:pt x="1702" y="470"/>
                </a:lnTo>
                <a:lnTo>
                  <a:pt x="1692" y="345"/>
                </a:lnTo>
                <a:lnTo>
                  <a:pt x="1661" y="219"/>
                </a:lnTo>
                <a:lnTo>
                  <a:pt x="1619" y="104"/>
                </a:lnTo>
                <a:lnTo>
                  <a:pt x="1567" y="0"/>
                </a:lnTo>
                <a:lnTo>
                  <a:pt x="1567" y="42"/>
                </a:lnTo>
                <a:lnTo>
                  <a:pt x="1567" y="84"/>
                </a:lnTo>
                <a:lnTo>
                  <a:pt x="1567" y="125"/>
                </a:lnTo>
                <a:lnTo>
                  <a:pt x="1556" y="167"/>
                </a:lnTo>
                <a:lnTo>
                  <a:pt x="1535" y="198"/>
                </a:lnTo>
                <a:lnTo>
                  <a:pt x="1525" y="240"/>
                </a:lnTo>
                <a:lnTo>
                  <a:pt x="1504" y="282"/>
                </a:lnTo>
                <a:lnTo>
                  <a:pt x="1473" y="313"/>
                </a:lnTo>
                <a:lnTo>
                  <a:pt x="1452" y="345"/>
                </a:lnTo>
                <a:lnTo>
                  <a:pt x="1431" y="376"/>
                </a:lnTo>
                <a:lnTo>
                  <a:pt x="1399" y="407"/>
                </a:lnTo>
                <a:lnTo>
                  <a:pt x="1379" y="438"/>
                </a:lnTo>
                <a:lnTo>
                  <a:pt x="1358" y="470"/>
                </a:lnTo>
                <a:lnTo>
                  <a:pt x="1326" y="501"/>
                </a:lnTo>
                <a:lnTo>
                  <a:pt x="1305" y="543"/>
                </a:lnTo>
                <a:lnTo>
                  <a:pt x="1285" y="574"/>
                </a:lnTo>
                <a:lnTo>
                  <a:pt x="1274" y="606"/>
                </a:lnTo>
                <a:lnTo>
                  <a:pt x="1253" y="637"/>
                </a:lnTo>
                <a:lnTo>
                  <a:pt x="1243" y="679"/>
                </a:lnTo>
                <a:lnTo>
                  <a:pt x="1222" y="710"/>
                </a:lnTo>
                <a:lnTo>
                  <a:pt x="1222" y="752"/>
                </a:lnTo>
                <a:lnTo>
                  <a:pt x="1211" y="793"/>
                </a:lnTo>
                <a:lnTo>
                  <a:pt x="1201" y="825"/>
                </a:lnTo>
                <a:lnTo>
                  <a:pt x="1201" y="867"/>
                </a:lnTo>
                <a:lnTo>
                  <a:pt x="1170" y="835"/>
                </a:lnTo>
                <a:lnTo>
                  <a:pt x="1138" y="793"/>
                </a:lnTo>
                <a:lnTo>
                  <a:pt x="1117" y="752"/>
                </a:lnTo>
                <a:lnTo>
                  <a:pt x="1097" y="710"/>
                </a:lnTo>
                <a:lnTo>
                  <a:pt x="1076" y="668"/>
                </a:lnTo>
                <a:lnTo>
                  <a:pt x="1055" y="616"/>
                </a:lnTo>
                <a:lnTo>
                  <a:pt x="1044" y="574"/>
                </a:lnTo>
                <a:lnTo>
                  <a:pt x="1044" y="522"/>
                </a:lnTo>
                <a:lnTo>
                  <a:pt x="1013" y="574"/>
                </a:lnTo>
                <a:lnTo>
                  <a:pt x="992" y="616"/>
                </a:lnTo>
                <a:lnTo>
                  <a:pt x="982" y="668"/>
                </a:lnTo>
                <a:lnTo>
                  <a:pt x="971" y="710"/>
                </a:lnTo>
                <a:lnTo>
                  <a:pt x="971" y="762"/>
                </a:lnTo>
                <a:lnTo>
                  <a:pt x="971" y="814"/>
                </a:lnTo>
                <a:lnTo>
                  <a:pt x="982" y="856"/>
                </a:lnTo>
                <a:lnTo>
                  <a:pt x="982" y="919"/>
                </a:lnTo>
                <a:lnTo>
                  <a:pt x="950" y="887"/>
                </a:lnTo>
                <a:lnTo>
                  <a:pt x="909" y="846"/>
                </a:lnTo>
                <a:lnTo>
                  <a:pt x="877" y="814"/>
                </a:lnTo>
                <a:lnTo>
                  <a:pt x="846" y="783"/>
                </a:lnTo>
                <a:lnTo>
                  <a:pt x="804" y="741"/>
                </a:lnTo>
                <a:lnTo>
                  <a:pt x="773" y="699"/>
                </a:lnTo>
                <a:lnTo>
                  <a:pt x="731" y="658"/>
                </a:lnTo>
                <a:lnTo>
                  <a:pt x="700" y="616"/>
                </a:lnTo>
                <a:lnTo>
                  <a:pt x="668" y="574"/>
                </a:lnTo>
                <a:lnTo>
                  <a:pt x="637" y="532"/>
                </a:lnTo>
                <a:lnTo>
                  <a:pt x="606" y="491"/>
                </a:lnTo>
                <a:lnTo>
                  <a:pt x="585" y="449"/>
                </a:lnTo>
                <a:lnTo>
                  <a:pt x="564" y="407"/>
                </a:lnTo>
                <a:lnTo>
                  <a:pt x="543" y="355"/>
                </a:lnTo>
                <a:lnTo>
                  <a:pt x="533" y="313"/>
                </a:lnTo>
                <a:lnTo>
                  <a:pt x="512" y="271"/>
                </a:lnTo>
                <a:lnTo>
                  <a:pt x="491" y="313"/>
                </a:lnTo>
                <a:lnTo>
                  <a:pt x="480" y="365"/>
                </a:lnTo>
                <a:lnTo>
                  <a:pt x="470" y="418"/>
                </a:lnTo>
                <a:lnTo>
                  <a:pt x="460" y="470"/>
                </a:lnTo>
                <a:lnTo>
                  <a:pt x="460" y="522"/>
                </a:lnTo>
                <a:lnTo>
                  <a:pt x="460" y="574"/>
                </a:lnTo>
                <a:lnTo>
                  <a:pt x="470" y="626"/>
                </a:lnTo>
                <a:lnTo>
                  <a:pt x="480" y="679"/>
                </a:lnTo>
                <a:lnTo>
                  <a:pt x="491" y="731"/>
                </a:lnTo>
                <a:lnTo>
                  <a:pt x="512" y="773"/>
                </a:lnTo>
                <a:lnTo>
                  <a:pt x="533" y="825"/>
                </a:lnTo>
                <a:lnTo>
                  <a:pt x="554" y="877"/>
                </a:lnTo>
                <a:lnTo>
                  <a:pt x="574" y="919"/>
                </a:lnTo>
                <a:lnTo>
                  <a:pt x="606" y="971"/>
                </a:lnTo>
                <a:lnTo>
                  <a:pt x="637" y="1013"/>
                </a:lnTo>
                <a:lnTo>
                  <a:pt x="668" y="1054"/>
                </a:lnTo>
                <a:lnTo>
                  <a:pt x="627" y="1054"/>
                </a:lnTo>
                <a:lnTo>
                  <a:pt x="595" y="1065"/>
                </a:lnTo>
                <a:lnTo>
                  <a:pt x="554" y="1075"/>
                </a:lnTo>
                <a:lnTo>
                  <a:pt x="522" y="1075"/>
                </a:lnTo>
                <a:lnTo>
                  <a:pt x="480" y="1075"/>
                </a:lnTo>
                <a:lnTo>
                  <a:pt x="439" y="1075"/>
                </a:lnTo>
                <a:lnTo>
                  <a:pt x="407" y="1075"/>
                </a:lnTo>
                <a:lnTo>
                  <a:pt x="366" y="1075"/>
                </a:lnTo>
                <a:lnTo>
                  <a:pt x="324" y="1075"/>
                </a:lnTo>
                <a:lnTo>
                  <a:pt x="282" y="1065"/>
                </a:lnTo>
                <a:lnTo>
                  <a:pt x="251" y="1054"/>
                </a:lnTo>
                <a:lnTo>
                  <a:pt x="209" y="1054"/>
                </a:lnTo>
                <a:lnTo>
                  <a:pt x="178" y="1044"/>
                </a:lnTo>
                <a:lnTo>
                  <a:pt x="136" y="1034"/>
                </a:lnTo>
                <a:lnTo>
                  <a:pt x="104" y="1013"/>
                </a:lnTo>
                <a:lnTo>
                  <a:pt x="63" y="1002"/>
                </a:lnTo>
                <a:lnTo>
                  <a:pt x="63" y="1054"/>
                </a:lnTo>
                <a:lnTo>
                  <a:pt x="73" y="1117"/>
                </a:lnTo>
                <a:lnTo>
                  <a:pt x="84" y="1169"/>
                </a:lnTo>
                <a:lnTo>
                  <a:pt x="104" y="1211"/>
                </a:lnTo>
                <a:lnTo>
                  <a:pt x="125" y="1263"/>
                </a:lnTo>
                <a:lnTo>
                  <a:pt x="146" y="1305"/>
                </a:lnTo>
                <a:lnTo>
                  <a:pt x="188" y="1347"/>
                </a:lnTo>
                <a:lnTo>
                  <a:pt x="219" y="1389"/>
                </a:lnTo>
                <a:lnTo>
                  <a:pt x="261" y="1420"/>
                </a:lnTo>
                <a:lnTo>
                  <a:pt x="303" y="1451"/>
                </a:lnTo>
                <a:lnTo>
                  <a:pt x="355" y="1472"/>
                </a:lnTo>
                <a:lnTo>
                  <a:pt x="397" y="1493"/>
                </a:lnTo>
                <a:lnTo>
                  <a:pt x="449" y="1514"/>
                </a:lnTo>
                <a:lnTo>
                  <a:pt x="501" y="1524"/>
                </a:lnTo>
                <a:lnTo>
                  <a:pt x="554" y="1535"/>
                </a:lnTo>
                <a:lnTo>
                  <a:pt x="616" y="1535"/>
                </a:lnTo>
                <a:lnTo>
                  <a:pt x="574" y="1545"/>
                </a:lnTo>
                <a:lnTo>
                  <a:pt x="533" y="1556"/>
                </a:lnTo>
                <a:lnTo>
                  <a:pt x="501" y="1566"/>
                </a:lnTo>
                <a:lnTo>
                  <a:pt x="470" y="1576"/>
                </a:lnTo>
                <a:lnTo>
                  <a:pt x="428" y="1597"/>
                </a:lnTo>
                <a:lnTo>
                  <a:pt x="397" y="1618"/>
                </a:lnTo>
                <a:lnTo>
                  <a:pt x="366" y="1639"/>
                </a:lnTo>
                <a:lnTo>
                  <a:pt x="334" y="1660"/>
                </a:lnTo>
                <a:lnTo>
                  <a:pt x="313" y="1691"/>
                </a:lnTo>
                <a:lnTo>
                  <a:pt x="282" y="1712"/>
                </a:lnTo>
                <a:lnTo>
                  <a:pt x="261" y="1744"/>
                </a:lnTo>
                <a:lnTo>
                  <a:pt x="230" y="1775"/>
                </a:lnTo>
                <a:lnTo>
                  <a:pt x="209" y="1806"/>
                </a:lnTo>
                <a:lnTo>
                  <a:pt x="198" y="1837"/>
                </a:lnTo>
                <a:lnTo>
                  <a:pt x="178" y="1879"/>
                </a:lnTo>
                <a:lnTo>
                  <a:pt x="167" y="1911"/>
                </a:lnTo>
                <a:lnTo>
                  <a:pt x="188" y="1900"/>
                </a:lnTo>
                <a:lnTo>
                  <a:pt x="209" y="1890"/>
                </a:lnTo>
                <a:lnTo>
                  <a:pt x="230" y="1869"/>
                </a:lnTo>
                <a:lnTo>
                  <a:pt x="251" y="1858"/>
                </a:lnTo>
                <a:lnTo>
                  <a:pt x="272" y="1848"/>
                </a:lnTo>
                <a:lnTo>
                  <a:pt x="292" y="1837"/>
                </a:lnTo>
                <a:lnTo>
                  <a:pt x="313" y="1827"/>
                </a:lnTo>
                <a:lnTo>
                  <a:pt x="345" y="1827"/>
                </a:lnTo>
                <a:lnTo>
                  <a:pt x="366" y="1817"/>
                </a:lnTo>
                <a:lnTo>
                  <a:pt x="386" y="1806"/>
                </a:lnTo>
                <a:lnTo>
                  <a:pt x="407" y="1806"/>
                </a:lnTo>
                <a:lnTo>
                  <a:pt x="439" y="1806"/>
                </a:lnTo>
                <a:lnTo>
                  <a:pt x="460" y="1796"/>
                </a:lnTo>
                <a:lnTo>
                  <a:pt x="491" y="1796"/>
                </a:lnTo>
                <a:lnTo>
                  <a:pt x="512" y="1806"/>
                </a:lnTo>
                <a:lnTo>
                  <a:pt x="533" y="1806"/>
                </a:lnTo>
                <a:lnTo>
                  <a:pt x="512" y="1817"/>
                </a:lnTo>
                <a:lnTo>
                  <a:pt x="501" y="1837"/>
                </a:lnTo>
                <a:lnTo>
                  <a:pt x="480" y="1858"/>
                </a:lnTo>
                <a:lnTo>
                  <a:pt x="460" y="1879"/>
                </a:lnTo>
                <a:lnTo>
                  <a:pt x="439" y="1890"/>
                </a:lnTo>
                <a:lnTo>
                  <a:pt x="428" y="1911"/>
                </a:lnTo>
                <a:lnTo>
                  <a:pt x="407" y="1931"/>
                </a:lnTo>
                <a:lnTo>
                  <a:pt x="386" y="1942"/>
                </a:lnTo>
                <a:lnTo>
                  <a:pt x="366" y="1963"/>
                </a:lnTo>
                <a:lnTo>
                  <a:pt x="345" y="1973"/>
                </a:lnTo>
                <a:lnTo>
                  <a:pt x="324" y="1984"/>
                </a:lnTo>
                <a:lnTo>
                  <a:pt x="303" y="1994"/>
                </a:lnTo>
                <a:lnTo>
                  <a:pt x="282" y="2005"/>
                </a:lnTo>
                <a:lnTo>
                  <a:pt x="251" y="2015"/>
                </a:lnTo>
                <a:lnTo>
                  <a:pt x="230" y="2025"/>
                </a:lnTo>
                <a:lnTo>
                  <a:pt x="198" y="2025"/>
                </a:lnTo>
                <a:lnTo>
                  <a:pt x="219" y="2036"/>
                </a:lnTo>
                <a:lnTo>
                  <a:pt x="240" y="2046"/>
                </a:lnTo>
                <a:lnTo>
                  <a:pt x="261" y="2057"/>
                </a:lnTo>
                <a:lnTo>
                  <a:pt x="292" y="2067"/>
                </a:lnTo>
                <a:lnTo>
                  <a:pt x="313" y="2078"/>
                </a:lnTo>
                <a:lnTo>
                  <a:pt x="334" y="2088"/>
                </a:lnTo>
                <a:lnTo>
                  <a:pt x="355" y="2088"/>
                </a:lnTo>
                <a:lnTo>
                  <a:pt x="386" y="2098"/>
                </a:lnTo>
                <a:lnTo>
                  <a:pt x="407" y="2098"/>
                </a:lnTo>
                <a:lnTo>
                  <a:pt x="439" y="2109"/>
                </a:lnTo>
                <a:lnTo>
                  <a:pt x="460" y="2109"/>
                </a:lnTo>
                <a:lnTo>
                  <a:pt x="480" y="2109"/>
                </a:lnTo>
                <a:lnTo>
                  <a:pt x="512" y="2109"/>
                </a:lnTo>
                <a:lnTo>
                  <a:pt x="533" y="2109"/>
                </a:lnTo>
                <a:lnTo>
                  <a:pt x="554" y="2109"/>
                </a:lnTo>
                <a:lnTo>
                  <a:pt x="585" y="2098"/>
                </a:lnTo>
                <a:lnTo>
                  <a:pt x="554" y="2119"/>
                </a:lnTo>
                <a:lnTo>
                  <a:pt x="522" y="2140"/>
                </a:lnTo>
                <a:lnTo>
                  <a:pt x="501" y="2172"/>
                </a:lnTo>
                <a:lnTo>
                  <a:pt x="480" y="2192"/>
                </a:lnTo>
                <a:lnTo>
                  <a:pt x="460" y="2224"/>
                </a:lnTo>
                <a:lnTo>
                  <a:pt x="439" y="2255"/>
                </a:lnTo>
                <a:lnTo>
                  <a:pt x="418" y="2286"/>
                </a:lnTo>
                <a:lnTo>
                  <a:pt x="407" y="2318"/>
                </a:lnTo>
                <a:lnTo>
                  <a:pt x="386" y="2349"/>
                </a:lnTo>
                <a:lnTo>
                  <a:pt x="376" y="2380"/>
                </a:lnTo>
                <a:lnTo>
                  <a:pt x="355" y="2412"/>
                </a:lnTo>
                <a:lnTo>
                  <a:pt x="334" y="2443"/>
                </a:lnTo>
                <a:lnTo>
                  <a:pt x="324" y="2474"/>
                </a:lnTo>
                <a:lnTo>
                  <a:pt x="303" y="2495"/>
                </a:lnTo>
                <a:lnTo>
                  <a:pt x="282" y="2527"/>
                </a:lnTo>
                <a:lnTo>
                  <a:pt x="251" y="2558"/>
                </a:lnTo>
                <a:lnTo>
                  <a:pt x="240" y="2568"/>
                </a:lnTo>
                <a:lnTo>
                  <a:pt x="230" y="2589"/>
                </a:lnTo>
                <a:lnTo>
                  <a:pt x="219" y="2600"/>
                </a:lnTo>
                <a:lnTo>
                  <a:pt x="198" y="2610"/>
                </a:lnTo>
                <a:lnTo>
                  <a:pt x="188" y="2631"/>
                </a:lnTo>
                <a:lnTo>
                  <a:pt x="167" y="2641"/>
                </a:lnTo>
                <a:lnTo>
                  <a:pt x="157" y="2652"/>
                </a:lnTo>
                <a:lnTo>
                  <a:pt x="146" y="2673"/>
                </a:lnTo>
                <a:lnTo>
                  <a:pt x="125" y="2683"/>
                </a:lnTo>
                <a:lnTo>
                  <a:pt x="104" y="2694"/>
                </a:lnTo>
                <a:lnTo>
                  <a:pt x="94" y="2704"/>
                </a:lnTo>
                <a:lnTo>
                  <a:pt x="73" y="2714"/>
                </a:lnTo>
                <a:lnTo>
                  <a:pt x="63" y="2725"/>
                </a:lnTo>
                <a:lnTo>
                  <a:pt x="42" y="2725"/>
                </a:lnTo>
                <a:lnTo>
                  <a:pt x="21" y="2735"/>
                </a:lnTo>
                <a:lnTo>
                  <a:pt x="0" y="2735"/>
                </a:lnTo>
                <a:lnTo>
                  <a:pt x="10" y="2756"/>
                </a:lnTo>
                <a:lnTo>
                  <a:pt x="31" y="2756"/>
                </a:lnTo>
                <a:lnTo>
                  <a:pt x="42" y="2767"/>
                </a:lnTo>
                <a:lnTo>
                  <a:pt x="63" y="2767"/>
                </a:lnTo>
                <a:lnTo>
                  <a:pt x="84" y="2777"/>
                </a:lnTo>
                <a:lnTo>
                  <a:pt x="94" y="2777"/>
                </a:lnTo>
                <a:lnTo>
                  <a:pt x="115" y="2777"/>
                </a:lnTo>
                <a:lnTo>
                  <a:pt x="125" y="2777"/>
                </a:lnTo>
                <a:lnTo>
                  <a:pt x="146" y="2777"/>
                </a:lnTo>
                <a:lnTo>
                  <a:pt x="167" y="2777"/>
                </a:lnTo>
                <a:lnTo>
                  <a:pt x="188" y="2767"/>
                </a:lnTo>
                <a:lnTo>
                  <a:pt x="198" y="2767"/>
                </a:lnTo>
                <a:lnTo>
                  <a:pt x="219" y="2767"/>
                </a:lnTo>
                <a:lnTo>
                  <a:pt x="230" y="2756"/>
                </a:lnTo>
                <a:lnTo>
                  <a:pt x="251" y="2756"/>
                </a:lnTo>
                <a:lnTo>
                  <a:pt x="272" y="2746"/>
                </a:lnTo>
                <a:lnTo>
                  <a:pt x="313" y="2725"/>
                </a:lnTo>
                <a:lnTo>
                  <a:pt x="355" y="2714"/>
                </a:lnTo>
                <a:lnTo>
                  <a:pt x="397" y="2694"/>
                </a:lnTo>
                <a:lnTo>
                  <a:pt x="439" y="2673"/>
                </a:lnTo>
                <a:lnTo>
                  <a:pt x="480" y="2652"/>
                </a:lnTo>
                <a:lnTo>
                  <a:pt x="522" y="2620"/>
                </a:lnTo>
                <a:lnTo>
                  <a:pt x="564" y="2600"/>
                </a:lnTo>
                <a:lnTo>
                  <a:pt x="595" y="2568"/>
                </a:lnTo>
                <a:lnTo>
                  <a:pt x="637" y="2547"/>
                </a:lnTo>
                <a:lnTo>
                  <a:pt x="668" y="2516"/>
                </a:lnTo>
                <a:lnTo>
                  <a:pt x="700" y="2485"/>
                </a:lnTo>
                <a:lnTo>
                  <a:pt x="741" y="2453"/>
                </a:lnTo>
                <a:lnTo>
                  <a:pt x="773" y="2422"/>
                </a:lnTo>
                <a:lnTo>
                  <a:pt x="804" y="2380"/>
                </a:lnTo>
                <a:lnTo>
                  <a:pt x="835" y="2349"/>
                </a:lnTo>
                <a:lnTo>
                  <a:pt x="856" y="2307"/>
                </a:lnTo>
                <a:lnTo>
                  <a:pt x="835" y="2380"/>
                </a:lnTo>
                <a:lnTo>
                  <a:pt x="825" y="2453"/>
                </a:lnTo>
                <a:lnTo>
                  <a:pt x="815" y="2527"/>
                </a:lnTo>
                <a:lnTo>
                  <a:pt x="794" y="2600"/>
                </a:lnTo>
                <a:lnTo>
                  <a:pt x="783" y="2673"/>
                </a:lnTo>
                <a:lnTo>
                  <a:pt x="762" y="2746"/>
                </a:lnTo>
                <a:lnTo>
                  <a:pt x="731" y="2819"/>
                </a:lnTo>
                <a:lnTo>
                  <a:pt x="700" y="2892"/>
                </a:lnTo>
                <a:lnTo>
                  <a:pt x="679" y="2923"/>
                </a:lnTo>
                <a:lnTo>
                  <a:pt x="658" y="2944"/>
                </a:lnTo>
                <a:lnTo>
                  <a:pt x="637" y="2975"/>
                </a:lnTo>
                <a:lnTo>
                  <a:pt x="616" y="2996"/>
                </a:lnTo>
                <a:lnTo>
                  <a:pt x="585" y="3017"/>
                </a:lnTo>
                <a:lnTo>
                  <a:pt x="564" y="3038"/>
                </a:lnTo>
                <a:lnTo>
                  <a:pt x="533" y="3059"/>
                </a:lnTo>
                <a:lnTo>
                  <a:pt x="501" y="3069"/>
                </a:lnTo>
                <a:lnTo>
                  <a:pt x="512" y="3069"/>
                </a:lnTo>
                <a:lnTo>
                  <a:pt x="522" y="3069"/>
                </a:lnTo>
                <a:lnTo>
                  <a:pt x="533" y="3069"/>
                </a:lnTo>
                <a:lnTo>
                  <a:pt x="543" y="3069"/>
                </a:lnTo>
                <a:lnTo>
                  <a:pt x="554" y="3059"/>
                </a:lnTo>
                <a:lnTo>
                  <a:pt x="564" y="3059"/>
                </a:lnTo>
                <a:lnTo>
                  <a:pt x="606" y="3028"/>
                </a:lnTo>
                <a:lnTo>
                  <a:pt x="637" y="2996"/>
                </a:lnTo>
                <a:lnTo>
                  <a:pt x="679" y="2965"/>
                </a:lnTo>
                <a:lnTo>
                  <a:pt x="710" y="2934"/>
                </a:lnTo>
                <a:lnTo>
                  <a:pt x="741" y="2892"/>
                </a:lnTo>
                <a:lnTo>
                  <a:pt x="783" y="2861"/>
                </a:lnTo>
                <a:lnTo>
                  <a:pt x="804" y="2829"/>
                </a:lnTo>
                <a:lnTo>
                  <a:pt x="835" y="2788"/>
                </a:lnTo>
                <a:lnTo>
                  <a:pt x="867" y="2756"/>
                </a:lnTo>
                <a:lnTo>
                  <a:pt x="898" y="2714"/>
                </a:lnTo>
                <a:lnTo>
                  <a:pt x="919" y="2683"/>
                </a:lnTo>
                <a:lnTo>
                  <a:pt x="950" y="2641"/>
                </a:lnTo>
                <a:lnTo>
                  <a:pt x="971" y="2600"/>
                </a:lnTo>
                <a:lnTo>
                  <a:pt x="1003" y="2558"/>
                </a:lnTo>
                <a:lnTo>
                  <a:pt x="1023" y="2527"/>
                </a:lnTo>
                <a:lnTo>
                  <a:pt x="1044" y="2485"/>
                </a:lnTo>
                <a:lnTo>
                  <a:pt x="1055" y="2464"/>
                </a:lnTo>
                <a:lnTo>
                  <a:pt x="1065" y="2453"/>
                </a:lnTo>
                <a:lnTo>
                  <a:pt x="1065" y="2443"/>
                </a:lnTo>
                <a:lnTo>
                  <a:pt x="1076" y="2422"/>
                </a:lnTo>
                <a:lnTo>
                  <a:pt x="1076" y="2412"/>
                </a:lnTo>
                <a:lnTo>
                  <a:pt x="1086" y="2401"/>
                </a:lnTo>
                <a:lnTo>
                  <a:pt x="1086" y="2380"/>
                </a:lnTo>
                <a:lnTo>
                  <a:pt x="1086" y="2370"/>
                </a:lnTo>
                <a:lnTo>
                  <a:pt x="1117" y="2443"/>
                </a:lnTo>
                <a:lnTo>
                  <a:pt x="1138" y="2516"/>
                </a:lnTo>
                <a:lnTo>
                  <a:pt x="1149" y="2600"/>
                </a:lnTo>
                <a:lnTo>
                  <a:pt x="1149" y="2683"/>
                </a:lnTo>
                <a:lnTo>
                  <a:pt x="1149" y="2756"/>
                </a:lnTo>
                <a:lnTo>
                  <a:pt x="1128" y="2840"/>
                </a:lnTo>
                <a:lnTo>
                  <a:pt x="1107" y="2913"/>
                </a:lnTo>
                <a:lnTo>
                  <a:pt x="1065" y="2986"/>
                </a:lnTo>
                <a:lnTo>
                  <a:pt x="1097" y="2965"/>
                </a:lnTo>
                <a:lnTo>
                  <a:pt x="1128" y="2934"/>
                </a:lnTo>
                <a:lnTo>
                  <a:pt x="1159" y="2913"/>
                </a:lnTo>
                <a:lnTo>
                  <a:pt x="1180" y="2881"/>
                </a:lnTo>
                <a:lnTo>
                  <a:pt x="1201" y="2850"/>
                </a:lnTo>
                <a:lnTo>
                  <a:pt x="1232" y="2819"/>
                </a:lnTo>
                <a:lnTo>
                  <a:pt x="1253" y="2788"/>
                </a:lnTo>
                <a:lnTo>
                  <a:pt x="1274" y="2756"/>
                </a:lnTo>
                <a:lnTo>
                  <a:pt x="1285" y="2725"/>
                </a:lnTo>
                <a:lnTo>
                  <a:pt x="1305" y="2683"/>
                </a:lnTo>
                <a:lnTo>
                  <a:pt x="1316" y="2652"/>
                </a:lnTo>
                <a:lnTo>
                  <a:pt x="1337" y="2610"/>
                </a:lnTo>
                <a:lnTo>
                  <a:pt x="1347" y="2579"/>
                </a:lnTo>
                <a:lnTo>
                  <a:pt x="1358" y="2537"/>
                </a:lnTo>
                <a:lnTo>
                  <a:pt x="1358" y="2506"/>
                </a:lnTo>
                <a:lnTo>
                  <a:pt x="1368" y="2464"/>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45" name="Freeform 33">
            <a:extLst>
              <a:ext uri="{FF2B5EF4-FFF2-40B4-BE49-F238E27FC236}">
                <a16:creationId xmlns:a16="http://schemas.microsoft.com/office/drawing/2014/main" id="{6C221F4C-388A-4993-8369-2AFEF2FFA171}"/>
              </a:ext>
            </a:extLst>
          </p:cNvPr>
          <p:cNvSpPr>
            <a:spLocks/>
          </p:cNvSpPr>
          <p:nvPr/>
        </p:nvSpPr>
        <p:spPr bwMode="auto">
          <a:xfrm>
            <a:off x="1881188" y="4478338"/>
            <a:ext cx="347662" cy="1033462"/>
          </a:xfrm>
          <a:custGeom>
            <a:avLst/>
            <a:gdLst>
              <a:gd name="T0" fmla="*/ 2147483647 w 250"/>
              <a:gd name="T1" fmla="*/ 2147483647 h 772"/>
              <a:gd name="T2" fmla="*/ 2147483647 w 250"/>
              <a:gd name="T3" fmla="*/ 2147483647 h 772"/>
              <a:gd name="T4" fmla="*/ 2147483647 w 250"/>
              <a:gd name="T5" fmla="*/ 2147483647 h 772"/>
              <a:gd name="T6" fmla="*/ 2147483647 w 250"/>
              <a:gd name="T7" fmla="*/ 2147483647 h 772"/>
              <a:gd name="T8" fmla="*/ 2147483647 w 250"/>
              <a:gd name="T9" fmla="*/ 2147483647 h 772"/>
              <a:gd name="T10" fmla="*/ 2147483647 w 250"/>
              <a:gd name="T11" fmla="*/ 2147483647 h 772"/>
              <a:gd name="T12" fmla="*/ 2147483647 w 250"/>
              <a:gd name="T13" fmla="*/ 2147483647 h 772"/>
              <a:gd name="T14" fmla="*/ 2147483647 w 250"/>
              <a:gd name="T15" fmla="*/ 2147483647 h 772"/>
              <a:gd name="T16" fmla="*/ 2147483647 w 250"/>
              <a:gd name="T17" fmla="*/ 2147483647 h 772"/>
              <a:gd name="T18" fmla="*/ 2147483647 w 250"/>
              <a:gd name="T19" fmla="*/ 2147483647 h 772"/>
              <a:gd name="T20" fmla="*/ 2147483647 w 250"/>
              <a:gd name="T21" fmla="*/ 2147483647 h 772"/>
              <a:gd name="T22" fmla="*/ 2147483647 w 250"/>
              <a:gd name="T23" fmla="*/ 2147483647 h 772"/>
              <a:gd name="T24" fmla="*/ 2147483647 w 250"/>
              <a:gd name="T25" fmla="*/ 2147483647 h 772"/>
              <a:gd name="T26" fmla="*/ 2147483647 w 250"/>
              <a:gd name="T27" fmla="*/ 2147483647 h 772"/>
              <a:gd name="T28" fmla="*/ 2147483647 w 250"/>
              <a:gd name="T29" fmla="*/ 2147483647 h 772"/>
              <a:gd name="T30" fmla="*/ 2147483647 w 250"/>
              <a:gd name="T31" fmla="*/ 2147483647 h 772"/>
              <a:gd name="T32" fmla="*/ 2147483647 w 250"/>
              <a:gd name="T33" fmla="*/ 2147483647 h 772"/>
              <a:gd name="T34" fmla="*/ 2147483647 w 250"/>
              <a:gd name="T35" fmla="*/ 0 h 772"/>
              <a:gd name="T36" fmla="*/ 0 w 250"/>
              <a:gd name="T37" fmla="*/ 0 h 772"/>
              <a:gd name="T38" fmla="*/ 0 w 250"/>
              <a:gd name="T39" fmla="*/ 2147483647 h 772"/>
              <a:gd name="T40" fmla="*/ 0 w 250"/>
              <a:gd name="T41" fmla="*/ 2147483647 h 772"/>
              <a:gd name="T42" fmla="*/ 0 w 250"/>
              <a:gd name="T43" fmla="*/ 2147483647 h 772"/>
              <a:gd name="T44" fmla="*/ 2147483647 w 250"/>
              <a:gd name="T45" fmla="*/ 2147483647 h 772"/>
              <a:gd name="T46" fmla="*/ 2147483647 w 250"/>
              <a:gd name="T47" fmla="*/ 2147483647 h 772"/>
              <a:gd name="T48" fmla="*/ 2147483647 w 250"/>
              <a:gd name="T49" fmla="*/ 2147483647 h 772"/>
              <a:gd name="T50" fmla="*/ 2147483647 w 250"/>
              <a:gd name="T51" fmla="*/ 2147483647 h 772"/>
              <a:gd name="T52" fmla="*/ 2147483647 w 250"/>
              <a:gd name="T53" fmla="*/ 2147483647 h 772"/>
              <a:gd name="T54" fmla="*/ 2147483647 w 250"/>
              <a:gd name="T55" fmla="*/ 2147483647 h 772"/>
              <a:gd name="T56" fmla="*/ 2147483647 w 250"/>
              <a:gd name="T57" fmla="*/ 2147483647 h 772"/>
              <a:gd name="T58" fmla="*/ 2147483647 w 250"/>
              <a:gd name="T59" fmla="*/ 2147483647 h 772"/>
              <a:gd name="T60" fmla="*/ 2147483647 w 250"/>
              <a:gd name="T61" fmla="*/ 2147483647 h 772"/>
              <a:gd name="T62" fmla="*/ 2147483647 w 250"/>
              <a:gd name="T63" fmla="*/ 2147483647 h 772"/>
              <a:gd name="T64" fmla="*/ 2147483647 w 250"/>
              <a:gd name="T65" fmla="*/ 2147483647 h 772"/>
              <a:gd name="T66" fmla="*/ 2147483647 w 250"/>
              <a:gd name="T67" fmla="*/ 2147483647 h 772"/>
              <a:gd name="T68" fmla="*/ 2147483647 w 250"/>
              <a:gd name="T69" fmla="*/ 2147483647 h 772"/>
              <a:gd name="T70" fmla="*/ 2147483647 w 250"/>
              <a:gd name="T71" fmla="*/ 2147483647 h 772"/>
              <a:gd name="T72" fmla="*/ 2147483647 w 250"/>
              <a:gd name="T73" fmla="*/ 2147483647 h 772"/>
              <a:gd name="T74" fmla="*/ 2147483647 w 250"/>
              <a:gd name="T75" fmla="*/ 2147483647 h 772"/>
              <a:gd name="T76" fmla="*/ 2147483647 w 250"/>
              <a:gd name="T77" fmla="*/ 2147483647 h 772"/>
              <a:gd name="T78" fmla="*/ 2147483647 w 250"/>
              <a:gd name="T79" fmla="*/ 2147483647 h 7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0"/>
              <a:gd name="T121" fmla="*/ 0 h 772"/>
              <a:gd name="T122" fmla="*/ 250 w 250"/>
              <a:gd name="T123" fmla="*/ 772 h 7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0" h="772">
                <a:moveTo>
                  <a:pt x="240" y="762"/>
                </a:moveTo>
                <a:lnTo>
                  <a:pt x="250" y="752"/>
                </a:lnTo>
                <a:lnTo>
                  <a:pt x="209" y="731"/>
                </a:lnTo>
                <a:lnTo>
                  <a:pt x="177" y="699"/>
                </a:lnTo>
                <a:lnTo>
                  <a:pt x="146" y="668"/>
                </a:lnTo>
                <a:lnTo>
                  <a:pt x="125" y="626"/>
                </a:lnTo>
                <a:lnTo>
                  <a:pt x="104" y="574"/>
                </a:lnTo>
                <a:lnTo>
                  <a:pt x="83" y="522"/>
                </a:lnTo>
                <a:lnTo>
                  <a:pt x="62" y="470"/>
                </a:lnTo>
                <a:lnTo>
                  <a:pt x="52" y="417"/>
                </a:lnTo>
                <a:lnTo>
                  <a:pt x="41" y="365"/>
                </a:lnTo>
                <a:lnTo>
                  <a:pt x="31" y="303"/>
                </a:lnTo>
                <a:lnTo>
                  <a:pt x="31" y="250"/>
                </a:lnTo>
                <a:lnTo>
                  <a:pt x="21" y="188"/>
                </a:lnTo>
                <a:lnTo>
                  <a:pt x="21" y="136"/>
                </a:lnTo>
                <a:lnTo>
                  <a:pt x="21" y="94"/>
                </a:lnTo>
                <a:lnTo>
                  <a:pt x="21" y="42"/>
                </a:lnTo>
                <a:lnTo>
                  <a:pt x="21" y="0"/>
                </a:lnTo>
                <a:lnTo>
                  <a:pt x="0" y="0"/>
                </a:lnTo>
                <a:lnTo>
                  <a:pt x="0" y="42"/>
                </a:lnTo>
                <a:lnTo>
                  <a:pt x="0" y="94"/>
                </a:lnTo>
                <a:lnTo>
                  <a:pt x="0" y="136"/>
                </a:lnTo>
                <a:lnTo>
                  <a:pt x="10" y="188"/>
                </a:lnTo>
                <a:lnTo>
                  <a:pt x="10" y="250"/>
                </a:lnTo>
                <a:lnTo>
                  <a:pt x="21" y="303"/>
                </a:lnTo>
                <a:lnTo>
                  <a:pt x="31" y="365"/>
                </a:lnTo>
                <a:lnTo>
                  <a:pt x="41" y="417"/>
                </a:lnTo>
                <a:lnTo>
                  <a:pt x="52" y="480"/>
                </a:lnTo>
                <a:lnTo>
                  <a:pt x="62" y="532"/>
                </a:lnTo>
                <a:lnTo>
                  <a:pt x="83" y="585"/>
                </a:lnTo>
                <a:lnTo>
                  <a:pt x="104" y="626"/>
                </a:lnTo>
                <a:lnTo>
                  <a:pt x="135" y="678"/>
                </a:lnTo>
                <a:lnTo>
                  <a:pt x="167" y="710"/>
                </a:lnTo>
                <a:lnTo>
                  <a:pt x="198" y="741"/>
                </a:lnTo>
                <a:lnTo>
                  <a:pt x="240" y="772"/>
                </a:lnTo>
                <a:lnTo>
                  <a:pt x="250" y="762"/>
                </a:lnTo>
                <a:lnTo>
                  <a:pt x="240" y="772"/>
                </a:lnTo>
                <a:lnTo>
                  <a:pt x="250" y="772"/>
                </a:lnTo>
                <a:lnTo>
                  <a:pt x="250" y="762"/>
                </a:lnTo>
                <a:lnTo>
                  <a:pt x="240" y="76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46" name="Freeform 34">
            <a:extLst>
              <a:ext uri="{FF2B5EF4-FFF2-40B4-BE49-F238E27FC236}">
                <a16:creationId xmlns:a16="http://schemas.microsoft.com/office/drawing/2014/main" id="{E53AFA7F-2D6C-4545-A418-3B0914A77CAF}"/>
              </a:ext>
            </a:extLst>
          </p:cNvPr>
          <p:cNvSpPr>
            <a:spLocks/>
          </p:cNvSpPr>
          <p:nvPr/>
        </p:nvSpPr>
        <p:spPr bwMode="auto">
          <a:xfrm>
            <a:off x="2214563" y="5372100"/>
            <a:ext cx="28575" cy="127000"/>
          </a:xfrm>
          <a:custGeom>
            <a:avLst/>
            <a:gdLst>
              <a:gd name="T0" fmla="*/ 0 w 21"/>
              <a:gd name="T1" fmla="*/ 0 h 94"/>
              <a:gd name="T2" fmla="*/ 0 w 21"/>
              <a:gd name="T3" fmla="*/ 0 h 94"/>
              <a:gd name="T4" fmla="*/ 0 w 21"/>
              <a:gd name="T5" fmla="*/ 2147483647 h 94"/>
              <a:gd name="T6" fmla="*/ 0 w 21"/>
              <a:gd name="T7" fmla="*/ 2147483647 h 94"/>
              <a:gd name="T8" fmla="*/ 0 w 21"/>
              <a:gd name="T9" fmla="*/ 2147483647 h 94"/>
              <a:gd name="T10" fmla="*/ 0 w 21"/>
              <a:gd name="T11" fmla="*/ 2147483647 h 94"/>
              <a:gd name="T12" fmla="*/ 2147483647 w 21"/>
              <a:gd name="T13" fmla="*/ 2147483647 h 94"/>
              <a:gd name="T14" fmla="*/ 2147483647 w 21"/>
              <a:gd name="T15" fmla="*/ 2147483647 h 94"/>
              <a:gd name="T16" fmla="*/ 2147483647 w 21"/>
              <a:gd name="T17" fmla="*/ 2147483647 h 94"/>
              <a:gd name="T18" fmla="*/ 2147483647 w 21"/>
              <a:gd name="T19" fmla="*/ 2147483647 h 94"/>
              <a:gd name="T20" fmla="*/ 2147483647 w 21"/>
              <a:gd name="T21" fmla="*/ 0 h 94"/>
              <a:gd name="T22" fmla="*/ 2147483647 w 21"/>
              <a:gd name="T23" fmla="*/ 0 h 94"/>
              <a:gd name="T24" fmla="*/ 0 w 21"/>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94"/>
              <a:gd name="T41" fmla="*/ 21 w 21"/>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94">
                <a:moveTo>
                  <a:pt x="0" y="0"/>
                </a:moveTo>
                <a:lnTo>
                  <a:pt x="0" y="0"/>
                </a:lnTo>
                <a:lnTo>
                  <a:pt x="0" y="21"/>
                </a:lnTo>
                <a:lnTo>
                  <a:pt x="0" y="42"/>
                </a:lnTo>
                <a:lnTo>
                  <a:pt x="0" y="73"/>
                </a:lnTo>
                <a:lnTo>
                  <a:pt x="0" y="94"/>
                </a:lnTo>
                <a:lnTo>
                  <a:pt x="10" y="94"/>
                </a:lnTo>
                <a:lnTo>
                  <a:pt x="10" y="73"/>
                </a:lnTo>
                <a:lnTo>
                  <a:pt x="10" y="42"/>
                </a:lnTo>
                <a:lnTo>
                  <a:pt x="10" y="21"/>
                </a:lnTo>
                <a:lnTo>
                  <a:pt x="21"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47" name="Freeform 35">
            <a:extLst>
              <a:ext uri="{FF2B5EF4-FFF2-40B4-BE49-F238E27FC236}">
                <a16:creationId xmlns:a16="http://schemas.microsoft.com/office/drawing/2014/main" id="{067BDC53-E67D-41EE-B1C7-46A800B5D3C5}"/>
              </a:ext>
            </a:extLst>
          </p:cNvPr>
          <p:cNvSpPr>
            <a:spLocks/>
          </p:cNvSpPr>
          <p:nvPr/>
        </p:nvSpPr>
        <p:spPr bwMode="auto">
          <a:xfrm>
            <a:off x="2171700" y="4381500"/>
            <a:ext cx="158750" cy="990600"/>
          </a:xfrm>
          <a:custGeom>
            <a:avLst/>
            <a:gdLst>
              <a:gd name="T0" fmla="*/ 2147483647 w 114"/>
              <a:gd name="T1" fmla="*/ 2147483647 h 741"/>
              <a:gd name="T2" fmla="*/ 2147483647 w 114"/>
              <a:gd name="T3" fmla="*/ 2147483647 h 741"/>
              <a:gd name="T4" fmla="*/ 2147483647 w 114"/>
              <a:gd name="T5" fmla="*/ 2147483647 h 741"/>
              <a:gd name="T6" fmla="*/ 2147483647 w 114"/>
              <a:gd name="T7" fmla="*/ 2147483647 h 741"/>
              <a:gd name="T8" fmla="*/ 2147483647 w 114"/>
              <a:gd name="T9" fmla="*/ 2147483647 h 741"/>
              <a:gd name="T10" fmla="*/ 2147483647 w 114"/>
              <a:gd name="T11" fmla="*/ 2147483647 h 741"/>
              <a:gd name="T12" fmla="*/ 2147483647 w 114"/>
              <a:gd name="T13" fmla="*/ 2147483647 h 741"/>
              <a:gd name="T14" fmla="*/ 2147483647 w 114"/>
              <a:gd name="T15" fmla="*/ 2147483647 h 741"/>
              <a:gd name="T16" fmla="*/ 2147483647 w 114"/>
              <a:gd name="T17" fmla="*/ 2147483647 h 741"/>
              <a:gd name="T18" fmla="*/ 2147483647 w 114"/>
              <a:gd name="T19" fmla="*/ 2147483647 h 741"/>
              <a:gd name="T20" fmla="*/ 2147483647 w 114"/>
              <a:gd name="T21" fmla="*/ 2147483647 h 741"/>
              <a:gd name="T22" fmla="*/ 2147483647 w 114"/>
              <a:gd name="T23" fmla="*/ 2147483647 h 741"/>
              <a:gd name="T24" fmla="*/ 2147483647 w 114"/>
              <a:gd name="T25" fmla="*/ 2147483647 h 741"/>
              <a:gd name="T26" fmla="*/ 2147483647 w 114"/>
              <a:gd name="T27" fmla="*/ 2147483647 h 741"/>
              <a:gd name="T28" fmla="*/ 2147483647 w 114"/>
              <a:gd name="T29" fmla="*/ 2147483647 h 741"/>
              <a:gd name="T30" fmla="*/ 2147483647 w 114"/>
              <a:gd name="T31" fmla="*/ 2147483647 h 741"/>
              <a:gd name="T32" fmla="*/ 2147483647 w 114"/>
              <a:gd name="T33" fmla="*/ 2147483647 h 741"/>
              <a:gd name="T34" fmla="*/ 2147483647 w 114"/>
              <a:gd name="T35" fmla="*/ 2147483647 h 741"/>
              <a:gd name="T36" fmla="*/ 2147483647 w 114"/>
              <a:gd name="T37" fmla="*/ 2147483647 h 741"/>
              <a:gd name="T38" fmla="*/ 2147483647 w 114"/>
              <a:gd name="T39" fmla="*/ 2147483647 h 741"/>
              <a:gd name="T40" fmla="*/ 2147483647 w 114"/>
              <a:gd name="T41" fmla="*/ 2147483647 h 741"/>
              <a:gd name="T42" fmla="*/ 0 w 114"/>
              <a:gd name="T43" fmla="*/ 0 h 741"/>
              <a:gd name="T44" fmla="*/ 2147483647 w 114"/>
              <a:gd name="T45" fmla="*/ 2147483647 h 741"/>
              <a:gd name="T46" fmla="*/ 2147483647 w 114"/>
              <a:gd name="T47" fmla="*/ 2147483647 h 7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4"/>
              <a:gd name="T73" fmla="*/ 0 h 741"/>
              <a:gd name="T74" fmla="*/ 114 w 114"/>
              <a:gd name="T75" fmla="*/ 741 h 7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4" h="741">
                <a:moveTo>
                  <a:pt x="31" y="31"/>
                </a:moveTo>
                <a:lnTo>
                  <a:pt x="20" y="42"/>
                </a:lnTo>
                <a:lnTo>
                  <a:pt x="62" y="125"/>
                </a:lnTo>
                <a:lnTo>
                  <a:pt x="83" y="209"/>
                </a:lnTo>
                <a:lnTo>
                  <a:pt x="94" y="292"/>
                </a:lnTo>
                <a:lnTo>
                  <a:pt x="94" y="386"/>
                </a:lnTo>
                <a:lnTo>
                  <a:pt x="94" y="470"/>
                </a:lnTo>
                <a:lnTo>
                  <a:pt x="73" y="564"/>
                </a:lnTo>
                <a:lnTo>
                  <a:pt x="52" y="647"/>
                </a:lnTo>
                <a:lnTo>
                  <a:pt x="31" y="741"/>
                </a:lnTo>
                <a:lnTo>
                  <a:pt x="52" y="741"/>
                </a:lnTo>
                <a:lnTo>
                  <a:pt x="73" y="647"/>
                </a:lnTo>
                <a:lnTo>
                  <a:pt x="94" y="564"/>
                </a:lnTo>
                <a:lnTo>
                  <a:pt x="104" y="470"/>
                </a:lnTo>
                <a:lnTo>
                  <a:pt x="114" y="386"/>
                </a:lnTo>
                <a:lnTo>
                  <a:pt x="114" y="292"/>
                </a:lnTo>
                <a:lnTo>
                  <a:pt x="104" y="198"/>
                </a:lnTo>
                <a:lnTo>
                  <a:pt x="73" y="115"/>
                </a:lnTo>
                <a:lnTo>
                  <a:pt x="31" y="31"/>
                </a:lnTo>
                <a:lnTo>
                  <a:pt x="20" y="42"/>
                </a:lnTo>
                <a:lnTo>
                  <a:pt x="31" y="31"/>
                </a:lnTo>
                <a:lnTo>
                  <a:pt x="0" y="0"/>
                </a:lnTo>
                <a:lnTo>
                  <a:pt x="20" y="42"/>
                </a:lnTo>
                <a:lnTo>
                  <a:pt x="31" y="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48" name="Freeform 36">
            <a:extLst>
              <a:ext uri="{FF2B5EF4-FFF2-40B4-BE49-F238E27FC236}">
                <a16:creationId xmlns:a16="http://schemas.microsoft.com/office/drawing/2014/main" id="{F2F827CC-955E-4AFA-91E6-BB4B08762A40}"/>
              </a:ext>
            </a:extLst>
          </p:cNvPr>
          <p:cNvSpPr>
            <a:spLocks/>
          </p:cNvSpPr>
          <p:nvPr/>
        </p:nvSpPr>
        <p:spPr bwMode="auto">
          <a:xfrm>
            <a:off x="2198688" y="4422775"/>
            <a:ext cx="306387" cy="211138"/>
          </a:xfrm>
          <a:custGeom>
            <a:avLst/>
            <a:gdLst>
              <a:gd name="T0" fmla="*/ 2147483647 w 220"/>
              <a:gd name="T1" fmla="*/ 2147483647 h 157"/>
              <a:gd name="T2" fmla="*/ 2147483647 w 220"/>
              <a:gd name="T3" fmla="*/ 2147483647 h 157"/>
              <a:gd name="T4" fmla="*/ 2147483647 w 220"/>
              <a:gd name="T5" fmla="*/ 2147483647 h 157"/>
              <a:gd name="T6" fmla="*/ 2147483647 w 220"/>
              <a:gd name="T7" fmla="*/ 2147483647 h 157"/>
              <a:gd name="T8" fmla="*/ 2147483647 w 220"/>
              <a:gd name="T9" fmla="*/ 2147483647 h 157"/>
              <a:gd name="T10" fmla="*/ 2147483647 w 220"/>
              <a:gd name="T11" fmla="*/ 2147483647 h 157"/>
              <a:gd name="T12" fmla="*/ 2147483647 w 220"/>
              <a:gd name="T13" fmla="*/ 2147483647 h 157"/>
              <a:gd name="T14" fmla="*/ 2147483647 w 220"/>
              <a:gd name="T15" fmla="*/ 2147483647 h 157"/>
              <a:gd name="T16" fmla="*/ 2147483647 w 220"/>
              <a:gd name="T17" fmla="*/ 2147483647 h 157"/>
              <a:gd name="T18" fmla="*/ 2147483647 w 220"/>
              <a:gd name="T19" fmla="*/ 2147483647 h 157"/>
              <a:gd name="T20" fmla="*/ 2147483647 w 220"/>
              <a:gd name="T21" fmla="*/ 2147483647 h 157"/>
              <a:gd name="T22" fmla="*/ 2147483647 w 220"/>
              <a:gd name="T23" fmla="*/ 2147483647 h 157"/>
              <a:gd name="T24" fmla="*/ 2147483647 w 220"/>
              <a:gd name="T25" fmla="*/ 2147483647 h 157"/>
              <a:gd name="T26" fmla="*/ 2147483647 w 220"/>
              <a:gd name="T27" fmla="*/ 2147483647 h 157"/>
              <a:gd name="T28" fmla="*/ 2147483647 w 220"/>
              <a:gd name="T29" fmla="*/ 2147483647 h 157"/>
              <a:gd name="T30" fmla="*/ 2147483647 w 220"/>
              <a:gd name="T31" fmla="*/ 2147483647 h 157"/>
              <a:gd name="T32" fmla="*/ 2147483647 w 220"/>
              <a:gd name="T33" fmla="*/ 0 h 157"/>
              <a:gd name="T34" fmla="*/ 2147483647 w 220"/>
              <a:gd name="T35" fmla="*/ 0 h 157"/>
              <a:gd name="T36" fmla="*/ 0 w 220"/>
              <a:gd name="T37" fmla="*/ 2147483647 h 157"/>
              <a:gd name="T38" fmla="*/ 2147483647 w 220"/>
              <a:gd name="T39" fmla="*/ 2147483647 h 157"/>
              <a:gd name="T40" fmla="*/ 2147483647 w 220"/>
              <a:gd name="T41" fmla="*/ 2147483647 h 157"/>
              <a:gd name="T42" fmla="*/ 2147483647 w 220"/>
              <a:gd name="T43" fmla="*/ 2147483647 h 157"/>
              <a:gd name="T44" fmla="*/ 2147483647 w 220"/>
              <a:gd name="T45" fmla="*/ 2147483647 h 157"/>
              <a:gd name="T46" fmla="*/ 2147483647 w 220"/>
              <a:gd name="T47" fmla="*/ 2147483647 h 157"/>
              <a:gd name="T48" fmla="*/ 2147483647 w 220"/>
              <a:gd name="T49" fmla="*/ 2147483647 h 157"/>
              <a:gd name="T50" fmla="*/ 2147483647 w 220"/>
              <a:gd name="T51" fmla="*/ 2147483647 h 157"/>
              <a:gd name="T52" fmla="*/ 2147483647 w 220"/>
              <a:gd name="T53" fmla="*/ 2147483647 h 157"/>
              <a:gd name="T54" fmla="*/ 2147483647 w 220"/>
              <a:gd name="T55" fmla="*/ 2147483647 h 157"/>
              <a:gd name="T56" fmla="*/ 2147483647 w 220"/>
              <a:gd name="T57" fmla="*/ 2147483647 h 157"/>
              <a:gd name="T58" fmla="*/ 2147483647 w 220"/>
              <a:gd name="T59" fmla="*/ 2147483647 h 157"/>
              <a:gd name="T60" fmla="*/ 2147483647 w 220"/>
              <a:gd name="T61" fmla="*/ 2147483647 h 157"/>
              <a:gd name="T62" fmla="*/ 2147483647 w 220"/>
              <a:gd name="T63" fmla="*/ 2147483647 h 157"/>
              <a:gd name="T64" fmla="*/ 2147483647 w 220"/>
              <a:gd name="T65" fmla="*/ 2147483647 h 157"/>
              <a:gd name="T66" fmla="*/ 2147483647 w 220"/>
              <a:gd name="T67" fmla="*/ 2147483647 h 157"/>
              <a:gd name="T68" fmla="*/ 2147483647 w 220"/>
              <a:gd name="T69" fmla="*/ 2147483647 h 157"/>
              <a:gd name="T70" fmla="*/ 2147483647 w 220"/>
              <a:gd name="T71" fmla="*/ 2147483647 h 157"/>
              <a:gd name="T72" fmla="*/ 2147483647 w 220"/>
              <a:gd name="T73" fmla="*/ 2147483647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0"/>
              <a:gd name="T112" fmla="*/ 0 h 157"/>
              <a:gd name="T113" fmla="*/ 220 w 220"/>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0" h="157">
                <a:moveTo>
                  <a:pt x="220" y="146"/>
                </a:moveTo>
                <a:lnTo>
                  <a:pt x="220" y="146"/>
                </a:lnTo>
                <a:lnTo>
                  <a:pt x="209" y="136"/>
                </a:lnTo>
                <a:lnTo>
                  <a:pt x="199" y="115"/>
                </a:lnTo>
                <a:lnTo>
                  <a:pt x="188" y="105"/>
                </a:lnTo>
                <a:lnTo>
                  <a:pt x="178" y="94"/>
                </a:lnTo>
                <a:lnTo>
                  <a:pt x="157" y="84"/>
                </a:lnTo>
                <a:lnTo>
                  <a:pt x="147" y="73"/>
                </a:lnTo>
                <a:lnTo>
                  <a:pt x="136" y="63"/>
                </a:lnTo>
                <a:lnTo>
                  <a:pt x="126" y="52"/>
                </a:lnTo>
                <a:lnTo>
                  <a:pt x="105" y="42"/>
                </a:lnTo>
                <a:lnTo>
                  <a:pt x="94" y="42"/>
                </a:lnTo>
                <a:lnTo>
                  <a:pt x="74" y="31"/>
                </a:lnTo>
                <a:lnTo>
                  <a:pt x="63" y="21"/>
                </a:lnTo>
                <a:lnTo>
                  <a:pt x="53" y="21"/>
                </a:lnTo>
                <a:lnTo>
                  <a:pt x="42" y="11"/>
                </a:lnTo>
                <a:lnTo>
                  <a:pt x="21" y="0"/>
                </a:lnTo>
                <a:lnTo>
                  <a:pt x="11" y="0"/>
                </a:lnTo>
                <a:lnTo>
                  <a:pt x="0" y="11"/>
                </a:lnTo>
                <a:lnTo>
                  <a:pt x="21" y="21"/>
                </a:lnTo>
                <a:lnTo>
                  <a:pt x="32" y="21"/>
                </a:lnTo>
                <a:lnTo>
                  <a:pt x="42" y="31"/>
                </a:lnTo>
                <a:lnTo>
                  <a:pt x="63" y="42"/>
                </a:lnTo>
                <a:lnTo>
                  <a:pt x="74" y="42"/>
                </a:lnTo>
                <a:lnTo>
                  <a:pt x="84" y="52"/>
                </a:lnTo>
                <a:lnTo>
                  <a:pt x="94" y="63"/>
                </a:lnTo>
                <a:lnTo>
                  <a:pt x="115" y="63"/>
                </a:lnTo>
                <a:lnTo>
                  <a:pt x="126" y="73"/>
                </a:lnTo>
                <a:lnTo>
                  <a:pt x="136" y="84"/>
                </a:lnTo>
                <a:lnTo>
                  <a:pt x="147" y="94"/>
                </a:lnTo>
                <a:lnTo>
                  <a:pt x="168" y="105"/>
                </a:lnTo>
                <a:lnTo>
                  <a:pt x="178" y="115"/>
                </a:lnTo>
                <a:lnTo>
                  <a:pt x="188" y="125"/>
                </a:lnTo>
                <a:lnTo>
                  <a:pt x="199" y="136"/>
                </a:lnTo>
                <a:lnTo>
                  <a:pt x="199" y="157"/>
                </a:lnTo>
                <a:lnTo>
                  <a:pt x="220" y="14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49" name="Freeform 37">
            <a:extLst>
              <a:ext uri="{FF2B5EF4-FFF2-40B4-BE49-F238E27FC236}">
                <a16:creationId xmlns:a16="http://schemas.microsoft.com/office/drawing/2014/main" id="{8DC0F47B-E14C-4DE5-A6FD-9BAEDAB9DF01}"/>
              </a:ext>
            </a:extLst>
          </p:cNvPr>
          <p:cNvSpPr>
            <a:spLocks/>
          </p:cNvSpPr>
          <p:nvPr/>
        </p:nvSpPr>
        <p:spPr bwMode="auto">
          <a:xfrm>
            <a:off x="2476500" y="4618038"/>
            <a:ext cx="100013" cy="295275"/>
          </a:xfrm>
          <a:custGeom>
            <a:avLst/>
            <a:gdLst>
              <a:gd name="T0" fmla="*/ 2147483647 w 73"/>
              <a:gd name="T1" fmla="*/ 2147483647 h 220"/>
              <a:gd name="T2" fmla="*/ 2147483647 w 73"/>
              <a:gd name="T3" fmla="*/ 2147483647 h 220"/>
              <a:gd name="T4" fmla="*/ 2147483647 w 73"/>
              <a:gd name="T5" fmla="*/ 2147483647 h 220"/>
              <a:gd name="T6" fmla="*/ 2147483647 w 73"/>
              <a:gd name="T7" fmla="*/ 2147483647 h 220"/>
              <a:gd name="T8" fmla="*/ 2147483647 w 73"/>
              <a:gd name="T9" fmla="*/ 2147483647 h 220"/>
              <a:gd name="T10" fmla="*/ 2147483647 w 73"/>
              <a:gd name="T11" fmla="*/ 2147483647 h 220"/>
              <a:gd name="T12" fmla="*/ 2147483647 w 73"/>
              <a:gd name="T13" fmla="*/ 2147483647 h 220"/>
              <a:gd name="T14" fmla="*/ 2147483647 w 73"/>
              <a:gd name="T15" fmla="*/ 2147483647 h 220"/>
              <a:gd name="T16" fmla="*/ 2147483647 w 73"/>
              <a:gd name="T17" fmla="*/ 2147483647 h 220"/>
              <a:gd name="T18" fmla="*/ 2147483647 w 73"/>
              <a:gd name="T19" fmla="*/ 0 h 220"/>
              <a:gd name="T20" fmla="*/ 0 w 73"/>
              <a:gd name="T21" fmla="*/ 2147483647 h 220"/>
              <a:gd name="T22" fmla="*/ 2147483647 w 73"/>
              <a:gd name="T23" fmla="*/ 2147483647 h 220"/>
              <a:gd name="T24" fmla="*/ 2147483647 w 73"/>
              <a:gd name="T25" fmla="*/ 2147483647 h 220"/>
              <a:gd name="T26" fmla="*/ 2147483647 w 73"/>
              <a:gd name="T27" fmla="*/ 2147483647 h 220"/>
              <a:gd name="T28" fmla="*/ 2147483647 w 73"/>
              <a:gd name="T29" fmla="*/ 2147483647 h 220"/>
              <a:gd name="T30" fmla="*/ 2147483647 w 73"/>
              <a:gd name="T31" fmla="*/ 2147483647 h 220"/>
              <a:gd name="T32" fmla="*/ 2147483647 w 73"/>
              <a:gd name="T33" fmla="*/ 2147483647 h 220"/>
              <a:gd name="T34" fmla="*/ 2147483647 w 73"/>
              <a:gd name="T35" fmla="*/ 2147483647 h 220"/>
              <a:gd name="T36" fmla="*/ 2147483647 w 73"/>
              <a:gd name="T37" fmla="*/ 2147483647 h 220"/>
              <a:gd name="T38" fmla="*/ 2147483647 w 73"/>
              <a:gd name="T39" fmla="*/ 2147483647 h 220"/>
              <a:gd name="T40" fmla="*/ 2147483647 w 73"/>
              <a:gd name="T41" fmla="*/ 2147483647 h 220"/>
              <a:gd name="T42" fmla="*/ 2147483647 w 73"/>
              <a:gd name="T43" fmla="*/ 2147483647 h 220"/>
              <a:gd name="T44" fmla="*/ 2147483647 w 73"/>
              <a:gd name="T45" fmla="*/ 2147483647 h 220"/>
              <a:gd name="T46" fmla="*/ 2147483647 w 73"/>
              <a:gd name="T47" fmla="*/ 2147483647 h 2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220"/>
              <a:gd name="T74" fmla="*/ 73 w 73"/>
              <a:gd name="T75" fmla="*/ 220 h 2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220">
                <a:moveTo>
                  <a:pt x="63" y="199"/>
                </a:moveTo>
                <a:lnTo>
                  <a:pt x="73" y="199"/>
                </a:lnTo>
                <a:lnTo>
                  <a:pt x="63" y="178"/>
                </a:lnTo>
                <a:lnTo>
                  <a:pt x="63" y="157"/>
                </a:lnTo>
                <a:lnTo>
                  <a:pt x="52" y="126"/>
                </a:lnTo>
                <a:lnTo>
                  <a:pt x="52" y="105"/>
                </a:lnTo>
                <a:lnTo>
                  <a:pt x="42" y="84"/>
                </a:lnTo>
                <a:lnTo>
                  <a:pt x="42" y="52"/>
                </a:lnTo>
                <a:lnTo>
                  <a:pt x="31" y="32"/>
                </a:lnTo>
                <a:lnTo>
                  <a:pt x="21" y="0"/>
                </a:lnTo>
                <a:lnTo>
                  <a:pt x="0" y="11"/>
                </a:lnTo>
                <a:lnTo>
                  <a:pt x="10" y="32"/>
                </a:lnTo>
                <a:lnTo>
                  <a:pt x="21" y="52"/>
                </a:lnTo>
                <a:lnTo>
                  <a:pt x="31" y="84"/>
                </a:lnTo>
                <a:lnTo>
                  <a:pt x="31" y="105"/>
                </a:lnTo>
                <a:lnTo>
                  <a:pt x="42" y="126"/>
                </a:lnTo>
                <a:lnTo>
                  <a:pt x="42" y="157"/>
                </a:lnTo>
                <a:lnTo>
                  <a:pt x="52" y="178"/>
                </a:lnTo>
                <a:lnTo>
                  <a:pt x="63" y="209"/>
                </a:lnTo>
                <a:lnTo>
                  <a:pt x="73" y="199"/>
                </a:lnTo>
                <a:lnTo>
                  <a:pt x="63" y="209"/>
                </a:lnTo>
                <a:lnTo>
                  <a:pt x="63" y="220"/>
                </a:lnTo>
                <a:lnTo>
                  <a:pt x="73" y="199"/>
                </a:lnTo>
                <a:lnTo>
                  <a:pt x="63" y="19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50" name="Freeform 38">
            <a:extLst>
              <a:ext uri="{FF2B5EF4-FFF2-40B4-BE49-F238E27FC236}">
                <a16:creationId xmlns:a16="http://schemas.microsoft.com/office/drawing/2014/main" id="{B213A58B-9DCA-47A6-924B-1F6F49A65F92}"/>
              </a:ext>
            </a:extLst>
          </p:cNvPr>
          <p:cNvSpPr>
            <a:spLocks/>
          </p:cNvSpPr>
          <p:nvPr/>
        </p:nvSpPr>
        <p:spPr bwMode="auto">
          <a:xfrm>
            <a:off x="2316163" y="4130675"/>
            <a:ext cx="320675" cy="754063"/>
          </a:xfrm>
          <a:custGeom>
            <a:avLst/>
            <a:gdLst>
              <a:gd name="T0" fmla="*/ 0 w 230"/>
              <a:gd name="T1" fmla="*/ 0 h 564"/>
              <a:gd name="T2" fmla="*/ 0 w 230"/>
              <a:gd name="T3" fmla="*/ 2147483647 h 564"/>
              <a:gd name="T4" fmla="*/ 2147483647 w 230"/>
              <a:gd name="T5" fmla="*/ 2147483647 h 564"/>
              <a:gd name="T6" fmla="*/ 2147483647 w 230"/>
              <a:gd name="T7" fmla="*/ 2147483647 h 564"/>
              <a:gd name="T8" fmla="*/ 2147483647 w 230"/>
              <a:gd name="T9" fmla="*/ 2147483647 h 564"/>
              <a:gd name="T10" fmla="*/ 2147483647 w 230"/>
              <a:gd name="T11" fmla="*/ 2147483647 h 564"/>
              <a:gd name="T12" fmla="*/ 2147483647 w 230"/>
              <a:gd name="T13" fmla="*/ 2147483647 h 564"/>
              <a:gd name="T14" fmla="*/ 2147483647 w 230"/>
              <a:gd name="T15" fmla="*/ 2147483647 h 564"/>
              <a:gd name="T16" fmla="*/ 2147483647 w 230"/>
              <a:gd name="T17" fmla="*/ 2147483647 h 564"/>
              <a:gd name="T18" fmla="*/ 2147483647 w 230"/>
              <a:gd name="T19" fmla="*/ 2147483647 h 564"/>
              <a:gd name="T20" fmla="*/ 2147483647 w 230"/>
              <a:gd name="T21" fmla="*/ 2147483647 h 564"/>
              <a:gd name="T22" fmla="*/ 2147483647 w 230"/>
              <a:gd name="T23" fmla="*/ 2147483647 h 564"/>
              <a:gd name="T24" fmla="*/ 2147483647 w 230"/>
              <a:gd name="T25" fmla="*/ 2147483647 h 564"/>
              <a:gd name="T26" fmla="*/ 2147483647 w 230"/>
              <a:gd name="T27" fmla="*/ 2147483647 h 564"/>
              <a:gd name="T28" fmla="*/ 2147483647 w 230"/>
              <a:gd name="T29" fmla="*/ 2147483647 h 564"/>
              <a:gd name="T30" fmla="*/ 2147483647 w 230"/>
              <a:gd name="T31" fmla="*/ 2147483647 h 564"/>
              <a:gd name="T32" fmla="*/ 2147483647 w 230"/>
              <a:gd name="T33" fmla="*/ 2147483647 h 564"/>
              <a:gd name="T34" fmla="*/ 2147483647 w 230"/>
              <a:gd name="T35" fmla="*/ 2147483647 h 564"/>
              <a:gd name="T36" fmla="*/ 2147483647 w 230"/>
              <a:gd name="T37" fmla="*/ 2147483647 h 564"/>
              <a:gd name="T38" fmla="*/ 2147483647 w 230"/>
              <a:gd name="T39" fmla="*/ 2147483647 h 564"/>
              <a:gd name="T40" fmla="*/ 2147483647 w 230"/>
              <a:gd name="T41" fmla="*/ 2147483647 h 564"/>
              <a:gd name="T42" fmla="*/ 2147483647 w 230"/>
              <a:gd name="T43" fmla="*/ 2147483647 h 564"/>
              <a:gd name="T44" fmla="*/ 2147483647 w 230"/>
              <a:gd name="T45" fmla="*/ 2147483647 h 564"/>
              <a:gd name="T46" fmla="*/ 2147483647 w 230"/>
              <a:gd name="T47" fmla="*/ 2147483647 h 564"/>
              <a:gd name="T48" fmla="*/ 2147483647 w 230"/>
              <a:gd name="T49" fmla="*/ 2147483647 h 564"/>
              <a:gd name="T50" fmla="*/ 2147483647 w 230"/>
              <a:gd name="T51" fmla="*/ 2147483647 h 564"/>
              <a:gd name="T52" fmla="*/ 2147483647 w 230"/>
              <a:gd name="T53" fmla="*/ 2147483647 h 564"/>
              <a:gd name="T54" fmla="*/ 2147483647 w 230"/>
              <a:gd name="T55" fmla="*/ 2147483647 h 564"/>
              <a:gd name="T56" fmla="*/ 2147483647 w 230"/>
              <a:gd name="T57" fmla="*/ 2147483647 h 564"/>
              <a:gd name="T58" fmla="*/ 2147483647 w 230"/>
              <a:gd name="T59" fmla="*/ 2147483647 h 564"/>
              <a:gd name="T60" fmla="*/ 2147483647 w 230"/>
              <a:gd name="T61" fmla="*/ 2147483647 h 564"/>
              <a:gd name="T62" fmla="*/ 2147483647 w 230"/>
              <a:gd name="T63" fmla="*/ 2147483647 h 564"/>
              <a:gd name="T64" fmla="*/ 2147483647 w 230"/>
              <a:gd name="T65" fmla="*/ 2147483647 h 564"/>
              <a:gd name="T66" fmla="*/ 2147483647 w 230"/>
              <a:gd name="T67" fmla="*/ 2147483647 h 564"/>
              <a:gd name="T68" fmla="*/ 0 w 230"/>
              <a:gd name="T69" fmla="*/ 2147483647 h 564"/>
              <a:gd name="T70" fmla="*/ 0 w 230"/>
              <a:gd name="T71" fmla="*/ 2147483647 h 564"/>
              <a:gd name="T72" fmla="*/ 0 w 230"/>
              <a:gd name="T73" fmla="*/ 0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0"/>
              <a:gd name="T112" fmla="*/ 0 h 564"/>
              <a:gd name="T113" fmla="*/ 230 w 230"/>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0" h="564">
                <a:moveTo>
                  <a:pt x="0" y="0"/>
                </a:moveTo>
                <a:lnTo>
                  <a:pt x="0" y="21"/>
                </a:lnTo>
                <a:lnTo>
                  <a:pt x="31" y="42"/>
                </a:lnTo>
                <a:lnTo>
                  <a:pt x="63" y="63"/>
                </a:lnTo>
                <a:lnTo>
                  <a:pt x="84" y="94"/>
                </a:lnTo>
                <a:lnTo>
                  <a:pt x="115" y="125"/>
                </a:lnTo>
                <a:lnTo>
                  <a:pt x="136" y="156"/>
                </a:lnTo>
                <a:lnTo>
                  <a:pt x="157" y="188"/>
                </a:lnTo>
                <a:lnTo>
                  <a:pt x="167" y="219"/>
                </a:lnTo>
                <a:lnTo>
                  <a:pt x="188" y="261"/>
                </a:lnTo>
                <a:lnTo>
                  <a:pt x="198" y="292"/>
                </a:lnTo>
                <a:lnTo>
                  <a:pt x="209" y="334"/>
                </a:lnTo>
                <a:lnTo>
                  <a:pt x="209" y="376"/>
                </a:lnTo>
                <a:lnTo>
                  <a:pt x="209" y="417"/>
                </a:lnTo>
                <a:lnTo>
                  <a:pt x="209" y="449"/>
                </a:lnTo>
                <a:lnTo>
                  <a:pt x="198" y="491"/>
                </a:lnTo>
                <a:lnTo>
                  <a:pt x="188" y="522"/>
                </a:lnTo>
                <a:lnTo>
                  <a:pt x="178" y="564"/>
                </a:lnTo>
                <a:lnTo>
                  <a:pt x="188" y="564"/>
                </a:lnTo>
                <a:lnTo>
                  <a:pt x="209" y="532"/>
                </a:lnTo>
                <a:lnTo>
                  <a:pt x="219" y="491"/>
                </a:lnTo>
                <a:lnTo>
                  <a:pt x="219" y="449"/>
                </a:lnTo>
                <a:lnTo>
                  <a:pt x="230" y="417"/>
                </a:lnTo>
                <a:lnTo>
                  <a:pt x="219" y="376"/>
                </a:lnTo>
                <a:lnTo>
                  <a:pt x="219" y="334"/>
                </a:lnTo>
                <a:lnTo>
                  <a:pt x="209" y="292"/>
                </a:lnTo>
                <a:lnTo>
                  <a:pt x="198" y="250"/>
                </a:lnTo>
                <a:lnTo>
                  <a:pt x="188" y="219"/>
                </a:lnTo>
                <a:lnTo>
                  <a:pt x="167" y="177"/>
                </a:lnTo>
                <a:lnTo>
                  <a:pt x="146" y="146"/>
                </a:lnTo>
                <a:lnTo>
                  <a:pt x="125" y="115"/>
                </a:lnTo>
                <a:lnTo>
                  <a:pt x="94" y="83"/>
                </a:lnTo>
                <a:lnTo>
                  <a:pt x="73" y="52"/>
                </a:lnTo>
                <a:lnTo>
                  <a:pt x="42" y="31"/>
                </a:lnTo>
                <a:lnTo>
                  <a:pt x="0" y="10"/>
                </a:lnTo>
                <a:lnTo>
                  <a:pt x="0" y="21"/>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51" name="Freeform 39">
            <a:extLst>
              <a:ext uri="{FF2B5EF4-FFF2-40B4-BE49-F238E27FC236}">
                <a16:creationId xmlns:a16="http://schemas.microsoft.com/office/drawing/2014/main" id="{AA495B59-8CFC-40C3-8139-B5DDFA00FA4A}"/>
              </a:ext>
            </a:extLst>
          </p:cNvPr>
          <p:cNvSpPr>
            <a:spLocks/>
          </p:cNvSpPr>
          <p:nvPr/>
        </p:nvSpPr>
        <p:spPr bwMode="auto">
          <a:xfrm>
            <a:off x="2316163" y="4130675"/>
            <a:ext cx="814387" cy="933450"/>
          </a:xfrm>
          <a:custGeom>
            <a:avLst/>
            <a:gdLst>
              <a:gd name="T0" fmla="*/ 2147483647 w 585"/>
              <a:gd name="T1" fmla="*/ 2147483647 h 699"/>
              <a:gd name="T2" fmla="*/ 2147483647 w 585"/>
              <a:gd name="T3" fmla="*/ 2147483647 h 699"/>
              <a:gd name="T4" fmla="*/ 2147483647 w 585"/>
              <a:gd name="T5" fmla="*/ 2147483647 h 699"/>
              <a:gd name="T6" fmla="*/ 2147483647 w 585"/>
              <a:gd name="T7" fmla="*/ 2147483647 h 699"/>
              <a:gd name="T8" fmla="*/ 2147483647 w 585"/>
              <a:gd name="T9" fmla="*/ 2147483647 h 699"/>
              <a:gd name="T10" fmla="*/ 2147483647 w 585"/>
              <a:gd name="T11" fmla="*/ 2147483647 h 699"/>
              <a:gd name="T12" fmla="*/ 2147483647 w 585"/>
              <a:gd name="T13" fmla="*/ 2147483647 h 699"/>
              <a:gd name="T14" fmla="*/ 2147483647 w 585"/>
              <a:gd name="T15" fmla="*/ 2147483647 h 699"/>
              <a:gd name="T16" fmla="*/ 2147483647 w 585"/>
              <a:gd name="T17" fmla="*/ 2147483647 h 699"/>
              <a:gd name="T18" fmla="*/ 2147483647 w 585"/>
              <a:gd name="T19" fmla="*/ 2147483647 h 699"/>
              <a:gd name="T20" fmla="*/ 2147483647 w 585"/>
              <a:gd name="T21" fmla="*/ 2147483647 h 699"/>
              <a:gd name="T22" fmla="*/ 2147483647 w 585"/>
              <a:gd name="T23" fmla="*/ 2147483647 h 699"/>
              <a:gd name="T24" fmla="*/ 2147483647 w 585"/>
              <a:gd name="T25" fmla="*/ 2147483647 h 699"/>
              <a:gd name="T26" fmla="*/ 2147483647 w 585"/>
              <a:gd name="T27" fmla="*/ 2147483647 h 699"/>
              <a:gd name="T28" fmla="*/ 2147483647 w 585"/>
              <a:gd name="T29" fmla="*/ 2147483647 h 699"/>
              <a:gd name="T30" fmla="*/ 2147483647 w 585"/>
              <a:gd name="T31" fmla="*/ 2147483647 h 699"/>
              <a:gd name="T32" fmla="*/ 2147483647 w 585"/>
              <a:gd name="T33" fmla="*/ 2147483647 h 699"/>
              <a:gd name="T34" fmla="*/ 0 w 585"/>
              <a:gd name="T35" fmla="*/ 0 h 699"/>
              <a:gd name="T36" fmla="*/ 0 w 585"/>
              <a:gd name="T37" fmla="*/ 2147483647 h 699"/>
              <a:gd name="T38" fmla="*/ 2147483647 w 585"/>
              <a:gd name="T39" fmla="*/ 2147483647 h 699"/>
              <a:gd name="T40" fmla="*/ 2147483647 w 585"/>
              <a:gd name="T41" fmla="*/ 2147483647 h 699"/>
              <a:gd name="T42" fmla="*/ 2147483647 w 585"/>
              <a:gd name="T43" fmla="*/ 2147483647 h 699"/>
              <a:gd name="T44" fmla="*/ 2147483647 w 585"/>
              <a:gd name="T45" fmla="*/ 2147483647 h 699"/>
              <a:gd name="T46" fmla="*/ 2147483647 w 585"/>
              <a:gd name="T47" fmla="*/ 2147483647 h 699"/>
              <a:gd name="T48" fmla="*/ 2147483647 w 585"/>
              <a:gd name="T49" fmla="*/ 2147483647 h 699"/>
              <a:gd name="T50" fmla="*/ 2147483647 w 585"/>
              <a:gd name="T51" fmla="*/ 2147483647 h 699"/>
              <a:gd name="T52" fmla="*/ 2147483647 w 585"/>
              <a:gd name="T53" fmla="*/ 2147483647 h 699"/>
              <a:gd name="T54" fmla="*/ 2147483647 w 585"/>
              <a:gd name="T55" fmla="*/ 2147483647 h 699"/>
              <a:gd name="T56" fmla="*/ 2147483647 w 585"/>
              <a:gd name="T57" fmla="*/ 2147483647 h 699"/>
              <a:gd name="T58" fmla="*/ 2147483647 w 585"/>
              <a:gd name="T59" fmla="*/ 2147483647 h 699"/>
              <a:gd name="T60" fmla="*/ 2147483647 w 585"/>
              <a:gd name="T61" fmla="*/ 2147483647 h 699"/>
              <a:gd name="T62" fmla="*/ 2147483647 w 585"/>
              <a:gd name="T63" fmla="*/ 2147483647 h 699"/>
              <a:gd name="T64" fmla="*/ 2147483647 w 585"/>
              <a:gd name="T65" fmla="*/ 2147483647 h 699"/>
              <a:gd name="T66" fmla="*/ 2147483647 w 585"/>
              <a:gd name="T67" fmla="*/ 2147483647 h 699"/>
              <a:gd name="T68" fmla="*/ 2147483647 w 585"/>
              <a:gd name="T69" fmla="*/ 2147483647 h 699"/>
              <a:gd name="T70" fmla="*/ 2147483647 w 585"/>
              <a:gd name="T71" fmla="*/ 2147483647 h 699"/>
              <a:gd name="T72" fmla="*/ 2147483647 w 585"/>
              <a:gd name="T73" fmla="*/ 2147483647 h 699"/>
              <a:gd name="T74" fmla="*/ 2147483647 w 585"/>
              <a:gd name="T75" fmla="*/ 2147483647 h 699"/>
              <a:gd name="T76" fmla="*/ 2147483647 w 585"/>
              <a:gd name="T77" fmla="*/ 2147483647 h 699"/>
              <a:gd name="T78" fmla="*/ 2147483647 w 585"/>
              <a:gd name="T79" fmla="*/ 2147483647 h 6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5"/>
              <a:gd name="T121" fmla="*/ 0 h 699"/>
              <a:gd name="T122" fmla="*/ 585 w 585"/>
              <a:gd name="T123" fmla="*/ 699 h 6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5" h="699">
                <a:moveTo>
                  <a:pt x="574" y="678"/>
                </a:moveTo>
                <a:lnTo>
                  <a:pt x="585" y="678"/>
                </a:lnTo>
                <a:lnTo>
                  <a:pt x="564" y="626"/>
                </a:lnTo>
                <a:lnTo>
                  <a:pt x="533" y="574"/>
                </a:lnTo>
                <a:lnTo>
                  <a:pt x="512" y="522"/>
                </a:lnTo>
                <a:lnTo>
                  <a:pt x="480" y="480"/>
                </a:lnTo>
                <a:lnTo>
                  <a:pt x="449" y="428"/>
                </a:lnTo>
                <a:lnTo>
                  <a:pt x="418" y="386"/>
                </a:lnTo>
                <a:lnTo>
                  <a:pt x="386" y="334"/>
                </a:lnTo>
                <a:lnTo>
                  <a:pt x="355" y="292"/>
                </a:lnTo>
                <a:lnTo>
                  <a:pt x="313" y="240"/>
                </a:lnTo>
                <a:lnTo>
                  <a:pt x="282" y="198"/>
                </a:lnTo>
                <a:lnTo>
                  <a:pt x="240" y="156"/>
                </a:lnTo>
                <a:lnTo>
                  <a:pt x="198" y="125"/>
                </a:lnTo>
                <a:lnTo>
                  <a:pt x="157" y="94"/>
                </a:lnTo>
                <a:lnTo>
                  <a:pt x="104" y="63"/>
                </a:lnTo>
                <a:lnTo>
                  <a:pt x="52" y="31"/>
                </a:lnTo>
                <a:lnTo>
                  <a:pt x="0" y="0"/>
                </a:lnTo>
                <a:lnTo>
                  <a:pt x="0" y="21"/>
                </a:lnTo>
                <a:lnTo>
                  <a:pt x="52" y="42"/>
                </a:lnTo>
                <a:lnTo>
                  <a:pt x="94" y="73"/>
                </a:lnTo>
                <a:lnTo>
                  <a:pt x="146" y="104"/>
                </a:lnTo>
                <a:lnTo>
                  <a:pt x="188" y="136"/>
                </a:lnTo>
                <a:lnTo>
                  <a:pt x="230" y="177"/>
                </a:lnTo>
                <a:lnTo>
                  <a:pt x="261" y="209"/>
                </a:lnTo>
                <a:lnTo>
                  <a:pt x="303" y="250"/>
                </a:lnTo>
                <a:lnTo>
                  <a:pt x="334" y="292"/>
                </a:lnTo>
                <a:lnTo>
                  <a:pt x="376" y="344"/>
                </a:lnTo>
                <a:lnTo>
                  <a:pt x="407" y="386"/>
                </a:lnTo>
                <a:lnTo>
                  <a:pt x="439" y="438"/>
                </a:lnTo>
                <a:lnTo>
                  <a:pt x="470" y="491"/>
                </a:lnTo>
                <a:lnTo>
                  <a:pt x="491" y="532"/>
                </a:lnTo>
                <a:lnTo>
                  <a:pt x="522" y="585"/>
                </a:lnTo>
                <a:lnTo>
                  <a:pt x="543" y="637"/>
                </a:lnTo>
                <a:lnTo>
                  <a:pt x="574" y="678"/>
                </a:lnTo>
                <a:lnTo>
                  <a:pt x="585" y="678"/>
                </a:lnTo>
                <a:lnTo>
                  <a:pt x="574" y="678"/>
                </a:lnTo>
                <a:lnTo>
                  <a:pt x="585" y="699"/>
                </a:lnTo>
                <a:lnTo>
                  <a:pt x="585" y="678"/>
                </a:lnTo>
                <a:lnTo>
                  <a:pt x="574" y="67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52" name="Freeform 40">
            <a:extLst>
              <a:ext uri="{FF2B5EF4-FFF2-40B4-BE49-F238E27FC236}">
                <a16:creationId xmlns:a16="http://schemas.microsoft.com/office/drawing/2014/main" id="{7E4DFDB8-478D-4EC7-A0D5-7B92CBBAD70B}"/>
              </a:ext>
            </a:extLst>
          </p:cNvPr>
          <p:cNvSpPr>
            <a:spLocks/>
          </p:cNvSpPr>
          <p:nvPr/>
        </p:nvSpPr>
        <p:spPr bwMode="auto">
          <a:xfrm>
            <a:off x="2649538" y="3878263"/>
            <a:ext cx="595312" cy="1158875"/>
          </a:xfrm>
          <a:custGeom>
            <a:avLst/>
            <a:gdLst>
              <a:gd name="T0" fmla="*/ 2147483647 w 428"/>
              <a:gd name="T1" fmla="*/ 0 h 866"/>
              <a:gd name="T2" fmla="*/ 2147483647 w 428"/>
              <a:gd name="T3" fmla="*/ 2147483647 h 866"/>
              <a:gd name="T4" fmla="*/ 2147483647 w 428"/>
              <a:gd name="T5" fmla="*/ 2147483647 h 866"/>
              <a:gd name="T6" fmla="*/ 2147483647 w 428"/>
              <a:gd name="T7" fmla="*/ 2147483647 h 866"/>
              <a:gd name="T8" fmla="*/ 2147483647 w 428"/>
              <a:gd name="T9" fmla="*/ 2147483647 h 866"/>
              <a:gd name="T10" fmla="*/ 2147483647 w 428"/>
              <a:gd name="T11" fmla="*/ 2147483647 h 866"/>
              <a:gd name="T12" fmla="*/ 2147483647 w 428"/>
              <a:gd name="T13" fmla="*/ 2147483647 h 866"/>
              <a:gd name="T14" fmla="*/ 2147483647 w 428"/>
              <a:gd name="T15" fmla="*/ 2147483647 h 866"/>
              <a:gd name="T16" fmla="*/ 2147483647 w 428"/>
              <a:gd name="T17" fmla="*/ 2147483647 h 866"/>
              <a:gd name="T18" fmla="*/ 2147483647 w 428"/>
              <a:gd name="T19" fmla="*/ 2147483647 h 866"/>
              <a:gd name="T20" fmla="*/ 2147483647 w 428"/>
              <a:gd name="T21" fmla="*/ 2147483647 h 866"/>
              <a:gd name="T22" fmla="*/ 2147483647 w 428"/>
              <a:gd name="T23" fmla="*/ 2147483647 h 866"/>
              <a:gd name="T24" fmla="*/ 2147483647 w 428"/>
              <a:gd name="T25" fmla="*/ 2147483647 h 866"/>
              <a:gd name="T26" fmla="*/ 2147483647 w 428"/>
              <a:gd name="T27" fmla="*/ 2147483647 h 866"/>
              <a:gd name="T28" fmla="*/ 2147483647 w 428"/>
              <a:gd name="T29" fmla="*/ 2147483647 h 866"/>
              <a:gd name="T30" fmla="*/ 2147483647 w 428"/>
              <a:gd name="T31" fmla="*/ 2147483647 h 866"/>
              <a:gd name="T32" fmla="*/ 2147483647 w 428"/>
              <a:gd name="T33" fmla="*/ 2147483647 h 866"/>
              <a:gd name="T34" fmla="*/ 2147483647 w 428"/>
              <a:gd name="T35" fmla="*/ 2147483647 h 866"/>
              <a:gd name="T36" fmla="*/ 2147483647 w 428"/>
              <a:gd name="T37" fmla="*/ 2147483647 h 866"/>
              <a:gd name="T38" fmla="*/ 2147483647 w 428"/>
              <a:gd name="T39" fmla="*/ 2147483647 h 866"/>
              <a:gd name="T40" fmla="*/ 2147483647 w 428"/>
              <a:gd name="T41" fmla="*/ 2147483647 h 866"/>
              <a:gd name="T42" fmla="*/ 2147483647 w 428"/>
              <a:gd name="T43" fmla="*/ 2147483647 h 866"/>
              <a:gd name="T44" fmla="*/ 2147483647 w 428"/>
              <a:gd name="T45" fmla="*/ 2147483647 h 866"/>
              <a:gd name="T46" fmla="*/ 2147483647 w 428"/>
              <a:gd name="T47" fmla="*/ 2147483647 h 866"/>
              <a:gd name="T48" fmla="*/ 2147483647 w 428"/>
              <a:gd name="T49" fmla="*/ 2147483647 h 866"/>
              <a:gd name="T50" fmla="*/ 2147483647 w 428"/>
              <a:gd name="T51" fmla="*/ 2147483647 h 866"/>
              <a:gd name="T52" fmla="*/ 2147483647 w 428"/>
              <a:gd name="T53" fmla="*/ 2147483647 h 866"/>
              <a:gd name="T54" fmla="*/ 2147483647 w 428"/>
              <a:gd name="T55" fmla="*/ 2147483647 h 866"/>
              <a:gd name="T56" fmla="*/ 2147483647 w 428"/>
              <a:gd name="T57" fmla="*/ 2147483647 h 866"/>
              <a:gd name="T58" fmla="*/ 2147483647 w 428"/>
              <a:gd name="T59" fmla="*/ 2147483647 h 866"/>
              <a:gd name="T60" fmla="*/ 2147483647 w 428"/>
              <a:gd name="T61" fmla="*/ 2147483647 h 866"/>
              <a:gd name="T62" fmla="*/ 2147483647 w 428"/>
              <a:gd name="T63" fmla="*/ 2147483647 h 866"/>
              <a:gd name="T64" fmla="*/ 2147483647 w 428"/>
              <a:gd name="T65" fmla="*/ 2147483647 h 866"/>
              <a:gd name="T66" fmla="*/ 2147483647 w 428"/>
              <a:gd name="T67" fmla="*/ 2147483647 h 866"/>
              <a:gd name="T68" fmla="*/ 2147483647 w 428"/>
              <a:gd name="T69" fmla="*/ 0 h 866"/>
              <a:gd name="T70" fmla="*/ 2147483647 w 428"/>
              <a:gd name="T71" fmla="*/ 2147483647 h 866"/>
              <a:gd name="T72" fmla="*/ 2147483647 w 428"/>
              <a:gd name="T73" fmla="*/ 0 h 866"/>
              <a:gd name="T74" fmla="*/ 0 w 428"/>
              <a:gd name="T75" fmla="*/ 0 h 866"/>
              <a:gd name="T76" fmla="*/ 2147483647 w 428"/>
              <a:gd name="T77" fmla="*/ 2147483647 h 866"/>
              <a:gd name="T78" fmla="*/ 2147483647 w 428"/>
              <a:gd name="T79" fmla="*/ 0 h 8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8"/>
              <a:gd name="T121" fmla="*/ 0 h 866"/>
              <a:gd name="T122" fmla="*/ 428 w 428"/>
              <a:gd name="T123" fmla="*/ 866 h 8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8" h="866">
                <a:moveTo>
                  <a:pt x="42" y="0"/>
                </a:moveTo>
                <a:lnTo>
                  <a:pt x="32" y="10"/>
                </a:lnTo>
                <a:lnTo>
                  <a:pt x="94" y="42"/>
                </a:lnTo>
                <a:lnTo>
                  <a:pt x="146" y="73"/>
                </a:lnTo>
                <a:lnTo>
                  <a:pt x="199" y="115"/>
                </a:lnTo>
                <a:lnTo>
                  <a:pt x="240" y="167"/>
                </a:lnTo>
                <a:lnTo>
                  <a:pt x="282" y="209"/>
                </a:lnTo>
                <a:lnTo>
                  <a:pt x="313" y="261"/>
                </a:lnTo>
                <a:lnTo>
                  <a:pt x="345" y="324"/>
                </a:lnTo>
                <a:lnTo>
                  <a:pt x="366" y="376"/>
                </a:lnTo>
                <a:lnTo>
                  <a:pt x="387" y="438"/>
                </a:lnTo>
                <a:lnTo>
                  <a:pt x="407" y="501"/>
                </a:lnTo>
                <a:lnTo>
                  <a:pt x="407" y="564"/>
                </a:lnTo>
                <a:lnTo>
                  <a:pt x="407" y="626"/>
                </a:lnTo>
                <a:lnTo>
                  <a:pt x="397" y="689"/>
                </a:lnTo>
                <a:lnTo>
                  <a:pt x="387" y="741"/>
                </a:lnTo>
                <a:lnTo>
                  <a:pt x="366" y="804"/>
                </a:lnTo>
                <a:lnTo>
                  <a:pt x="334" y="866"/>
                </a:lnTo>
                <a:lnTo>
                  <a:pt x="345" y="866"/>
                </a:lnTo>
                <a:lnTo>
                  <a:pt x="376" y="814"/>
                </a:lnTo>
                <a:lnTo>
                  <a:pt x="407" y="752"/>
                </a:lnTo>
                <a:lnTo>
                  <a:pt x="418" y="689"/>
                </a:lnTo>
                <a:lnTo>
                  <a:pt x="428" y="626"/>
                </a:lnTo>
                <a:lnTo>
                  <a:pt x="428" y="564"/>
                </a:lnTo>
                <a:lnTo>
                  <a:pt x="418" y="491"/>
                </a:lnTo>
                <a:lnTo>
                  <a:pt x="407" y="428"/>
                </a:lnTo>
                <a:lnTo>
                  <a:pt x="387" y="376"/>
                </a:lnTo>
                <a:lnTo>
                  <a:pt x="366" y="313"/>
                </a:lnTo>
                <a:lnTo>
                  <a:pt x="324" y="261"/>
                </a:lnTo>
                <a:lnTo>
                  <a:pt x="293" y="198"/>
                </a:lnTo>
                <a:lnTo>
                  <a:pt x="251" y="157"/>
                </a:lnTo>
                <a:lnTo>
                  <a:pt x="209" y="104"/>
                </a:lnTo>
                <a:lnTo>
                  <a:pt x="157" y="63"/>
                </a:lnTo>
                <a:lnTo>
                  <a:pt x="94" y="31"/>
                </a:lnTo>
                <a:lnTo>
                  <a:pt x="42" y="0"/>
                </a:lnTo>
                <a:lnTo>
                  <a:pt x="42" y="21"/>
                </a:lnTo>
                <a:lnTo>
                  <a:pt x="42" y="0"/>
                </a:lnTo>
                <a:lnTo>
                  <a:pt x="0" y="0"/>
                </a:lnTo>
                <a:lnTo>
                  <a:pt x="32" y="10"/>
                </a:lnTo>
                <a:lnTo>
                  <a:pt x="4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53" name="Freeform 41">
            <a:extLst>
              <a:ext uri="{FF2B5EF4-FFF2-40B4-BE49-F238E27FC236}">
                <a16:creationId xmlns:a16="http://schemas.microsoft.com/office/drawing/2014/main" id="{0C9F42C8-7BC5-4391-A223-F11EB3C929F0}"/>
              </a:ext>
            </a:extLst>
          </p:cNvPr>
          <p:cNvSpPr>
            <a:spLocks/>
          </p:cNvSpPr>
          <p:nvPr/>
        </p:nvSpPr>
        <p:spPr bwMode="auto">
          <a:xfrm>
            <a:off x="2708275" y="3878263"/>
            <a:ext cx="320675" cy="57150"/>
          </a:xfrm>
          <a:custGeom>
            <a:avLst/>
            <a:gdLst>
              <a:gd name="T0" fmla="*/ 2147483647 w 230"/>
              <a:gd name="T1" fmla="*/ 2147483647 h 42"/>
              <a:gd name="T2" fmla="*/ 2147483647 w 230"/>
              <a:gd name="T3" fmla="*/ 2147483647 h 42"/>
              <a:gd name="T4" fmla="*/ 2147483647 w 230"/>
              <a:gd name="T5" fmla="*/ 2147483647 h 42"/>
              <a:gd name="T6" fmla="*/ 2147483647 w 230"/>
              <a:gd name="T7" fmla="*/ 2147483647 h 42"/>
              <a:gd name="T8" fmla="*/ 2147483647 w 230"/>
              <a:gd name="T9" fmla="*/ 2147483647 h 42"/>
              <a:gd name="T10" fmla="*/ 2147483647 w 230"/>
              <a:gd name="T11" fmla="*/ 2147483647 h 42"/>
              <a:gd name="T12" fmla="*/ 2147483647 w 230"/>
              <a:gd name="T13" fmla="*/ 2147483647 h 42"/>
              <a:gd name="T14" fmla="*/ 2147483647 w 230"/>
              <a:gd name="T15" fmla="*/ 0 h 42"/>
              <a:gd name="T16" fmla="*/ 2147483647 w 230"/>
              <a:gd name="T17" fmla="*/ 0 h 42"/>
              <a:gd name="T18" fmla="*/ 2147483647 w 230"/>
              <a:gd name="T19" fmla="*/ 0 h 42"/>
              <a:gd name="T20" fmla="*/ 2147483647 w 230"/>
              <a:gd name="T21" fmla="*/ 0 h 42"/>
              <a:gd name="T22" fmla="*/ 2147483647 w 230"/>
              <a:gd name="T23" fmla="*/ 0 h 42"/>
              <a:gd name="T24" fmla="*/ 2147483647 w 230"/>
              <a:gd name="T25" fmla="*/ 0 h 42"/>
              <a:gd name="T26" fmla="*/ 2147483647 w 230"/>
              <a:gd name="T27" fmla="*/ 0 h 42"/>
              <a:gd name="T28" fmla="*/ 2147483647 w 230"/>
              <a:gd name="T29" fmla="*/ 0 h 42"/>
              <a:gd name="T30" fmla="*/ 2147483647 w 230"/>
              <a:gd name="T31" fmla="*/ 0 h 42"/>
              <a:gd name="T32" fmla="*/ 2147483647 w 230"/>
              <a:gd name="T33" fmla="*/ 0 h 42"/>
              <a:gd name="T34" fmla="*/ 0 w 230"/>
              <a:gd name="T35" fmla="*/ 0 h 42"/>
              <a:gd name="T36" fmla="*/ 0 w 230"/>
              <a:gd name="T37" fmla="*/ 2147483647 h 42"/>
              <a:gd name="T38" fmla="*/ 2147483647 w 230"/>
              <a:gd name="T39" fmla="*/ 2147483647 h 42"/>
              <a:gd name="T40" fmla="*/ 2147483647 w 230"/>
              <a:gd name="T41" fmla="*/ 2147483647 h 42"/>
              <a:gd name="T42" fmla="*/ 2147483647 w 230"/>
              <a:gd name="T43" fmla="*/ 2147483647 h 42"/>
              <a:gd name="T44" fmla="*/ 2147483647 w 230"/>
              <a:gd name="T45" fmla="*/ 2147483647 h 42"/>
              <a:gd name="T46" fmla="*/ 2147483647 w 230"/>
              <a:gd name="T47" fmla="*/ 2147483647 h 42"/>
              <a:gd name="T48" fmla="*/ 2147483647 w 230"/>
              <a:gd name="T49" fmla="*/ 2147483647 h 42"/>
              <a:gd name="T50" fmla="*/ 2147483647 w 230"/>
              <a:gd name="T51" fmla="*/ 2147483647 h 42"/>
              <a:gd name="T52" fmla="*/ 2147483647 w 230"/>
              <a:gd name="T53" fmla="*/ 2147483647 h 42"/>
              <a:gd name="T54" fmla="*/ 2147483647 w 230"/>
              <a:gd name="T55" fmla="*/ 2147483647 h 42"/>
              <a:gd name="T56" fmla="*/ 2147483647 w 230"/>
              <a:gd name="T57" fmla="*/ 2147483647 h 42"/>
              <a:gd name="T58" fmla="*/ 2147483647 w 230"/>
              <a:gd name="T59" fmla="*/ 2147483647 h 42"/>
              <a:gd name="T60" fmla="*/ 2147483647 w 230"/>
              <a:gd name="T61" fmla="*/ 2147483647 h 42"/>
              <a:gd name="T62" fmla="*/ 2147483647 w 230"/>
              <a:gd name="T63" fmla="*/ 2147483647 h 42"/>
              <a:gd name="T64" fmla="*/ 2147483647 w 230"/>
              <a:gd name="T65" fmla="*/ 2147483647 h 42"/>
              <a:gd name="T66" fmla="*/ 2147483647 w 230"/>
              <a:gd name="T67" fmla="*/ 2147483647 h 42"/>
              <a:gd name="T68" fmla="*/ 2147483647 w 230"/>
              <a:gd name="T69" fmla="*/ 2147483647 h 42"/>
              <a:gd name="T70" fmla="*/ 2147483647 w 230"/>
              <a:gd name="T71" fmla="*/ 2147483647 h 42"/>
              <a:gd name="T72" fmla="*/ 2147483647 w 230"/>
              <a:gd name="T73" fmla="*/ 2147483647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0"/>
              <a:gd name="T112" fmla="*/ 0 h 42"/>
              <a:gd name="T113" fmla="*/ 230 w 23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0" h="42">
                <a:moveTo>
                  <a:pt x="230" y="31"/>
                </a:moveTo>
                <a:lnTo>
                  <a:pt x="230" y="31"/>
                </a:lnTo>
                <a:lnTo>
                  <a:pt x="219" y="21"/>
                </a:lnTo>
                <a:lnTo>
                  <a:pt x="209" y="21"/>
                </a:lnTo>
                <a:lnTo>
                  <a:pt x="188" y="10"/>
                </a:lnTo>
                <a:lnTo>
                  <a:pt x="177" y="10"/>
                </a:lnTo>
                <a:lnTo>
                  <a:pt x="167" y="10"/>
                </a:lnTo>
                <a:lnTo>
                  <a:pt x="146" y="0"/>
                </a:lnTo>
                <a:lnTo>
                  <a:pt x="136" y="0"/>
                </a:lnTo>
                <a:lnTo>
                  <a:pt x="115" y="0"/>
                </a:lnTo>
                <a:lnTo>
                  <a:pt x="104" y="0"/>
                </a:lnTo>
                <a:lnTo>
                  <a:pt x="83" y="0"/>
                </a:lnTo>
                <a:lnTo>
                  <a:pt x="73" y="0"/>
                </a:lnTo>
                <a:lnTo>
                  <a:pt x="52" y="0"/>
                </a:lnTo>
                <a:lnTo>
                  <a:pt x="42" y="0"/>
                </a:lnTo>
                <a:lnTo>
                  <a:pt x="21" y="0"/>
                </a:lnTo>
                <a:lnTo>
                  <a:pt x="10" y="0"/>
                </a:lnTo>
                <a:lnTo>
                  <a:pt x="0" y="0"/>
                </a:lnTo>
                <a:lnTo>
                  <a:pt x="0" y="21"/>
                </a:lnTo>
                <a:lnTo>
                  <a:pt x="10" y="21"/>
                </a:lnTo>
                <a:lnTo>
                  <a:pt x="21" y="21"/>
                </a:lnTo>
                <a:lnTo>
                  <a:pt x="42" y="10"/>
                </a:lnTo>
                <a:lnTo>
                  <a:pt x="52" y="10"/>
                </a:lnTo>
                <a:lnTo>
                  <a:pt x="73" y="10"/>
                </a:lnTo>
                <a:lnTo>
                  <a:pt x="83" y="10"/>
                </a:lnTo>
                <a:lnTo>
                  <a:pt x="104" y="10"/>
                </a:lnTo>
                <a:lnTo>
                  <a:pt x="115" y="10"/>
                </a:lnTo>
                <a:lnTo>
                  <a:pt x="136" y="10"/>
                </a:lnTo>
                <a:lnTo>
                  <a:pt x="146" y="21"/>
                </a:lnTo>
                <a:lnTo>
                  <a:pt x="157" y="21"/>
                </a:lnTo>
                <a:lnTo>
                  <a:pt x="177" y="21"/>
                </a:lnTo>
                <a:lnTo>
                  <a:pt x="188" y="31"/>
                </a:lnTo>
                <a:lnTo>
                  <a:pt x="198" y="31"/>
                </a:lnTo>
                <a:lnTo>
                  <a:pt x="209" y="42"/>
                </a:lnTo>
                <a:lnTo>
                  <a:pt x="230" y="42"/>
                </a:lnTo>
                <a:lnTo>
                  <a:pt x="230" y="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54" name="Freeform 42">
            <a:extLst>
              <a:ext uri="{FF2B5EF4-FFF2-40B4-BE49-F238E27FC236}">
                <a16:creationId xmlns:a16="http://schemas.microsoft.com/office/drawing/2014/main" id="{6EA2C114-9F72-48AE-AFA2-40F0E1F878B5}"/>
              </a:ext>
            </a:extLst>
          </p:cNvPr>
          <p:cNvSpPr>
            <a:spLocks/>
          </p:cNvSpPr>
          <p:nvPr/>
        </p:nvSpPr>
        <p:spPr bwMode="auto">
          <a:xfrm>
            <a:off x="3028950" y="3919538"/>
            <a:ext cx="215900" cy="168275"/>
          </a:xfrm>
          <a:custGeom>
            <a:avLst/>
            <a:gdLst>
              <a:gd name="T0" fmla="*/ 2147483647 w 156"/>
              <a:gd name="T1" fmla="*/ 2147483647 h 126"/>
              <a:gd name="T2" fmla="*/ 2147483647 w 156"/>
              <a:gd name="T3" fmla="*/ 2147483647 h 126"/>
              <a:gd name="T4" fmla="*/ 2147483647 w 156"/>
              <a:gd name="T5" fmla="*/ 2147483647 h 126"/>
              <a:gd name="T6" fmla="*/ 2147483647 w 156"/>
              <a:gd name="T7" fmla="*/ 2147483647 h 126"/>
              <a:gd name="T8" fmla="*/ 2147483647 w 156"/>
              <a:gd name="T9" fmla="*/ 2147483647 h 126"/>
              <a:gd name="T10" fmla="*/ 2147483647 w 156"/>
              <a:gd name="T11" fmla="*/ 2147483647 h 126"/>
              <a:gd name="T12" fmla="*/ 2147483647 w 156"/>
              <a:gd name="T13" fmla="*/ 2147483647 h 126"/>
              <a:gd name="T14" fmla="*/ 2147483647 w 156"/>
              <a:gd name="T15" fmla="*/ 2147483647 h 126"/>
              <a:gd name="T16" fmla="*/ 2147483647 w 156"/>
              <a:gd name="T17" fmla="*/ 2147483647 h 126"/>
              <a:gd name="T18" fmla="*/ 0 w 156"/>
              <a:gd name="T19" fmla="*/ 0 h 126"/>
              <a:gd name="T20" fmla="*/ 0 w 156"/>
              <a:gd name="T21" fmla="*/ 2147483647 h 126"/>
              <a:gd name="T22" fmla="*/ 2147483647 w 156"/>
              <a:gd name="T23" fmla="*/ 2147483647 h 126"/>
              <a:gd name="T24" fmla="*/ 2147483647 w 156"/>
              <a:gd name="T25" fmla="*/ 2147483647 h 126"/>
              <a:gd name="T26" fmla="*/ 2147483647 w 156"/>
              <a:gd name="T27" fmla="*/ 2147483647 h 126"/>
              <a:gd name="T28" fmla="*/ 2147483647 w 156"/>
              <a:gd name="T29" fmla="*/ 2147483647 h 126"/>
              <a:gd name="T30" fmla="*/ 2147483647 w 156"/>
              <a:gd name="T31" fmla="*/ 2147483647 h 126"/>
              <a:gd name="T32" fmla="*/ 2147483647 w 156"/>
              <a:gd name="T33" fmla="*/ 2147483647 h 126"/>
              <a:gd name="T34" fmla="*/ 2147483647 w 156"/>
              <a:gd name="T35" fmla="*/ 2147483647 h 126"/>
              <a:gd name="T36" fmla="*/ 2147483647 w 156"/>
              <a:gd name="T37" fmla="*/ 2147483647 h 126"/>
              <a:gd name="T38" fmla="*/ 2147483647 w 156"/>
              <a:gd name="T39" fmla="*/ 2147483647 h 126"/>
              <a:gd name="T40" fmla="*/ 2147483647 w 156"/>
              <a:gd name="T41" fmla="*/ 2147483647 h 126"/>
              <a:gd name="T42" fmla="*/ 2147483647 w 156"/>
              <a:gd name="T43" fmla="*/ 2147483647 h 126"/>
              <a:gd name="T44" fmla="*/ 2147483647 w 156"/>
              <a:gd name="T45" fmla="*/ 2147483647 h 126"/>
              <a:gd name="T46" fmla="*/ 2147483647 w 156"/>
              <a:gd name="T47" fmla="*/ 2147483647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6"/>
              <a:gd name="T73" fmla="*/ 0 h 126"/>
              <a:gd name="T74" fmla="*/ 156 w 156"/>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6" h="126">
                <a:moveTo>
                  <a:pt x="135" y="105"/>
                </a:moveTo>
                <a:lnTo>
                  <a:pt x="156" y="94"/>
                </a:lnTo>
                <a:lnTo>
                  <a:pt x="135" y="84"/>
                </a:lnTo>
                <a:lnTo>
                  <a:pt x="115" y="73"/>
                </a:lnTo>
                <a:lnTo>
                  <a:pt x="94" y="63"/>
                </a:lnTo>
                <a:lnTo>
                  <a:pt x="83" y="42"/>
                </a:lnTo>
                <a:lnTo>
                  <a:pt x="62" y="42"/>
                </a:lnTo>
                <a:lnTo>
                  <a:pt x="41" y="32"/>
                </a:lnTo>
                <a:lnTo>
                  <a:pt x="21" y="11"/>
                </a:lnTo>
                <a:lnTo>
                  <a:pt x="0" y="0"/>
                </a:lnTo>
                <a:lnTo>
                  <a:pt x="0" y="11"/>
                </a:lnTo>
                <a:lnTo>
                  <a:pt x="10" y="32"/>
                </a:lnTo>
                <a:lnTo>
                  <a:pt x="31" y="42"/>
                </a:lnTo>
                <a:lnTo>
                  <a:pt x="52" y="52"/>
                </a:lnTo>
                <a:lnTo>
                  <a:pt x="73" y="63"/>
                </a:lnTo>
                <a:lnTo>
                  <a:pt x="94" y="73"/>
                </a:lnTo>
                <a:lnTo>
                  <a:pt x="104" y="84"/>
                </a:lnTo>
                <a:lnTo>
                  <a:pt x="125" y="94"/>
                </a:lnTo>
                <a:lnTo>
                  <a:pt x="146" y="105"/>
                </a:lnTo>
                <a:lnTo>
                  <a:pt x="156" y="105"/>
                </a:lnTo>
                <a:lnTo>
                  <a:pt x="146" y="105"/>
                </a:lnTo>
                <a:lnTo>
                  <a:pt x="156" y="126"/>
                </a:lnTo>
                <a:lnTo>
                  <a:pt x="156" y="105"/>
                </a:lnTo>
                <a:lnTo>
                  <a:pt x="135" y="10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55" name="Freeform 43">
            <a:extLst>
              <a:ext uri="{FF2B5EF4-FFF2-40B4-BE49-F238E27FC236}">
                <a16:creationId xmlns:a16="http://schemas.microsoft.com/office/drawing/2014/main" id="{C93FB4EC-823F-476F-B2E9-8BA93D8683FB}"/>
              </a:ext>
            </a:extLst>
          </p:cNvPr>
          <p:cNvSpPr>
            <a:spLocks/>
          </p:cNvSpPr>
          <p:nvPr/>
        </p:nvSpPr>
        <p:spPr bwMode="auto">
          <a:xfrm>
            <a:off x="2752725" y="3627438"/>
            <a:ext cx="492125" cy="431800"/>
          </a:xfrm>
          <a:custGeom>
            <a:avLst/>
            <a:gdLst>
              <a:gd name="T0" fmla="*/ 2147483647 w 355"/>
              <a:gd name="T1" fmla="*/ 0 h 324"/>
              <a:gd name="T2" fmla="*/ 2147483647 w 355"/>
              <a:gd name="T3" fmla="*/ 2147483647 h 324"/>
              <a:gd name="T4" fmla="*/ 2147483647 w 355"/>
              <a:gd name="T5" fmla="*/ 2147483647 h 324"/>
              <a:gd name="T6" fmla="*/ 2147483647 w 355"/>
              <a:gd name="T7" fmla="*/ 2147483647 h 324"/>
              <a:gd name="T8" fmla="*/ 2147483647 w 355"/>
              <a:gd name="T9" fmla="*/ 2147483647 h 324"/>
              <a:gd name="T10" fmla="*/ 2147483647 w 355"/>
              <a:gd name="T11" fmla="*/ 2147483647 h 324"/>
              <a:gd name="T12" fmla="*/ 2147483647 w 355"/>
              <a:gd name="T13" fmla="*/ 2147483647 h 324"/>
              <a:gd name="T14" fmla="*/ 2147483647 w 355"/>
              <a:gd name="T15" fmla="*/ 2147483647 h 324"/>
              <a:gd name="T16" fmla="*/ 2147483647 w 355"/>
              <a:gd name="T17" fmla="*/ 2147483647 h 324"/>
              <a:gd name="T18" fmla="*/ 2147483647 w 355"/>
              <a:gd name="T19" fmla="*/ 2147483647 h 324"/>
              <a:gd name="T20" fmla="*/ 2147483647 w 355"/>
              <a:gd name="T21" fmla="*/ 2147483647 h 324"/>
              <a:gd name="T22" fmla="*/ 2147483647 w 355"/>
              <a:gd name="T23" fmla="*/ 2147483647 h 324"/>
              <a:gd name="T24" fmla="*/ 2147483647 w 355"/>
              <a:gd name="T25" fmla="*/ 2147483647 h 324"/>
              <a:gd name="T26" fmla="*/ 2147483647 w 355"/>
              <a:gd name="T27" fmla="*/ 2147483647 h 324"/>
              <a:gd name="T28" fmla="*/ 2147483647 w 355"/>
              <a:gd name="T29" fmla="*/ 2147483647 h 324"/>
              <a:gd name="T30" fmla="*/ 2147483647 w 355"/>
              <a:gd name="T31" fmla="*/ 2147483647 h 324"/>
              <a:gd name="T32" fmla="*/ 2147483647 w 355"/>
              <a:gd name="T33" fmla="*/ 2147483647 h 324"/>
              <a:gd name="T34" fmla="*/ 2147483647 w 355"/>
              <a:gd name="T35" fmla="*/ 2147483647 h 324"/>
              <a:gd name="T36" fmla="*/ 2147483647 w 355"/>
              <a:gd name="T37" fmla="*/ 2147483647 h 324"/>
              <a:gd name="T38" fmla="*/ 2147483647 w 355"/>
              <a:gd name="T39" fmla="*/ 2147483647 h 324"/>
              <a:gd name="T40" fmla="*/ 2147483647 w 355"/>
              <a:gd name="T41" fmla="*/ 2147483647 h 324"/>
              <a:gd name="T42" fmla="*/ 2147483647 w 355"/>
              <a:gd name="T43" fmla="*/ 2147483647 h 324"/>
              <a:gd name="T44" fmla="*/ 2147483647 w 355"/>
              <a:gd name="T45" fmla="*/ 2147483647 h 324"/>
              <a:gd name="T46" fmla="*/ 2147483647 w 355"/>
              <a:gd name="T47" fmla="*/ 2147483647 h 324"/>
              <a:gd name="T48" fmla="*/ 2147483647 w 355"/>
              <a:gd name="T49" fmla="*/ 2147483647 h 324"/>
              <a:gd name="T50" fmla="*/ 2147483647 w 355"/>
              <a:gd name="T51" fmla="*/ 2147483647 h 324"/>
              <a:gd name="T52" fmla="*/ 2147483647 w 355"/>
              <a:gd name="T53" fmla="*/ 2147483647 h 324"/>
              <a:gd name="T54" fmla="*/ 2147483647 w 355"/>
              <a:gd name="T55" fmla="*/ 2147483647 h 324"/>
              <a:gd name="T56" fmla="*/ 2147483647 w 355"/>
              <a:gd name="T57" fmla="*/ 2147483647 h 324"/>
              <a:gd name="T58" fmla="*/ 2147483647 w 355"/>
              <a:gd name="T59" fmla="*/ 2147483647 h 324"/>
              <a:gd name="T60" fmla="*/ 2147483647 w 355"/>
              <a:gd name="T61" fmla="*/ 2147483647 h 324"/>
              <a:gd name="T62" fmla="*/ 2147483647 w 355"/>
              <a:gd name="T63" fmla="*/ 2147483647 h 324"/>
              <a:gd name="T64" fmla="*/ 2147483647 w 355"/>
              <a:gd name="T65" fmla="*/ 2147483647 h 324"/>
              <a:gd name="T66" fmla="*/ 2147483647 w 355"/>
              <a:gd name="T67" fmla="*/ 2147483647 h 324"/>
              <a:gd name="T68" fmla="*/ 2147483647 w 355"/>
              <a:gd name="T69" fmla="*/ 0 h 324"/>
              <a:gd name="T70" fmla="*/ 2147483647 w 355"/>
              <a:gd name="T71" fmla="*/ 2147483647 h 324"/>
              <a:gd name="T72" fmla="*/ 2147483647 w 355"/>
              <a:gd name="T73" fmla="*/ 0 h 324"/>
              <a:gd name="T74" fmla="*/ 0 w 355"/>
              <a:gd name="T75" fmla="*/ 2147483647 h 324"/>
              <a:gd name="T76" fmla="*/ 2147483647 w 355"/>
              <a:gd name="T77" fmla="*/ 2147483647 h 324"/>
              <a:gd name="T78" fmla="*/ 2147483647 w 355"/>
              <a:gd name="T79" fmla="*/ 0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5"/>
              <a:gd name="T121" fmla="*/ 0 h 324"/>
              <a:gd name="T122" fmla="*/ 355 w 355"/>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5" h="324">
                <a:moveTo>
                  <a:pt x="11" y="0"/>
                </a:moveTo>
                <a:lnTo>
                  <a:pt x="11" y="10"/>
                </a:lnTo>
                <a:lnTo>
                  <a:pt x="32" y="31"/>
                </a:lnTo>
                <a:lnTo>
                  <a:pt x="52" y="42"/>
                </a:lnTo>
                <a:lnTo>
                  <a:pt x="84" y="63"/>
                </a:lnTo>
                <a:lnTo>
                  <a:pt x="105" y="73"/>
                </a:lnTo>
                <a:lnTo>
                  <a:pt x="136" y="94"/>
                </a:lnTo>
                <a:lnTo>
                  <a:pt x="157" y="104"/>
                </a:lnTo>
                <a:lnTo>
                  <a:pt x="188" y="125"/>
                </a:lnTo>
                <a:lnTo>
                  <a:pt x="209" y="136"/>
                </a:lnTo>
                <a:lnTo>
                  <a:pt x="230" y="157"/>
                </a:lnTo>
                <a:lnTo>
                  <a:pt x="251" y="178"/>
                </a:lnTo>
                <a:lnTo>
                  <a:pt x="272" y="198"/>
                </a:lnTo>
                <a:lnTo>
                  <a:pt x="293" y="219"/>
                </a:lnTo>
                <a:lnTo>
                  <a:pt x="303" y="240"/>
                </a:lnTo>
                <a:lnTo>
                  <a:pt x="324" y="271"/>
                </a:lnTo>
                <a:lnTo>
                  <a:pt x="324" y="292"/>
                </a:lnTo>
                <a:lnTo>
                  <a:pt x="334" y="324"/>
                </a:lnTo>
                <a:lnTo>
                  <a:pt x="355" y="324"/>
                </a:lnTo>
                <a:lnTo>
                  <a:pt x="345" y="292"/>
                </a:lnTo>
                <a:lnTo>
                  <a:pt x="334" y="261"/>
                </a:lnTo>
                <a:lnTo>
                  <a:pt x="314" y="230"/>
                </a:lnTo>
                <a:lnTo>
                  <a:pt x="303" y="209"/>
                </a:lnTo>
                <a:lnTo>
                  <a:pt x="282" y="188"/>
                </a:lnTo>
                <a:lnTo>
                  <a:pt x="261" y="167"/>
                </a:lnTo>
                <a:lnTo>
                  <a:pt x="240" y="146"/>
                </a:lnTo>
                <a:lnTo>
                  <a:pt x="220" y="125"/>
                </a:lnTo>
                <a:lnTo>
                  <a:pt x="188" y="115"/>
                </a:lnTo>
                <a:lnTo>
                  <a:pt x="167" y="94"/>
                </a:lnTo>
                <a:lnTo>
                  <a:pt x="136" y="84"/>
                </a:lnTo>
                <a:lnTo>
                  <a:pt x="115" y="63"/>
                </a:lnTo>
                <a:lnTo>
                  <a:pt x="94" y="52"/>
                </a:lnTo>
                <a:lnTo>
                  <a:pt x="63" y="31"/>
                </a:lnTo>
                <a:lnTo>
                  <a:pt x="42" y="21"/>
                </a:lnTo>
                <a:lnTo>
                  <a:pt x="21" y="0"/>
                </a:lnTo>
                <a:lnTo>
                  <a:pt x="11" y="10"/>
                </a:lnTo>
                <a:lnTo>
                  <a:pt x="11" y="0"/>
                </a:lnTo>
                <a:lnTo>
                  <a:pt x="0" y="10"/>
                </a:lnTo>
                <a:lnTo>
                  <a:pt x="11" y="10"/>
                </a:lnTo>
                <a:lnTo>
                  <a:pt x="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56" name="Freeform 44">
            <a:extLst>
              <a:ext uri="{FF2B5EF4-FFF2-40B4-BE49-F238E27FC236}">
                <a16:creationId xmlns:a16="http://schemas.microsoft.com/office/drawing/2014/main" id="{A6FA38FA-2A13-4CD9-A07B-A10052410210}"/>
              </a:ext>
            </a:extLst>
          </p:cNvPr>
          <p:cNvSpPr>
            <a:spLocks/>
          </p:cNvSpPr>
          <p:nvPr/>
        </p:nvSpPr>
        <p:spPr bwMode="auto">
          <a:xfrm>
            <a:off x="2765425" y="3487738"/>
            <a:ext cx="798513" cy="152400"/>
          </a:xfrm>
          <a:custGeom>
            <a:avLst/>
            <a:gdLst>
              <a:gd name="T0" fmla="*/ 2147483647 w 574"/>
              <a:gd name="T1" fmla="*/ 2147483647 h 114"/>
              <a:gd name="T2" fmla="*/ 2147483647 w 574"/>
              <a:gd name="T3" fmla="*/ 2147483647 h 114"/>
              <a:gd name="T4" fmla="*/ 2147483647 w 574"/>
              <a:gd name="T5" fmla="*/ 2147483647 h 114"/>
              <a:gd name="T6" fmla="*/ 2147483647 w 574"/>
              <a:gd name="T7" fmla="*/ 2147483647 h 114"/>
              <a:gd name="T8" fmla="*/ 2147483647 w 574"/>
              <a:gd name="T9" fmla="*/ 2147483647 h 114"/>
              <a:gd name="T10" fmla="*/ 2147483647 w 574"/>
              <a:gd name="T11" fmla="*/ 2147483647 h 114"/>
              <a:gd name="T12" fmla="*/ 2147483647 w 574"/>
              <a:gd name="T13" fmla="*/ 0 h 114"/>
              <a:gd name="T14" fmla="*/ 2147483647 w 574"/>
              <a:gd name="T15" fmla="*/ 0 h 114"/>
              <a:gd name="T16" fmla="*/ 2147483647 w 574"/>
              <a:gd name="T17" fmla="*/ 2147483647 h 114"/>
              <a:gd name="T18" fmla="*/ 2147483647 w 574"/>
              <a:gd name="T19" fmla="*/ 2147483647 h 114"/>
              <a:gd name="T20" fmla="*/ 2147483647 w 574"/>
              <a:gd name="T21" fmla="*/ 2147483647 h 114"/>
              <a:gd name="T22" fmla="*/ 2147483647 w 574"/>
              <a:gd name="T23" fmla="*/ 2147483647 h 114"/>
              <a:gd name="T24" fmla="*/ 2147483647 w 574"/>
              <a:gd name="T25" fmla="*/ 2147483647 h 114"/>
              <a:gd name="T26" fmla="*/ 2147483647 w 574"/>
              <a:gd name="T27" fmla="*/ 2147483647 h 114"/>
              <a:gd name="T28" fmla="*/ 2147483647 w 574"/>
              <a:gd name="T29" fmla="*/ 2147483647 h 114"/>
              <a:gd name="T30" fmla="*/ 2147483647 w 574"/>
              <a:gd name="T31" fmla="*/ 2147483647 h 114"/>
              <a:gd name="T32" fmla="*/ 2147483647 w 574"/>
              <a:gd name="T33" fmla="*/ 2147483647 h 114"/>
              <a:gd name="T34" fmla="*/ 0 w 574"/>
              <a:gd name="T35" fmla="*/ 2147483647 h 114"/>
              <a:gd name="T36" fmla="*/ 0 w 574"/>
              <a:gd name="T37" fmla="*/ 2147483647 h 114"/>
              <a:gd name="T38" fmla="*/ 2147483647 w 574"/>
              <a:gd name="T39" fmla="*/ 2147483647 h 114"/>
              <a:gd name="T40" fmla="*/ 2147483647 w 574"/>
              <a:gd name="T41" fmla="*/ 2147483647 h 114"/>
              <a:gd name="T42" fmla="*/ 2147483647 w 574"/>
              <a:gd name="T43" fmla="*/ 2147483647 h 114"/>
              <a:gd name="T44" fmla="*/ 2147483647 w 574"/>
              <a:gd name="T45" fmla="*/ 2147483647 h 114"/>
              <a:gd name="T46" fmla="*/ 2147483647 w 574"/>
              <a:gd name="T47" fmla="*/ 2147483647 h 114"/>
              <a:gd name="T48" fmla="*/ 2147483647 w 574"/>
              <a:gd name="T49" fmla="*/ 2147483647 h 114"/>
              <a:gd name="T50" fmla="*/ 2147483647 w 574"/>
              <a:gd name="T51" fmla="*/ 2147483647 h 114"/>
              <a:gd name="T52" fmla="*/ 2147483647 w 574"/>
              <a:gd name="T53" fmla="*/ 2147483647 h 114"/>
              <a:gd name="T54" fmla="*/ 2147483647 w 574"/>
              <a:gd name="T55" fmla="*/ 2147483647 h 114"/>
              <a:gd name="T56" fmla="*/ 2147483647 w 574"/>
              <a:gd name="T57" fmla="*/ 2147483647 h 114"/>
              <a:gd name="T58" fmla="*/ 2147483647 w 574"/>
              <a:gd name="T59" fmla="*/ 2147483647 h 114"/>
              <a:gd name="T60" fmla="*/ 2147483647 w 574"/>
              <a:gd name="T61" fmla="*/ 2147483647 h 114"/>
              <a:gd name="T62" fmla="*/ 2147483647 w 574"/>
              <a:gd name="T63" fmla="*/ 2147483647 h 114"/>
              <a:gd name="T64" fmla="*/ 2147483647 w 574"/>
              <a:gd name="T65" fmla="*/ 2147483647 h 114"/>
              <a:gd name="T66" fmla="*/ 2147483647 w 574"/>
              <a:gd name="T67" fmla="*/ 2147483647 h 114"/>
              <a:gd name="T68" fmla="*/ 2147483647 w 574"/>
              <a:gd name="T69" fmla="*/ 2147483647 h 114"/>
              <a:gd name="T70" fmla="*/ 2147483647 w 574"/>
              <a:gd name="T71" fmla="*/ 2147483647 h 114"/>
              <a:gd name="T72" fmla="*/ 2147483647 w 574"/>
              <a:gd name="T73" fmla="*/ 2147483647 h 114"/>
              <a:gd name="T74" fmla="*/ 2147483647 w 574"/>
              <a:gd name="T75" fmla="*/ 2147483647 h 114"/>
              <a:gd name="T76" fmla="*/ 2147483647 w 574"/>
              <a:gd name="T77" fmla="*/ 2147483647 h 114"/>
              <a:gd name="T78" fmla="*/ 2147483647 w 574"/>
              <a:gd name="T79" fmla="*/ 2147483647 h 1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4"/>
              <a:gd name="T121" fmla="*/ 0 h 114"/>
              <a:gd name="T122" fmla="*/ 574 w 574"/>
              <a:gd name="T123" fmla="*/ 114 h 1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4" h="114">
                <a:moveTo>
                  <a:pt x="553" y="52"/>
                </a:moveTo>
                <a:lnTo>
                  <a:pt x="564" y="41"/>
                </a:lnTo>
                <a:lnTo>
                  <a:pt x="532" y="31"/>
                </a:lnTo>
                <a:lnTo>
                  <a:pt x="501" y="21"/>
                </a:lnTo>
                <a:lnTo>
                  <a:pt x="459" y="10"/>
                </a:lnTo>
                <a:lnTo>
                  <a:pt x="428" y="10"/>
                </a:lnTo>
                <a:lnTo>
                  <a:pt x="386" y="0"/>
                </a:lnTo>
                <a:lnTo>
                  <a:pt x="355" y="0"/>
                </a:lnTo>
                <a:lnTo>
                  <a:pt x="313" y="10"/>
                </a:lnTo>
                <a:lnTo>
                  <a:pt x="282" y="10"/>
                </a:lnTo>
                <a:lnTo>
                  <a:pt x="240" y="21"/>
                </a:lnTo>
                <a:lnTo>
                  <a:pt x="209" y="21"/>
                </a:lnTo>
                <a:lnTo>
                  <a:pt x="167" y="31"/>
                </a:lnTo>
                <a:lnTo>
                  <a:pt x="135" y="52"/>
                </a:lnTo>
                <a:lnTo>
                  <a:pt x="94" y="62"/>
                </a:lnTo>
                <a:lnTo>
                  <a:pt x="62" y="73"/>
                </a:lnTo>
                <a:lnTo>
                  <a:pt x="31" y="83"/>
                </a:lnTo>
                <a:lnTo>
                  <a:pt x="0" y="104"/>
                </a:lnTo>
                <a:lnTo>
                  <a:pt x="0" y="114"/>
                </a:lnTo>
                <a:lnTo>
                  <a:pt x="31" y="104"/>
                </a:lnTo>
                <a:lnTo>
                  <a:pt x="73" y="83"/>
                </a:lnTo>
                <a:lnTo>
                  <a:pt x="104" y="73"/>
                </a:lnTo>
                <a:lnTo>
                  <a:pt x="135" y="62"/>
                </a:lnTo>
                <a:lnTo>
                  <a:pt x="167" y="52"/>
                </a:lnTo>
                <a:lnTo>
                  <a:pt x="209" y="41"/>
                </a:lnTo>
                <a:lnTo>
                  <a:pt x="240" y="31"/>
                </a:lnTo>
                <a:lnTo>
                  <a:pt x="282" y="21"/>
                </a:lnTo>
                <a:lnTo>
                  <a:pt x="313" y="21"/>
                </a:lnTo>
                <a:lnTo>
                  <a:pt x="355" y="21"/>
                </a:lnTo>
                <a:lnTo>
                  <a:pt x="386" y="21"/>
                </a:lnTo>
                <a:lnTo>
                  <a:pt x="428" y="21"/>
                </a:lnTo>
                <a:lnTo>
                  <a:pt x="459" y="31"/>
                </a:lnTo>
                <a:lnTo>
                  <a:pt x="491" y="31"/>
                </a:lnTo>
                <a:lnTo>
                  <a:pt x="532" y="52"/>
                </a:lnTo>
                <a:lnTo>
                  <a:pt x="564" y="62"/>
                </a:lnTo>
                <a:lnTo>
                  <a:pt x="574" y="52"/>
                </a:lnTo>
                <a:lnTo>
                  <a:pt x="564" y="62"/>
                </a:lnTo>
                <a:lnTo>
                  <a:pt x="574" y="52"/>
                </a:lnTo>
                <a:lnTo>
                  <a:pt x="553"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57" name="Freeform 45">
            <a:extLst>
              <a:ext uri="{FF2B5EF4-FFF2-40B4-BE49-F238E27FC236}">
                <a16:creationId xmlns:a16="http://schemas.microsoft.com/office/drawing/2014/main" id="{09B2943C-5C63-4033-8DEB-E9915C8A065E}"/>
              </a:ext>
            </a:extLst>
          </p:cNvPr>
          <p:cNvSpPr>
            <a:spLocks/>
          </p:cNvSpPr>
          <p:nvPr/>
        </p:nvSpPr>
        <p:spPr bwMode="auto">
          <a:xfrm>
            <a:off x="2867025" y="3054350"/>
            <a:ext cx="696913" cy="503238"/>
          </a:xfrm>
          <a:custGeom>
            <a:avLst/>
            <a:gdLst>
              <a:gd name="T0" fmla="*/ 2147483647 w 501"/>
              <a:gd name="T1" fmla="*/ 2147483647 h 376"/>
              <a:gd name="T2" fmla="*/ 2147483647 w 501"/>
              <a:gd name="T3" fmla="*/ 2147483647 h 376"/>
              <a:gd name="T4" fmla="*/ 2147483647 w 501"/>
              <a:gd name="T5" fmla="*/ 2147483647 h 376"/>
              <a:gd name="T6" fmla="*/ 2147483647 w 501"/>
              <a:gd name="T7" fmla="*/ 2147483647 h 376"/>
              <a:gd name="T8" fmla="*/ 2147483647 w 501"/>
              <a:gd name="T9" fmla="*/ 2147483647 h 376"/>
              <a:gd name="T10" fmla="*/ 2147483647 w 501"/>
              <a:gd name="T11" fmla="*/ 2147483647 h 376"/>
              <a:gd name="T12" fmla="*/ 2147483647 w 501"/>
              <a:gd name="T13" fmla="*/ 2147483647 h 376"/>
              <a:gd name="T14" fmla="*/ 2147483647 w 501"/>
              <a:gd name="T15" fmla="*/ 2147483647 h 376"/>
              <a:gd name="T16" fmla="*/ 2147483647 w 501"/>
              <a:gd name="T17" fmla="*/ 2147483647 h 376"/>
              <a:gd name="T18" fmla="*/ 2147483647 w 501"/>
              <a:gd name="T19" fmla="*/ 2147483647 h 376"/>
              <a:gd name="T20" fmla="*/ 2147483647 w 501"/>
              <a:gd name="T21" fmla="*/ 2147483647 h 376"/>
              <a:gd name="T22" fmla="*/ 2147483647 w 501"/>
              <a:gd name="T23" fmla="*/ 2147483647 h 376"/>
              <a:gd name="T24" fmla="*/ 2147483647 w 501"/>
              <a:gd name="T25" fmla="*/ 2147483647 h 376"/>
              <a:gd name="T26" fmla="*/ 2147483647 w 501"/>
              <a:gd name="T27" fmla="*/ 2147483647 h 376"/>
              <a:gd name="T28" fmla="*/ 2147483647 w 501"/>
              <a:gd name="T29" fmla="*/ 2147483647 h 376"/>
              <a:gd name="T30" fmla="*/ 2147483647 w 501"/>
              <a:gd name="T31" fmla="*/ 2147483647 h 376"/>
              <a:gd name="T32" fmla="*/ 2147483647 w 501"/>
              <a:gd name="T33" fmla="*/ 2147483647 h 376"/>
              <a:gd name="T34" fmla="*/ 2147483647 w 501"/>
              <a:gd name="T35" fmla="*/ 2147483647 h 376"/>
              <a:gd name="T36" fmla="*/ 2147483647 w 501"/>
              <a:gd name="T37" fmla="*/ 2147483647 h 376"/>
              <a:gd name="T38" fmla="*/ 2147483647 w 501"/>
              <a:gd name="T39" fmla="*/ 2147483647 h 376"/>
              <a:gd name="T40" fmla="*/ 2147483647 w 501"/>
              <a:gd name="T41" fmla="*/ 2147483647 h 376"/>
              <a:gd name="T42" fmla="*/ 2147483647 w 501"/>
              <a:gd name="T43" fmla="*/ 2147483647 h 376"/>
              <a:gd name="T44" fmla="*/ 2147483647 w 501"/>
              <a:gd name="T45" fmla="*/ 2147483647 h 376"/>
              <a:gd name="T46" fmla="*/ 2147483647 w 501"/>
              <a:gd name="T47" fmla="*/ 2147483647 h 376"/>
              <a:gd name="T48" fmla="*/ 2147483647 w 501"/>
              <a:gd name="T49" fmla="*/ 2147483647 h 376"/>
              <a:gd name="T50" fmla="*/ 2147483647 w 501"/>
              <a:gd name="T51" fmla="*/ 2147483647 h 376"/>
              <a:gd name="T52" fmla="*/ 2147483647 w 501"/>
              <a:gd name="T53" fmla="*/ 2147483647 h 376"/>
              <a:gd name="T54" fmla="*/ 2147483647 w 501"/>
              <a:gd name="T55" fmla="*/ 2147483647 h 376"/>
              <a:gd name="T56" fmla="*/ 2147483647 w 501"/>
              <a:gd name="T57" fmla="*/ 2147483647 h 376"/>
              <a:gd name="T58" fmla="*/ 2147483647 w 501"/>
              <a:gd name="T59" fmla="*/ 2147483647 h 376"/>
              <a:gd name="T60" fmla="*/ 2147483647 w 501"/>
              <a:gd name="T61" fmla="*/ 2147483647 h 376"/>
              <a:gd name="T62" fmla="*/ 2147483647 w 501"/>
              <a:gd name="T63" fmla="*/ 0 h 376"/>
              <a:gd name="T64" fmla="*/ 2147483647 w 501"/>
              <a:gd name="T65" fmla="*/ 0 h 376"/>
              <a:gd name="T66" fmla="*/ 2147483647 w 501"/>
              <a:gd name="T67" fmla="*/ 2147483647 h 376"/>
              <a:gd name="T68" fmla="*/ 2147483647 w 501"/>
              <a:gd name="T69" fmla="*/ 2147483647 h 376"/>
              <a:gd name="T70" fmla="*/ 2147483647 w 501"/>
              <a:gd name="T71" fmla="*/ 2147483647 h 376"/>
              <a:gd name="T72" fmla="*/ 2147483647 w 501"/>
              <a:gd name="T73" fmla="*/ 2147483647 h 376"/>
              <a:gd name="T74" fmla="*/ 0 w 501"/>
              <a:gd name="T75" fmla="*/ 2147483647 h 376"/>
              <a:gd name="T76" fmla="*/ 2147483647 w 501"/>
              <a:gd name="T77" fmla="*/ 2147483647 h 376"/>
              <a:gd name="T78" fmla="*/ 2147483647 w 501"/>
              <a:gd name="T79" fmla="*/ 2147483647 h 3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1"/>
              <a:gd name="T121" fmla="*/ 0 h 376"/>
              <a:gd name="T122" fmla="*/ 501 w 501"/>
              <a:gd name="T123" fmla="*/ 376 h 3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1" h="376">
                <a:moveTo>
                  <a:pt x="21" y="21"/>
                </a:moveTo>
                <a:lnTo>
                  <a:pt x="21" y="31"/>
                </a:lnTo>
                <a:lnTo>
                  <a:pt x="73" y="21"/>
                </a:lnTo>
                <a:lnTo>
                  <a:pt x="115" y="21"/>
                </a:lnTo>
                <a:lnTo>
                  <a:pt x="156" y="21"/>
                </a:lnTo>
                <a:lnTo>
                  <a:pt x="198" y="21"/>
                </a:lnTo>
                <a:lnTo>
                  <a:pt x="240" y="31"/>
                </a:lnTo>
                <a:lnTo>
                  <a:pt x="282" y="52"/>
                </a:lnTo>
                <a:lnTo>
                  <a:pt x="313" y="63"/>
                </a:lnTo>
                <a:lnTo>
                  <a:pt x="344" y="83"/>
                </a:lnTo>
                <a:lnTo>
                  <a:pt x="386" y="115"/>
                </a:lnTo>
                <a:lnTo>
                  <a:pt x="407" y="136"/>
                </a:lnTo>
                <a:lnTo>
                  <a:pt x="438" y="167"/>
                </a:lnTo>
                <a:lnTo>
                  <a:pt x="459" y="209"/>
                </a:lnTo>
                <a:lnTo>
                  <a:pt x="470" y="251"/>
                </a:lnTo>
                <a:lnTo>
                  <a:pt x="480" y="282"/>
                </a:lnTo>
                <a:lnTo>
                  <a:pt x="480" y="334"/>
                </a:lnTo>
                <a:lnTo>
                  <a:pt x="480" y="376"/>
                </a:lnTo>
                <a:lnTo>
                  <a:pt x="501" y="376"/>
                </a:lnTo>
                <a:lnTo>
                  <a:pt x="501" y="334"/>
                </a:lnTo>
                <a:lnTo>
                  <a:pt x="491" y="282"/>
                </a:lnTo>
                <a:lnTo>
                  <a:pt x="491" y="240"/>
                </a:lnTo>
                <a:lnTo>
                  <a:pt x="470" y="198"/>
                </a:lnTo>
                <a:lnTo>
                  <a:pt x="449" y="167"/>
                </a:lnTo>
                <a:lnTo>
                  <a:pt x="428" y="125"/>
                </a:lnTo>
                <a:lnTo>
                  <a:pt x="397" y="104"/>
                </a:lnTo>
                <a:lnTo>
                  <a:pt x="355" y="73"/>
                </a:lnTo>
                <a:lnTo>
                  <a:pt x="324" y="52"/>
                </a:lnTo>
                <a:lnTo>
                  <a:pt x="282" y="31"/>
                </a:lnTo>
                <a:lnTo>
                  <a:pt x="240" y="21"/>
                </a:lnTo>
                <a:lnTo>
                  <a:pt x="198" y="10"/>
                </a:lnTo>
                <a:lnTo>
                  <a:pt x="156" y="0"/>
                </a:lnTo>
                <a:lnTo>
                  <a:pt x="115" y="0"/>
                </a:lnTo>
                <a:lnTo>
                  <a:pt x="62" y="10"/>
                </a:lnTo>
                <a:lnTo>
                  <a:pt x="21" y="21"/>
                </a:lnTo>
                <a:lnTo>
                  <a:pt x="31" y="31"/>
                </a:lnTo>
                <a:lnTo>
                  <a:pt x="21" y="21"/>
                </a:lnTo>
                <a:lnTo>
                  <a:pt x="0" y="42"/>
                </a:lnTo>
                <a:lnTo>
                  <a:pt x="21" y="31"/>
                </a:lnTo>
                <a:lnTo>
                  <a:pt x="21"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58" name="Freeform 46">
            <a:extLst>
              <a:ext uri="{FF2B5EF4-FFF2-40B4-BE49-F238E27FC236}">
                <a16:creationId xmlns:a16="http://schemas.microsoft.com/office/drawing/2014/main" id="{B359F901-8DCF-47D6-A66F-884D51AAFC5A}"/>
              </a:ext>
            </a:extLst>
          </p:cNvPr>
          <p:cNvSpPr>
            <a:spLocks/>
          </p:cNvSpPr>
          <p:nvPr/>
        </p:nvSpPr>
        <p:spPr bwMode="auto">
          <a:xfrm>
            <a:off x="2897188" y="2243138"/>
            <a:ext cx="595312" cy="850900"/>
          </a:xfrm>
          <a:custGeom>
            <a:avLst/>
            <a:gdLst>
              <a:gd name="T0" fmla="*/ 2147483647 w 428"/>
              <a:gd name="T1" fmla="*/ 0 h 637"/>
              <a:gd name="T2" fmla="*/ 2147483647 w 428"/>
              <a:gd name="T3" fmla="*/ 0 h 637"/>
              <a:gd name="T4" fmla="*/ 2147483647 w 428"/>
              <a:gd name="T5" fmla="*/ 2147483647 h 637"/>
              <a:gd name="T6" fmla="*/ 2147483647 w 428"/>
              <a:gd name="T7" fmla="*/ 2147483647 h 637"/>
              <a:gd name="T8" fmla="*/ 2147483647 w 428"/>
              <a:gd name="T9" fmla="*/ 2147483647 h 637"/>
              <a:gd name="T10" fmla="*/ 2147483647 w 428"/>
              <a:gd name="T11" fmla="*/ 2147483647 h 637"/>
              <a:gd name="T12" fmla="*/ 2147483647 w 428"/>
              <a:gd name="T13" fmla="*/ 2147483647 h 637"/>
              <a:gd name="T14" fmla="*/ 2147483647 w 428"/>
              <a:gd name="T15" fmla="*/ 2147483647 h 637"/>
              <a:gd name="T16" fmla="*/ 2147483647 w 428"/>
              <a:gd name="T17" fmla="*/ 2147483647 h 637"/>
              <a:gd name="T18" fmla="*/ 2147483647 w 428"/>
              <a:gd name="T19" fmla="*/ 2147483647 h 637"/>
              <a:gd name="T20" fmla="*/ 2147483647 w 428"/>
              <a:gd name="T21" fmla="*/ 2147483647 h 637"/>
              <a:gd name="T22" fmla="*/ 2147483647 w 428"/>
              <a:gd name="T23" fmla="*/ 2147483647 h 637"/>
              <a:gd name="T24" fmla="*/ 2147483647 w 428"/>
              <a:gd name="T25" fmla="*/ 2147483647 h 637"/>
              <a:gd name="T26" fmla="*/ 2147483647 w 428"/>
              <a:gd name="T27" fmla="*/ 2147483647 h 637"/>
              <a:gd name="T28" fmla="*/ 2147483647 w 428"/>
              <a:gd name="T29" fmla="*/ 2147483647 h 637"/>
              <a:gd name="T30" fmla="*/ 2147483647 w 428"/>
              <a:gd name="T31" fmla="*/ 2147483647 h 637"/>
              <a:gd name="T32" fmla="*/ 2147483647 w 428"/>
              <a:gd name="T33" fmla="*/ 2147483647 h 637"/>
              <a:gd name="T34" fmla="*/ 0 w 428"/>
              <a:gd name="T35" fmla="*/ 2147483647 h 637"/>
              <a:gd name="T36" fmla="*/ 2147483647 w 428"/>
              <a:gd name="T37" fmla="*/ 2147483647 h 637"/>
              <a:gd name="T38" fmla="*/ 2147483647 w 428"/>
              <a:gd name="T39" fmla="*/ 2147483647 h 637"/>
              <a:gd name="T40" fmla="*/ 2147483647 w 428"/>
              <a:gd name="T41" fmla="*/ 2147483647 h 637"/>
              <a:gd name="T42" fmla="*/ 2147483647 w 428"/>
              <a:gd name="T43" fmla="*/ 2147483647 h 637"/>
              <a:gd name="T44" fmla="*/ 2147483647 w 428"/>
              <a:gd name="T45" fmla="*/ 2147483647 h 637"/>
              <a:gd name="T46" fmla="*/ 2147483647 w 428"/>
              <a:gd name="T47" fmla="*/ 2147483647 h 637"/>
              <a:gd name="T48" fmla="*/ 2147483647 w 428"/>
              <a:gd name="T49" fmla="*/ 2147483647 h 637"/>
              <a:gd name="T50" fmla="*/ 2147483647 w 428"/>
              <a:gd name="T51" fmla="*/ 2147483647 h 637"/>
              <a:gd name="T52" fmla="*/ 2147483647 w 428"/>
              <a:gd name="T53" fmla="*/ 2147483647 h 637"/>
              <a:gd name="T54" fmla="*/ 2147483647 w 428"/>
              <a:gd name="T55" fmla="*/ 2147483647 h 637"/>
              <a:gd name="T56" fmla="*/ 2147483647 w 428"/>
              <a:gd name="T57" fmla="*/ 2147483647 h 637"/>
              <a:gd name="T58" fmla="*/ 2147483647 w 428"/>
              <a:gd name="T59" fmla="*/ 2147483647 h 637"/>
              <a:gd name="T60" fmla="*/ 2147483647 w 428"/>
              <a:gd name="T61" fmla="*/ 2147483647 h 637"/>
              <a:gd name="T62" fmla="*/ 2147483647 w 428"/>
              <a:gd name="T63" fmla="*/ 2147483647 h 637"/>
              <a:gd name="T64" fmla="*/ 2147483647 w 428"/>
              <a:gd name="T65" fmla="*/ 2147483647 h 637"/>
              <a:gd name="T66" fmla="*/ 2147483647 w 428"/>
              <a:gd name="T67" fmla="*/ 2147483647 h 637"/>
              <a:gd name="T68" fmla="*/ 2147483647 w 428"/>
              <a:gd name="T69" fmla="*/ 0 h 637"/>
              <a:gd name="T70" fmla="*/ 2147483647 w 428"/>
              <a:gd name="T71" fmla="*/ 0 h 637"/>
              <a:gd name="T72" fmla="*/ 2147483647 w 428"/>
              <a:gd name="T73" fmla="*/ 0 h 6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8"/>
              <a:gd name="T112" fmla="*/ 0 h 637"/>
              <a:gd name="T113" fmla="*/ 428 w 428"/>
              <a:gd name="T114" fmla="*/ 637 h 6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8" h="637">
                <a:moveTo>
                  <a:pt x="417" y="0"/>
                </a:moveTo>
                <a:lnTo>
                  <a:pt x="407" y="0"/>
                </a:lnTo>
                <a:lnTo>
                  <a:pt x="386" y="32"/>
                </a:lnTo>
                <a:lnTo>
                  <a:pt x="365" y="84"/>
                </a:lnTo>
                <a:lnTo>
                  <a:pt x="344" y="115"/>
                </a:lnTo>
                <a:lnTo>
                  <a:pt x="313" y="157"/>
                </a:lnTo>
                <a:lnTo>
                  <a:pt x="292" y="199"/>
                </a:lnTo>
                <a:lnTo>
                  <a:pt x="261" y="241"/>
                </a:lnTo>
                <a:lnTo>
                  <a:pt x="240" y="282"/>
                </a:lnTo>
                <a:lnTo>
                  <a:pt x="219" y="324"/>
                </a:lnTo>
                <a:lnTo>
                  <a:pt x="188" y="355"/>
                </a:lnTo>
                <a:lnTo>
                  <a:pt x="156" y="397"/>
                </a:lnTo>
                <a:lnTo>
                  <a:pt x="135" y="439"/>
                </a:lnTo>
                <a:lnTo>
                  <a:pt x="104" y="470"/>
                </a:lnTo>
                <a:lnTo>
                  <a:pt x="83" y="512"/>
                </a:lnTo>
                <a:lnTo>
                  <a:pt x="52" y="554"/>
                </a:lnTo>
                <a:lnTo>
                  <a:pt x="21" y="585"/>
                </a:lnTo>
                <a:lnTo>
                  <a:pt x="0" y="627"/>
                </a:lnTo>
                <a:lnTo>
                  <a:pt x="10" y="637"/>
                </a:lnTo>
                <a:lnTo>
                  <a:pt x="41" y="596"/>
                </a:lnTo>
                <a:lnTo>
                  <a:pt x="62" y="564"/>
                </a:lnTo>
                <a:lnTo>
                  <a:pt x="94" y="522"/>
                </a:lnTo>
                <a:lnTo>
                  <a:pt x="125" y="481"/>
                </a:lnTo>
                <a:lnTo>
                  <a:pt x="146" y="449"/>
                </a:lnTo>
                <a:lnTo>
                  <a:pt x="177" y="408"/>
                </a:lnTo>
                <a:lnTo>
                  <a:pt x="198" y="366"/>
                </a:lnTo>
                <a:lnTo>
                  <a:pt x="229" y="324"/>
                </a:lnTo>
                <a:lnTo>
                  <a:pt x="250" y="293"/>
                </a:lnTo>
                <a:lnTo>
                  <a:pt x="282" y="251"/>
                </a:lnTo>
                <a:lnTo>
                  <a:pt x="303" y="209"/>
                </a:lnTo>
                <a:lnTo>
                  <a:pt x="323" y="167"/>
                </a:lnTo>
                <a:lnTo>
                  <a:pt x="355" y="126"/>
                </a:lnTo>
                <a:lnTo>
                  <a:pt x="376" y="84"/>
                </a:lnTo>
                <a:lnTo>
                  <a:pt x="407" y="42"/>
                </a:lnTo>
                <a:lnTo>
                  <a:pt x="428" y="0"/>
                </a:lnTo>
                <a:lnTo>
                  <a:pt x="4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59" name="Freeform 47">
            <a:extLst>
              <a:ext uri="{FF2B5EF4-FFF2-40B4-BE49-F238E27FC236}">
                <a16:creationId xmlns:a16="http://schemas.microsoft.com/office/drawing/2014/main" id="{B1CF0263-6ABE-46A8-89E4-74A589C5948F}"/>
              </a:ext>
            </a:extLst>
          </p:cNvPr>
          <p:cNvSpPr>
            <a:spLocks/>
          </p:cNvSpPr>
          <p:nvPr/>
        </p:nvSpPr>
        <p:spPr bwMode="auto">
          <a:xfrm>
            <a:off x="3216275" y="2200275"/>
            <a:ext cx="260350" cy="127000"/>
          </a:xfrm>
          <a:custGeom>
            <a:avLst/>
            <a:gdLst>
              <a:gd name="T0" fmla="*/ 2147483647 w 188"/>
              <a:gd name="T1" fmla="*/ 2147483647 h 94"/>
              <a:gd name="T2" fmla="*/ 2147483647 w 188"/>
              <a:gd name="T3" fmla="*/ 2147483647 h 94"/>
              <a:gd name="T4" fmla="*/ 2147483647 w 188"/>
              <a:gd name="T5" fmla="*/ 2147483647 h 94"/>
              <a:gd name="T6" fmla="*/ 2147483647 w 188"/>
              <a:gd name="T7" fmla="*/ 2147483647 h 94"/>
              <a:gd name="T8" fmla="*/ 2147483647 w 188"/>
              <a:gd name="T9" fmla="*/ 2147483647 h 94"/>
              <a:gd name="T10" fmla="*/ 2147483647 w 188"/>
              <a:gd name="T11" fmla="*/ 2147483647 h 94"/>
              <a:gd name="T12" fmla="*/ 2147483647 w 188"/>
              <a:gd name="T13" fmla="*/ 2147483647 h 94"/>
              <a:gd name="T14" fmla="*/ 2147483647 w 188"/>
              <a:gd name="T15" fmla="*/ 2147483647 h 94"/>
              <a:gd name="T16" fmla="*/ 2147483647 w 188"/>
              <a:gd name="T17" fmla="*/ 2147483647 h 94"/>
              <a:gd name="T18" fmla="*/ 2147483647 w 188"/>
              <a:gd name="T19" fmla="*/ 2147483647 h 94"/>
              <a:gd name="T20" fmla="*/ 2147483647 w 188"/>
              <a:gd name="T21" fmla="*/ 0 h 94"/>
              <a:gd name="T22" fmla="*/ 2147483647 w 188"/>
              <a:gd name="T23" fmla="*/ 0 h 94"/>
              <a:gd name="T24" fmla="*/ 2147483647 w 188"/>
              <a:gd name="T25" fmla="*/ 2147483647 h 94"/>
              <a:gd name="T26" fmla="*/ 2147483647 w 188"/>
              <a:gd name="T27" fmla="*/ 2147483647 h 94"/>
              <a:gd name="T28" fmla="*/ 2147483647 w 188"/>
              <a:gd name="T29" fmla="*/ 2147483647 h 94"/>
              <a:gd name="T30" fmla="*/ 2147483647 w 188"/>
              <a:gd name="T31" fmla="*/ 2147483647 h 94"/>
              <a:gd name="T32" fmla="*/ 2147483647 w 188"/>
              <a:gd name="T33" fmla="*/ 2147483647 h 94"/>
              <a:gd name="T34" fmla="*/ 2147483647 w 188"/>
              <a:gd name="T35" fmla="*/ 2147483647 h 94"/>
              <a:gd name="T36" fmla="*/ 0 w 188"/>
              <a:gd name="T37" fmla="*/ 2147483647 h 94"/>
              <a:gd name="T38" fmla="*/ 0 w 188"/>
              <a:gd name="T39" fmla="*/ 2147483647 h 94"/>
              <a:gd name="T40" fmla="*/ 2147483647 w 188"/>
              <a:gd name="T41" fmla="*/ 2147483647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94"/>
              <a:gd name="T65" fmla="*/ 188 w 188"/>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94">
                <a:moveTo>
                  <a:pt x="11" y="94"/>
                </a:moveTo>
                <a:lnTo>
                  <a:pt x="11" y="94"/>
                </a:lnTo>
                <a:lnTo>
                  <a:pt x="32" y="73"/>
                </a:lnTo>
                <a:lnTo>
                  <a:pt x="53" y="63"/>
                </a:lnTo>
                <a:lnTo>
                  <a:pt x="74" y="52"/>
                </a:lnTo>
                <a:lnTo>
                  <a:pt x="94" y="42"/>
                </a:lnTo>
                <a:lnTo>
                  <a:pt x="115" y="42"/>
                </a:lnTo>
                <a:lnTo>
                  <a:pt x="136" y="31"/>
                </a:lnTo>
                <a:lnTo>
                  <a:pt x="168" y="21"/>
                </a:lnTo>
                <a:lnTo>
                  <a:pt x="188" y="11"/>
                </a:lnTo>
                <a:lnTo>
                  <a:pt x="178" y="0"/>
                </a:lnTo>
                <a:lnTo>
                  <a:pt x="157" y="0"/>
                </a:lnTo>
                <a:lnTo>
                  <a:pt x="136" y="11"/>
                </a:lnTo>
                <a:lnTo>
                  <a:pt x="115" y="21"/>
                </a:lnTo>
                <a:lnTo>
                  <a:pt x="84" y="31"/>
                </a:lnTo>
                <a:lnTo>
                  <a:pt x="63" y="42"/>
                </a:lnTo>
                <a:lnTo>
                  <a:pt x="42" y="52"/>
                </a:lnTo>
                <a:lnTo>
                  <a:pt x="21" y="63"/>
                </a:lnTo>
                <a:lnTo>
                  <a:pt x="0" y="73"/>
                </a:lnTo>
                <a:lnTo>
                  <a:pt x="11" y="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60" name="Freeform 48">
            <a:extLst>
              <a:ext uri="{FF2B5EF4-FFF2-40B4-BE49-F238E27FC236}">
                <a16:creationId xmlns:a16="http://schemas.microsoft.com/office/drawing/2014/main" id="{0928852F-7C64-4F1A-9170-3AB14BA97344}"/>
              </a:ext>
            </a:extLst>
          </p:cNvPr>
          <p:cNvSpPr>
            <a:spLocks/>
          </p:cNvSpPr>
          <p:nvPr/>
        </p:nvSpPr>
        <p:spPr bwMode="auto">
          <a:xfrm>
            <a:off x="2590800" y="2298700"/>
            <a:ext cx="641350" cy="531813"/>
          </a:xfrm>
          <a:custGeom>
            <a:avLst/>
            <a:gdLst>
              <a:gd name="T0" fmla="*/ 0 w 460"/>
              <a:gd name="T1" fmla="*/ 2147483647 h 397"/>
              <a:gd name="T2" fmla="*/ 2147483647 w 460"/>
              <a:gd name="T3" fmla="*/ 2147483647 h 397"/>
              <a:gd name="T4" fmla="*/ 2147483647 w 460"/>
              <a:gd name="T5" fmla="*/ 2147483647 h 397"/>
              <a:gd name="T6" fmla="*/ 2147483647 w 460"/>
              <a:gd name="T7" fmla="*/ 2147483647 h 397"/>
              <a:gd name="T8" fmla="*/ 2147483647 w 460"/>
              <a:gd name="T9" fmla="*/ 2147483647 h 397"/>
              <a:gd name="T10" fmla="*/ 2147483647 w 460"/>
              <a:gd name="T11" fmla="*/ 2147483647 h 397"/>
              <a:gd name="T12" fmla="*/ 2147483647 w 460"/>
              <a:gd name="T13" fmla="*/ 2147483647 h 397"/>
              <a:gd name="T14" fmla="*/ 2147483647 w 460"/>
              <a:gd name="T15" fmla="*/ 2147483647 h 397"/>
              <a:gd name="T16" fmla="*/ 2147483647 w 460"/>
              <a:gd name="T17" fmla="*/ 2147483647 h 397"/>
              <a:gd name="T18" fmla="*/ 2147483647 w 460"/>
              <a:gd name="T19" fmla="*/ 2147483647 h 397"/>
              <a:gd name="T20" fmla="*/ 2147483647 w 460"/>
              <a:gd name="T21" fmla="*/ 2147483647 h 397"/>
              <a:gd name="T22" fmla="*/ 2147483647 w 460"/>
              <a:gd name="T23" fmla="*/ 2147483647 h 397"/>
              <a:gd name="T24" fmla="*/ 2147483647 w 460"/>
              <a:gd name="T25" fmla="*/ 2147483647 h 397"/>
              <a:gd name="T26" fmla="*/ 2147483647 w 460"/>
              <a:gd name="T27" fmla="*/ 2147483647 h 397"/>
              <a:gd name="T28" fmla="*/ 2147483647 w 460"/>
              <a:gd name="T29" fmla="*/ 2147483647 h 397"/>
              <a:gd name="T30" fmla="*/ 2147483647 w 460"/>
              <a:gd name="T31" fmla="*/ 2147483647 h 397"/>
              <a:gd name="T32" fmla="*/ 2147483647 w 460"/>
              <a:gd name="T33" fmla="*/ 2147483647 h 397"/>
              <a:gd name="T34" fmla="*/ 2147483647 w 460"/>
              <a:gd name="T35" fmla="*/ 2147483647 h 397"/>
              <a:gd name="T36" fmla="*/ 2147483647 w 460"/>
              <a:gd name="T37" fmla="*/ 0 h 397"/>
              <a:gd name="T38" fmla="*/ 2147483647 w 460"/>
              <a:gd name="T39" fmla="*/ 2147483647 h 397"/>
              <a:gd name="T40" fmla="*/ 2147483647 w 460"/>
              <a:gd name="T41" fmla="*/ 2147483647 h 397"/>
              <a:gd name="T42" fmla="*/ 2147483647 w 460"/>
              <a:gd name="T43" fmla="*/ 2147483647 h 397"/>
              <a:gd name="T44" fmla="*/ 2147483647 w 460"/>
              <a:gd name="T45" fmla="*/ 2147483647 h 397"/>
              <a:gd name="T46" fmla="*/ 2147483647 w 460"/>
              <a:gd name="T47" fmla="*/ 2147483647 h 397"/>
              <a:gd name="T48" fmla="*/ 2147483647 w 460"/>
              <a:gd name="T49" fmla="*/ 2147483647 h 397"/>
              <a:gd name="T50" fmla="*/ 2147483647 w 460"/>
              <a:gd name="T51" fmla="*/ 2147483647 h 397"/>
              <a:gd name="T52" fmla="*/ 2147483647 w 460"/>
              <a:gd name="T53" fmla="*/ 2147483647 h 397"/>
              <a:gd name="T54" fmla="*/ 2147483647 w 460"/>
              <a:gd name="T55" fmla="*/ 2147483647 h 397"/>
              <a:gd name="T56" fmla="*/ 2147483647 w 460"/>
              <a:gd name="T57" fmla="*/ 2147483647 h 397"/>
              <a:gd name="T58" fmla="*/ 2147483647 w 460"/>
              <a:gd name="T59" fmla="*/ 2147483647 h 397"/>
              <a:gd name="T60" fmla="*/ 2147483647 w 460"/>
              <a:gd name="T61" fmla="*/ 2147483647 h 397"/>
              <a:gd name="T62" fmla="*/ 2147483647 w 460"/>
              <a:gd name="T63" fmla="*/ 2147483647 h 397"/>
              <a:gd name="T64" fmla="*/ 2147483647 w 460"/>
              <a:gd name="T65" fmla="*/ 2147483647 h 397"/>
              <a:gd name="T66" fmla="*/ 2147483647 w 460"/>
              <a:gd name="T67" fmla="*/ 2147483647 h 397"/>
              <a:gd name="T68" fmla="*/ 0 w 460"/>
              <a:gd name="T69" fmla="*/ 2147483647 h 397"/>
              <a:gd name="T70" fmla="*/ 2147483647 w 460"/>
              <a:gd name="T71" fmla="*/ 2147483647 h 397"/>
              <a:gd name="T72" fmla="*/ 0 w 460"/>
              <a:gd name="T73" fmla="*/ 2147483647 h 397"/>
              <a:gd name="T74" fmla="*/ 0 w 460"/>
              <a:gd name="T75" fmla="*/ 2147483647 h 397"/>
              <a:gd name="T76" fmla="*/ 2147483647 w 460"/>
              <a:gd name="T77" fmla="*/ 2147483647 h 397"/>
              <a:gd name="T78" fmla="*/ 0 w 460"/>
              <a:gd name="T79" fmla="*/ 2147483647 h 3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0"/>
              <a:gd name="T121" fmla="*/ 0 h 397"/>
              <a:gd name="T122" fmla="*/ 460 w 460"/>
              <a:gd name="T123" fmla="*/ 397 h 3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0" h="397">
                <a:moveTo>
                  <a:pt x="0" y="366"/>
                </a:moveTo>
                <a:lnTo>
                  <a:pt x="21" y="376"/>
                </a:lnTo>
                <a:lnTo>
                  <a:pt x="42" y="345"/>
                </a:lnTo>
                <a:lnTo>
                  <a:pt x="63" y="313"/>
                </a:lnTo>
                <a:lnTo>
                  <a:pt x="84" y="293"/>
                </a:lnTo>
                <a:lnTo>
                  <a:pt x="105" y="261"/>
                </a:lnTo>
                <a:lnTo>
                  <a:pt x="136" y="240"/>
                </a:lnTo>
                <a:lnTo>
                  <a:pt x="157" y="219"/>
                </a:lnTo>
                <a:lnTo>
                  <a:pt x="188" y="199"/>
                </a:lnTo>
                <a:lnTo>
                  <a:pt x="220" y="178"/>
                </a:lnTo>
                <a:lnTo>
                  <a:pt x="251" y="157"/>
                </a:lnTo>
                <a:lnTo>
                  <a:pt x="272" y="136"/>
                </a:lnTo>
                <a:lnTo>
                  <a:pt x="303" y="115"/>
                </a:lnTo>
                <a:lnTo>
                  <a:pt x="335" y="94"/>
                </a:lnTo>
                <a:lnTo>
                  <a:pt x="366" y="73"/>
                </a:lnTo>
                <a:lnTo>
                  <a:pt x="397" y="52"/>
                </a:lnTo>
                <a:lnTo>
                  <a:pt x="429" y="32"/>
                </a:lnTo>
                <a:lnTo>
                  <a:pt x="460" y="21"/>
                </a:lnTo>
                <a:lnTo>
                  <a:pt x="449" y="0"/>
                </a:lnTo>
                <a:lnTo>
                  <a:pt x="418" y="21"/>
                </a:lnTo>
                <a:lnTo>
                  <a:pt x="387" y="42"/>
                </a:lnTo>
                <a:lnTo>
                  <a:pt x="355" y="63"/>
                </a:lnTo>
                <a:lnTo>
                  <a:pt x="324" y="84"/>
                </a:lnTo>
                <a:lnTo>
                  <a:pt x="293" y="105"/>
                </a:lnTo>
                <a:lnTo>
                  <a:pt x="261" y="115"/>
                </a:lnTo>
                <a:lnTo>
                  <a:pt x="241" y="136"/>
                </a:lnTo>
                <a:lnTo>
                  <a:pt x="209" y="157"/>
                </a:lnTo>
                <a:lnTo>
                  <a:pt x="178" y="178"/>
                </a:lnTo>
                <a:lnTo>
                  <a:pt x="147" y="209"/>
                </a:lnTo>
                <a:lnTo>
                  <a:pt x="126" y="230"/>
                </a:lnTo>
                <a:lnTo>
                  <a:pt x="94" y="251"/>
                </a:lnTo>
                <a:lnTo>
                  <a:pt x="74" y="282"/>
                </a:lnTo>
                <a:lnTo>
                  <a:pt x="53" y="303"/>
                </a:lnTo>
                <a:lnTo>
                  <a:pt x="32" y="334"/>
                </a:lnTo>
                <a:lnTo>
                  <a:pt x="0" y="366"/>
                </a:lnTo>
                <a:lnTo>
                  <a:pt x="21" y="366"/>
                </a:lnTo>
                <a:lnTo>
                  <a:pt x="0" y="366"/>
                </a:lnTo>
                <a:lnTo>
                  <a:pt x="0" y="397"/>
                </a:lnTo>
                <a:lnTo>
                  <a:pt x="21" y="376"/>
                </a:lnTo>
                <a:lnTo>
                  <a:pt x="0" y="3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61" name="Freeform 49">
            <a:extLst>
              <a:ext uri="{FF2B5EF4-FFF2-40B4-BE49-F238E27FC236}">
                <a16:creationId xmlns:a16="http://schemas.microsoft.com/office/drawing/2014/main" id="{B5F02083-4351-4972-B881-926279493BE8}"/>
              </a:ext>
            </a:extLst>
          </p:cNvPr>
          <p:cNvSpPr>
            <a:spLocks/>
          </p:cNvSpPr>
          <p:nvPr/>
        </p:nvSpPr>
        <p:spPr bwMode="auto">
          <a:xfrm>
            <a:off x="2590800" y="1892300"/>
            <a:ext cx="539750" cy="896938"/>
          </a:xfrm>
          <a:custGeom>
            <a:avLst/>
            <a:gdLst>
              <a:gd name="T0" fmla="*/ 2147483647 w 387"/>
              <a:gd name="T1" fmla="*/ 2147483647 h 669"/>
              <a:gd name="T2" fmla="*/ 2147483647 w 387"/>
              <a:gd name="T3" fmla="*/ 2147483647 h 669"/>
              <a:gd name="T4" fmla="*/ 2147483647 w 387"/>
              <a:gd name="T5" fmla="*/ 2147483647 h 669"/>
              <a:gd name="T6" fmla="*/ 2147483647 w 387"/>
              <a:gd name="T7" fmla="*/ 2147483647 h 669"/>
              <a:gd name="T8" fmla="*/ 2147483647 w 387"/>
              <a:gd name="T9" fmla="*/ 2147483647 h 669"/>
              <a:gd name="T10" fmla="*/ 2147483647 w 387"/>
              <a:gd name="T11" fmla="*/ 2147483647 h 669"/>
              <a:gd name="T12" fmla="*/ 2147483647 w 387"/>
              <a:gd name="T13" fmla="*/ 2147483647 h 669"/>
              <a:gd name="T14" fmla="*/ 2147483647 w 387"/>
              <a:gd name="T15" fmla="*/ 2147483647 h 669"/>
              <a:gd name="T16" fmla="*/ 2147483647 w 387"/>
              <a:gd name="T17" fmla="*/ 2147483647 h 669"/>
              <a:gd name="T18" fmla="*/ 2147483647 w 387"/>
              <a:gd name="T19" fmla="*/ 2147483647 h 669"/>
              <a:gd name="T20" fmla="*/ 2147483647 w 387"/>
              <a:gd name="T21" fmla="*/ 2147483647 h 669"/>
              <a:gd name="T22" fmla="*/ 2147483647 w 387"/>
              <a:gd name="T23" fmla="*/ 2147483647 h 669"/>
              <a:gd name="T24" fmla="*/ 2147483647 w 387"/>
              <a:gd name="T25" fmla="*/ 2147483647 h 669"/>
              <a:gd name="T26" fmla="*/ 2147483647 w 387"/>
              <a:gd name="T27" fmla="*/ 2147483647 h 669"/>
              <a:gd name="T28" fmla="*/ 2147483647 w 387"/>
              <a:gd name="T29" fmla="*/ 2147483647 h 669"/>
              <a:gd name="T30" fmla="*/ 2147483647 w 387"/>
              <a:gd name="T31" fmla="*/ 2147483647 h 669"/>
              <a:gd name="T32" fmla="*/ 2147483647 w 387"/>
              <a:gd name="T33" fmla="*/ 2147483647 h 669"/>
              <a:gd name="T34" fmla="*/ 0 w 387"/>
              <a:gd name="T35" fmla="*/ 2147483647 h 669"/>
              <a:gd name="T36" fmla="*/ 2147483647 w 387"/>
              <a:gd name="T37" fmla="*/ 2147483647 h 669"/>
              <a:gd name="T38" fmla="*/ 2147483647 w 387"/>
              <a:gd name="T39" fmla="*/ 2147483647 h 669"/>
              <a:gd name="T40" fmla="*/ 2147483647 w 387"/>
              <a:gd name="T41" fmla="*/ 2147483647 h 669"/>
              <a:gd name="T42" fmla="*/ 2147483647 w 387"/>
              <a:gd name="T43" fmla="*/ 2147483647 h 669"/>
              <a:gd name="T44" fmla="*/ 2147483647 w 387"/>
              <a:gd name="T45" fmla="*/ 2147483647 h 669"/>
              <a:gd name="T46" fmla="*/ 2147483647 w 387"/>
              <a:gd name="T47" fmla="*/ 2147483647 h 669"/>
              <a:gd name="T48" fmla="*/ 2147483647 w 387"/>
              <a:gd name="T49" fmla="*/ 2147483647 h 669"/>
              <a:gd name="T50" fmla="*/ 2147483647 w 387"/>
              <a:gd name="T51" fmla="*/ 2147483647 h 669"/>
              <a:gd name="T52" fmla="*/ 2147483647 w 387"/>
              <a:gd name="T53" fmla="*/ 2147483647 h 669"/>
              <a:gd name="T54" fmla="*/ 2147483647 w 387"/>
              <a:gd name="T55" fmla="*/ 2147483647 h 669"/>
              <a:gd name="T56" fmla="*/ 2147483647 w 387"/>
              <a:gd name="T57" fmla="*/ 2147483647 h 669"/>
              <a:gd name="T58" fmla="*/ 2147483647 w 387"/>
              <a:gd name="T59" fmla="*/ 2147483647 h 669"/>
              <a:gd name="T60" fmla="*/ 2147483647 w 387"/>
              <a:gd name="T61" fmla="*/ 2147483647 h 669"/>
              <a:gd name="T62" fmla="*/ 2147483647 w 387"/>
              <a:gd name="T63" fmla="*/ 2147483647 h 669"/>
              <a:gd name="T64" fmla="*/ 2147483647 w 387"/>
              <a:gd name="T65" fmla="*/ 2147483647 h 669"/>
              <a:gd name="T66" fmla="*/ 2147483647 w 387"/>
              <a:gd name="T67" fmla="*/ 2147483647 h 669"/>
              <a:gd name="T68" fmla="*/ 2147483647 w 387"/>
              <a:gd name="T69" fmla="*/ 2147483647 h 669"/>
              <a:gd name="T70" fmla="*/ 2147483647 w 387"/>
              <a:gd name="T71" fmla="*/ 0 h 669"/>
              <a:gd name="T72" fmla="*/ 2147483647 w 387"/>
              <a:gd name="T73" fmla="*/ 2147483647 h 669"/>
              <a:gd name="T74" fmla="*/ 2147483647 w 387"/>
              <a:gd name="T75" fmla="*/ 0 h 669"/>
              <a:gd name="T76" fmla="*/ 2147483647 w 387"/>
              <a:gd name="T77" fmla="*/ 0 h 669"/>
              <a:gd name="T78" fmla="*/ 2147483647 w 387"/>
              <a:gd name="T79" fmla="*/ 2147483647 h 6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669"/>
              <a:gd name="T122" fmla="*/ 387 w 387"/>
              <a:gd name="T123" fmla="*/ 669 h 6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669">
                <a:moveTo>
                  <a:pt x="366" y="21"/>
                </a:moveTo>
                <a:lnTo>
                  <a:pt x="355" y="11"/>
                </a:lnTo>
                <a:lnTo>
                  <a:pt x="324" y="42"/>
                </a:lnTo>
                <a:lnTo>
                  <a:pt x="293" y="74"/>
                </a:lnTo>
                <a:lnTo>
                  <a:pt x="251" y="105"/>
                </a:lnTo>
                <a:lnTo>
                  <a:pt x="230" y="147"/>
                </a:lnTo>
                <a:lnTo>
                  <a:pt x="199" y="178"/>
                </a:lnTo>
                <a:lnTo>
                  <a:pt x="167" y="220"/>
                </a:lnTo>
                <a:lnTo>
                  <a:pt x="147" y="261"/>
                </a:lnTo>
                <a:lnTo>
                  <a:pt x="126" y="303"/>
                </a:lnTo>
                <a:lnTo>
                  <a:pt x="94" y="345"/>
                </a:lnTo>
                <a:lnTo>
                  <a:pt x="84" y="387"/>
                </a:lnTo>
                <a:lnTo>
                  <a:pt x="63" y="439"/>
                </a:lnTo>
                <a:lnTo>
                  <a:pt x="42" y="481"/>
                </a:lnTo>
                <a:lnTo>
                  <a:pt x="32" y="533"/>
                </a:lnTo>
                <a:lnTo>
                  <a:pt x="21" y="575"/>
                </a:lnTo>
                <a:lnTo>
                  <a:pt x="11" y="627"/>
                </a:lnTo>
                <a:lnTo>
                  <a:pt x="0" y="669"/>
                </a:lnTo>
                <a:lnTo>
                  <a:pt x="21" y="669"/>
                </a:lnTo>
                <a:lnTo>
                  <a:pt x="32" y="627"/>
                </a:lnTo>
                <a:lnTo>
                  <a:pt x="32" y="575"/>
                </a:lnTo>
                <a:lnTo>
                  <a:pt x="53" y="533"/>
                </a:lnTo>
                <a:lnTo>
                  <a:pt x="63" y="481"/>
                </a:lnTo>
                <a:lnTo>
                  <a:pt x="74" y="439"/>
                </a:lnTo>
                <a:lnTo>
                  <a:pt x="94" y="397"/>
                </a:lnTo>
                <a:lnTo>
                  <a:pt x="115" y="355"/>
                </a:lnTo>
                <a:lnTo>
                  <a:pt x="136" y="314"/>
                </a:lnTo>
                <a:lnTo>
                  <a:pt x="157" y="272"/>
                </a:lnTo>
                <a:lnTo>
                  <a:pt x="178" y="230"/>
                </a:lnTo>
                <a:lnTo>
                  <a:pt x="209" y="188"/>
                </a:lnTo>
                <a:lnTo>
                  <a:pt x="241" y="157"/>
                </a:lnTo>
                <a:lnTo>
                  <a:pt x="272" y="115"/>
                </a:lnTo>
                <a:lnTo>
                  <a:pt x="303" y="84"/>
                </a:lnTo>
                <a:lnTo>
                  <a:pt x="335" y="53"/>
                </a:lnTo>
                <a:lnTo>
                  <a:pt x="366" y="21"/>
                </a:lnTo>
                <a:lnTo>
                  <a:pt x="366" y="0"/>
                </a:lnTo>
                <a:lnTo>
                  <a:pt x="366" y="21"/>
                </a:lnTo>
                <a:lnTo>
                  <a:pt x="387" y="0"/>
                </a:lnTo>
                <a:lnTo>
                  <a:pt x="366" y="0"/>
                </a:lnTo>
                <a:lnTo>
                  <a:pt x="366"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62" name="Freeform 50">
            <a:extLst>
              <a:ext uri="{FF2B5EF4-FFF2-40B4-BE49-F238E27FC236}">
                <a16:creationId xmlns:a16="http://schemas.microsoft.com/office/drawing/2014/main" id="{421C310B-386F-4604-A296-3A6998AB5C58}"/>
              </a:ext>
            </a:extLst>
          </p:cNvPr>
          <p:cNvSpPr>
            <a:spLocks/>
          </p:cNvSpPr>
          <p:nvPr/>
        </p:nvSpPr>
        <p:spPr bwMode="auto">
          <a:xfrm>
            <a:off x="2243138" y="1892300"/>
            <a:ext cx="857250" cy="574675"/>
          </a:xfrm>
          <a:custGeom>
            <a:avLst/>
            <a:gdLst>
              <a:gd name="T0" fmla="*/ 0 w 616"/>
              <a:gd name="T1" fmla="*/ 2147483647 h 428"/>
              <a:gd name="T2" fmla="*/ 2147483647 w 616"/>
              <a:gd name="T3" fmla="*/ 2147483647 h 428"/>
              <a:gd name="T4" fmla="*/ 2147483647 w 616"/>
              <a:gd name="T5" fmla="*/ 2147483647 h 428"/>
              <a:gd name="T6" fmla="*/ 2147483647 w 616"/>
              <a:gd name="T7" fmla="*/ 2147483647 h 428"/>
              <a:gd name="T8" fmla="*/ 2147483647 w 616"/>
              <a:gd name="T9" fmla="*/ 2147483647 h 428"/>
              <a:gd name="T10" fmla="*/ 2147483647 w 616"/>
              <a:gd name="T11" fmla="*/ 2147483647 h 428"/>
              <a:gd name="T12" fmla="*/ 2147483647 w 616"/>
              <a:gd name="T13" fmla="*/ 2147483647 h 428"/>
              <a:gd name="T14" fmla="*/ 2147483647 w 616"/>
              <a:gd name="T15" fmla="*/ 2147483647 h 428"/>
              <a:gd name="T16" fmla="*/ 2147483647 w 616"/>
              <a:gd name="T17" fmla="*/ 2147483647 h 428"/>
              <a:gd name="T18" fmla="*/ 2147483647 w 616"/>
              <a:gd name="T19" fmla="*/ 2147483647 h 428"/>
              <a:gd name="T20" fmla="*/ 2147483647 w 616"/>
              <a:gd name="T21" fmla="*/ 2147483647 h 428"/>
              <a:gd name="T22" fmla="*/ 2147483647 w 616"/>
              <a:gd name="T23" fmla="*/ 2147483647 h 428"/>
              <a:gd name="T24" fmla="*/ 2147483647 w 616"/>
              <a:gd name="T25" fmla="*/ 2147483647 h 428"/>
              <a:gd name="T26" fmla="*/ 2147483647 w 616"/>
              <a:gd name="T27" fmla="*/ 2147483647 h 428"/>
              <a:gd name="T28" fmla="*/ 2147483647 w 616"/>
              <a:gd name="T29" fmla="*/ 2147483647 h 428"/>
              <a:gd name="T30" fmla="*/ 2147483647 w 616"/>
              <a:gd name="T31" fmla="*/ 2147483647 h 428"/>
              <a:gd name="T32" fmla="*/ 2147483647 w 616"/>
              <a:gd name="T33" fmla="*/ 2147483647 h 428"/>
              <a:gd name="T34" fmla="*/ 2147483647 w 616"/>
              <a:gd name="T35" fmla="*/ 2147483647 h 428"/>
              <a:gd name="T36" fmla="*/ 2147483647 w 616"/>
              <a:gd name="T37" fmla="*/ 0 h 428"/>
              <a:gd name="T38" fmla="*/ 2147483647 w 616"/>
              <a:gd name="T39" fmla="*/ 2147483647 h 428"/>
              <a:gd name="T40" fmla="*/ 2147483647 w 616"/>
              <a:gd name="T41" fmla="*/ 2147483647 h 428"/>
              <a:gd name="T42" fmla="*/ 2147483647 w 616"/>
              <a:gd name="T43" fmla="*/ 2147483647 h 428"/>
              <a:gd name="T44" fmla="*/ 2147483647 w 616"/>
              <a:gd name="T45" fmla="*/ 2147483647 h 428"/>
              <a:gd name="T46" fmla="*/ 2147483647 w 616"/>
              <a:gd name="T47" fmla="*/ 2147483647 h 428"/>
              <a:gd name="T48" fmla="*/ 2147483647 w 616"/>
              <a:gd name="T49" fmla="*/ 2147483647 h 428"/>
              <a:gd name="T50" fmla="*/ 2147483647 w 616"/>
              <a:gd name="T51" fmla="*/ 2147483647 h 428"/>
              <a:gd name="T52" fmla="*/ 2147483647 w 616"/>
              <a:gd name="T53" fmla="*/ 2147483647 h 428"/>
              <a:gd name="T54" fmla="*/ 2147483647 w 616"/>
              <a:gd name="T55" fmla="*/ 2147483647 h 428"/>
              <a:gd name="T56" fmla="*/ 2147483647 w 616"/>
              <a:gd name="T57" fmla="*/ 2147483647 h 428"/>
              <a:gd name="T58" fmla="*/ 2147483647 w 616"/>
              <a:gd name="T59" fmla="*/ 2147483647 h 428"/>
              <a:gd name="T60" fmla="*/ 2147483647 w 616"/>
              <a:gd name="T61" fmla="*/ 2147483647 h 428"/>
              <a:gd name="T62" fmla="*/ 2147483647 w 616"/>
              <a:gd name="T63" fmla="*/ 2147483647 h 428"/>
              <a:gd name="T64" fmla="*/ 2147483647 w 616"/>
              <a:gd name="T65" fmla="*/ 2147483647 h 428"/>
              <a:gd name="T66" fmla="*/ 2147483647 w 616"/>
              <a:gd name="T67" fmla="*/ 2147483647 h 428"/>
              <a:gd name="T68" fmla="*/ 0 w 616"/>
              <a:gd name="T69" fmla="*/ 2147483647 h 428"/>
              <a:gd name="T70" fmla="*/ 2147483647 w 616"/>
              <a:gd name="T71" fmla="*/ 2147483647 h 428"/>
              <a:gd name="T72" fmla="*/ 0 w 616"/>
              <a:gd name="T73" fmla="*/ 2147483647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6"/>
              <a:gd name="T112" fmla="*/ 0 h 428"/>
              <a:gd name="T113" fmla="*/ 616 w 616"/>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6" h="428">
                <a:moveTo>
                  <a:pt x="0" y="428"/>
                </a:moveTo>
                <a:lnTo>
                  <a:pt x="21" y="428"/>
                </a:lnTo>
                <a:lnTo>
                  <a:pt x="42" y="387"/>
                </a:lnTo>
                <a:lnTo>
                  <a:pt x="73" y="355"/>
                </a:lnTo>
                <a:lnTo>
                  <a:pt x="94" y="314"/>
                </a:lnTo>
                <a:lnTo>
                  <a:pt x="125" y="282"/>
                </a:lnTo>
                <a:lnTo>
                  <a:pt x="156" y="241"/>
                </a:lnTo>
                <a:lnTo>
                  <a:pt x="198" y="209"/>
                </a:lnTo>
                <a:lnTo>
                  <a:pt x="230" y="188"/>
                </a:lnTo>
                <a:lnTo>
                  <a:pt x="271" y="157"/>
                </a:lnTo>
                <a:lnTo>
                  <a:pt x="313" y="136"/>
                </a:lnTo>
                <a:lnTo>
                  <a:pt x="355" y="105"/>
                </a:lnTo>
                <a:lnTo>
                  <a:pt x="397" y="84"/>
                </a:lnTo>
                <a:lnTo>
                  <a:pt x="438" y="74"/>
                </a:lnTo>
                <a:lnTo>
                  <a:pt x="480" y="53"/>
                </a:lnTo>
                <a:lnTo>
                  <a:pt x="522" y="42"/>
                </a:lnTo>
                <a:lnTo>
                  <a:pt x="564" y="32"/>
                </a:lnTo>
                <a:lnTo>
                  <a:pt x="616" y="21"/>
                </a:lnTo>
                <a:lnTo>
                  <a:pt x="616" y="0"/>
                </a:lnTo>
                <a:lnTo>
                  <a:pt x="564" y="11"/>
                </a:lnTo>
                <a:lnTo>
                  <a:pt x="522" y="21"/>
                </a:lnTo>
                <a:lnTo>
                  <a:pt x="470" y="42"/>
                </a:lnTo>
                <a:lnTo>
                  <a:pt x="428" y="53"/>
                </a:lnTo>
                <a:lnTo>
                  <a:pt x="386" y="74"/>
                </a:lnTo>
                <a:lnTo>
                  <a:pt x="344" y="94"/>
                </a:lnTo>
                <a:lnTo>
                  <a:pt x="303" y="115"/>
                </a:lnTo>
                <a:lnTo>
                  <a:pt x="261" y="147"/>
                </a:lnTo>
                <a:lnTo>
                  <a:pt x="219" y="167"/>
                </a:lnTo>
                <a:lnTo>
                  <a:pt x="188" y="199"/>
                </a:lnTo>
                <a:lnTo>
                  <a:pt x="156" y="230"/>
                </a:lnTo>
                <a:lnTo>
                  <a:pt x="115" y="272"/>
                </a:lnTo>
                <a:lnTo>
                  <a:pt x="83" y="303"/>
                </a:lnTo>
                <a:lnTo>
                  <a:pt x="52" y="345"/>
                </a:lnTo>
                <a:lnTo>
                  <a:pt x="31" y="387"/>
                </a:lnTo>
                <a:lnTo>
                  <a:pt x="0" y="428"/>
                </a:lnTo>
                <a:lnTo>
                  <a:pt x="21" y="428"/>
                </a:lnTo>
                <a:lnTo>
                  <a:pt x="0" y="42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63" name="Freeform 51">
            <a:extLst>
              <a:ext uri="{FF2B5EF4-FFF2-40B4-BE49-F238E27FC236}">
                <a16:creationId xmlns:a16="http://schemas.microsoft.com/office/drawing/2014/main" id="{3A6086BD-A662-472E-B565-50DD422C376D}"/>
              </a:ext>
            </a:extLst>
          </p:cNvPr>
          <p:cNvSpPr>
            <a:spLocks/>
          </p:cNvSpPr>
          <p:nvPr/>
        </p:nvSpPr>
        <p:spPr bwMode="auto">
          <a:xfrm>
            <a:off x="2155825" y="1125538"/>
            <a:ext cx="219075" cy="1341437"/>
          </a:xfrm>
          <a:custGeom>
            <a:avLst/>
            <a:gdLst>
              <a:gd name="T0" fmla="*/ 2147483647 w 157"/>
              <a:gd name="T1" fmla="*/ 2147483647 h 1002"/>
              <a:gd name="T2" fmla="*/ 0 w 157"/>
              <a:gd name="T3" fmla="*/ 2147483647 h 1002"/>
              <a:gd name="T4" fmla="*/ 2147483647 w 157"/>
              <a:gd name="T5" fmla="*/ 2147483647 h 1002"/>
              <a:gd name="T6" fmla="*/ 2147483647 w 157"/>
              <a:gd name="T7" fmla="*/ 2147483647 h 1002"/>
              <a:gd name="T8" fmla="*/ 2147483647 w 157"/>
              <a:gd name="T9" fmla="*/ 2147483647 h 1002"/>
              <a:gd name="T10" fmla="*/ 2147483647 w 157"/>
              <a:gd name="T11" fmla="*/ 2147483647 h 1002"/>
              <a:gd name="T12" fmla="*/ 2147483647 w 157"/>
              <a:gd name="T13" fmla="*/ 2147483647 h 1002"/>
              <a:gd name="T14" fmla="*/ 2147483647 w 157"/>
              <a:gd name="T15" fmla="*/ 2147483647 h 1002"/>
              <a:gd name="T16" fmla="*/ 2147483647 w 157"/>
              <a:gd name="T17" fmla="*/ 2147483647 h 1002"/>
              <a:gd name="T18" fmla="*/ 2147483647 w 157"/>
              <a:gd name="T19" fmla="*/ 2147483647 h 1002"/>
              <a:gd name="T20" fmla="*/ 2147483647 w 157"/>
              <a:gd name="T21" fmla="*/ 2147483647 h 1002"/>
              <a:gd name="T22" fmla="*/ 2147483647 w 157"/>
              <a:gd name="T23" fmla="*/ 2147483647 h 1002"/>
              <a:gd name="T24" fmla="*/ 2147483647 w 157"/>
              <a:gd name="T25" fmla="*/ 2147483647 h 1002"/>
              <a:gd name="T26" fmla="*/ 2147483647 w 157"/>
              <a:gd name="T27" fmla="*/ 2147483647 h 1002"/>
              <a:gd name="T28" fmla="*/ 2147483647 w 157"/>
              <a:gd name="T29" fmla="*/ 2147483647 h 1002"/>
              <a:gd name="T30" fmla="*/ 2147483647 w 157"/>
              <a:gd name="T31" fmla="*/ 2147483647 h 1002"/>
              <a:gd name="T32" fmla="*/ 2147483647 w 157"/>
              <a:gd name="T33" fmla="*/ 2147483647 h 1002"/>
              <a:gd name="T34" fmla="*/ 2147483647 w 157"/>
              <a:gd name="T35" fmla="*/ 2147483647 h 1002"/>
              <a:gd name="T36" fmla="*/ 2147483647 w 157"/>
              <a:gd name="T37" fmla="*/ 2147483647 h 1002"/>
              <a:gd name="T38" fmla="*/ 0 w 157"/>
              <a:gd name="T39" fmla="*/ 2147483647 h 1002"/>
              <a:gd name="T40" fmla="*/ 2147483647 w 157"/>
              <a:gd name="T41" fmla="*/ 2147483647 h 1002"/>
              <a:gd name="T42" fmla="*/ 0 w 157"/>
              <a:gd name="T43" fmla="*/ 0 h 1002"/>
              <a:gd name="T44" fmla="*/ 0 w 157"/>
              <a:gd name="T45" fmla="*/ 2147483647 h 1002"/>
              <a:gd name="T46" fmla="*/ 2147483647 w 157"/>
              <a:gd name="T47" fmla="*/ 2147483647 h 10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7"/>
              <a:gd name="T73" fmla="*/ 0 h 1002"/>
              <a:gd name="T74" fmla="*/ 157 w 157"/>
              <a:gd name="T75" fmla="*/ 1002 h 10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7" h="1002">
                <a:moveTo>
                  <a:pt x="21" y="42"/>
                </a:moveTo>
                <a:lnTo>
                  <a:pt x="0" y="42"/>
                </a:lnTo>
                <a:lnTo>
                  <a:pt x="52" y="146"/>
                </a:lnTo>
                <a:lnTo>
                  <a:pt x="94" y="261"/>
                </a:lnTo>
                <a:lnTo>
                  <a:pt x="125" y="387"/>
                </a:lnTo>
                <a:lnTo>
                  <a:pt x="136" y="512"/>
                </a:lnTo>
                <a:lnTo>
                  <a:pt x="136" y="637"/>
                </a:lnTo>
                <a:lnTo>
                  <a:pt x="125" y="762"/>
                </a:lnTo>
                <a:lnTo>
                  <a:pt x="105" y="888"/>
                </a:lnTo>
                <a:lnTo>
                  <a:pt x="63" y="1002"/>
                </a:lnTo>
                <a:lnTo>
                  <a:pt x="84" y="1002"/>
                </a:lnTo>
                <a:lnTo>
                  <a:pt x="115" y="888"/>
                </a:lnTo>
                <a:lnTo>
                  <a:pt x="146" y="773"/>
                </a:lnTo>
                <a:lnTo>
                  <a:pt x="157" y="637"/>
                </a:lnTo>
                <a:lnTo>
                  <a:pt x="157" y="512"/>
                </a:lnTo>
                <a:lnTo>
                  <a:pt x="136" y="387"/>
                </a:lnTo>
                <a:lnTo>
                  <a:pt x="115" y="261"/>
                </a:lnTo>
                <a:lnTo>
                  <a:pt x="73" y="146"/>
                </a:lnTo>
                <a:lnTo>
                  <a:pt x="21" y="42"/>
                </a:lnTo>
                <a:lnTo>
                  <a:pt x="0" y="42"/>
                </a:lnTo>
                <a:lnTo>
                  <a:pt x="21" y="42"/>
                </a:lnTo>
                <a:lnTo>
                  <a:pt x="0" y="0"/>
                </a:lnTo>
                <a:lnTo>
                  <a:pt x="0" y="42"/>
                </a:lnTo>
                <a:lnTo>
                  <a:pt x="2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64" name="Freeform 52">
            <a:extLst>
              <a:ext uri="{FF2B5EF4-FFF2-40B4-BE49-F238E27FC236}">
                <a16:creationId xmlns:a16="http://schemas.microsoft.com/office/drawing/2014/main" id="{F3F3E473-E3C2-40AA-ABCC-D55C6381CF2D}"/>
              </a:ext>
            </a:extLst>
          </p:cNvPr>
          <p:cNvSpPr>
            <a:spLocks/>
          </p:cNvSpPr>
          <p:nvPr/>
        </p:nvSpPr>
        <p:spPr bwMode="auto">
          <a:xfrm>
            <a:off x="2039938" y="1181100"/>
            <a:ext cx="146050" cy="419100"/>
          </a:xfrm>
          <a:custGeom>
            <a:avLst/>
            <a:gdLst>
              <a:gd name="T0" fmla="*/ 2147483647 w 104"/>
              <a:gd name="T1" fmla="*/ 2147483647 h 313"/>
              <a:gd name="T2" fmla="*/ 2147483647 w 104"/>
              <a:gd name="T3" fmla="*/ 2147483647 h 313"/>
              <a:gd name="T4" fmla="*/ 2147483647 w 104"/>
              <a:gd name="T5" fmla="*/ 2147483647 h 313"/>
              <a:gd name="T6" fmla="*/ 2147483647 w 104"/>
              <a:gd name="T7" fmla="*/ 2147483647 h 313"/>
              <a:gd name="T8" fmla="*/ 2147483647 w 104"/>
              <a:gd name="T9" fmla="*/ 2147483647 h 313"/>
              <a:gd name="T10" fmla="*/ 2147483647 w 104"/>
              <a:gd name="T11" fmla="*/ 2147483647 h 313"/>
              <a:gd name="T12" fmla="*/ 2147483647 w 104"/>
              <a:gd name="T13" fmla="*/ 2147483647 h 313"/>
              <a:gd name="T14" fmla="*/ 2147483647 w 104"/>
              <a:gd name="T15" fmla="*/ 2147483647 h 313"/>
              <a:gd name="T16" fmla="*/ 2147483647 w 104"/>
              <a:gd name="T17" fmla="*/ 2147483647 h 313"/>
              <a:gd name="T18" fmla="*/ 2147483647 w 104"/>
              <a:gd name="T19" fmla="*/ 0 h 313"/>
              <a:gd name="T20" fmla="*/ 2147483647 w 104"/>
              <a:gd name="T21" fmla="*/ 0 h 313"/>
              <a:gd name="T22" fmla="*/ 2147483647 w 104"/>
              <a:gd name="T23" fmla="*/ 2147483647 h 313"/>
              <a:gd name="T24" fmla="*/ 2147483647 w 104"/>
              <a:gd name="T25" fmla="*/ 2147483647 h 313"/>
              <a:gd name="T26" fmla="*/ 2147483647 w 104"/>
              <a:gd name="T27" fmla="*/ 2147483647 h 313"/>
              <a:gd name="T28" fmla="*/ 2147483647 w 104"/>
              <a:gd name="T29" fmla="*/ 2147483647 h 313"/>
              <a:gd name="T30" fmla="*/ 2147483647 w 104"/>
              <a:gd name="T31" fmla="*/ 2147483647 h 313"/>
              <a:gd name="T32" fmla="*/ 2147483647 w 104"/>
              <a:gd name="T33" fmla="*/ 2147483647 h 313"/>
              <a:gd name="T34" fmla="*/ 2147483647 w 104"/>
              <a:gd name="T35" fmla="*/ 2147483647 h 313"/>
              <a:gd name="T36" fmla="*/ 0 w 104"/>
              <a:gd name="T37" fmla="*/ 2147483647 h 313"/>
              <a:gd name="T38" fmla="*/ 0 w 104"/>
              <a:gd name="T39" fmla="*/ 2147483647 h 313"/>
              <a:gd name="T40" fmla="*/ 2147483647 w 104"/>
              <a:gd name="T41" fmla="*/ 2147483647 h 3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313"/>
              <a:gd name="T65" fmla="*/ 104 w 104"/>
              <a:gd name="T66" fmla="*/ 313 h 3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313">
                <a:moveTo>
                  <a:pt x="10" y="313"/>
                </a:moveTo>
                <a:lnTo>
                  <a:pt x="10" y="313"/>
                </a:lnTo>
                <a:lnTo>
                  <a:pt x="31" y="282"/>
                </a:lnTo>
                <a:lnTo>
                  <a:pt x="52" y="240"/>
                </a:lnTo>
                <a:lnTo>
                  <a:pt x="73" y="209"/>
                </a:lnTo>
                <a:lnTo>
                  <a:pt x="83" y="167"/>
                </a:lnTo>
                <a:lnTo>
                  <a:pt x="94" y="125"/>
                </a:lnTo>
                <a:lnTo>
                  <a:pt x="104" y="84"/>
                </a:lnTo>
                <a:lnTo>
                  <a:pt x="104" y="42"/>
                </a:lnTo>
                <a:lnTo>
                  <a:pt x="104" y="0"/>
                </a:lnTo>
                <a:lnTo>
                  <a:pt x="83" y="0"/>
                </a:lnTo>
                <a:lnTo>
                  <a:pt x="83" y="42"/>
                </a:lnTo>
                <a:lnTo>
                  <a:pt x="83" y="84"/>
                </a:lnTo>
                <a:lnTo>
                  <a:pt x="83" y="125"/>
                </a:lnTo>
                <a:lnTo>
                  <a:pt x="73" y="167"/>
                </a:lnTo>
                <a:lnTo>
                  <a:pt x="62" y="198"/>
                </a:lnTo>
                <a:lnTo>
                  <a:pt x="41" y="240"/>
                </a:lnTo>
                <a:lnTo>
                  <a:pt x="20" y="271"/>
                </a:lnTo>
                <a:lnTo>
                  <a:pt x="0" y="303"/>
                </a:lnTo>
                <a:lnTo>
                  <a:pt x="10" y="3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65" name="Freeform 53">
            <a:extLst>
              <a:ext uri="{FF2B5EF4-FFF2-40B4-BE49-F238E27FC236}">
                <a16:creationId xmlns:a16="http://schemas.microsoft.com/office/drawing/2014/main" id="{81821D20-D3E9-4202-B3E0-273BC73BEB2A}"/>
              </a:ext>
            </a:extLst>
          </p:cNvPr>
          <p:cNvSpPr>
            <a:spLocks/>
          </p:cNvSpPr>
          <p:nvPr/>
        </p:nvSpPr>
        <p:spPr bwMode="auto">
          <a:xfrm>
            <a:off x="1647825" y="1587500"/>
            <a:ext cx="406400" cy="782638"/>
          </a:xfrm>
          <a:custGeom>
            <a:avLst/>
            <a:gdLst>
              <a:gd name="T0" fmla="*/ 2147483647 w 292"/>
              <a:gd name="T1" fmla="*/ 2147483647 h 584"/>
              <a:gd name="T2" fmla="*/ 2147483647 w 292"/>
              <a:gd name="T3" fmla="*/ 2147483647 h 584"/>
              <a:gd name="T4" fmla="*/ 2147483647 w 292"/>
              <a:gd name="T5" fmla="*/ 2147483647 h 584"/>
              <a:gd name="T6" fmla="*/ 2147483647 w 292"/>
              <a:gd name="T7" fmla="*/ 2147483647 h 584"/>
              <a:gd name="T8" fmla="*/ 2147483647 w 292"/>
              <a:gd name="T9" fmla="*/ 2147483647 h 584"/>
              <a:gd name="T10" fmla="*/ 2147483647 w 292"/>
              <a:gd name="T11" fmla="*/ 2147483647 h 584"/>
              <a:gd name="T12" fmla="*/ 2147483647 w 292"/>
              <a:gd name="T13" fmla="*/ 2147483647 h 584"/>
              <a:gd name="T14" fmla="*/ 2147483647 w 292"/>
              <a:gd name="T15" fmla="*/ 2147483647 h 584"/>
              <a:gd name="T16" fmla="*/ 2147483647 w 292"/>
              <a:gd name="T17" fmla="*/ 2147483647 h 584"/>
              <a:gd name="T18" fmla="*/ 2147483647 w 292"/>
              <a:gd name="T19" fmla="*/ 2147483647 h 584"/>
              <a:gd name="T20" fmla="*/ 2147483647 w 292"/>
              <a:gd name="T21" fmla="*/ 2147483647 h 584"/>
              <a:gd name="T22" fmla="*/ 2147483647 w 292"/>
              <a:gd name="T23" fmla="*/ 2147483647 h 584"/>
              <a:gd name="T24" fmla="*/ 2147483647 w 292"/>
              <a:gd name="T25" fmla="*/ 2147483647 h 584"/>
              <a:gd name="T26" fmla="*/ 2147483647 w 292"/>
              <a:gd name="T27" fmla="*/ 2147483647 h 584"/>
              <a:gd name="T28" fmla="*/ 2147483647 w 292"/>
              <a:gd name="T29" fmla="*/ 2147483647 h 584"/>
              <a:gd name="T30" fmla="*/ 2147483647 w 292"/>
              <a:gd name="T31" fmla="*/ 2147483647 h 584"/>
              <a:gd name="T32" fmla="*/ 2147483647 w 292"/>
              <a:gd name="T33" fmla="*/ 2147483647 h 584"/>
              <a:gd name="T34" fmla="*/ 2147483647 w 292"/>
              <a:gd name="T35" fmla="*/ 2147483647 h 584"/>
              <a:gd name="T36" fmla="*/ 2147483647 w 292"/>
              <a:gd name="T37" fmla="*/ 0 h 584"/>
              <a:gd name="T38" fmla="*/ 2147483647 w 292"/>
              <a:gd name="T39" fmla="*/ 2147483647 h 584"/>
              <a:gd name="T40" fmla="*/ 2147483647 w 292"/>
              <a:gd name="T41" fmla="*/ 2147483647 h 584"/>
              <a:gd name="T42" fmla="*/ 2147483647 w 292"/>
              <a:gd name="T43" fmla="*/ 2147483647 h 584"/>
              <a:gd name="T44" fmla="*/ 2147483647 w 292"/>
              <a:gd name="T45" fmla="*/ 2147483647 h 584"/>
              <a:gd name="T46" fmla="*/ 2147483647 w 292"/>
              <a:gd name="T47" fmla="*/ 2147483647 h 584"/>
              <a:gd name="T48" fmla="*/ 2147483647 w 292"/>
              <a:gd name="T49" fmla="*/ 2147483647 h 584"/>
              <a:gd name="T50" fmla="*/ 2147483647 w 292"/>
              <a:gd name="T51" fmla="*/ 2147483647 h 584"/>
              <a:gd name="T52" fmla="*/ 2147483647 w 292"/>
              <a:gd name="T53" fmla="*/ 2147483647 h 584"/>
              <a:gd name="T54" fmla="*/ 2147483647 w 292"/>
              <a:gd name="T55" fmla="*/ 2147483647 h 584"/>
              <a:gd name="T56" fmla="*/ 2147483647 w 292"/>
              <a:gd name="T57" fmla="*/ 2147483647 h 584"/>
              <a:gd name="T58" fmla="*/ 2147483647 w 292"/>
              <a:gd name="T59" fmla="*/ 2147483647 h 584"/>
              <a:gd name="T60" fmla="*/ 2147483647 w 292"/>
              <a:gd name="T61" fmla="*/ 2147483647 h 584"/>
              <a:gd name="T62" fmla="*/ 2147483647 w 292"/>
              <a:gd name="T63" fmla="*/ 2147483647 h 584"/>
              <a:gd name="T64" fmla="*/ 2147483647 w 292"/>
              <a:gd name="T65" fmla="*/ 2147483647 h 584"/>
              <a:gd name="T66" fmla="*/ 2147483647 w 292"/>
              <a:gd name="T67" fmla="*/ 2147483647 h 584"/>
              <a:gd name="T68" fmla="*/ 0 w 292"/>
              <a:gd name="T69" fmla="*/ 2147483647 h 584"/>
              <a:gd name="T70" fmla="*/ 2147483647 w 292"/>
              <a:gd name="T71" fmla="*/ 2147483647 h 584"/>
              <a:gd name="T72" fmla="*/ 2147483647 w 292"/>
              <a:gd name="T73" fmla="*/ 2147483647 h 584"/>
              <a:gd name="T74" fmla="*/ 2147483647 w 292"/>
              <a:gd name="T75" fmla="*/ 2147483647 h 584"/>
              <a:gd name="T76" fmla="*/ 2147483647 w 292"/>
              <a:gd name="T77" fmla="*/ 2147483647 h 584"/>
              <a:gd name="T78" fmla="*/ 2147483647 w 292"/>
              <a:gd name="T79" fmla="*/ 2147483647 h 5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2"/>
              <a:gd name="T121" fmla="*/ 0 h 584"/>
              <a:gd name="T122" fmla="*/ 292 w 292"/>
              <a:gd name="T123" fmla="*/ 584 h 5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2" h="584">
                <a:moveTo>
                  <a:pt x="10" y="574"/>
                </a:moveTo>
                <a:lnTo>
                  <a:pt x="20" y="564"/>
                </a:lnTo>
                <a:lnTo>
                  <a:pt x="20" y="522"/>
                </a:lnTo>
                <a:lnTo>
                  <a:pt x="31" y="490"/>
                </a:lnTo>
                <a:lnTo>
                  <a:pt x="31" y="449"/>
                </a:lnTo>
                <a:lnTo>
                  <a:pt x="41" y="417"/>
                </a:lnTo>
                <a:lnTo>
                  <a:pt x="52" y="376"/>
                </a:lnTo>
                <a:lnTo>
                  <a:pt x="73" y="344"/>
                </a:lnTo>
                <a:lnTo>
                  <a:pt x="83" y="303"/>
                </a:lnTo>
                <a:lnTo>
                  <a:pt x="104" y="271"/>
                </a:lnTo>
                <a:lnTo>
                  <a:pt x="125" y="240"/>
                </a:lnTo>
                <a:lnTo>
                  <a:pt x="146" y="209"/>
                </a:lnTo>
                <a:lnTo>
                  <a:pt x="167" y="177"/>
                </a:lnTo>
                <a:lnTo>
                  <a:pt x="188" y="146"/>
                </a:lnTo>
                <a:lnTo>
                  <a:pt x="219" y="104"/>
                </a:lnTo>
                <a:lnTo>
                  <a:pt x="240" y="73"/>
                </a:lnTo>
                <a:lnTo>
                  <a:pt x="271" y="42"/>
                </a:lnTo>
                <a:lnTo>
                  <a:pt x="292" y="10"/>
                </a:lnTo>
                <a:lnTo>
                  <a:pt x="282" y="0"/>
                </a:lnTo>
                <a:lnTo>
                  <a:pt x="250" y="31"/>
                </a:lnTo>
                <a:lnTo>
                  <a:pt x="229" y="73"/>
                </a:lnTo>
                <a:lnTo>
                  <a:pt x="208" y="104"/>
                </a:lnTo>
                <a:lnTo>
                  <a:pt x="177" y="135"/>
                </a:lnTo>
                <a:lnTo>
                  <a:pt x="156" y="167"/>
                </a:lnTo>
                <a:lnTo>
                  <a:pt x="135" y="198"/>
                </a:lnTo>
                <a:lnTo>
                  <a:pt x="114" y="229"/>
                </a:lnTo>
                <a:lnTo>
                  <a:pt x="94" y="261"/>
                </a:lnTo>
                <a:lnTo>
                  <a:pt x="73" y="303"/>
                </a:lnTo>
                <a:lnTo>
                  <a:pt x="52" y="334"/>
                </a:lnTo>
                <a:lnTo>
                  <a:pt x="41" y="376"/>
                </a:lnTo>
                <a:lnTo>
                  <a:pt x="31" y="407"/>
                </a:lnTo>
                <a:lnTo>
                  <a:pt x="20" y="449"/>
                </a:lnTo>
                <a:lnTo>
                  <a:pt x="10" y="480"/>
                </a:lnTo>
                <a:lnTo>
                  <a:pt x="10" y="522"/>
                </a:lnTo>
                <a:lnTo>
                  <a:pt x="0" y="564"/>
                </a:lnTo>
                <a:lnTo>
                  <a:pt x="20" y="564"/>
                </a:lnTo>
                <a:lnTo>
                  <a:pt x="10" y="574"/>
                </a:lnTo>
                <a:lnTo>
                  <a:pt x="20" y="584"/>
                </a:lnTo>
                <a:lnTo>
                  <a:pt x="20" y="564"/>
                </a:lnTo>
                <a:lnTo>
                  <a:pt x="10" y="57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66" name="Freeform 54">
            <a:extLst>
              <a:ext uri="{FF2B5EF4-FFF2-40B4-BE49-F238E27FC236}">
                <a16:creationId xmlns:a16="http://schemas.microsoft.com/office/drawing/2014/main" id="{B1007656-044C-4D9B-952D-DCFA4A78B925}"/>
              </a:ext>
            </a:extLst>
          </p:cNvPr>
          <p:cNvSpPr>
            <a:spLocks/>
          </p:cNvSpPr>
          <p:nvPr/>
        </p:nvSpPr>
        <p:spPr bwMode="auto">
          <a:xfrm>
            <a:off x="1430338" y="1852613"/>
            <a:ext cx="246062" cy="503237"/>
          </a:xfrm>
          <a:custGeom>
            <a:avLst/>
            <a:gdLst>
              <a:gd name="T0" fmla="*/ 2147483647 w 177"/>
              <a:gd name="T1" fmla="*/ 2147483647 h 376"/>
              <a:gd name="T2" fmla="*/ 0 w 177"/>
              <a:gd name="T3" fmla="*/ 2147483647 h 376"/>
              <a:gd name="T4" fmla="*/ 2147483647 w 177"/>
              <a:gd name="T5" fmla="*/ 2147483647 h 376"/>
              <a:gd name="T6" fmla="*/ 2147483647 w 177"/>
              <a:gd name="T7" fmla="*/ 2147483647 h 376"/>
              <a:gd name="T8" fmla="*/ 2147483647 w 177"/>
              <a:gd name="T9" fmla="*/ 2147483647 h 376"/>
              <a:gd name="T10" fmla="*/ 2147483647 w 177"/>
              <a:gd name="T11" fmla="*/ 2147483647 h 376"/>
              <a:gd name="T12" fmla="*/ 2147483647 w 177"/>
              <a:gd name="T13" fmla="*/ 2147483647 h 376"/>
              <a:gd name="T14" fmla="*/ 2147483647 w 177"/>
              <a:gd name="T15" fmla="*/ 2147483647 h 376"/>
              <a:gd name="T16" fmla="*/ 2147483647 w 177"/>
              <a:gd name="T17" fmla="*/ 2147483647 h 376"/>
              <a:gd name="T18" fmla="*/ 2147483647 w 177"/>
              <a:gd name="T19" fmla="*/ 2147483647 h 376"/>
              <a:gd name="T20" fmla="*/ 2147483647 w 177"/>
              <a:gd name="T21" fmla="*/ 2147483647 h 376"/>
              <a:gd name="T22" fmla="*/ 2147483647 w 177"/>
              <a:gd name="T23" fmla="*/ 2147483647 h 376"/>
              <a:gd name="T24" fmla="*/ 2147483647 w 177"/>
              <a:gd name="T25" fmla="*/ 2147483647 h 376"/>
              <a:gd name="T26" fmla="*/ 2147483647 w 177"/>
              <a:gd name="T27" fmla="*/ 2147483647 h 376"/>
              <a:gd name="T28" fmla="*/ 2147483647 w 177"/>
              <a:gd name="T29" fmla="*/ 2147483647 h 376"/>
              <a:gd name="T30" fmla="*/ 2147483647 w 177"/>
              <a:gd name="T31" fmla="*/ 2147483647 h 376"/>
              <a:gd name="T32" fmla="*/ 2147483647 w 177"/>
              <a:gd name="T33" fmla="*/ 2147483647 h 376"/>
              <a:gd name="T34" fmla="*/ 2147483647 w 177"/>
              <a:gd name="T35" fmla="*/ 2147483647 h 376"/>
              <a:gd name="T36" fmla="*/ 2147483647 w 177"/>
              <a:gd name="T37" fmla="*/ 2147483647 h 376"/>
              <a:gd name="T38" fmla="*/ 0 w 177"/>
              <a:gd name="T39" fmla="*/ 2147483647 h 376"/>
              <a:gd name="T40" fmla="*/ 2147483647 w 177"/>
              <a:gd name="T41" fmla="*/ 2147483647 h 376"/>
              <a:gd name="T42" fmla="*/ 2147483647 w 177"/>
              <a:gd name="T43" fmla="*/ 0 h 376"/>
              <a:gd name="T44" fmla="*/ 0 w 177"/>
              <a:gd name="T45" fmla="*/ 2147483647 h 376"/>
              <a:gd name="T46" fmla="*/ 2147483647 w 177"/>
              <a:gd name="T47" fmla="*/ 2147483647 h 3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
              <a:gd name="T73" fmla="*/ 0 h 376"/>
              <a:gd name="T74" fmla="*/ 177 w 177"/>
              <a:gd name="T75" fmla="*/ 376 h 3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 h="376">
                <a:moveTo>
                  <a:pt x="10" y="31"/>
                </a:moveTo>
                <a:lnTo>
                  <a:pt x="0" y="21"/>
                </a:lnTo>
                <a:lnTo>
                  <a:pt x="10" y="73"/>
                </a:lnTo>
                <a:lnTo>
                  <a:pt x="21" y="125"/>
                </a:lnTo>
                <a:lnTo>
                  <a:pt x="31" y="167"/>
                </a:lnTo>
                <a:lnTo>
                  <a:pt x="52" y="209"/>
                </a:lnTo>
                <a:lnTo>
                  <a:pt x="73" y="261"/>
                </a:lnTo>
                <a:lnTo>
                  <a:pt x="104" y="292"/>
                </a:lnTo>
                <a:lnTo>
                  <a:pt x="136" y="334"/>
                </a:lnTo>
                <a:lnTo>
                  <a:pt x="167" y="376"/>
                </a:lnTo>
                <a:lnTo>
                  <a:pt x="177" y="366"/>
                </a:lnTo>
                <a:lnTo>
                  <a:pt x="146" y="324"/>
                </a:lnTo>
                <a:lnTo>
                  <a:pt x="115" y="292"/>
                </a:lnTo>
                <a:lnTo>
                  <a:pt x="94" y="251"/>
                </a:lnTo>
                <a:lnTo>
                  <a:pt x="63" y="209"/>
                </a:lnTo>
                <a:lnTo>
                  <a:pt x="52" y="167"/>
                </a:lnTo>
                <a:lnTo>
                  <a:pt x="31" y="115"/>
                </a:lnTo>
                <a:lnTo>
                  <a:pt x="21" y="73"/>
                </a:lnTo>
                <a:lnTo>
                  <a:pt x="10" y="21"/>
                </a:lnTo>
                <a:lnTo>
                  <a:pt x="0" y="21"/>
                </a:lnTo>
                <a:lnTo>
                  <a:pt x="10" y="21"/>
                </a:lnTo>
                <a:lnTo>
                  <a:pt x="10" y="0"/>
                </a:lnTo>
                <a:lnTo>
                  <a:pt x="0" y="21"/>
                </a:lnTo>
                <a:lnTo>
                  <a:pt x="10" y="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67" name="Freeform 55">
            <a:extLst>
              <a:ext uri="{FF2B5EF4-FFF2-40B4-BE49-F238E27FC236}">
                <a16:creationId xmlns:a16="http://schemas.microsoft.com/office/drawing/2014/main" id="{93E8FF68-76F5-4AA1-B456-376E0D5E7890}"/>
              </a:ext>
            </a:extLst>
          </p:cNvPr>
          <p:cNvSpPr>
            <a:spLocks/>
          </p:cNvSpPr>
          <p:nvPr/>
        </p:nvSpPr>
        <p:spPr bwMode="auto">
          <a:xfrm>
            <a:off x="1328738" y="1879600"/>
            <a:ext cx="114300" cy="546100"/>
          </a:xfrm>
          <a:custGeom>
            <a:avLst/>
            <a:gdLst>
              <a:gd name="T0" fmla="*/ 2147483647 w 83"/>
              <a:gd name="T1" fmla="*/ 2147483647 h 407"/>
              <a:gd name="T2" fmla="*/ 2147483647 w 83"/>
              <a:gd name="T3" fmla="*/ 2147483647 h 407"/>
              <a:gd name="T4" fmla="*/ 2147483647 w 83"/>
              <a:gd name="T5" fmla="*/ 2147483647 h 407"/>
              <a:gd name="T6" fmla="*/ 2147483647 w 83"/>
              <a:gd name="T7" fmla="*/ 2147483647 h 407"/>
              <a:gd name="T8" fmla="*/ 2147483647 w 83"/>
              <a:gd name="T9" fmla="*/ 2147483647 h 407"/>
              <a:gd name="T10" fmla="*/ 2147483647 w 83"/>
              <a:gd name="T11" fmla="*/ 2147483647 h 407"/>
              <a:gd name="T12" fmla="*/ 2147483647 w 83"/>
              <a:gd name="T13" fmla="*/ 2147483647 h 407"/>
              <a:gd name="T14" fmla="*/ 2147483647 w 83"/>
              <a:gd name="T15" fmla="*/ 2147483647 h 407"/>
              <a:gd name="T16" fmla="*/ 2147483647 w 83"/>
              <a:gd name="T17" fmla="*/ 2147483647 h 407"/>
              <a:gd name="T18" fmla="*/ 2147483647 w 83"/>
              <a:gd name="T19" fmla="*/ 2147483647 h 407"/>
              <a:gd name="T20" fmla="*/ 2147483647 w 83"/>
              <a:gd name="T21" fmla="*/ 0 h 407"/>
              <a:gd name="T22" fmla="*/ 2147483647 w 83"/>
              <a:gd name="T23" fmla="*/ 2147483647 h 407"/>
              <a:gd name="T24" fmla="*/ 2147483647 w 83"/>
              <a:gd name="T25" fmla="*/ 2147483647 h 407"/>
              <a:gd name="T26" fmla="*/ 2147483647 w 83"/>
              <a:gd name="T27" fmla="*/ 2147483647 h 407"/>
              <a:gd name="T28" fmla="*/ 2147483647 w 83"/>
              <a:gd name="T29" fmla="*/ 2147483647 h 407"/>
              <a:gd name="T30" fmla="*/ 0 w 83"/>
              <a:gd name="T31" fmla="*/ 2147483647 h 407"/>
              <a:gd name="T32" fmla="*/ 2147483647 w 83"/>
              <a:gd name="T33" fmla="*/ 2147483647 h 407"/>
              <a:gd name="T34" fmla="*/ 2147483647 w 83"/>
              <a:gd name="T35" fmla="*/ 2147483647 h 407"/>
              <a:gd name="T36" fmla="*/ 2147483647 w 83"/>
              <a:gd name="T37" fmla="*/ 2147483647 h 407"/>
              <a:gd name="T38" fmla="*/ 2147483647 w 83"/>
              <a:gd name="T39" fmla="*/ 2147483647 h 407"/>
              <a:gd name="T40" fmla="*/ 2147483647 w 83"/>
              <a:gd name="T41" fmla="*/ 2147483647 h 407"/>
              <a:gd name="T42" fmla="*/ 2147483647 w 83"/>
              <a:gd name="T43" fmla="*/ 2147483647 h 407"/>
              <a:gd name="T44" fmla="*/ 2147483647 w 83"/>
              <a:gd name="T45" fmla="*/ 2147483647 h 407"/>
              <a:gd name="T46" fmla="*/ 2147483647 w 83"/>
              <a:gd name="T47" fmla="*/ 2147483647 h 4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3"/>
              <a:gd name="T73" fmla="*/ 0 h 407"/>
              <a:gd name="T74" fmla="*/ 83 w 83"/>
              <a:gd name="T75" fmla="*/ 407 h 4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3" h="407">
                <a:moveTo>
                  <a:pt x="21" y="397"/>
                </a:moveTo>
                <a:lnTo>
                  <a:pt x="31" y="397"/>
                </a:lnTo>
                <a:lnTo>
                  <a:pt x="21" y="334"/>
                </a:lnTo>
                <a:lnTo>
                  <a:pt x="21" y="292"/>
                </a:lnTo>
                <a:lnTo>
                  <a:pt x="21" y="240"/>
                </a:lnTo>
                <a:lnTo>
                  <a:pt x="21" y="188"/>
                </a:lnTo>
                <a:lnTo>
                  <a:pt x="31" y="146"/>
                </a:lnTo>
                <a:lnTo>
                  <a:pt x="42" y="94"/>
                </a:lnTo>
                <a:lnTo>
                  <a:pt x="62" y="52"/>
                </a:lnTo>
                <a:lnTo>
                  <a:pt x="83" y="10"/>
                </a:lnTo>
                <a:lnTo>
                  <a:pt x="73" y="0"/>
                </a:lnTo>
                <a:lnTo>
                  <a:pt x="42" y="42"/>
                </a:lnTo>
                <a:lnTo>
                  <a:pt x="21" y="94"/>
                </a:lnTo>
                <a:lnTo>
                  <a:pt x="10" y="136"/>
                </a:lnTo>
                <a:lnTo>
                  <a:pt x="10" y="188"/>
                </a:lnTo>
                <a:lnTo>
                  <a:pt x="0" y="240"/>
                </a:lnTo>
                <a:lnTo>
                  <a:pt x="10" y="292"/>
                </a:lnTo>
                <a:lnTo>
                  <a:pt x="10" y="334"/>
                </a:lnTo>
                <a:lnTo>
                  <a:pt x="10" y="397"/>
                </a:lnTo>
                <a:lnTo>
                  <a:pt x="31" y="386"/>
                </a:lnTo>
                <a:lnTo>
                  <a:pt x="21" y="397"/>
                </a:lnTo>
                <a:lnTo>
                  <a:pt x="31" y="407"/>
                </a:lnTo>
                <a:lnTo>
                  <a:pt x="31" y="397"/>
                </a:lnTo>
                <a:lnTo>
                  <a:pt x="21" y="39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68" name="Freeform 56">
            <a:extLst>
              <a:ext uri="{FF2B5EF4-FFF2-40B4-BE49-F238E27FC236}">
                <a16:creationId xmlns:a16="http://schemas.microsoft.com/office/drawing/2014/main" id="{84437509-DBA3-4B31-A356-46F173A56FE4}"/>
              </a:ext>
            </a:extLst>
          </p:cNvPr>
          <p:cNvSpPr>
            <a:spLocks/>
          </p:cNvSpPr>
          <p:nvPr/>
        </p:nvSpPr>
        <p:spPr bwMode="auto">
          <a:xfrm>
            <a:off x="704850" y="1501775"/>
            <a:ext cx="666750" cy="909638"/>
          </a:xfrm>
          <a:custGeom>
            <a:avLst/>
            <a:gdLst>
              <a:gd name="T0" fmla="*/ 2147483647 w 480"/>
              <a:gd name="T1" fmla="*/ 2147483647 h 679"/>
              <a:gd name="T2" fmla="*/ 0 w 480"/>
              <a:gd name="T3" fmla="*/ 2147483647 h 679"/>
              <a:gd name="T4" fmla="*/ 2147483647 w 480"/>
              <a:gd name="T5" fmla="*/ 2147483647 h 679"/>
              <a:gd name="T6" fmla="*/ 2147483647 w 480"/>
              <a:gd name="T7" fmla="*/ 2147483647 h 679"/>
              <a:gd name="T8" fmla="*/ 2147483647 w 480"/>
              <a:gd name="T9" fmla="*/ 2147483647 h 679"/>
              <a:gd name="T10" fmla="*/ 2147483647 w 480"/>
              <a:gd name="T11" fmla="*/ 2147483647 h 679"/>
              <a:gd name="T12" fmla="*/ 2147483647 w 480"/>
              <a:gd name="T13" fmla="*/ 2147483647 h 679"/>
              <a:gd name="T14" fmla="*/ 2147483647 w 480"/>
              <a:gd name="T15" fmla="*/ 2147483647 h 679"/>
              <a:gd name="T16" fmla="*/ 2147483647 w 480"/>
              <a:gd name="T17" fmla="*/ 2147483647 h 679"/>
              <a:gd name="T18" fmla="*/ 2147483647 w 480"/>
              <a:gd name="T19" fmla="*/ 2147483647 h 679"/>
              <a:gd name="T20" fmla="*/ 2147483647 w 480"/>
              <a:gd name="T21" fmla="*/ 2147483647 h 679"/>
              <a:gd name="T22" fmla="*/ 2147483647 w 480"/>
              <a:gd name="T23" fmla="*/ 2147483647 h 679"/>
              <a:gd name="T24" fmla="*/ 2147483647 w 480"/>
              <a:gd name="T25" fmla="*/ 2147483647 h 679"/>
              <a:gd name="T26" fmla="*/ 2147483647 w 480"/>
              <a:gd name="T27" fmla="*/ 2147483647 h 679"/>
              <a:gd name="T28" fmla="*/ 2147483647 w 480"/>
              <a:gd name="T29" fmla="*/ 2147483647 h 679"/>
              <a:gd name="T30" fmla="*/ 2147483647 w 480"/>
              <a:gd name="T31" fmla="*/ 2147483647 h 679"/>
              <a:gd name="T32" fmla="*/ 2147483647 w 480"/>
              <a:gd name="T33" fmla="*/ 2147483647 h 679"/>
              <a:gd name="T34" fmla="*/ 2147483647 w 480"/>
              <a:gd name="T35" fmla="*/ 2147483647 h 679"/>
              <a:gd name="T36" fmla="*/ 2147483647 w 480"/>
              <a:gd name="T37" fmla="*/ 2147483647 h 679"/>
              <a:gd name="T38" fmla="*/ 2147483647 w 480"/>
              <a:gd name="T39" fmla="*/ 2147483647 h 679"/>
              <a:gd name="T40" fmla="*/ 2147483647 w 480"/>
              <a:gd name="T41" fmla="*/ 2147483647 h 679"/>
              <a:gd name="T42" fmla="*/ 2147483647 w 480"/>
              <a:gd name="T43" fmla="*/ 2147483647 h 679"/>
              <a:gd name="T44" fmla="*/ 2147483647 w 480"/>
              <a:gd name="T45" fmla="*/ 2147483647 h 679"/>
              <a:gd name="T46" fmla="*/ 2147483647 w 480"/>
              <a:gd name="T47" fmla="*/ 2147483647 h 679"/>
              <a:gd name="T48" fmla="*/ 2147483647 w 480"/>
              <a:gd name="T49" fmla="*/ 2147483647 h 679"/>
              <a:gd name="T50" fmla="*/ 2147483647 w 480"/>
              <a:gd name="T51" fmla="*/ 2147483647 h 679"/>
              <a:gd name="T52" fmla="*/ 2147483647 w 480"/>
              <a:gd name="T53" fmla="*/ 2147483647 h 679"/>
              <a:gd name="T54" fmla="*/ 2147483647 w 480"/>
              <a:gd name="T55" fmla="*/ 2147483647 h 679"/>
              <a:gd name="T56" fmla="*/ 2147483647 w 480"/>
              <a:gd name="T57" fmla="*/ 2147483647 h 679"/>
              <a:gd name="T58" fmla="*/ 2147483647 w 480"/>
              <a:gd name="T59" fmla="*/ 2147483647 h 679"/>
              <a:gd name="T60" fmla="*/ 2147483647 w 480"/>
              <a:gd name="T61" fmla="*/ 2147483647 h 679"/>
              <a:gd name="T62" fmla="*/ 2147483647 w 480"/>
              <a:gd name="T63" fmla="*/ 2147483647 h 679"/>
              <a:gd name="T64" fmla="*/ 2147483647 w 480"/>
              <a:gd name="T65" fmla="*/ 2147483647 h 679"/>
              <a:gd name="T66" fmla="*/ 2147483647 w 480"/>
              <a:gd name="T67" fmla="*/ 2147483647 h 679"/>
              <a:gd name="T68" fmla="*/ 2147483647 w 480"/>
              <a:gd name="T69" fmla="*/ 2147483647 h 679"/>
              <a:gd name="T70" fmla="*/ 0 w 480"/>
              <a:gd name="T71" fmla="*/ 2147483647 h 679"/>
              <a:gd name="T72" fmla="*/ 2147483647 w 480"/>
              <a:gd name="T73" fmla="*/ 2147483647 h 679"/>
              <a:gd name="T74" fmla="*/ 2147483647 w 480"/>
              <a:gd name="T75" fmla="*/ 0 h 679"/>
              <a:gd name="T76" fmla="*/ 0 w 480"/>
              <a:gd name="T77" fmla="*/ 2147483647 h 679"/>
              <a:gd name="T78" fmla="*/ 2147483647 w 480"/>
              <a:gd name="T79" fmla="*/ 2147483647 h 6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0"/>
              <a:gd name="T121" fmla="*/ 0 h 679"/>
              <a:gd name="T122" fmla="*/ 480 w 480"/>
              <a:gd name="T123" fmla="*/ 679 h 6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0" h="679">
                <a:moveTo>
                  <a:pt x="10" y="31"/>
                </a:moveTo>
                <a:lnTo>
                  <a:pt x="0" y="31"/>
                </a:lnTo>
                <a:lnTo>
                  <a:pt x="10" y="73"/>
                </a:lnTo>
                <a:lnTo>
                  <a:pt x="21" y="115"/>
                </a:lnTo>
                <a:lnTo>
                  <a:pt x="42" y="167"/>
                </a:lnTo>
                <a:lnTo>
                  <a:pt x="62" y="209"/>
                </a:lnTo>
                <a:lnTo>
                  <a:pt x="94" y="251"/>
                </a:lnTo>
                <a:lnTo>
                  <a:pt x="115" y="303"/>
                </a:lnTo>
                <a:lnTo>
                  <a:pt x="146" y="345"/>
                </a:lnTo>
                <a:lnTo>
                  <a:pt x="177" y="386"/>
                </a:lnTo>
                <a:lnTo>
                  <a:pt x="219" y="428"/>
                </a:lnTo>
                <a:lnTo>
                  <a:pt x="250" y="470"/>
                </a:lnTo>
                <a:lnTo>
                  <a:pt x="292" y="501"/>
                </a:lnTo>
                <a:lnTo>
                  <a:pt x="323" y="543"/>
                </a:lnTo>
                <a:lnTo>
                  <a:pt x="365" y="585"/>
                </a:lnTo>
                <a:lnTo>
                  <a:pt x="397" y="616"/>
                </a:lnTo>
                <a:lnTo>
                  <a:pt x="428" y="647"/>
                </a:lnTo>
                <a:lnTo>
                  <a:pt x="470" y="679"/>
                </a:lnTo>
                <a:lnTo>
                  <a:pt x="480" y="668"/>
                </a:lnTo>
                <a:lnTo>
                  <a:pt x="438" y="637"/>
                </a:lnTo>
                <a:lnTo>
                  <a:pt x="407" y="606"/>
                </a:lnTo>
                <a:lnTo>
                  <a:pt x="376" y="574"/>
                </a:lnTo>
                <a:lnTo>
                  <a:pt x="334" y="533"/>
                </a:lnTo>
                <a:lnTo>
                  <a:pt x="303" y="491"/>
                </a:lnTo>
                <a:lnTo>
                  <a:pt x="261" y="459"/>
                </a:lnTo>
                <a:lnTo>
                  <a:pt x="229" y="418"/>
                </a:lnTo>
                <a:lnTo>
                  <a:pt x="198" y="376"/>
                </a:lnTo>
                <a:lnTo>
                  <a:pt x="167" y="334"/>
                </a:lnTo>
                <a:lnTo>
                  <a:pt x="136" y="292"/>
                </a:lnTo>
                <a:lnTo>
                  <a:pt x="104" y="251"/>
                </a:lnTo>
                <a:lnTo>
                  <a:pt x="83" y="198"/>
                </a:lnTo>
                <a:lnTo>
                  <a:pt x="52" y="157"/>
                </a:lnTo>
                <a:lnTo>
                  <a:pt x="42" y="115"/>
                </a:lnTo>
                <a:lnTo>
                  <a:pt x="21" y="73"/>
                </a:lnTo>
                <a:lnTo>
                  <a:pt x="10" y="21"/>
                </a:lnTo>
                <a:lnTo>
                  <a:pt x="0" y="21"/>
                </a:lnTo>
                <a:lnTo>
                  <a:pt x="10" y="21"/>
                </a:lnTo>
                <a:lnTo>
                  <a:pt x="10" y="0"/>
                </a:lnTo>
                <a:lnTo>
                  <a:pt x="0" y="21"/>
                </a:lnTo>
                <a:lnTo>
                  <a:pt x="10" y="3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69" name="Freeform 57">
            <a:extLst>
              <a:ext uri="{FF2B5EF4-FFF2-40B4-BE49-F238E27FC236}">
                <a16:creationId xmlns:a16="http://schemas.microsoft.com/office/drawing/2014/main" id="{AD378F4F-9708-4E22-8DD2-57C23267B18F}"/>
              </a:ext>
            </a:extLst>
          </p:cNvPr>
          <p:cNvSpPr>
            <a:spLocks/>
          </p:cNvSpPr>
          <p:nvPr/>
        </p:nvSpPr>
        <p:spPr bwMode="auto">
          <a:xfrm>
            <a:off x="617538" y="1531938"/>
            <a:ext cx="333375" cy="1058862"/>
          </a:xfrm>
          <a:custGeom>
            <a:avLst/>
            <a:gdLst>
              <a:gd name="T0" fmla="*/ 2147483647 w 240"/>
              <a:gd name="T1" fmla="*/ 2147483647 h 793"/>
              <a:gd name="T2" fmla="*/ 2147483647 w 240"/>
              <a:gd name="T3" fmla="*/ 2147483647 h 793"/>
              <a:gd name="T4" fmla="*/ 2147483647 w 240"/>
              <a:gd name="T5" fmla="*/ 2147483647 h 793"/>
              <a:gd name="T6" fmla="*/ 2147483647 w 240"/>
              <a:gd name="T7" fmla="*/ 2147483647 h 793"/>
              <a:gd name="T8" fmla="*/ 2147483647 w 240"/>
              <a:gd name="T9" fmla="*/ 2147483647 h 793"/>
              <a:gd name="T10" fmla="*/ 2147483647 w 240"/>
              <a:gd name="T11" fmla="*/ 2147483647 h 793"/>
              <a:gd name="T12" fmla="*/ 2147483647 w 240"/>
              <a:gd name="T13" fmla="*/ 2147483647 h 793"/>
              <a:gd name="T14" fmla="*/ 2147483647 w 240"/>
              <a:gd name="T15" fmla="*/ 2147483647 h 793"/>
              <a:gd name="T16" fmla="*/ 2147483647 w 240"/>
              <a:gd name="T17" fmla="*/ 2147483647 h 793"/>
              <a:gd name="T18" fmla="*/ 2147483647 w 240"/>
              <a:gd name="T19" fmla="*/ 2147483647 h 793"/>
              <a:gd name="T20" fmla="*/ 2147483647 w 240"/>
              <a:gd name="T21" fmla="*/ 2147483647 h 793"/>
              <a:gd name="T22" fmla="*/ 2147483647 w 240"/>
              <a:gd name="T23" fmla="*/ 2147483647 h 793"/>
              <a:gd name="T24" fmla="*/ 2147483647 w 240"/>
              <a:gd name="T25" fmla="*/ 2147483647 h 793"/>
              <a:gd name="T26" fmla="*/ 2147483647 w 240"/>
              <a:gd name="T27" fmla="*/ 2147483647 h 793"/>
              <a:gd name="T28" fmla="*/ 2147483647 w 240"/>
              <a:gd name="T29" fmla="*/ 2147483647 h 793"/>
              <a:gd name="T30" fmla="*/ 2147483647 w 240"/>
              <a:gd name="T31" fmla="*/ 2147483647 h 793"/>
              <a:gd name="T32" fmla="*/ 2147483647 w 240"/>
              <a:gd name="T33" fmla="*/ 2147483647 h 793"/>
              <a:gd name="T34" fmla="*/ 2147483647 w 240"/>
              <a:gd name="T35" fmla="*/ 2147483647 h 793"/>
              <a:gd name="T36" fmla="*/ 2147483647 w 240"/>
              <a:gd name="T37" fmla="*/ 0 h 793"/>
              <a:gd name="T38" fmla="*/ 2147483647 w 240"/>
              <a:gd name="T39" fmla="*/ 2147483647 h 793"/>
              <a:gd name="T40" fmla="*/ 2147483647 w 240"/>
              <a:gd name="T41" fmla="*/ 2147483647 h 793"/>
              <a:gd name="T42" fmla="*/ 2147483647 w 240"/>
              <a:gd name="T43" fmla="*/ 2147483647 h 793"/>
              <a:gd name="T44" fmla="*/ 0 w 240"/>
              <a:gd name="T45" fmla="*/ 2147483647 h 793"/>
              <a:gd name="T46" fmla="*/ 0 w 240"/>
              <a:gd name="T47" fmla="*/ 2147483647 h 793"/>
              <a:gd name="T48" fmla="*/ 0 w 240"/>
              <a:gd name="T49" fmla="*/ 2147483647 h 793"/>
              <a:gd name="T50" fmla="*/ 2147483647 w 240"/>
              <a:gd name="T51" fmla="*/ 2147483647 h 793"/>
              <a:gd name="T52" fmla="*/ 2147483647 w 240"/>
              <a:gd name="T53" fmla="*/ 2147483647 h 793"/>
              <a:gd name="T54" fmla="*/ 2147483647 w 240"/>
              <a:gd name="T55" fmla="*/ 2147483647 h 793"/>
              <a:gd name="T56" fmla="*/ 2147483647 w 240"/>
              <a:gd name="T57" fmla="*/ 2147483647 h 793"/>
              <a:gd name="T58" fmla="*/ 2147483647 w 240"/>
              <a:gd name="T59" fmla="*/ 2147483647 h 793"/>
              <a:gd name="T60" fmla="*/ 2147483647 w 240"/>
              <a:gd name="T61" fmla="*/ 2147483647 h 793"/>
              <a:gd name="T62" fmla="*/ 2147483647 w 240"/>
              <a:gd name="T63" fmla="*/ 2147483647 h 793"/>
              <a:gd name="T64" fmla="*/ 2147483647 w 240"/>
              <a:gd name="T65" fmla="*/ 2147483647 h 793"/>
              <a:gd name="T66" fmla="*/ 2147483647 w 240"/>
              <a:gd name="T67" fmla="*/ 2147483647 h 793"/>
              <a:gd name="T68" fmla="*/ 2147483647 w 240"/>
              <a:gd name="T69" fmla="*/ 2147483647 h 793"/>
              <a:gd name="T70" fmla="*/ 2147483647 w 240"/>
              <a:gd name="T71" fmla="*/ 2147483647 h 793"/>
              <a:gd name="T72" fmla="*/ 2147483647 w 240"/>
              <a:gd name="T73" fmla="*/ 2147483647 h 793"/>
              <a:gd name="T74" fmla="*/ 2147483647 w 240"/>
              <a:gd name="T75" fmla="*/ 2147483647 h 793"/>
              <a:gd name="T76" fmla="*/ 2147483647 w 240"/>
              <a:gd name="T77" fmla="*/ 2147483647 h 793"/>
              <a:gd name="T78" fmla="*/ 2147483647 w 240"/>
              <a:gd name="T79" fmla="*/ 2147483647 h 7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0"/>
              <a:gd name="T121" fmla="*/ 0 h 793"/>
              <a:gd name="T122" fmla="*/ 240 w 240"/>
              <a:gd name="T123" fmla="*/ 793 h 79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0" h="793">
                <a:moveTo>
                  <a:pt x="219" y="793"/>
                </a:moveTo>
                <a:lnTo>
                  <a:pt x="230" y="783"/>
                </a:lnTo>
                <a:lnTo>
                  <a:pt x="199" y="741"/>
                </a:lnTo>
                <a:lnTo>
                  <a:pt x="167" y="699"/>
                </a:lnTo>
                <a:lnTo>
                  <a:pt x="136" y="658"/>
                </a:lnTo>
                <a:lnTo>
                  <a:pt x="115" y="606"/>
                </a:lnTo>
                <a:lnTo>
                  <a:pt x="84" y="564"/>
                </a:lnTo>
                <a:lnTo>
                  <a:pt x="73" y="512"/>
                </a:lnTo>
                <a:lnTo>
                  <a:pt x="52" y="459"/>
                </a:lnTo>
                <a:lnTo>
                  <a:pt x="42" y="418"/>
                </a:lnTo>
                <a:lnTo>
                  <a:pt x="31" y="365"/>
                </a:lnTo>
                <a:lnTo>
                  <a:pt x="21" y="313"/>
                </a:lnTo>
                <a:lnTo>
                  <a:pt x="21" y="261"/>
                </a:lnTo>
                <a:lnTo>
                  <a:pt x="21" y="209"/>
                </a:lnTo>
                <a:lnTo>
                  <a:pt x="21" y="157"/>
                </a:lnTo>
                <a:lnTo>
                  <a:pt x="42" y="104"/>
                </a:lnTo>
                <a:lnTo>
                  <a:pt x="52" y="52"/>
                </a:lnTo>
                <a:lnTo>
                  <a:pt x="73" y="10"/>
                </a:lnTo>
                <a:lnTo>
                  <a:pt x="63" y="0"/>
                </a:lnTo>
                <a:lnTo>
                  <a:pt x="42" y="52"/>
                </a:lnTo>
                <a:lnTo>
                  <a:pt x="21" y="104"/>
                </a:lnTo>
                <a:lnTo>
                  <a:pt x="11" y="157"/>
                </a:lnTo>
                <a:lnTo>
                  <a:pt x="0" y="209"/>
                </a:lnTo>
                <a:lnTo>
                  <a:pt x="0" y="261"/>
                </a:lnTo>
                <a:lnTo>
                  <a:pt x="0" y="313"/>
                </a:lnTo>
                <a:lnTo>
                  <a:pt x="11" y="365"/>
                </a:lnTo>
                <a:lnTo>
                  <a:pt x="21" y="418"/>
                </a:lnTo>
                <a:lnTo>
                  <a:pt x="31" y="470"/>
                </a:lnTo>
                <a:lnTo>
                  <a:pt x="52" y="522"/>
                </a:lnTo>
                <a:lnTo>
                  <a:pt x="73" y="564"/>
                </a:lnTo>
                <a:lnTo>
                  <a:pt x="94" y="616"/>
                </a:lnTo>
                <a:lnTo>
                  <a:pt x="125" y="668"/>
                </a:lnTo>
                <a:lnTo>
                  <a:pt x="157" y="710"/>
                </a:lnTo>
                <a:lnTo>
                  <a:pt x="178" y="752"/>
                </a:lnTo>
                <a:lnTo>
                  <a:pt x="209" y="793"/>
                </a:lnTo>
                <a:lnTo>
                  <a:pt x="219" y="783"/>
                </a:lnTo>
                <a:lnTo>
                  <a:pt x="219" y="793"/>
                </a:lnTo>
                <a:lnTo>
                  <a:pt x="240" y="793"/>
                </a:lnTo>
                <a:lnTo>
                  <a:pt x="230" y="783"/>
                </a:lnTo>
                <a:lnTo>
                  <a:pt x="219" y="79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70" name="Freeform 58">
            <a:extLst>
              <a:ext uri="{FF2B5EF4-FFF2-40B4-BE49-F238E27FC236}">
                <a16:creationId xmlns:a16="http://schemas.microsoft.com/office/drawing/2014/main" id="{835C2AEE-A9B3-46EF-AAF2-51194B563BA5}"/>
              </a:ext>
            </a:extLst>
          </p:cNvPr>
          <p:cNvSpPr>
            <a:spLocks/>
          </p:cNvSpPr>
          <p:nvPr/>
        </p:nvSpPr>
        <p:spPr bwMode="auto">
          <a:xfrm>
            <a:off x="80963" y="2509838"/>
            <a:ext cx="841375" cy="125412"/>
          </a:xfrm>
          <a:custGeom>
            <a:avLst/>
            <a:gdLst>
              <a:gd name="T0" fmla="*/ 2147483647 w 605"/>
              <a:gd name="T1" fmla="*/ 2147483647 h 94"/>
              <a:gd name="T2" fmla="*/ 0 w 605"/>
              <a:gd name="T3" fmla="*/ 2147483647 h 94"/>
              <a:gd name="T4" fmla="*/ 2147483647 w 605"/>
              <a:gd name="T5" fmla="*/ 2147483647 h 94"/>
              <a:gd name="T6" fmla="*/ 2147483647 w 605"/>
              <a:gd name="T7" fmla="*/ 2147483647 h 94"/>
              <a:gd name="T8" fmla="*/ 2147483647 w 605"/>
              <a:gd name="T9" fmla="*/ 2147483647 h 94"/>
              <a:gd name="T10" fmla="*/ 2147483647 w 605"/>
              <a:gd name="T11" fmla="*/ 2147483647 h 94"/>
              <a:gd name="T12" fmla="*/ 2147483647 w 605"/>
              <a:gd name="T13" fmla="*/ 2147483647 h 94"/>
              <a:gd name="T14" fmla="*/ 2147483647 w 605"/>
              <a:gd name="T15" fmla="*/ 2147483647 h 94"/>
              <a:gd name="T16" fmla="*/ 2147483647 w 605"/>
              <a:gd name="T17" fmla="*/ 2147483647 h 94"/>
              <a:gd name="T18" fmla="*/ 2147483647 w 605"/>
              <a:gd name="T19" fmla="*/ 2147483647 h 94"/>
              <a:gd name="T20" fmla="*/ 2147483647 w 605"/>
              <a:gd name="T21" fmla="*/ 2147483647 h 94"/>
              <a:gd name="T22" fmla="*/ 2147483647 w 605"/>
              <a:gd name="T23" fmla="*/ 2147483647 h 94"/>
              <a:gd name="T24" fmla="*/ 2147483647 w 605"/>
              <a:gd name="T25" fmla="*/ 2147483647 h 94"/>
              <a:gd name="T26" fmla="*/ 2147483647 w 605"/>
              <a:gd name="T27" fmla="*/ 2147483647 h 94"/>
              <a:gd name="T28" fmla="*/ 2147483647 w 605"/>
              <a:gd name="T29" fmla="*/ 2147483647 h 94"/>
              <a:gd name="T30" fmla="*/ 2147483647 w 605"/>
              <a:gd name="T31" fmla="*/ 2147483647 h 94"/>
              <a:gd name="T32" fmla="*/ 2147483647 w 605"/>
              <a:gd name="T33" fmla="*/ 2147483647 h 94"/>
              <a:gd name="T34" fmla="*/ 2147483647 w 605"/>
              <a:gd name="T35" fmla="*/ 2147483647 h 94"/>
              <a:gd name="T36" fmla="*/ 2147483647 w 605"/>
              <a:gd name="T37" fmla="*/ 2147483647 h 94"/>
              <a:gd name="T38" fmla="*/ 2147483647 w 605"/>
              <a:gd name="T39" fmla="*/ 2147483647 h 94"/>
              <a:gd name="T40" fmla="*/ 2147483647 w 605"/>
              <a:gd name="T41" fmla="*/ 2147483647 h 94"/>
              <a:gd name="T42" fmla="*/ 2147483647 w 605"/>
              <a:gd name="T43" fmla="*/ 2147483647 h 94"/>
              <a:gd name="T44" fmla="*/ 2147483647 w 605"/>
              <a:gd name="T45" fmla="*/ 2147483647 h 94"/>
              <a:gd name="T46" fmla="*/ 2147483647 w 605"/>
              <a:gd name="T47" fmla="*/ 2147483647 h 94"/>
              <a:gd name="T48" fmla="*/ 2147483647 w 605"/>
              <a:gd name="T49" fmla="*/ 2147483647 h 94"/>
              <a:gd name="T50" fmla="*/ 2147483647 w 605"/>
              <a:gd name="T51" fmla="*/ 2147483647 h 94"/>
              <a:gd name="T52" fmla="*/ 2147483647 w 605"/>
              <a:gd name="T53" fmla="*/ 2147483647 h 94"/>
              <a:gd name="T54" fmla="*/ 2147483647 w 605"/>
              <a:gd name="T55" fmla="*/ 2147483647 h 94"/>
              <a:gd name="T56" fmla="*/ 2147483647 w 605"/>
              <a:gd name="T57" fmla="*/ 2147483647 h 94"/>
              <a:gd name="T58" fmla="*/ 2147483647 w 605"/>
              <a:gd name="T59" fmla="*/ 2147483647 h 94"/>
              <a:gd name="T60" fmla="*/ 2147483647 w 605"/>
              <a:gd name="T61" fmla="*/ 2147483647 h 94"/>
              <a:gd name="T62" fmla="*/ 2147483647 w 605"/>
              <a:gd name="T63" fmla="*/ 2147483647 h 94"/>
              <a:gd name="T64" fmla="*/ 2147483647 w 605"/>
              <a:gd name="T65" fmla="*/ 2147483647 h 94"/>
              <a:gd name="T66" fmla="*/ 2147483647 w 605"/>
              <a:gd name="T67" fmla="*/ 2147483647 h 94"/>
              <a:gd name="T68" fmla="*/ 2147483647 w 605"/>
              <a:gd name="T69" fmla="*/ 0 h 94"/>
              <a:gd name="T70" fmla="*/ 0 w 605"/>
              <a:gd name="T71" fmla="*/ 2147483647 h 94"/>
              <a:gd name="T72" fmla="*/ 2147483647 w 605"/>
              <a:gd name="T73" fmla="*/ 0 h 94"/>
              <a:gd name="T74" fmla="*/ 0 w 605"/>
              <a:gd name="T75" fmla="*/ 0 h 94"/>
              <a:gd name="T76" fmla="*/ 0 w 605"/>
              <a:gd name="T77" fmla="*/ 2147483647 h 94"/>
              <a:gd name="T78" fmla="*/ 2147483647 w 605"/>
              <a:gd name="T79" fmla="*/ 2147483647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5"/>
              <a:gd name="T121" fmla="*/ 0 h 94"/>
              <a:gd name="T122" fmla="*/ 605 w 605"/>
              <a:gd name="T123" fmla="*/ 94 h 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5" h="94">
                <a:moveTo>
                  <a:pt x="10" y="10"/>
                </a:moveTo>
                <a:lnTo>
                  <a:pt x="0" y="21"/>
                </a:lnTo>
                <a:lnTo>
                  <a:pt x="41" y="31"/>
                </a:lnTo>
                <a:lnTo>
                  <a:pt x="73" y="42"/>
                </a:lnTo>
                <a:lnTo>
                  <a:pt x="115" y="52"/>
                </a:lnTo>
                <a:lnTo>
                  <a:pt x="146" y="62"/>
                </a:lnTo>
                <a:lnTo>
                  <a:pt x="188" y="73"/>
                </a:lnTo>
                <a:lnTo>
                  <a:pt x="219" y="83"/>
                </a:lnTo>
                <a:lnTo>
                  <a:pt x="261" y="83"/>
                </a:lnTo>
                <a:lnTo>
                  <a:pt x="303" y="94"/>
                </a:lnTo>
                <a:lnTo>
                  <a:pt x="344" y="94"/>
                </a:lnTo>
                <a:lnTo>
                  <a:pt x="376" y="94"/>
                </a:lnTo>
                <a:lnTo>
                  <a:pt x="417" y="94"/>
                </a:lnTo>
                <a:lnTo>
                  <a:pt x="459" y="94"/>
                </a:lnTo>
                <a:lnTo>
                  <a:pt x="491" y="83"/>
                </a:lnTo>
                <a:lnTo>
                  <a:pt x="532" y="83"/>
                </a:lnTo>
                <a:lnTo>
                  <a:pt x="574" y="73"/>
                </a:lnTo>
                <a:lnTo>
                  <a:pt x="605" y="62"/>
                </a:lnTo>
                <a:lnTo>
                  <a:pt x="605" y="52"/>
                </a:lnTo>
                <a:lnTo>
                  <a:pt x="564" y="62"/>
                </a:lnTo>
                <a:lnTo>
                  <a:pt x="532" y="62"/>
                </a:lnTo>
                <a:lnTo>
                  <a:pt x="491" y="73"/>
                </a:lnTo>
                <a:lnTo>
                  <a:pt x="459" y="73"/>
                </a:lnTo>
                <a:lnTo>
                  <a:pt x="417" y="73"/>
                </a:lnTo>
                <a:lnTo>
                  <a:pt x="376" y="73"/>
                </a:lnTo>
                <a:lnTo>
                  <a:pt x="344" y="73"/>
                </a:lnTo>
                <a:lnTo>
                  <a:pt x="303" y="73"/>
                </a:lnTo>
                <a:lnTo>
                  <a:pt x="261" y="73"/>
                </a:lnTo>
                <a:lnTo>
                  <a:pt x="229" y="62"/>
                </a:lnTo>
                <a:lnTo>
                  <a:pt x="188" y="62"/>
                </a:lnTo>
                <a:lnTo>
                  <a:pt x="156" y="52"/>
                </a:lnTo>
                <a:lnTo>
                  <a:pt x="115" y="42"/>
                </a:lnTo>
                <a:lnTo>
                  <a:pt x="83" y="31"/>
                </a:lnTo>
                <a:lnTo>
                  <a:pt x="41" y="21"/>
                </a:lnTo>
                <a:lnTo>
                  <a:pt x="10" y="0"/>
                </a:lnTo>
                <a:lnTo>
                  <a:pt x="0" y="10"/>
                </a:lnTo>
                <a:lnTo>
                  <a:pt x="10" y="0"/>
                </a:lnTo>
                <a:lnTo>
                  <a:pt x="0" y="0"/>
                </a:lnTo>
                <a:lnTo>
                  <a:pt x="0" y="10"/>
                </a:lnTo>
                <a:lnTo>
                  <a:pt x="10"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71" name="Freeform 59">
            <a:extLst>
              <a:ext uri="{FF2B5EF4-FFF2-40B4-BE49-F238E27FC236}">
                <a16:creationId xmlns:a16="http://schemas.microsoft.com/office/drawing/2014/main" id="{E2FF4522-CDF7-4D42-A8FB-3A19093FDA4D}"/>
              </a:ext>
            </a:extLst>
          </p:cNvPr>
          <p:cNvSpPr>
            <a:spLocks/>
          </p:cNvSpPr>
          <p:nvPr/>
        </p:nvSpPr>
        <p:spPr bwMode="auto">
          <a:xfrm>
            <a:off x="80963" y="2522538"/>
            <a:ext cx="768350" cy="727075"/>
          </a:xfrm>
          <a:custGeom>
            <a:avLst/>
            <a:gdLst>
              <a:gd name="T0" fmla="*/ 2147483647 w 553"/>
              <a:gd name="T1" fmla="*/ 2147483647 h 543"/>
              <a:gd name="T2" fmla="*/ 2147483647 w 553"/>
              <a:gd name="T3" fmla="*/ 2147483647 h 543"/>
              <a:gd name="T4" fmla="*/ 2147483647 w 553"/>
              <a:gd name="T5" fmla="*/ 2147483647 h 543"/>
              <a:gd name="T6" fmla="*/ 2147483647 w 553"/>
              <a:gd name="T7" fmla="*/ 2147483647 h 543"/>
              <a:gd name="T8" fmla="*/ 2147483647 w 553"/>
              <a:gd name="T9" fmla="*/ 2147483647 h 543"/>
              <a:gd name="T10" fmla="*/ 2147483647 w 553"/>
              <a:gd name="T11" fmla="*/ 2147483647 h 543"/>
              <a:gd name="T12" fmla="*/ 2147483647 w 553"/>
              <a:gd name="T13" fmla="*/ 2147483647 h 543"/>
              <a:gd name="T14" fmla="*/ 2147483647 w 553"/>
              <a:gd name="T15" fmla="*/ 2147483647 h 543"/>
              <a:gd name="T16" fmla="*/ 2147483647 w 553"/>
              <a:gd name="T17" fmla="*/ 2147483647 h 543"/>
              <a:gd name="T18" fmla="*/ 2147483647 w 553"/>
              <a:gd name="T19" fmla="*/ 2147483647 h 543"/>
              <a:gd name="T20" fmla="*/ 2147483647 w 553"/>
              <a:gd name="T21" fmla="*/ 2147483647 h 543"/>
              <a:gd name="T22" fmla="*/ 2147483647 w 553"/>
              <a:gd name="T23" fmla="*/ 2147483647 h 543"/>
              <a:gd name="T24" fmla="*/ 2147483647 w 553"/>
              <a:gd name="T25" fmla="*/ 2147483647 h 543"/>
              <a:gd name="T26" fmla="*/ 2147483647 w 553"/>
              <a:gd name="T27" fmla="*/ 2147483647 h 543"/>
              <a:gd name="T28" fmla="*/ 2147483647 w 553"/>
              <a:gd name="T29" fmla="*/ 2147483647 h 543"/>
              <a:gd name="T30" fmla="*/ 2147483647 w 553"/>
              <a:gd name="T31" fmla="*/ 2147483647 h 543"/>
              <a:gd name="T32" fmla="*/ 2147483647 w 553"/>
              <a:gd name="T33" fmla="*/ 2147483647 h 543"/>
              <a:gd name="T34" fmla="*/ 2147483647 w 553"/>
              <a:gd name="T35" fmla="*/ 0 h 543"/>
              <a:gd name="T36" fmla="*/ 0 w 553"/>
              <a:gd name="T37" fmla="*/ 0 h 543"/>
              <a:gd name="T38" fmla="*/ 0 w 553"/>
              <a:gd name="T39" fmla="*/ 2147483647 h 543"/>
              <a:gd name="T40" fmla="*/ 0 w 553"/>
              <a:gd name="T41" fmla="*/ 2147483647 h 543"/>
              <a:gd name="T42" fmla="*/ 2147483647 w 553"/>
              <a:gd name="T43" fmla="*/ 2147483647 h 543"/>
              <a:gd name="T44" fmla="*/ 2147483647 w 553"/>
              <a:gd name="T45" fmla="*/ 2147483647 h 543"/>
              <a:gd name="T46" fmla="*/ 2147483647 w 553"/>
              <a:gd name="T47" fmla="*/ 2147483647 h 543"/>
              <a:gd name="T48" fmla="*/ 2147483647 w 553"/>
              <a:gd name="T49" fmla="*/ 2147483647 h 543"/>
              <a:gd name="T50" fmla="*/ 2147483647 w 553"/>
              <a:gd name="T51" fmla="*/ 2147483647 h 543"/>
              <a:gd name="T52" fmla="*/ 2147483647 w 553"/>
              <a:gd name="T53" fmla="*/ 2147483647 h 543"/>
              <a:gd name="T54" fmla="*/ 2147483647 w 553"/>
              <a:gd name="T55" fmla="*/ 2147483647 h 543"/>
              <a:gd name="T56" fmla="*/ 2147483647 w 553"/>
              <a:gd name="T57" fmla="*/ 2147483647 h 543"/>
              <a:gd name="T58" fmla="*/ 2147483647 w 553"/>
              <a:gd name="T59" fmla="*/ 2147483647 h 543"/>
              <a:gd name="T60" fmla="*/ 2147483647 w 553"/>
              <a:gd name="T61" fmla="*/ 2147483647 h 543"/>
              <a:gd name="T62" fmla="*/ 2147483647 w 553"/>
              <a:gd name="T63" fmla="*/ 2147483647 h 543"/>
              <a:gd name="T64" fmla="*/ 2147483647 w 553"/>
              <a:gd name="T65" fmla="*/ 2147483647 h 543"/>
              <a:gd name="T66" fmla="*/ 2147483647 w 553"/>
              <a:gd name="T67" fmla="*/ 2147483647 h 543"/>
              <a:gd name="T68" fmla="*/ 2147483647 w 553"/>
              <a:gd name="T69" fmla="*/ 2147483647 h 543"/>
              <a:gd name="T70" fmla="*/ 2147483647 w 553"/>
              <a:gd name="T71" fmla="*/ 2147483647 h 543"/>
              <a:gd name="T72" fmla="*/ 2147483647 w 553"/>
              <a:gd name="T73" fmla="*/ 2147483647 h 5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3"/>
              <a:gd name="T112" fmla="*/ 0 h 543"/>
              <a:gd name="T113" fmla="*/ 553 w 553"/>
              <a:gd name="T114" fmla="*/ 543 h 5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3" h="543">
                <a:moveTo>
                  <a:pt x="553" y="543"/>
                </a:moveTo>
                <a:lnTo>
                  <a:pt x="553" y="533"/>
                </a:lnTo>
                <a:lnTo>
                  <a:pt x="491" y="522"/>
                </a:lnTo>
                <a:lnTo>
                  <a:pt x="438" y="512"/>
                </a:lnTo>
                <a:lnTo>
                  <a:pt x="386" y="501"/>
                </a:lnTo>
                <a:lnTo>
                  <a:pt x="344" y="480"/>
                </a:lnTo>
                <a:lnTo>
                  <a:pt x="292" y="460"/>
                </a:lnTo>
                <a:lnTo>
                  <a:pt x="250" y="439"/>
                </a:lnTo>
                <a:lnTo>
                  <a:pt x="198" y="407"/>
                </a:lnTo>
                <a:lnTo>
                  <a:pt x="167" y="376"/>
                </a:lnTo>
                <a:lnTo>
                  <a:pt x="125" y="345"/>
                </a:lnTo>
                <a:lnTo>
                  <a:pt x="94" y="303"/>
                </a:lnTo>
                <a:lnTo>
                  <a:pt x="62" y="261"/>
                </a:lnTo>
                <a:lnTo>
                  <a:pt x="41" y="209"/>
                </a:lnTo>
                <a:lnTo>
                  <a:pt x="31" y="167"/>
                </a:lnTo>
                <a:lnTo>
                  <a:pt x="21" y="115"/>
                </a:lnTo>
                <a:lnTo>
                  <a:pt x="10" y="52"/>
                </a:lnTo>
                <a:lnTo>
                  <a:pt x="10" y="0"/>
                </a:lnTo>
                <a:lnTo>
                  <a:pt x="0" y="0"/>
                </a:lnTo>
                <a:lnTo>
                  <a:pt x="0" y="52"/>
                </a:lnTo>
                <a:lnTo>
                  <a:pt x="0" y="115"/>
                </a:lnTo>
                <a:lnTo>
                  <a:pt x="10" y="167"/>
                </a:lnTo>
                <a:lnTo>
                  <a:pt x="31" y="219"/>
                </a:lnTo>
                <a:lnTo>
                  <a:pt x="52" y="261"/>
                </a:lnTo>
                <a:lnTo>
                  <a:pt x="83" y="313"/>
                </a:lnTo>
                <a:lnTo>
                  <a:pt x="115" y="355"/>
                </a:lnTo>
                <a:lnTo>
                  <a:pt x="156" y="387"/>
                </a:lnTo>
                <a:lnTo>
                  <a:pt x="188" y="418"/>
                </a:lnTo>
                <a:lnTo>
                  <a:pt x="240" y="449"/>
                </a:lnTo>
                <a:lnTo>
                  <a:pt x="282" y="480"/>
                </a:lnTo>
                <a:lnTo>
                  <a:pt x="334" y="501"/>
                </a:lnTo>
                <a:lnTo>
                  <a:pt x="386" y="522"/>
                </a:lnTo>
                <a:lnTo>
                  <a:pt x="438" y="533"/>
                </a:lnTo>
                <a:lnTo>
                  <a:pt x="491" y="543"/>
                </a:lnTo>
                <a:lnTo>
                  <a:pt x="553" y="543"/>
                </a:lnTo>
                <a:lnTo>
                  <a:pt x="553" y="533"/>
                </a:lnTo>
                <a:lnTo>
                  <a:pt x="553" y="5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72" name="Freeform 60">
            <a:extLst>
              <a:ext uri="{FF2B5EF4-FFF2-40B4-BE49-F238E27FC236}">
                <a16:creationId xmlns:a16="http://schemas.microsoft.com/office/drawing/2014/main" id="{F04DFB20-E242-49CA-B1D5-88B9BB6D614B}"/>
              </a:ext>
            </a:extLst>
          </p:cNvPr>
          <p:cNvSpPr>
            <a:spLocks/>
          </p:cNvSpPr>
          <p:nvPr/>
        </p:nvSpPr>
        <p:spPr bwMode="auto">
          <a:xfrm>
            <a:off x="196850" y="3236913"/>
            <a:ext cx="652463" cy="530225"/>
          </a:xfrm>
          <a:custGeom>
            <a:avLst/>
            <a:gdLst>
              <a:gd name="T0" fmla="*/ 2147483647 w 470"/>
              <a:gd name="T1" fmla="*/ 2147483647 h 396"/>
              <a:gd name="T2" fmla="*/ 2147483647 w 470"/>
              <a:gd name="T3" fmla="*/ 2147483647 h 396"/>
              <a:gd name="T4" fmla="*/ 2147483647 w 470"/>
              <a:gd name="T5" fmla="*/ 2147483647 h 396"/>
              <a:gd name="T6" fmla="*/ 2147483647 w 470"/>
              <a:gd name="T7" fmla="*/ 2147483647 h 396"/>
              <a:gd name="T8" fmla="*/ 2147483647 w 470"/>
              <a:gd name="T9" fmla="*/ 2147483647 h 396"/>
              <a:gd name="T10" fmla="*/ 2147483647 w 470"/>
              <a:gd name="T11" fmla="*/ 2147483647 h 396"/>
              <a:gd name="T12" fmla="*/ 2147483647 w 470"/>
              <a:gd name="T13" fmla="*/ 2147483647 h 396"/>
              <a:gd name="T14" fmla="*/ 2147483647 w 470"/>
              <a:gd name="T15" fmla="*/ 2147483647 h 396"/>
              <a:gd name="T16" fmla="*/ 2147483647 w 470"/>
              <a:gd name="T17" fmla="*/ 2147483647 h 396"/>
              <a:gd name="T18" fmla="*/ 2147483647 w 470"/>
              <a:gd name="T19" fmla="*/ 2147483647 h 396"/>
              <a:gd name="T20" fmla="*/ 2147483647 w 470"/>
              <a:gd name="T21" fmla="*/ 2147483647 h 396"/>
              <a:gd name="T22" fmla="*/ 2147483647 w 470"/>
              <a:gd name="T23" fmla="*/ 2147483647 h 396"/>
              <a:gd name="T24" fmla="*/ 2147483647 w 470"/>
              <a:gd name="T25" fmla="*/ 2147483647 h 396"/>
              <a:gd name="T26" fmla="*/ 2147483647 w 470"/>
              <a:gd name="T27" fmla="*/ 2147483647 h 396"/>
              <a:gd name="T28" fmla="*/ 2147483647 w 470"/>
              <a:gd name="T29" fmla="*/ 2147483647 h 396"/>
              <a:gd name="T30" fmla="*/ 2147483647 w 470"/>
              <a:gd name="T31" fmla="*/ 2147483647 h 396"/>
              <a:gd name="T32" fmla="*/ 2147483647 w 470"/>
              <a:gd name="T33" fmla="*/ 2147483647 h 396"/>
              <a:gd name="T34" fmla="*/ 2147483647 w 470"/>
              <a:gd name="T35" fmla="*/ 2147483647 h 396"/>
              <a:gd name="T36" fmla="*/ 2147483647 w 470"/>
              <a:gd name="T37" fmla="*/ 0 h 396"/>
              <a:gd name="T38" fmla="*/ 2147483647 w 470"/>
              <a:gd name="T39" fmla="*/ 0 h 396"/>
              <a:gd name="T40" fmla="*/ 2147483647 w 470"/>
              <a:gd name="T41" fmla="*/ 2147483647 h 396"/>
              <a:gd name="T42" fmla="*/ 2147483647 w 470"/>
              <a:gd name="T43" fmla="*/ 2147483647 h 396"/>
              <a:gd name="T44" fmla="*/ 2147483647 w 470"/>
              <a:gd name="T45" fmla="*/ 2147483647 h 396"/>
              <a:gd name="T46" fmla="*/ 2147483647 w 470"/>
              <a:gd name="T47" fmla="*/ 2147483647 h 396"/>
              <a:gd name="T48" fmla="*/ 2147483647 w 470"/>
              <a:gd name="T49" fmla="*/ 2147483647 h 396"/>
              <a:gd name="T50" fmla="*/ 2147483647 w 470"/>
              <a:gd name="T51" fmla="*/ 2147483647 h 396"/>
              <a:gd name="T52" fmla="*/ 2147483647 w 470"/>
              <a:gd name="T53" fmla="*/ 2147483647 h 396"/>
              <a:gd name="T54" fmla="*/ 2147483647 w 470"/>
              <a:gd name="T55" fmla="*/ 2147483647 h 396"/>
              <a:gd name="T56" fmla="*/ 2147483647 w 470"/>
              <a:gd name="T57" fmla="*/ 2147483647 h 396"/>
              <a:gd name="T58" fmla="*/ 2147483647 w 470"/>
              <a:gd name="T59" fmla="*/ 2147483647 h 396"/>
              <a:gd name="T60" fmla="*/ 2147483647 w 470"/>
              <a:gd name="T61" fmla="*/ 2147483647 h 396"/>
              <a:gd name="T62" fmla="*/ 2147483647 w 470"/>
              <a:gd name="T63" fmla="*/ 2147483647 h 396"/>
              <a:gd name="T64" fmla="*/ 2147483647 w 470"/>
              <a:gd name="T65" fmla="*/ 2147483647 h 396"/>
              <a:gd name="T66" fmla="*/ 2147483647 w 470"/>
              <a:gd name="T67" fmla="*/ 2147483647 h 396"/>
              <a:gd name="T68" fmla="*/ 2147483647 w 470"/>
              <a:gd name="T69" fmla="*/ 2147483647 h 396"/>
              <a:gd name="T70" fmla="*/ 2147483647 w 470"/>
              <a:gd name="T71" fmla="*/ 2147483647 h 396"/>
              <a:gd name="T72" fmla="*/ 2147483647 w 470"/>
              <a:gd name="T73" fmla="*/ 2147483647 h 396"/>
              <a:gd name="T74" fmla="*/ 0 w 470"/>
              <a:gd name="T75" fmla="*/ 2147483647 h 396"/>
              <a:gd name="T76" fmla="*/ 2147483647 w 470"/>
              <a:gd name="T77" fmla="*/ 2147483647 h 396"/>
              <a:gd name="T78" fmla="*/ 2147483647 w 470"/>
              <a:gd name="T79" fmla="*/ 2147483647 h 3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96"/>
              <a:gd name="T122" fmla="*/ 470 w 470"/>
              <a:gd name="T123" fmla="*/ 396 h 3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96">
                <a:moveTo>
                  <a:pt x="11" y="365"/>
                </a:moveTo>
                <a:lnTo>
                  <a:pt x="21" y="376"/>
                </a:lnTo>
                <a:lnTo>
                  <a:pt x="42" y="344"/>
                </a:lnTo>
                <a:lnTo>
                  <a:pt x="52" y="313"/>
                </a:lnTo>
                <a:lnTo>
                  <a:pt x="73" y="271"/>
                </a:lnTo>
                <a:lnTo>
                  <a:pt x="94" y="240"/>
                </a:lnTo>
                <a:lnTo>
                  <a:pt x="115" y="219"/>
                </a:lnTo>
                <a:lnTo>
                  <a:pt x="146" y="188"/>
                </a:lnTo>
                <a:lnTo>
                  <a:pt x="167" y="156"/>
                </a:lnTo>
                <a:lnTo>
                  <a:pt x="199" y="135"/>
                </a:lnTo>
                <a:lnTo>
                  <a:pt x="230" y="115"/>
                </a:lnTo>
                <a:lnTo>
                  <a:pt x="261" y="83"/>
                </a:lnTo>
                <a:lnTo>
                  <a:pt x="293" y="73"/>
                </a:lnTo>
                <a:lnTo>
                  <a:pt x="324" y="52"/>
                </a:lnTo>
                <a:lnTo>
                  <a:pt x="355" y="41"/>
                </a:lnTo>
                <a:lnTo>
                  <a:pt x="387" y="31"/>
                </a:lnTo>
                <a:lnTo>
                  <a:pt x="428" y="21"/>
                </a:lnTo>
                <a:lnTo>
                  <a:pt x="470" y="10"/>
                </a:lnTo>
                <a:lnTo>
                  <a:pt x="470" y="0"/>
                </a:lnTo>
                <a:lnTo>
                  <a:pt x="428" y="0"/>
                </a:lnTo>
                <a:lnTo>
                  <a:pt x="387" y="10"/>
                </a:lnTo>
                <a:lnTo>
                  <a:pt x="355" y="21"/>
                </a:lnTo>
                <a:lnTo>
                  <a:pt x="314" y="41"/>
                </a:lnTo>
                <a:lnTo>
                  <a:pt x="282" y="52"/>
                </a:lnTo>
                <a:lnTo>
                  <a:pt x="251" y="73"/>
                </a:lnTo>
                <a:lnTo>
                  <a:pt x="220" y="94"/>
                </a:lnTo>
                <a:lnTo>
                  <a:pt x="188" y="125"/>
                </a:lnTo>
                <a:lnTo>
                  <a:pt x="157" y="146"/>
                </a:lnTo>
                <a:lnTo>
                  <a:pt x="126" y="177"/>
                </a:lnTo>
                <a:lnTo>
                  <a:pt x="105" y="209"/>
                </a:lnTo>
                <a:lnTo>
                  <a:pt x="84" y="240"/>
                </a:lnTo>
                <a:lnTo>
                  <a:pt x="63" y="271"/>
                </a:lnTo>
                <a:lnTo>
                  <a:pt x="42" y="302"/>
                </a:lnTo>
                <a:lnTo>
                  <a:pt x="21" y="334"/>
                </a:lnTo>
                <a:lnTo>
                  <a:pt x="11" y="376"/>
                </a:lnTo>
                <a:lnTo>
                  <a:pt x="21" y="386"/>
                </a:lnTo>
                <a:lnTo>
                  <a:pt x="11" y="376"/>
                </a:lnTo>
                <a:lnTo>
                  <a:pt x="0" y="396"/>
                </a:lnTo>
                <a:lnTo>
                  <a:pt x="21" y="386"/>
                </a:lnTo>
                <a:lnTo>
                  <a:pt x="11" y="36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73" name="Freeform 61">
            <a:extLst>
              <a:ext uri="{FF2B5EF4-FFF2-40B4-BE49-F238E27FC236}">
                <a16:creationId xmlns:a16="http://schemas.microsoft.com/office/drawing/2014/main" id="{203741A0-BB13-4AC7-9F48-D5D91347DF51}"/>
              </a:ext>
            </a:extLst>
          </p:cNvPr>
          <p:cNvSpPr>
            <a:spLocks/>
          </p:cNvSpPr>
          <p:nvPr/>
        </p:nvSpPr>
        <p:spPr bwMode="auto">
          <a:xfrm>
            <a:off x="209550" y="3584575"/>
            <a:ext cx="554038" cy="168275"/>
          </a:xfrm>
          <a:custGeom>
            <a:avLst/>
            <a:gdLst>
              <a:gd name="T0" fmla="*/ 2147483647 w 397"/>
              <a:gd name="T1" fmla="*/ 2147483647 h 125"/>
              <a:gd name="T2" fmla="*/ 2147483647 w 397"/>
              <a:gd name="T3" fmla="*/ 0 h 125"/>
              <a:gd name="T4" fmla="*/ 2147483647 w 397"/>
              <a:gd name="T5" fmla="*/ 0 h 125"/>
              <a:gd name="T6" fmla="*/ 2147483647 w 397"/>
              <a:gd name="T7" fmla="*/ 0 h 125"/>
              <a:gd name="T8" fmla="*/ 2147483647 w 397"/>
              <a:gd name="T9" fmla="*/ 0 h 125"/>
              <a:gd name="T10" fmla="*/ 2147483647 w 397"/>
              <a:gd name="T11" fmla="*/ 0 h 125"/>
              <a:gd name="T12" fmla="*/ 2147483647 w 397"/>
              <a:gd name="T13" fmla="*/ 0 h 125"/>
              <a:gd name="T14" fmla="*/ 2147483647 w 397"/>
              <a:gd name="T15" fmla="*/ 2147483647 h 125"/>
              <a:gd name="T16" fmla="*/ 2147483647 w 397"/>
              <a:gd name="T17" fmla="*/ 2147483647 h 125"/>
              <a:gd name="T18" fmla="*/ 2147483647 w 397"/>
              <a:gd name="T19" fmla="*/ 2147483647 h 125"/>
              <a:gd name="T20" fmla="*/ 2147483647 w 397"/>
              <a:gd name="T21" fmla="*/ 2147483647 h 125"/>
              <a:gd name="T22" fmla="*/ 2147483647 w 397"/>
              <a:gd name="T23" fmla="*/ 2147483647 h 125"/>
              <a:gd name="T24" fmla="*/ 2147483647 w 397"/>
              <a:gd name="T25" fmla="*/ 2147483647 h 125"/>
              <a:gd name="T26" fmla="*/ 2147483647 w 397"/>
              <a:gd name="T27" fmla="*/ 2147483647 h 125"/>
              <a:gd name="T28" fmla="*/ 2147483647 w 397"/>
              <a:gd name="T29" fmla="*/ 2147483647 h 125"/>
              <a:gd name="T30" fmla="*/ 2147483647 w 397"/>
              <a:gd name="T31" fmla="*/ 2147483647 h 125"/>
              <a:gd name="T32" fmla="*/ 2147483647 w 397"/>
              <a:gd name="T33" fmla="*/ 2147483647 h 125"/>
              <a:gd name="T34" fmla="*/ 0 w 397"/>
              <a:gd name="T35" fmla="*/ 2147483647 h 125"/>
              <a:gd name="T36" fmla="*/ 2147483647 w 397"/>
              <a:gd name="T37" fmla="*/ 2147483647 h 125"/>
              <a:gd name="T38" fmla="*/ 2147483647 w 397"/>
              <a:gd name="T39" fmla="*/ 2147483647 h 125"/>
              <a:gd name="T40" fmla="*/ 2147483647 w 397"/>
              <a:gd name="T41" fmla="*/ 2147483647 h 125"/>
              <a:gd name="T42" fmla="*/ 2147483647 w 397"/>
              <a:gd name="T43" fmla="*/ 2147483647 h 125"/>
              <a:gd name="T44" fmla="*/ 2147483647 w 397"/>
              <a:gd name="T45" fmla="*/ 2147483647 h 125"/>
              <a:gd name="T46" fmla="*/ 2147483647 w 397"/>
              <a:gd name="T47" fmla="*/ 2147483647 h 125"/>
              <a:gd name="T48" fmla="*/ 2147483647 w 397"/>
              <a:gd name="T49" fmla="*/ 2147483647 h 125"/>
              <a:gd name="T50" fmla="*/ 2147483647 w 397"/>
              <a:gd name="T51" fmla="*/ 2147483647 h 125"/>
              <a:gd name="T52" fmla="*/ 2147483647 w 397"/>
              <a:gd name="T53" fmla="*/ 2147483647 h 125"/>
              <a:gd name="T54" fmla="*/ 2147483647 w 397"/>
              <a:gd name="T55" fmla="*/ 2147483647 h 125"/>
              <a:gd name="T56" fmla="*/ 2147483647 w 397"/>
              <a:gd name="T57" fmla="*/ 2147483647 h 125"/>
              <a:gd name="T58" fmla="*/ 2147483647 w 397"/>
              <a:gd name="T59" fmla="*/ 2147483647 h 125"/>
              <a:gd name="T60" fmla="*/ 2147483647 w 397"/>
              <a:gd name="T61" fmla="*/ 2147483647 h 125"/>
              <a:gd name="T62" fmla="*/ 2147483647 w 397"/>
              <a:gd name="T63" fmla="*/ 2147483647 h 125"/>
              <a:gd name="T64" fmla="*/ 2147483647 w 397"/>
              <a:gd name="T65" fmla="*/ 2147483647 h 125"/>
              <a:gd name="T66" fmla="*/ 2147483647 w 397"/>
              <a:gd name="T67" fmla="*/ 2147483647 h 125"/>
              <a:gd name="T68" fmla="*/ 2147483647 w 397"/>
              <a:gd name="T69" fmla="*/ 2147483647 h 125"/>
              <a:gd name="T70" fmla="*/ 2147483647 w 397"/>
              <a:gd name="T71" fmla="*/ 0 h 125"/>
              <a:gd name="T72" fmla="*/ 2147483647 w 397"/>
              <a:gd name="T73" fmla="*/ 2147483647 h 125"/>
              <a:gd name="T74" fmla="*/ 2147483647 w 397"/>
              <a:gd name="T75" fmla="*/ 0 h 125"/>
              <a:gd name="T76" fmla="*/ 2147483647 w 397"/>
              <a:gd name="T77" fmla="*/ 0 h 125"/>
              <a:gd name="T78" fmla="*/ 2147483647 w 397"/>
              <a:gd name="T79" fmla="*/ 2147483647 h 1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7"/>
              <a:gd name="T121" fmla="*/ 0 h 125"/>
              <a:gd name="T122" fmla="*/ 397 w 397"/>
              <a:gd name="T123" fmla="*/ 125 h 1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7" h="125">
                <a:moveTo>
                  <a:pt x="386" y="10"/>
                </a:moveTo>
                <a:lnTo>
                  <a:pt x="376" y="0"/>
                </a:lnTo>
                <a:lnTo>
                  <a:pt x="355" y="0"/>
                </a:lnTo>
                <a:lnTo>
                  <a:pt x="334" y="0"/>
                </a:lnTo>
                <a:lnTo>
                  <a:pt x="303" y="0"/>
                </a:lnTo>
                <a:lnTo>
                  <a:pt x="282" y="0"/>
                </a:lnTo>
                <a:lnTo>
                  <a:pt x="250" y="0"/>
                </a:lnTo>
                <a:lnTo>
                  <a:pt x="229" y="10"/>
                </a:lnTo>
                <a:lnTo>
                  <a:pt x="209" y="10"/>
                </a:lnTo>
                <a:lnTo>
                  <a:pt x="177" y="21"/>
                </a:lnTo>
                <a:lnTo>
                  <a:pt x="156" y="31"/>
                </a:lnTo>
                <a:lnTo>
                  <a:pt x="135" y="41"/>
                </a:lnTo>
                <a:lnTo>
                  <a:pt x="115" y="41"/>
                </a:lnTo>
                <a:lnTo>
                  <a:pt x="83" y="62"/>
                </a:lnTo>
                <a:lnTo>
                  <a:pt x="62" y="73"/>
                </a:lnTo>
                <a:lnTo>
                  <a:pt x="41" y="83"/>
                </a:lnTo>
                <a:lnTo>
                  <a:pt x="21" y="94"/>
                </a:lnTo>
                <a:lnTo>
                  <a:pt x="0" y="104"/>
                </a:lnTo>
                <a:lnTo>
                  <a:pt x="10" y="125"/>
                </a:lnTo>
                <a:lnTo>
                  <a:pt x="31" y="104"/>
                </a:lnTo>
                <a:lnTo>
                  <a:pt x="52" y="94"/>
                </a:lnTo>
                <a:lnTo>
                  <a:pt x="73" y="83"/>
                </a:lnTo>
                <a:lnTo>
                  <a:pt x="94" y="73"/>
                </a:lnTo>
                <a:lnTo>
                  <a:pt x="115" y="62"/>
                </a:lnTo>
                <a:lnTo>
                  <a:pt x="135" y="52"/>
                </a:lnTo>
                <a:lnTo>
                  <a:pt x="167" y="41"/>
                </a:lnTo>
                <a:lnTo>
                  <a:pt x="188" y="31"/>
                </a:lnTo>
                <a:lnTo>
                  <a:pt x="209" y="31"/>
                </a:lnTo>
                <a:lnTo>
                  <a:pt x="229" y="21"/>
                </a:lnTo>
                <a:lnTo>
                  <a:pt x="261" y="21"/>
                </a:lnTo>
                <a:lnTo>
                  <a:pt x="282" y="10"/>
                </a:lnTo>
                <a:lnTo>
                  <a:pt x="303" y="10"/>
                </a:lnTo>
                <a:lnTo>
                  <a:pt x="334" y="10"/>
                </a:lnTo>
                <a:lnTo>
                  <a:pt x="355" y="10"/>
                </a:lnTo>
                <a:lnTo>
                  <a:pt x="376" y="21"/>
                </a:lnTo>
                <a:lnTo>
                  <a:pt x="376" y="0"/>
                </a:lnTo>
                <a:lnTo>
                  <a:pt x="386" y="10"/>
                </a:lnTo>
                <a:lnTo>
                  <a:pt x="397" y="0"/>
                </a:lnTo>
                <a:lnTo>
                  <a:pt x="376" y="0"/>
                </a:lnTo>
                <a:lnTo>
                  <a:pt x="386"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74" name="Freeform 62">
            <a:extLst>
              <a:ext uri="{FF2B5EF4-FFF2-40B4-BE49-F238E27FC236}">
                <a16:creationId xmlns:a16="http://schemas.microsoft.com/office/drawing/2014/main" id="{A8EE397B-7F33-48E9-AEC8-59A66A5C6F9D}"/>
              </a:ext>
            </a:extLst>
          </p:cNvPr>
          <p:cNvSpPr>
            <a:spLocks/>
          </p:cNvSpPr>
          <p:nvPr/>
        </p:nvSpPr>
        <p:spPr bwMode="auto">
          <a:xfrm>
            <a:off x="239713" y="3584575"/>
            <a:ext cx="508000" cy="306388"/>
          </a:xfrm>
          <a:custGeom>
            <a:avLst/>
            <a:gdLst>
              <a:gd name="T0" fmla="*/ 2147483647 w 365"/>
              <a:gd name="T1" fmla="*/ 2147483647 h 229"/>
              <a:gd name="T2" fmla="*/ 2147483647 w 365"/>
              <a:gd name="T3" fmla="*/ 2147483647 h 229"/>
              <a:gd name="T4" fmla="*/ 2147483647 w 365"/>
              <a:gd name="T5" fmla="*/ 2147483647 h 229"/>
              <a:gd name="T6" fmla="*/ 2147483647 w 365"/>
              <a:gd name="T7" fmla="*/ 2147483647 h 229"/>
              <a:gd name="T8" fmla="*/ 2147483647 w 365"/>
              <a:gd name="T9" fmla="*/ 2147483647 h 229"/>
              <a:gd name="T10" fmla="*/ 2147483647 w 365"/>
              <a:gd name="T11" fmla="*/ 2147483647 h 229"/>
              <a:gd name="T12" fmla="*/ 2147483647 w 365"/>
              <a:gd name="T13" fmla="*/ 2147483647 h 229"/>
              <a:gd name="T14" fmla="*/ 2147483647 w 365"/>
              <a:gd name="T15" fmla="*/ 2147483647 h 229"/>
              <a:gd name="T16" fmla="*/ 2147483647 w 365"/>
              <a:gd name="T17" fmla="*/ 2147483647 h 229"/>
              <a:gd name="T18" fmla="*/ 2147483647 w 365"/>
              <a:gd name="T19" fmla="*/ 2147483647 h 229"/>
              <a:gd name="T20" fmla="*/ 2147483647 w 365"/>
              <a:gd name="T21" fmla="*/ 2147483647 h 229"/>
              <a:gd name="T22" fmla="*/ 2147483647 w 365"/>
              <a:gd name="T23" fmla="*/ 2147483647 h 229"/>
              <a:gd name="T24" fmla="*/ 2147483647 w 365"/>
              <a:gd name="T25" fmla="*/ 2147483647 h 229"/>
              <a:gd name="T26" fmla="*/ 2147483647 w 365"/>
              <a:gd name="T27" fmla="*/ 2147483647 h 229"/>
              <a:gd name="T28" fmla="*/ 2147483647 w 365"/>
              <a:gd name="T29" fmla="*/ 2147483647 h 229"/>
              <a:gd name="T30" fmla="*/ 2147483647 w 365"/>
              <a:gd name="T31" fmla="*/ 2147483647 h 229"/>
              <a:gd name="T32" fmla="*/ 2147483647 w 365"/>
              <a:gd name="T33" fmla="*/ 2147483647 h 229"/>
              <a:gd name="T34" fmla="*/ 2147483647 w 365"/>
              <a:gd name="T35" fmla="*/ 2147483647 h 229"/>
              <a:gd name="T36" fmla="*/ 2147483647 w 365"/>
              <a:gd name="T37" fmla="*/ 0 h 229"/>
              <a:gd name="T38" fmla="*/ 2147483647 w 365"/>
              <a:gd name="T39" fmla="*/ 2147483647 h 229"/>
              <a:gd name="T40" fmla="*/ 2147483647 w 365"/>
              <a:gd name="T41" fmla="*/ 2147483647 h 229"/>
              <a:gd name="T42" fmla="*/ 2147483647 w 365"/>
              <a:gd name="T43" fmla="*/ 2147483647 h 229"/>
              <a:gd name="T44" fmla="*/ 2147483647 w 365"/>
              <a:gd name="T45" fmla="*/ 2147483647 h 229"/>
              <a:gd name="T46" fmla="*/ 2147483647 w 365"/>
              <a:gd name="T47" fmla="*/ 2147483647 h 229"/>
              <a:gd name="T48" fmla="*/ 2147483647 w 365"/>
              <a:gd name="T49" fmla="*/ 2147483647 h 229"/>
              <a:gd name="T50" fmla="*/ 2147483647 w 365"/>
              <a:gd name="T51" fmla="*/ 2147483647 h 229"/>
              <a:gd name="T52" fmla="*/ 2147483647 w 365"/>
              <a:gd name="T53" fmla="*/ 2147483647 h 229"/>
              <a:gd name="T54" fmla="*/ 2147483647 w 365"/>
              <a:gd name="T55" fmla="*/ 2147483647 h 229"/>
              <a:gd name="T56" fmla="*/ 2147483647 w 365"/>
              <a:gd name="T57" fmla="*/ 2147483647 h 229"/>
              <a:gd name="T58" fmla="*/ 2147483647 w 365"/>
              <a:gd name="T59" fmla="*/ 2147483647 h 229"/>
              <a:gd name="T60" fmla="*/ 2147483647 w 365"/>
              <a:gd name="T61" fmla="*/ 2147483647 h 229"/>
              <a:gd name="T62" fmla="*/ 2147483647 w 365"/>
              <a:gd name="T63" fmla="*/ 2147483647 h 229"/>
              <a:gd name="T64" fmla="*/ 2147483647 w 365"/>
              <a:gd name="T65" fmla="*/ 2147483647 h 229"/>
              <a:gd name="T66" fmla="*/ 2147483647 w 365"/>
              <a:gd name="T67" fmla="*/ 2147483647 h 229"/>
              <a:gd name="T68" fmla="*/ 2147483647 w 365"/>
              <a:gd name="T69" fmla="*/ 2147483647 h 229"/>
              <a:gd name="T70" fmla="*/ 2147483647 w 365"/>
              <a:gd name="T71" fmla="*/ 2147483647 h 229"/>
              <a:gd name="T72" fmla="*/ 2147483647 w 365"/>
              <a:gd name="T73" fmla="*/ 2147483647 h 229"/>
              <a:gd name="T74" fmla="*/ 0 w 365"/>
              <a:gd name="T75" fmla="*/ 2147483647 h 229"/>
              <a:gd name="T76" fmla="*/ 2147483647 w 365"/>
              <a:gd name="T77" fmla="*/ 2147483647 h 229"/>
              <a:gd name="T78" fmla="*/ 2147483647 w 365"/>
              <a:gd name="T79" fmla="*/ 2147483647 h 2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5"/>
              <a:gd name="T121" fmla="*/ 0 h 229"/>
              <a:gd name="T122" fmla="*/ 365 w 365"/>
              <a:gd name="T123" fmla="*/ 229 h 2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5" h="229">
                <a:moveTo>
                  <a:pt x="31" y="219"/>
                </a:moveTo>
                <a:lnTo>
                  <a:pt x="20" y="229"/>
                </a:lnTo>
                <a:lnTo>
                  <a:pt x="52" y="229"/>
                </a:lnTo>
                <a:lnTo>
                  <a:pt x="73" y="229"/>
                </a:lnTo>
                <a:lnTo>
                  <a:pt x="104" y="219"/>
                </a:lnTo>
                <a:lnTo>
                  <a:pt x="125" y="209"/>
                </a:lnTo>
                <a:lnTo>
                  <a:pt x="146" y="198"/>
                </a:lnTo>
                <a:lnTo>
                  <a:pt x="167" y="188"/>
                </a:lnTo>
                <a:lnTo>
                  <a:pt x="188" y="167"/>
                </a:lnTo>
                <a:lnTo>
                  <a:pt x="208" y="156"/>
                </a:lnTo>
                <a:lnTo>
                  <a:pt x="229" y="135"/>
                </a:lnTo>
                <a:lnTo>
                  <a:pt x="250" y="125"/>
                </a:lnTo>
                <a:lnTo>
                  <a:pt x="271" y="104"/>
                </a:lnTo>
                <a:lnTo>
                  <a:pt x="292" y="83"/>
                </a:lnTo>
                <a:lnTo>
                  <a:pt x="302" y="62"/>
                </a:lnTo>
                <a:lnTo>
                  <a:pt x="323" y="52"/>
                </a:lnTo>
                <a:lnTo>
                  <a:pt x="344" y="31"/>
                </a:lnTo>
                <a:lnTo>
                  <a:pt x="365" y="10"/>
                </a:lnTo>
                <a:lnTo>
                  <a:pt x="355" y="0"/>
                </a:lnTo>
                <a:lnTo>
                  <a:pt x="334" y="21"/>
                </a:lnTo>
                <a:lnTo>
                  <a:pt x="313" y="41"/>
                </a:lnTo>
                <a:lnTo>
                  <a:pt x="292" y="52"/>
                </a:lnTo>
                <a:lnTo>
                  <a:pt x="282" y="73"/>
                </a:lnTo>
                <a:lnTo>
                  <a:pt x="261" y="94"/>
                </a:lnTo>
                <a:lnTo>
                  <a:pt x="240" y="104"/>
                </a:lnTo>
                <a:lnTo>
                  <a:pt x="219" y="125"/>
                </a:lnTo>
                <a:lnTo>
                  <a:pt x="198" y="146"/>
                </a:lnTo>
                <a:lnTo>
                  <a:pt x="177" y="156"/>
                </a:lnTo>
                <a:lnTo>
                  <a:pt x="167" y="167"/>
                </a:lnTo>
                <a:lnTo>
                  <a:pt x="146" y="188"/>
                </a:lnTo>
                <a:lnTo>
                  <a:pt x="125" y="198"/>
                </a:lnTo>
                <a:lnTo>
                  <a:pt x="94" y="198"/>
                </a:lnTo>
                <a:lnTo>
                  <a:pt x="73" y="209"/>
                </a:lnTo>
                <a:lnTo>
                  <a:pt x="52" y="219"/>
                </a:lnTo>
                <a:lnTo>
                  <a:pt x="20" y="219"/>
                </a:lnTo>
                <a:lnTo>
                  <a:pt x="20" y="229"/>
                </a:lnTo>
                <a:lnTo>
                  <a:pt x="20" y="219"/>
                </a:lnTo>
                <a:lnTo>
                  <a:pt x="0" y="219"/>
                </a:lnTo>
                <a:lnTo>
                  <a:pt x="20" y="229"/>
                </a:lnTo>
                <a:lnTo>
                  <a:pt x="31" y="2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75" name="Freeform 63">
            <a:extLst>
              <a:ext uri="{FF2B5EF4-FFF2-40B4-BE49-F238E27FC236}">
                <a16:creationId xmlns:a16="http://schemas.microsoft.com/office/drawing/2014/main" id="{7306690A-22E8-45F9-851D-8EDB0388359B}"/>
              </a:ext>
            </a:extLst>
          </p:cNvPr>
          <p:cNvSpPr>
            <a:spLocks/>
          </p:cNvSpPr>
          <p:nvPr/>
        </p:nvSpPr>
        <p:spPr bwMode="auto">
          <a:xfrm>
            <a:off x="268288" y="3878263"/>
            <a:ext cx="596900" cy="139700"/>
          </a:xfrm>
          <a:custGeom>
            <a:avLst/>
            <a:gdLst>
              <a:gd name="T0" fmla="*/ 2147483647 w 429"/>
              <a:gd name="T1" fmla="*/ 2147483647 h 104"/>
              <a:gd name="T2" fmla="*/ 2147483647 w 429"/>
              <a:gd name="T3" fmla="*/ 2147483647 h 104"/>
              <a:gd name="T4" fmla="*/ 2147483647 w 429"/>
              <a:gd name="T5" fmla="*/ 2147483647 h 104"/>
              <a:gd name="T6" fmla="*/ 2147483647 w 429"/>
              <a:gd name="T7" fmla="*/ 2147483647 h 104"/>
              <a:gd name="T8" fmla="*/ 2147483647 w 429"/>
              <a:gd name="T9" fmla="*/ 2147483647 h 104"/>
              <a:gd name="T10" fmla="*/ 2147483647 w 429"/>
              <a:gd name="T11" fmla="*/ 2147483647 h 104"/>
              <a:gd name="T12" fmla="*/ 2147483647 w 429"/>
              <a:gd name="T13" fmla="*/ 2147483647 h 104"/>
              <a:gd name="T14" fmla="*/ 2147483647 w 429"/>
              <a:gd name="T15" fmla="*/ 2147483647 h 104"/>
              <a:gd name="T16" fmla="*/ 2147483647 w 429"/>
              <a:gd name="T17" fmla="*/ 2147483647 h 104"/>
              <a:gd name="T18" fmla="*/ 2147483647 w 429"/>
              <a:gd name="T19" fmla="*/ 2147483647 h 104"/>
              <a:gd name="T20" fmla="*/ 2147483647 w 429"/>
              <a:gd name="T21" fmla="*/ 2147483647 h 104"/>
              <a:gd name="T22" fmla="*/ 2147483647 w 429"/>
              <a:gd name="T23" fmla="*/ 2147483647 h 104"/>
              <a:gd name="T24" fmla="*/ 2147483647 w 429"/>
              <a:gd name="T25" fmla="*/ 2147483647 h 104"/>
              <a:gd name="T26" fmla="*/ 2147483647 w 429"/>
              <a:gd name="T27" fmla="*/ 2147483647 h 104"/>
              <a:gd name="T28" fmla="*/ 2147483647 w 429"/>
              <a:gd name="T29" fmla="*/ 2147483647 h 104"/>
              <a:gd name="T30" fmla="*/ 2147483647 w 429"/>
              <a:gd name="T31" fmla="*/ 2147483647 h 104"/>
              <a:gd name="T32" fmla="*/ 2147483647 w 429"/>
              <a:gd name="T33" fmla="*/ 2147483647 h 104"/>
              <a:gd name="T34" fmla="*/ 2147483647 w 429"/>
              <a:gd name="T35" fmla="*/ 0 h 104"/>
              <a:gd name="T36" fmla="*/ 0 w 429"/>
              <a:gd name="T37" fmla="*/ 2147483647 h 104"/>
              <a:gd name="T38" fmla="*/ 2147483647 w 429"/>
              <a:gd name="T39" fmla="*/ 2147483647 h 104"/>
              <a:gd name="T40" fmla="*/ 2147483647 w 429"/>
              <a:gd name="T41" fmla="*/ 2147483647 h 104"/>
              <a:gd name="T42" fmla="*/ 2147483647 w 429"/>
              <a:gd name="T43" fmla="*/ 2147483647 h 104"/>
              <a:gd name="T44" fmla="*/ 2147483647 w 429"/>
              <a:gd name="T45" fmla="*/ 2147483647 h 104"/>
              <a:gd name="T46" fmla="*/ 2147483647 w 429"/>
              <a:gd name="T47" fmla="*/ 2147483647 h 104"/>
              <a:gd name="T48" fmla="*/ 2147483647 w 429"/>
              <a:gd name="T49" fmla="*/ 2147483647 h 104"/>
              <a:gd name="T50" fmla="*/ 2147483647 w 429"/>
              <a:gd name="T51" fmla="*/ 2147483647 h 104"/>
              <a:gd name="T52" fmla="*/ 2147483647 w 429"/>
              <a:gd name="T53" fmla="*/ 2147483647 h 104"/>
              <a:gd name="T54" fmla="*/ 2147483647 w 429"/>
              <a:gd name="T55" fmla="*/ 2147483647 h 104"/>
              <a:gd name="T56" fmla="*/ 2147483647 w 429"/>
              <a:gd name="T57" fmla="*/ 2147483647 h 104"/>
              <a:gd name="T58" fmla="*/ 2147483647 w 429"/>
              <a:gd name="T59" fmla="*/ 2147483647 h 104"/>
              <a:gd name="T60" fmla="*/ 2147483647 w 429"/>
              <a:gd name="T61" fmla="*/ 2147483647 h 104"/>
              <a:gd name="T62" fmla="*/ 2147483647 w 429"/>
              <a:gd name="T63" fmla="*/ 2147483647 h 104"/>
              <a:gd name="T64" fmla="*/ 2147483647 w 429"/>
              <a:gd name="T65" fmla="*/ 2147483647 h 104"/>
              <a:gd name="T66" fmla="*/ 2147483647 w 429"/>
              <a:gd name="T67" fmla="*/ 2147483647 h 104"/>
              <a:gd name="T68" fmla="*/ 2147483647 w 429"/>
              <a:gd name="T69" fmla="*/ 2147483647 h 104"/>
              <a:gd name="T70" fmla="*/ 2147483647 w 429"/>
              <a:gd name="T71" fmla="*/ 2147483647 h 104"/>
              <a:gd name="T72" fmla="*/ 2147483647 w 429"/>
              <a:gd name="T73" fmla="*/ 2147483647 h 104"/>
              <a:gd name="T74" fmla="*/ 2147483647 w 429"/>
              <a:gd name="T75" fmla="*/ 2147483647 h 104"/>
              <a:gd name="T76" fmla="*/ 2147483647 w 429"/>
              <a:gd name="T77" fmla="*/ 2147483647 h 104"/>
              <a:gd name="T78" fmla="*/ 2147483647 w 429"/>
              <a:gd name="T79" fmla="*/ 2147483647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9"/>
              <a:gd name="T121" fmla="*/ 0 h 104"/>
              <a:gd name="T122" fmla="*/ 429 w 429"/>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9" h="104">
                <a:moveTo>
                  <a:pt x="387" y="94"/>
                </a:moveTo>
                <a:lnTo>
                  <a:pt x="387" y="73"/>
                </a:lnTo>
                <a:lnTo>
                  <a:pt x="356" y="83"/>
                </a:lnTo>
                <a:lnTo>
                  <a:pt x="335" y="83"/>
                </a:lnTo>
                <a:lnTo>
                  <a:pt x="314" y="83"/>
                </a:lnTo>
                <a:lnTo>
                  <a:pt x="282" y="83"/>
                </a:lnTo>
                <a:lnTo>
                  <a:pt x="262" y="83"/>
                </a:lnTo>
                <a:lnTo>
                  <a:pt x="241" y="83"/>
                </a:lnTo>
                <a:lnTo>
                  <a:pt x="209" y="83"/>
                </a:lnTo>
                <a:lnTo>
                  <a:pt x="188" y="73"/>
                </a:lnTo>
                <a:lnTo>
                  <a:pt x="168" y="73"/>
                </a:lnTo>
                <a:lnTo>
                  <a:pt x="136" y="63"/>
                </a:lnTo>
                <a:lnTo>
                  <a:pt x="115" y="52"/>
                </a:lnTo>
                <a:lnTo>
                  <a:pt x="94" y="42"/>
                </a:lnTo>
                <a:lnTo>
                  <a:pt x="74" y="31"/>
                </a:lnTo>
                <a:lnTo>
                  <a:pt x="53" y="21"/>
                </a:lnTo>
                <a:lnTo>
                  <a:pt x="32" y="10"/>
                </a:lnTo>
                <a:lnTo>
                  <a:pt x="11" y="0"/>
                </a:lnTo>
                <a:lnTo>
                  <a:pt x="0" y="10"/>
                </a:lnTo>
                <a:lnTo>
                  <a:pt x="21" y="31"/>
                </a:lnTo>
                <a:lnTo>
                  <a:pt x="42" y="42"/>
                </a:lnTo>
                <a:lnTo>
                  <a:pt x="63" y="52"/>
                </a:lnTo>
                <a:lnTo>
                  <a:pt x="84" y="63"/>
                </a:lnTo>
                <a:lnTo>
                  <a:pt x="115" y="73"/>
                </a:lnTo>
                <a:lnTo>
                  <a:pt x="136" y="73"/>
                </a:lnTo>
                <a:lnTo>
                  <a:pt x="157" y="83"/>
                </a:lnTo>
                <a:lnTo>
                  <a:pt x="188" y="94"/>
                </a:lnTo>
                <a:lnTo>
                  <a:pt x="209" y="94"/>
                </a:lnTo>
                <a:lnTo>
                  <a:pt x="241" y="94"/>
                </a:lnTo>
                <a:lnTo>
                  <a:pt x="262" y="104"/>
                </a:lnTo>
                <a:lnTo>
                  <a:pt x="282" y="104"/>
                </a:lnTo>
                <a:lnTo>
                  <a:pt x="314" y="104"/>
                </a:lnTo>
                <a:lnTo>
                  <a:pt x="335" y="104"/>
                </a:lnTo>
                <a:lnTo>
                  <a:pt x="366" y="94"/>
                </a:lnTo>
                <a:lnTo>
                  <a:pt x="387" y="94"/>
                </a:lnTo>
                <a:lnTo>
                  <a:pt x="376" y="73"/>
                </a:lnTo>
                <a:lnTo>
                  <a:pt x="387" y="94"/>
                </a:lnTo>
                <a:lnTo>
                  <a:pt x="429" y="73"/>
                </a:lnTo>
                <a:lnTo>
                  <a:pt x="387" y="73"/>
                </a:lnTo>
                <a:lnTo>
                  <a:pt x="387" y="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76" name="Freeform 64">
            <a:extLst>
              <a:ext uri="{FF2B5EF4-FFF2-40B4-BE49-F238E27FC236}">
                <a16:creationId xmlns:a16="http://schemas.microsoft.com/office/drawing/2014/main" id="{1968F4A6-428F-4407-AF7E-0A31F84EBA05}"/>
              </a:ext>
            </a:extLst>
          </p:cNvPr>
          <p:cNvSpPr>
            <a:spLocks/>
          </p:cNvSpPr>
          <p:nvPr/>
        </p:nvSpPr>
        <p:spPr bwMode="auto">
          <a:xfrm>
            <a:off x="341313" y="3975100"/>
            <a:ext cx="465137" cy="630238"/>
          </a:xfrm>
          <a:custGeom>
            <a:avLst/>
            <a:gdLst>
              <a:gd name="T0" fmla="*/ 2147483647 w 334"/>
              <a:gd name="T1" fmla="*/ 2147483647 h 470"/>
              <a:gd name="T2" fmla="*/ 2147483647 w 334"/>
              <a:gd name="T3" fmla="*/ 2147483647 h 470"/>
              <a:gd name="T4" fmla="*/ 2147483647 w 334"/>
              <a:gd name="T5" fmla="*/ 2147483647 h 470"/>
              <a:gd name="T6" fmla="*/ 2147483647 w 334"/>
              <a:gd name="T7" fmla="*/ 2147483647 h 470"/>
              <a:gd name="T8" fmla="*/ 2147483647 w 334"/>
              <a:gd name="T9" fmla="*/ 2147483647 h 470"/>
              <a:gd name="T10" fmla="*/ 2147483647 w 334"/>
              <a:gd name="T11" fmla="*/ 2147483647 h 470"/>
              <a:gd name="T12" fmla="*/ 2147483647 w 334"/>
              <a:gd name="T13" fmla="*/ 2147483647 h 470"/>
              <a:gd name="T14" fmla="*/ 2147483647 w 334"/>
              <a:gd name="T15" fmla="*/ 2147483647 h 470"/>
              <a:gd name="T16" fmla="*/ 2147483647 w 334"/>
              <a:gd name="T17" fmla="*/ 2147483647 h 470"/>
              <a:gd name="T18" fmla="*/ 2147483647 w 334"/>
              <a:gd name="T19" fmla="*/ 2147483647 h 470"/>
              <a:gd name="T20" fmla="*/ 2147483647 w 334"/>
              <a:gd name="T21" fmla="*/ 2147483647 h 470"/>
              <a:gd name="T22" fmla="*/ 2147483647 w 334"/>
              <a:gd name="T23" fmla="*/ 2147483647 h 470"/>
              <a:gd name="T24" fmla="*/ 2147483647 w 334"/>
              <a:gd name="T25" fmla="*/ 2147483647 h 470"/>
              <a:gd name="T26" fmla="*/ 2147483647 w 334"/>
              <a:gd name="T27" fmla="*/ 2147483647 h 470"/>
              <a:gd name="T28" fmla="*/ 2147483647 w 334"/>
              <a:gd name="T29" fmla="*/ 2147483647 h 470"/>
              <a:gd name="T30" fmla="*/ 2147483647 w 334"/>
              <a:gd name="T31" fmla="*/ 2147483647 h 470"/>
              <a:gd name="T32" fmla="*/ 2147483647 w 334"/>
              <a:gd name="T33" fmla="*/ 2147483647 h 470"/>
              <a:gd name="T34" fmla="*/ 2147483647 w 334"/>
              <a:gd name="T35" fmla="*/ 2147483647 h 470"/>
              <a:gd name="T36" fmla="*/ 2147483647 w 334"/>
              <a:gd name="T37" fmla="*/ 0 h 470"/>
              <a:gd name="T38" fmla="*/ 2147483647 w 334"/>
              <a:gd name="T39" fmla="*/ 2147483647 h 470"/>
              <a:gd name="T40" fmla="*/ 2147483647 w 334"/>
              <a:gd name="T41" fmla="*/ 2147483647 h 470"/>
              <a:gd name="T42" fmla="*/ 2147483647 w 334"/>
              <a:gd name="T43" fmla="*/ 2147483647 h 470"/>
              <a:gd name="T44" fmla="*/ 2147483647 w 334"/>
              <a:gd name="T45" fmla="*/ 2147483647 h 470"/>
              <a:gd name="T46" fmla="*/ 2147483647 w 334"/>
              <a:gd name="T47" fmla="*/ 2147483647 h 470"/>
              <a:gd name="T48" fmla="*/ 2147483647 w 334"/>
              <a:gd name="T49" fmla="*/ 2147483647 h 470"/>
              <a:gd name="T50" fmla="*/ 2147483647 w 334"/>
              <a:gd name="T51" fmla="*/ 2147483647 h 470"/>
              <a:gd name="T52" fmla="*/ 2147483647 w 334"/>
              <a:gd name="T53" fmla="*/ 2147483647 h 470"/>
              <a:gd name="T54" fmla="*/ 2147483647 w 334"/>
              <a:gd name="T55" fmla="*/ 2147483647 h 470"/>
              <a:gd name="T56" fmla="*/ 2147483647 w 334"/>
              <a:gd name="T57" fmla="*/ 2147483647 h 470"/>
              <a:gd name="T58" fmla="*/ 2147483647 w 334"/>
              <a:gd name="T59" fmla="*/ 2147483647 h 470"/>
              <a:gd name="T60" fmla="*/ 2147483647 w 334"/>
              <a:gd name="T61" fmla="*/ 2147483647 h 470"/>
              <a:gd name="T62" fmla="*/ 2147483647 w 334"/>
              <a:gd name="T63" fmla="*/ 2147483647 h 470"/>
              <a:gd name="T64" fmla="*/ 2147483647 w 334"/>
              <a:gd name="T65" fmla="*/ 2147483647 h 470"/>
              <a:gd name="T66" fmla="*/ 2147483647 w 334"/>
              <a:gd name="T67" fmla="*/ 2147483647 h 470"/>
              <a:gd name="T68" fmla="*/ 0 w 334"/>
              <a:gd name="T69" fmla="*/ 2147483647 h 470"/>
              <a:gd name="T70" fmla="*/ 0 w 334"/>
              <a:gd name="T71" fmla="*/ 2147483647 h 470"/>
              <a:gd name="T72" fmla="*/ 2147483647 w 334"/>
              <a:gd name="T73" fmla="*/ 2147483647 h 4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4"/>
              <a:gd name="T112" fmla="*/ 0 h 470"/>
              <a:gd name="T113" fmla="*/ 334 w 334"/>
              <a:gd name="T114" fmla="*/ 470 h 4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4" h="470">
                <a:moveTo>
                  <a:pt x="10" y="470"/>
                </a:moveTo>
                <a:lnTo>
                  <a:pt x="10" y="470"/>
                </a:lnTo>
                <a:lnTo>
                  <a:pt x="31" y="449"/>
                </a:lnTo>
                <a:lnTo>
                  <a:pt x="52" y="418"/>
                </a:lnTo>
                <a:lnTo>
                  <a:pt x="73" y="386"/>
                </a:lnTo>
                <a:lnTo>
                  <a:pt x="94" y="355"/>
                </a:lnTo>
                <a:lnTo>
                  <a:pt x="115" y="324"/>
                </a:lnTo>
                <a:lnTo>
                  <a:pt x="125" y="292"/>
                </a:lnTo>
                <a:lnTo>
                  <a:pt x="146" y="261"/>
                </a:lnTo>
                <a:lnTo>
                  <a:pt x="167" y="230"/>
                </a:lnTo>
                <a:lnTo>
                  <a:pt x="177" y="198"/>
                </a:lnTo>
                <a:lnTo>
                  <a:pt x="198" y="167"/>
                </a:lnTo>
                <a:lnTo>
                  <a:pt x="219" y="136"/>
                </a:lnTo>
                <a:lnTo>
                  <a:pt x="240" y="115"/>
                </a:lnTo>
                <a:lnTo>
                  <a:pt x="261" y="84"/>
                </a:lnTo>
                <a:lnTo>
                  <a:pt x="282" y="63"/>
                </a:lnTo>
                <a:lnTo>
                  <a:pt x="303" y="42"/>
                </a:lnTo>
                <a:lnTo>
                  <a:pt x="334" y="21"/>
                </a:lnTo>
                <a:lnTo>
                  <a:pt x="323" y="0"/>
                </a:lnTo>
                <a:lnTo>
                  <a:pt x="292" y="31"/>
                </a:lnTo>
                <a:lnTo>
                  <a:pt x="271" y="52"/>
                </a:lnTo>
                <a:lnTo>
                  <a:pt x="250" y="73"/>
                </a:lnTo>
                <a:lnTo>
                  <a:pt x="219" y="104"/>
                </a:lnTo>
                <a:lnTo>
                  <a:pt x="198" y="136"/>
                </a:lnTo>
                <a:lnTo>
                  <a:pt x="188" y="157"/>
                </a:lnTo>
                <a:lnTo>
                  <a:pt x="167" y="188"/>
                </a:lnTo>
                <a:lnTo>
                  <a:pt x="146" y="219"/>
                </a:lnTo>
                <a:lnTo>
                  <a:pt x="125" y="251"/>
                </a:lnTo>
                <a:lnTo>
                  <a:pt x="115" y="282"/>
                </a:lnTo>
                <a:lnTo>
                  <a:pt x="94" y="313"/>
                </a:lnTo>
                <a:lnTo>
                  <a:pt x="83" y="345"/>
                </a:lnTo>
                <a:lnTo>
                  <a:pt x="62" y="376"/>
                </a:lnTo>
                <a:lnTo>
                  <a:pt x="41" y="407"/>
                </a:lnTo>
                <a:lnTo>
                  <a:pt x="21" y="439"/>
                </a:lnTo>
                <a:lnTo>
                  <a:pt x="0" y="459"/>
                </a:lnTo>
                <a:lnTo>
                  <a:pt x="10" y="4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77" name="Freeform 65">
            <a:extLst>
              <a:ext uri="{FF2B5EF4-FFF2-40B4-BE49-F238E27FC236}">
                <a16:creationId xmlns:a16="http://schemas.microsoft.com/office/drawing/2014/main" id="{75EA0540-3F55-4550-BA90-DD87489A806B}"/>
              </a:ext>
            </a:extLst>
          </p:cNvPr>
          <p:cNvSpPr>
            <a:spLocks/>
          </p:cNvSpPr>
          <p:nvPr/>
        </p:nvSpPr>
        <p:spPr bwMode="auto">
          <a:xfrm>
            <a:off x="-36513" y="4589463"/>
            <a:ext cx="392113" cy="266700"/>
          </a:xfrm>
          <a:custGeom>
            <a:avLst/>
            <a:gdLst>
              <a:gd name="T0" fmla="*/ 2147483647 w 282"/>
              <a:gd name="T1" fmla="*/ 2147483647 h 199"/>
              <a:gd name="T2" fmla="*/ 2147483647 w 282"/>
              <a:gd name="T3" fmla="*/ 2147483647 h 199"/>
              <a:gd name="T4" fmla="*/ 2147483647 w 282"/>
              <a:gd name="T5" fmla="*/ 2147483647 h 199"/>
              <a:gd name="T6" fmla="*/ 2147483647 w 282"/>
              <a:gd name="T7" fmla="*/ 2147483647 h 199"/>
              <a:gd name="T8" fmla="*/ 2147483647 w 282"/>
              <a:gd name="T9" fmla="*/ 2147483647 h 199"/>
              <a:gd name="T10" fmla="*/ 2147483647 w 282"/>
              <a:gd name="T11" fmla="*/ 2147483647 h 199"/>
              <a:gd name="T12" fmla="*/ 2147483647 w 282"/>
              <a:gd name="T13" fmla="*/ 2147483647 h 199"/>
              <a:gd name="T14" fmla="*/ 2147483647 w 282"/>
              <a:gd name="T15" fmla="*/ 2147483647 h 199"/>
              <a:gd name="T16" fmla="*/ 2147483647 w 282"/>
              <a:gd name="T17" fmla="*/ 2147483647 h 199"/>
              <a:gd name="T18" fmla="*/ 2147483647 w 282"/>
              <a:gd name="T19" fmla="*/ 2147483647 h 199"/>
              <a:gd name="T20" fmla="*/ 2147483647 w 282"/>
              <a:gd name="T21" fmla="*/ 2147483647 h 199"/>
              <a:gd name="T22" fmla="*/ 2147483647 w 282"/>
              <a:gd name="T23" fmla="*/ 2147483647 h 199"/>
              <a:gd name="T24" fmla="*/ 2147483647 w 282"/>
              <a:gd name="T25" fmla="*/ 2147483647 h 199"/>
              <a:gd name="T26" fmla="*/ 2147483647 w 282"/>
              <a:gd name="T27" fmla="*/ 2147483647 h 199"/>
              <a:gd name="T28" fmla="*/ 2147483647 w 282"/>
              <a:gd name="T29" fmla="*/ 2147483647 h 199"/>
              <a:gd name="T30" fmla="*/ 2147483647 w 282"/>
              <a:gd name="T31" fmla="*/ 2147483647 h 199"/>
              <a:gd name="T32" fmla="*/ 2147483647 w 282"/>
              <a:gd name="T33" fmla="*/ 2147483647 h 199"/>
              <a:gd name="T34" fmla="*/ 2147483647 w 282"/>
              <a:gd name="T35" fmla="*/ 2147483647 h 199"/>
              <a:gd name="T36" fmla="*/ 2147483647 w 282"/>
              <a:gd name="T37" fmla="*/ 0 h 199"/>
              <a:gd name="T38" fmla="*/ 2147483647 w 282"/>
              <a:gd name="T39" fmla="*/ 2147483647 h 199"/>
              <a:gd name="T40" fmla="*/ 2147483647 w 282"/>
              <a:gd name="T41" fmla="*/ 2147483647 h 199"/>
              <a:gd name="T42" fmla="*/ 2147483647 w 282"/>
              <a:gd name="T43" fmla="*/ 2147483647 h 199"/>
              <a:gd name="T44" fmla="*/ 2147483647 w 282"/>
              <a:gd name="T45" fmla="*/ 2147483647 h 199"/>
              <a:gd name="T46" fmla="*/ 2147483647 w 282"/>
              <a:gd name="T47" fmla="*/ 2147483647 h 199"/>
              <a:gd name="T48" fmla="*/ 2147483647 w 282"/>
              <a:gd name="T49" fmla="*/ 2147483647 h 199"/>
              <a:gd name="T50" fmla="*/ 2147483647 w 282"/>
              <a:gd name="T51" fmla="*/ 2147483647 h 199"/>
              <a:gd name="T52" fmla="*/ 2147483647 w 282"/>
              <a:gd name="T53" fmla="*/ 2147483647 h 199"/>
              <a:gd name="T54" fmla="*/ 2147483647 w 282"/>
              <a:gd name="T55" fmla="*/ 2147483647 h 199"/>
              <a:gd name="T56" fmla="*/ 2147483647 w 282"/>
              <a:gd name="T57" fmla="*/ 2147483647 h 199"/>
              <a:gd name="T58" fmla="*/ 2147483647 w 282"/>
              <a:gd name="T59" fmla="*/ 2147483647 h 199"/>
              <a:gd name="T60" fmla="*/ 2147483647 w 282"/>
              <a:gd name="T61" fmla="*/ 2147483647 h 199"/>
              <a:gd name="T62" fmla="*/ 2147483647 w 282"/>
              <a:gd name="T63" fmla="*/ 2147483647 h 199"/>
              <a:gd name="T64" fmla="*/ 2147483647 w 282"/>
              <a:gd name="T65" fmla="*/ 2147483647 h 199"/>
              <a:gd name="T66" fmla="*/ 2147483647 w 282"/>
              <a:gd name="T67" fmla="*/ 2147483647 h 199"/>
              <a:gd name="T68" fmla="*/ 2147483647 w 282"/>
              <a:gd name="T69" fmla="*/ 2147483647 h 199"/>
              <a:gd name="T70" fmla="*/ 2147483647 w 282"/>
              <a:gd name="T71" fmla="*/ 2147483647 h 199"/>
              <a:gd name="T72" fmla="*/ 2147483647 w 282"/>
              <a:gd name="T73" fmla="*/ 2147483647 h 199"/>
              <a:gd name="T74" fmla="*/ 0 w 282"/>
              <a:gd name="T75" fmla="*/ 2147483647 h 199"/>
              <a:gd name="T76" fmla="*/ 2147483647 w 282"/>
              <a:gd name="T77" fmla="*/ 2147483647 h 199"/>
              <a:gd name="T78" fmla="*/ 2147483647 w 282"/>
              <a:gd name="T79" fmla="*/ 2147483647 h 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2"/>
              <a:gd name="T121" fmla="*/ 0 h 199"/>
              <a:gd name="T122" fmla="*/ 282 w 282"/>
              <a:gd name="T123" fmla="*/ 199 h 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2" h="199">
                <a:moveTo>
                  <a:pt x="21" y="188"/>
                </a:moveTo>
                <a:lnTo>
                  <a:pt x="21" y="199"/>
                </a:lnTo>
                <a:lnTo>
                  <a:pt x="42" y="199"/>
                </a:lnTo>
                <a:lnTo>
                  <a:pt x="63" y="188"/>
                </a:lnTo>
                <a:lnTo>
                  <a:pt x="84" y="178"/>
                </a:lnTo>
                <a:lnTo>
                  <a:pt x="105" y="178"/>
                </a:lnTo>
                <a:lnTo>
                  <a:pt x="115" y="167"/>
                </a:lnTo>
                <a:lnTo>
                  <a:pt x="136" y="147"/>
                </a:lnTo>
                <a:lnTo>
                  <a:pt x="146" y="136"/>
                </a:lnTo>
                <a:lnTo>
                  <a:pt x="167" y="126"/>
                </a:lnTo>
                <a:lnTo>
                  <a:pt x="178" y="115"/>
                </a:lnTo>
                <a:lnTo>
                  <a:pt x="199" y="105"/>
                </a:lnTo>
                <a:lnTo>
                  <a:pt x="209" y="84"/>
                </a:lnTo>
                <a:lnTo>
                  <a:pt x="230" y="73"/>
                </a:lnTo>
                <a:lnTo>
                  <a:pt x="240" y="53"/>
                </a:lnTo>
                <a:lnTo>
                  <a:pt x="251" y="42"/>
                </a:lnTo>
                <a:lnTo>
                  <a:pt x="272" y="32"/>
                </a:lnTo>
                <a:lnTo>
                  <a:pt x="282" y="11"/>
                </a:lnTo>
                <a:lnTo>
                  <a:pt x="272" y="0"/>
                </a:lnTo>
                <a:lnTo>
                  <a:pt x="261" y="21"/>
                </a:lnTo>
                <a:lnTo>
                  <a:pt x="240" y="32"/>
                </a:lnTo>
                <a:lnTo>
                  <a:pt x="230" y="42"/>
                </a:lnTo>
                <a:lnTo>
                  <a:pt x="219" y="63"/>
                </a:lnTo>
                <a:lnTo>
                  <a:pt x="199" y="73"/>
                </a:lnTo>
                <a:lnTo>
                  <a:pt x="188" y="84"/>
                </a:lnTo>
                <a:lnTo>
                  <a:pt x="178" y="105"/>
                </a:lnTo>
                <a:lnTo>
                  <a:pt x="157" y="115"/>
                </a:lnTo>
                <a:lnTo>
                  <a:pt x="146" y="126"/>
                </a:lnTo>
                <a:lnTo>
                  <a:pt x="125" y="136"/>
                </a:lnTo>
                <a:lnTo>
                  <a:pt x="105" y="147"/>
                </a:lnTo>
                <a:lnTo>
                  <a:pt x="94" y="157"/>
                </a:lnTo>
                <a:lnTo>
                  <a:pt x="73" y="167"/>
                </a:lnTo>
                <a:lnTo>
                  <a:pt x="52" y="178"/>
                </a:lnTo>
                <a:lnTo>
                  <a:pt x="42" y="178"/>
                </a:lnTo>
                <a:lnTo>
                  <a:pt x="21" y="188"/>
                </a:lnTo>
                <a:lnTo>
                  <a:pt x="21" y="199"/>
                </a:lnTo>
                <a:lnTo>
                  <a:pt x="21" y="188"/>
                </a:lnTo>
                <a:lnTo>
                  <a:pt x="0" y="188"/>
                </a:lnTo>
                <a:lnTo>
                  <a:pt x="21" y="199"/>
                </a:lnTo>
                <a:lnTo>
                  <a:pt x="21" y="18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78" name="Freeform 66">
            <a:extLst>
              <a:ext uri="{FF2B5EF4-FFF2-40B4-BE49-F238E27FC236}">
                <a16:creationId xmlns:a16="http://schemas.microsoft.com/office/drawing/2014/main" id="{AA5C2B4B-A8D6-4102-A195-562EF477BB55}"/>
              </a:ext>
            </a:extLst>
          </p:cNvPr>
          <p:cNvSpPr>
            <a:spLocks/>
          </p:cNvSpPr>
          <p:nvPr/>
        </p:nvSpPr>
        <p:spPr bwMode="auto">
          <a:xfrm>
            <a:off x="-6350" y="4841875"/>
            <a:ext cx="377825" cy="71438"/>
          </a:xfrm>
          <a:custGeom>
            <a:avLst/>
            <a:gdLst>
              <a:gd name="T0" fmla="*/ 2147483647 w 272"/>
              <a:gd name="T1" fmla="*/ 0 h 53"/>
              <a:gd name="T2" fmla="*/ 2147483647 w 272"/>
              <a:gd name="T3" fmla="*/ 0 h 53"/>
              <a:gd name="T4" fmla="*/ 2147483647 w 272"/>
              <a:gd name="T5" fmla="*/ 2147483647 h 53"/>
              <a:gd name="T6" fmla="*/ 2147483647 w 272"/>
              <a:gd name="T7" fmla="*/ 2147483647 h 53"/>
              <a:gd name="T8" fmla="*/ 2147483647 w 272"/>
              <a:gd name="T9" fmla="*/ 2147483647 h 53"/>
              <a:gd name="T10" fmla="*/ 2147483647 w 272"/>
              <a:gd name="T11" fmla="*/ 2147483647 h 53"/>
              <a:gd name="T12" fmla="*/ 2147483647 w 272"/>
              <a:gd name="T13" fmla="*/ 2147483647 h 53"/>
              <a:gd name="T14" fmla="*/ 2147483647 w 272"/>
              <a:gd name="T15" fmla="*/ 2147483647 h 53"/>
              <a:gd name="T16" fmla="*/ 2147483647 w 272"/>
              <a:gd name="T17" fmla="*/ 2147483647 h 53"/>
              <a:gd name="T18" fmla="*/ 2147483647 w 272"/>
              <a:gd name="T19" fmla="*/ 2147483647 h 53"/>
              <a:gd name="T20" fmla="*/ 2147483647 w 272"/>
              <a:gd name="T21" fmla="*/ 2147483647 h 53"/>
              <a:gd name="T22" fmla="*/ 2147483647 w 272"/>
              <a:gd name="T23" fmla="*/ 2147483647 h 53"/>
              <a:gd name="T24" fmla="*/ 2147483647 w 272"/>
              <a:gd name="T25" fmla="*/ 2147483647 h 53"/>
              <a:gd name="T26" fmla="*/ 2147483647 w 272"/>
              <a:gd name="T27" fmla="*/ 2147483647 h 53"/>
              <a:gd name="T28" fmla="*/ 2147483647 w 272"/>
              <a:gd name="T29" fmla="*/ 2147483647 h 53"/>
              <a:gd name="T30" fmla="*/ 2147483647 w 272"/>
              <a:gd name="T31" fmla="*/ 2147483647 h 53"/>
              <a:gd name="T32" fmla="*/ 2147483647 w 272"/>
              <a:gd name="T33" fmla="*/ 2147483647 h 53"/>
              <a:gd name="T34" fmla="*/ 0 w 272"/>
              <a:gd name="T35" fmla="*/ 0 h 53"/>
              <a:gd name="T36" fmla="*/ 0 w 272"/>
              <a:gd name="T37" fmla="*/ 2147483647 h 53"/>
              <a:gd name="T38" fmla="*/ 2147483647 w 272"/>
              <a:gd name="T39" fmla="*/ 2147483647 h 53"/>
              <a:gd name="T40" fmla="*/ 2147483647 w 272"/>
              <a:gd name="T41" fmla="*/ 2147483647 h 53"/>
              <a:gd name="T42" fmla="*/ 2147483647 w 272"/>
              <a:gd name="T43" fmla="*/ 2147483647 h 53"/>
              <a:gd name="T44" fmla="*/ 2147483647 w 272"/>
              <a:gd name="T45" fmla="*/ 2147483647 h 53"/>
              <a:gd name="T46" fmla="*/ 2147483647 w 272"/>
              <a:gd name="T47" fmla="*/ 2147483647 h 53"/>
              <a:gd name="T48" fmla="*/ 2147483647 w 272"/>
              <a:gd name="T49" fmla="*/ 2147483647 h 53"/>
              <a:gd name="T50" fmla="*/ 2147483647 w 272"/>
              <a:gd name="T51" fmla="*/ 2147483647 h 53"/>
              <a:gd name="T52" fmla="*/ 2147483647 w 272"/>
              <a:gd name="T53" fmla="*/ 2147483647 h 53"/>
              <a:gd name="T54" fmla="*/ 2147483647 w 272"/>
              <a:gd name="T55" fmla="*/ 2147483647 h 53"/>
              <a:gd name="T56" fmla="*/ 2147483647 w 272"/>
              <a:gd name="T57" fmla="*/ 2147483647 h 53"/>
              <a:gd name="T58" fmla="*/ 2147483647 w 272"/>
              <a:gd name="T59" fmla="*/ 2147483647 h 53"/>
              <a:gd name="T60" fmla="*/ 2147483647 w 272"/>
              <a:gd name="T61" fmla="*/ 2147483647 h 53"/>
              <a:gd name="T62" fmla="*/ 2147483647 w 272"/>
              <a:gd name="T63" fmla="*/ 2147483647 h 53"/>
              <a:gd name="T64" fmla="*/ 2147483647 w 272"/>
              <a:gd name="T65" fmla="*/ 2147483647 h 53"/>
              <a:gd name="T66" fmla="*/ 2147483647 w 272"/>
              <a:gd name="T67" fmla="*/ 2147483647 h 53"/>
              <a:gd name="T68" fmla="*/ 2147483647 w 272"/>
              <a:gd name="T69" fmla="*/ 2147483647 h 53"/>
              <a:gd name="T70" fmla="*/ 2147483647 w 272"/>
              <a:gd name="T71" fmla="*/ 2147483647 h 53"/>
              <a:gd name="T72" fmla="*/ 2147483647 w 272"/>
              <a:gd name="T73" fmla="*/ 0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53"/>
              <a:gd name="T113" fmla="*/ 272 w 272"/>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53">
                <a:moveTo>
                  <a:pt x="261" y="0"/>
                </a:moveTo>
                <a:lnTo>
                  <a:pt x="261" y="0"/>
                </a:lnTo>
                <a:lnTo>
                  <a:pt x="251" y="11"/>
                </a:lnTo>
                <a:lnTo>
                  <a:pt x="230" y="11"/>
                </a:lnTo>
                <a:lnTo>
                  <a:pt x="219" y="21"/>
                </a:lnTo>
                <a:lnTo>
                  <a:pt x="198" y="21"/>
                </a:lnTo>
                <a:lnTo>
                  <a:pt x="178" y="32"/>
                </a:lnTo>
                <a:lnTo>
                  <a:pt x="167" y="32"/>
                </a:lnTo>
                <a:lnTo>
                  <a:pt x="146" y="32"/>
                </a:lnTo>
                <a:lnTo>
                  <a:pt x="125" y="32"/>
                </a:lnTo>
                <a:lnTo>
                  <a:pt x="115" y="32"/>
                </a:lnTo>
                <a:lnTo>
                  <a:pt x="94" y="32"/>
                </a:lnTo>
                <a:lnTo>
                  <a:pt x="84" y="32"/>
                </a:lnTo>
                <a:lnTo>
                  <a:pt x="63" y="32"/>
                </a:lnTo>
                <a:lnTo>
                  <a:pt x="52" y="21"/>
                </a:lnTo>
                <a:lnTo>
                  <a:pt x="31" y="21"/>
                </a:lnTo>
                <a:lnTo>
                  <a:pt x="21" y="11"/>
                </a:lnTo>
                <a:lnTo>
                  <a:pt x="0" y="0"/>
                </a:lnTo>
                <a:lnTo>
                  <a:pt x="0" y="11"/>
                </a:lnTo>
                <a:lnTo>
                  <a:pt x="10" y="21"/>
                </a:lnTo>
                <a:lnTo>
                  <a:pt x="31" y="32"/>
                </a:lnTo>
                <a:lnTo>
                  <a:pt x="42" y="42"/>
                </a:lnTo>
                <a:lnTo>
                  <a:pt x="63" y="42"/>
                </a:lnTo>
                <a:lnTo>
                  <a:pt x="73" y="53"/>
                </a:lnTo>
                <a:lnTo>
                  <a:pt x="94" y="53"/>
                </a:lnTo>
                <a:lnTo>
                  <a:pt x="115" y="53"/>
                </a:lnTo>
                <a:lnTo>
                  <a:pt x="125" y="53"/>
                </a:lnTo>
                <a:lnTo>
                  <a:pt x="146" y="53"/>
                </a:lnTo>
                <a:lnTo>
                  <a:pt x="167" y="42"/>
                </a:lnTo>
                <a:lnTo>
                  <a:pt x="188" y="42"/>
                </a:lnTo>
                <a:lnTo>
                  <a:pt x="198" y="42"/>
                </a:lnTo>
                <a:lnTo>
                  <a:pt x="219" y="32"/>
                </a:lnTo>
                <a:lnTo>
                  <a:pt x="240" y="32"/>
                </a:lnTo>
                <a:lnTo>
                  <a:pt x="251" y="21"/>
                </a:lnTo>
                <a:lnTo>
                  <a:pt x="272" y="21"/>
                </a:lnTo>
                <a:lnTo>
                  <a:pt x="2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79" name="Freeform 67">
            <a:extLst>
              <a:ext uri="{FF2B5EF4-FFF2-40B4-BE49-F238E27FC236}">
                <a16:creationId xmlns:a16="http://schemas.microsoft.com/office/drawing/2014/main" id="{E3A16981-939A-4A9A-979F-834D57C8B757}"/>
              </a:ext>
            </a:extLst>
          </p:cNvPr>
          <p:cNvSpPr>
            <a:spLocks/>
          </p:cNvSpPr>
          <p:nvPr/>
        </p:nvSpPr>
        <p:spPr bwMode="auto">
          <a:xfrm>
            <a:off x="355600" y="4214813"/>
            <a:ext cx="871538" cy="654050"/>
          </a:xfrm>
          <a:custGeom>
            <a:avLst/>
            <a:gdLst>
              <a:gd name="T0" fmla="*/ 2147483647 w 627"/>
              <a:gd name="T1" fmla="*/ 2147483647 h 490"/>
              <a:gd name="T2" fmla="*/ 2147483647 w 627"/>
              <a:gd name="T3" fmla="*/ 2147483647 h 490"/>
              <a:gd name="T4" fmla="*/ 2147483647 w 627"/>
              <a:gd name="T5" fmla="*/ 2147483647 h 490"/>
              <a:gd name="T6" fmla="*/ 2147483647 w 627"/>
              <a:gd name="T7" fmla="*/ 2147483647 h 490"/>
              <a:gd name="T8" fmla="*/ 2147483647 w 627"/>
              <a:gd name="T9" fmla="*/ 2147483647 h 490"/>
              <a:gd name="T10" fmla="*/ 2147483647 w 627"/>
              <a:gd name="T11" fmla="*/ 2147483647 h 490"/>
              <a:gd name="T12" fmla="*/ 2147483647 w 627"/>
              <a:gd name="T13" fmla="*/ 2147483647 h 490"/>
              <a:gd name="T14" fmla="*/ 2147483647 w 627"/>
              <a:gd name="T15" fmla="*/ 2147483647 h 490"/>
              <a:gd name="T16" fmla="*/ 2147483647 w 627"/>
              <a:gd name="T17" fmla="*/ 2147483647 h 490"/>
              <a:gd name="T18" fmla="*/ 2147483647 w 627"/>
              <a:gd name="T19" fmla="*/ 2147483647 h 490"/>
              <a:gd name="T20" fmla="*/ 2147483647 w 627"/>
              <a:gd name="T21" fmla="*/ 2147483647 h 490"/>
              <a:gd name="T22" fmla="*/ 2147483647 w 627"/>
              <a:gd name="T23" fmla="*/ 2147483647 h 490"/>
              <a:gd name="T24" fmla="*/ 2147483647 w 627"/>
              <a:gd name="T25" fmla="*/ 2147483647 h 490"/>
              <a:gd name="T26" fmla="*/ 2147483647 w 627"/>
              <a:gd name="T27" fmla="*/ 2147483647 h 490"/>
              <a:gd name="T28" fmla="*/ 2147483647 w 627"/>
              <a:gd name="T29" fmla="*/ 2147483647 h 490"/>
              <a:gd name="T30" fmla="*/ 2147483647 w 627"/>
              <a:gd name="T31" fmla="*/ 2147483647 h 490"/>
              <a:gd name="T32" fmla="*/ 2147483647 w 627"/>
              <a:gd name="T33" fmla="*/ 2147483647 h 490"/>
              <a:gd name="T34" fmla="*/ 0 w 627"/>
              <a:gd name="T35" fmla="*/ 2147483647 h 490"/>
              <a:gd name="T36" fmla="*/ 2147483647 w 627"/>
              <a:gd name="T37" fmla="*/ 2147483647 h 490"/>
              <a:gd name="T38" fmla="*/ 2147483647 w 627"/>
              <a:gd name="T39" fmla="*/ 2147483647 h 490"/>
              <a:gd name="T40" fmla="*/ 2147483647 w 627"/>
              <a:gd name="T41" fmla="*/ 2147483647 h 490"/>
              <a:gd name="T42" fmla="*/ 2147483647 w 627"/>
              <a:gd name="T43" fmla="*/ 2147483647 h 490"/>
              <a:gd name="T44" fmla="*/ 2147483647 w 627"/>
              <a:gd name="T45" fmla="*/ 2147483647 h 490"/>
              <a:gd name="T46" fmla="*/ 2147483647 w 627"/>
              <a:gd name="T47" fmla="*/ 2147483647 h 490"/>
              <a:gd name="T48" fmla="*/ 2147483647 w 627"/>
              <a:gd name="T49" fmla="*/ 2147483647 h 490"/>
              <a:gd name="T50" fmla="*/ 2147483647 w 627"/>
              <a:gd name="T51" fmla="*/ 2147483647 h 490"/>
              <a:gd name="T52" fmla="*/ 2147483647 w 627"/>
              <a:gd name="T53" fmla="*/ 2147483647 h 490"/>
              <a:gd name="T54" fmla="*/ 2147483647 w 627"/>
              <a:gd name="T55" fmla="*/ 2147483647 h 490"/>
              <a:gd name="T56" fmla="*/ 2147483647 w 627"/>
              <a:gd name="T57" fmla="*/ 2147483647 h 490"/>
              <a:gd name="T58" fmla="*/ 2147483647 w 627"/>
              <a:gd name="T59" fmla="*/ 2147483647 h 490"/>
              <a:gd name="T60" fmla="*/ 2147483647 w 627"/>
              <a:gd name="T61" fmla="*/ 2147483647 h 490"/>
              <a:gd name="T62" fmla="*/ 2147483647 w 627"/>
              <a:gd name="T63" fmla="*/ 2147483647 h 490"/>
              <a:gd name="T64" fmla="*/ 2147483647 w 627"/>
              <a:gd name="T65" fmla="*/ 2147483647 h 490"/>
              <a:gd name="T66" fmla="*/ 2147483647 w 627"/>
              <a:gd name="T67" fmla="*/ 2147483647 h 490"/>
              <a:gd name="T68" fmla="*/ 2147483647 w 627"/>
              <a:gd name="T69" fmla="*/ 2147483647 h 490"/>
              <a:gd name="T70" fmla="*/ 2147483647 w 627"/>
              <a:gd name="T71" fmla="*/ 2147483647 h 490"/>
              <a:gd name="T72" fmla="*/ 2147483647 w 627"/>
              <a:gd name="T73" fmla="*/ 2147483647 h 490"/>
              <a:gd name="T74" fmla="*/ 2147483647 w 627"/>
              <a:gd name="T75" fmla="*/ 0 h 490"/>
              <a:gd name="T76" fmla="*/ 2147483647 w 627"/>
              <a:gd name="T77" fmla="*/ 2147483647 h 490"/>
              <a:gd name="T78" fmla="*/ 2147483647 w 627"/>
              <a:gd name="T79" fmla="*/ 2147483647 h 4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7"/>
              <a:gd name="T121" fmla="*/ 0 h 490"/>
              <a:gd name="T122" fmla="*/ 627 w 627"/>
              <a:gd name="T123" fmla="*/ 490 h 4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7" h="490">
                <a:moveTo>
                  <a:pt x="606" y="41"/>
                </a:moveTo>
                <a:lnTo>
                  <a:pt x="595" y="41"/>
                </a:lnTo>
                <a:lnTo>
                  <a:pt x="564" y="73"/>
                </a:lnTo>
                <a:lnTo>
                  <a:pt x="533" y="114"/>
                </a:lnTo>
                <a:lnTo>
                  <a:pt x="501" y="146"/>
                </a:lnTo>
                <a:lnTo>
                  <a:pt x="470" y="177"/>
                </a:lnTo>
                <a:lnTo>
                  <a:pt x="439" y="208"/>
                </a:lnTo>
                <a:lnTo>
                  <a:pt x="407" y="240"/>
                </a:lnTo>
                <a:lnTo>
                  <a:pt x="366" y="271"/>
                </a:lnTo>
                <a:lnTo>
                  <a:pt x="334" y="302"/>
                </a:lnTo>
                <a:lnTo>
                  <a:pt x="293" y="323"/>
                </a:lnTo>
                <a:lnTo>
                  <a:pt x="251" y="354"/>
                </a:lnTo>
                <a:lnTo>
                  <a:pt x="219" y="375"/>
                </a:lnTo>
                <a:lnTo>
                  <a:pt x="178" y="396"/>
                </a:lnTo>
                <a:lnTo>
                  <a:pt x="136" y="417"/>
                </a:lnTo>
                <a:lnTo>
                  <a:pt x="94" y="438"/>
                </a:lnTo>
                <a:lnTo>
                  <a:pt x="52" y="459"/>
                </a:lnTo>
                <a:lnTo>
                  <a:pt x="0" y="469"/>
                </a:lnTo>
                <a:lnTo>
                  <a:pt x="11" y="490"/>
                </a:lnTo>
                <a:lnTo>
                  <a:pt x="52" y="469"/>
                </a:lnTo>
                <a:lnTo>
                  <a:pt x="94" y="448"/>
                </a:lnTo>
                <a:lnTo>
                  <a:pt x="136" y="438"/>
                </a:lnTo>
                <a:lnTo>
                  <a:pt x="178" y="417"/>
                </a:lnTo>
                <a:lnTo>
                  <a:pt x="219" y="386"/>
                </a:lnTo>
                <a:lnTo>
                  <a:pt x="261" y="365"/>
                </a:lnTo>
                <a:lnTo>
                  <a:pt x="303" y="344"/>
                </a:lnTo>
                <a:lnTo>
                  <a:pt x="345" y="313"/>
                </a:lnTo>
                <a:lnTo>
                  <a:pt x="376" y="281"/>
                </a:lnTo>
                <a:lnTo>
                  <a:pt x="418" y="261"/>
                </a:lnTo>
                <a:lnTo>
                  <a:pt x="449" y="229"/>
                </a:lnTo>
                <a:lnTo>
                  <a:pt x="480" y="187"/>
                </a:lnTo>
                <a:lnTo>
                  <a:pt x="512" y="156"/>
                </a:lnTo>
                <a:lnTo>
                  <a:pt x="543" y="125"/>
                </a:lnTo>
                <a:lnTo>
                  <a:pt x="574" y="83"/>
                </a:lnTo>
                <a:lnTo>
                  <a:pt x="606" y="52"/>
                </a:lnTo>
                <a:lnTo>
                  <a:pt x="595" y="41"/>
                </a:lnTo>
                <a:lnTo>
                  <a:pt x="606" y="41"/>
                </a:lnTo>
                <a:lnTo>
                  <a:pt x="627" y="0"/>
                </a:lnTo>
                <a:lnTo>
                  <a:pt x="595" y="41"/>
                </a:lnTo>
                <a:lnTo>
                  <a:pt x="606" y="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80" name="Freeform 68">
            <a:extLst>
              <a:ext uri="{FF2B5EF4-FFF2-40B4-BE49-F238E27FC236}">
                <a16:creationId xmlns:a16="http://schemas.microsoft.com/office/drawing/2014/main" id="{2F49FE6B-DC18-4D4B-B24D-A875CC8D4BD9}"/>
              </a:ext>
            </a:extLst>
          </p:cNvPr>
          <p:cNvSpPr>
            <a:spLocks/>
          </p:cNvSpPr>
          <p:nvPr/>
        </p:nvSpPr>
        <p:spPr bwMode="auto">
          <a:xfrm>
            <a:off x="950913" y="4267200"/>
            <a:ext cx="247650" cy="785813"/>
          </a:xfrm>
          <a:custGeom>
            <a:avLst/>
            <a:gdLst>
              <a:gd name="T0" fmla="*/ 2147483647 w 178"/>
              <a:gd name="T1" fmla="*/ 2147483647 h 585"/>
              <a:gd name="T2" fmla="*/ 2147483647 w 178"/>
              <a:gd name="T3" fmla="*/ 2147483647 h 585"/>
              <a:gd name="T4" fmla="*/ 2147483647 w 178"/>
              <a:gd name="T5" fmla="*/ 2147483647 h 585"/>
              <a:gd name="T6" fmla="*/ 2147483647 w 178"/>
              <a:gd name="T7" fmla="*/ 2147483647 h 585"/>
              <a:gd name="T8" fmla="*/ 2147483647 w 178"/>
              <a:gd name="T9" fmla="*/ 2147483647 h 585"/>
              <a:gd name="T10" fmla="*/ 2147483647 w 178"/>
              <a:gd name="T11" fmla="*/ 2147483647 h 585"/>
              <a:gd name="T12" fmla="*/ 2147483647 w 178"/>
              <a:gd name="T13" fmla="*/ 2147483647 h 585"/>
              <a:gd name="T14" fmla="*/ 2147483647 w 178"/>
              <a:gd name="T15" fmla="*/ 2147483647 h 585"/>
              <a:gd name="T16" fmla="*/ 2147483647 w 178"/>
              <a:gd name="T17" fmla="*/ 2147483647 h 585"/>
              <a:gd name="T18" fmla="*/ 2147483647 w 178"/>
              <a:gd name="T19" fmla="*/ 0 h 585"/>
              <a:gd name="T20" fmla="*/ 2147483647 w 178"/>
              <a:gd name="T21" fmla="*/ 0 h 585"/>
              <a:gd name="T22" fmla="*/ 2147483647 w 178"/>
              <a:gd name="T23" fmla="*/ 2147483647 h 585"/>
              <a:gd name="T24" fmla="*/ 2147483647 w 178"/>
              <a:gd name="T25" fmla="*/ 2147483647 h 585"/>
              <a:gd name="T26" fmla="*/ 2147483647 w 178"/>
              <a:gd name="T27" fmla="*/ 2147483647 h 585"/>
              <a:gd name="T28" fmla="*/ 2147483647 w 178"/>
              <a:gd name="T29" fmla="*/ 2147483647 h 585"/>
              <a:gd name="T30" fmla="*/ 2147483647 w 178"/>
              <a:gd name="T31" fmla="*/ 2147483647 h 585"/>
              <a:gd name="T32" fmla="*/ 2147483647 w 178"/>
              <a:gd name="T33" fmla="*/ 2147483647 h 585"/>
              <a:gd name="T34" fmla="*/ 2147483647 w 178"/>
              <a:gd name="T35" fmla="*/ 2147483647 h 585"/>
              <a:gd name="T36" fmla="*/ 0 w 178"/>
              <a:gd name="T37" fmla="*/ 2147483647 h 585"/>
              <a:gd name="T38" fmla="*/ 0 w 178"/>
              <a:gd name="T39" fmla="*/ 2147483647 h 585"/>
              <a:gd name="T40" fmla="*/ 2147483647 w 178"/>
              <a:gd name="T41" fmla="*/ 2147483647 h 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8"/>
              <a:gd name="T64" fmla="*/ 0 h 585"/>
              <a:gd name="T65" fmla="*/ 178 w 178"/>
              <a:gd name="T66" fmla="*/ 585 h 5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8" h="585">
                <a:moveTo>
                  <a:pt x="11" y="585"/>
                </a:moveTo>
                <a:lnTo>
                  <a:pt x="11" y="585"/>
                </a:lnTo>
                <a:lnTo>
                  <a:pt x="52" y="512"/>
                </a:lnTo>
                <a:lnTo>
                  <a:pt x="84" y="449"/>
                </a:lnTo>
                <a:lnTo>
                  <a:pt x="94" y="376"/>
                </a:lnTo>
                <a:lnTo>
                  <a:pt x="115" y="303"/>
                </a:lnTo>
                <a:lnTo>
                  <a:pt x="126" y="220"/>
                </a:lnTo>
                <a:lnTo>
                  <a:pt x="136" y="146"/>
                </a:lnTo>
                <a:lnTo>
                  <a:pt x="157" y="73"/>
                </a:lnTo>
                <a:lnTo>
                  <a:pt x="178" y="0"/>
                </a:lnTo>
                <a:lnTo>
                  <a:pt x="167" y="0"/>
                </a:lnTo>
                <a:lnTo>
                  <a:pt x="146" y="73"/>
                </a:lnTo>
                <a:lnTo>
                  <a:pt x="126" y="146"/>
                </a:lnTo>
                <a:lnTo>
                  <a:pt x="115" y="220"/>
                </a:lnTo>
                <a:lnTo>
                  <a:pt x="94" y="293"/>
                </a:lnTo>
                <a:lnTo>
                  <a:pt x="84" y="366"/>
                </a:lnTo>
                <a:lnTo>
                  <a:pt x="63" y="439"/>
                </a:lnTo>
                <a:lnTo>
                  <a:pt x="32" y="512"/>
                </a:lnTo>
                <a:lnTo>
                  <a:pt x="0" y="585"/>
                </a:lnTo>
                <a:lnTo>
                  <a:pt x="11" y="58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81" name="Freeform 69">
            <a:extLst>
              <a:ext uri="{FF2B5EF4-FFF2-40B4-BE49-F238E27FC236}">
                <a16:creationId xmlns:a16="http://schemas.microsoft.com/office/drawing/2014/main" id="{4F4C7394-E766-4F73-AEBF-5D7CB0364B53}"/>
              </a:ext>
            </a:extLst>
          </p:cNvPr>
          <p:cNvSpPr>
            <a:spLocks/>
          </p:cNvSpPr>
          <p:nvPr/>
        </p:nvSpPr>
        <p:spPr bwMode="auto">
          <a:xfrm>
            <a:off x="660400" y="5053013"/>
            <a:ext cx="304800" cy="250825"/>
          </a:xfrm>
          <a:custGeom>
            <a:avLst/>
            <a:gdLst>
              <a:gd name="T0" fmla="*/ 2147483647 w 220"/>
              <a:gd name="T1" fmla="*/ 2147483647 h 188"/>
              <a:gd name="T2" fmla="*/ 2147483647 w 220"/>
              <a:gd name="T3" fmla="*/ 2147483647 h 188"/>
              <a:gd name="T4" fmla="*/ 2147483647 w 220"/>
              <a:gd name="T5" fmla="*/ 2147483647 h 188"/>
              <a:gd name="T6" fmla="*/ 2147483647 w 220"/>
              <a:gd name="T7" fmla="*/ 2147483647 h 188"/>
              <a:gd name="T8" fmla="*/ 2147483647 w 220"/>
              <a:gd name="T9" fmla="*/ 2147483647 h 188"/>
              <a:gd name="T10" fmla="*/ 2147483647 w 220"/>
              <a:gd name="T11" fmla="*/ 2147483647 h 188"/>
              <a:gd name="T12" fmla="*/ 2147483647 w 220"/>
              <a:gd name="T13" fmla="*/ 2147483647 h 188"/>
              <a:gd name="T14" fmla="*/ 2147483647 w 220"/>
              <a:gd name="T15" fmla="*/ 2147483647 h 188"/>
              <a:gd name="T16" fmla="*/ 2147483647 w 220"/>
              <a:gd name="T17" fmla="*/ 2147483647 h 188"/>
              <a:gd name="T18" fmla="*/ 2147483647 w 220"/>
              <a:gd name="T19" fmla="*/ 0 h 188"/>
              <a:gd name="T20" fmla="*/ 2147483647 w 220"/>
              <a:gd name="T21" fmla="*/ 0 h 188"/>
              <a:gd name="T22" fmla="*/ 2147483647 w 220"/>
              <a:gd name="T23" fmla="*/ 2147483647 h 188"/>
              <a:gd name="T24" fmla="*/ 2147483647 w 220"/>
              <a:gd name="T25" fmla="*/ 2147483647 h 188"/>
              <a:gd name="T26" fmla="*/ 2147483647 w 220"/>
              <a:gd name="T27" fmla="*/ 2147483647 h 188"/>
              <a:gd name="T28" fmla="*/ 2147483647 w 220"/>
              <a:gd name="T29" fmla="*/ 2147483647 h 188"/>
              <a:gd name="T30" fmla="*/ 2147483647 w 220"/>
              <a:gd name="T31" fmla="*/ 2147483647 h 188"/>
              <a:gd name="T32" fmla="*/ 2147483647 w 220"/>
              <a:gd name="T33" fmla="*/ 2147483647 h 188"/>
              <a:gd name="T34" fmla="*/ 2147483647 w 220"/>
              <a:gd name="T35" fmla="*/ 2147483647 h 188"/>
              <a:gd name="T36" fmla="*/ 2147483647 w 220"/>
              <a:gd name="T37" fmla="*/ 2147483647 h 188"/>
              <a:gd name="T38" fmla="*/ 2147483647 w 220"/>
              <a:gd name="T39" fmla="*/ 2147483647 h 188"/>
              <a:gd name="T40" fmla="*/ 2147483647 w 220"/>
              <a:gd name="T41" fmla="*/ 2147483647 h 188"/>
              <a:gd name="T42" fmla="*/ 0 w 220"/>
              <a:gd name="T43" fmla="*/ 2147483647 h 188"/>
              <a:gd name="T44" fmla="*/ 2147483647 w 220"/>
              <a:gd name="T45" fmla="*/ 2147483647 h 188"/>
              <a:gd name="T46" fmla="*/ 2147483647 w 220"/>
              <a:gd name="T47" fmla="*/ 2147483647 h 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
              <a:gd name="T73" fmla="*/ 0 h 188"/>
              <a:gd name="T74" fmla="*/ 220 w 220"/>
              <a:gd name="T75" fmla="*/ 188 h 1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 h="188">
                <a:moveTo>
                  <a:pt x="32" y="177"/>
                </a:moveTo>
                <a:lnTo>
                  <a:pt x="32" y="188"/>
                </a:lnTo>
                <a:lnTo>
                  <a:pt x="63" y="167"/>
                </a:lnTo>
                <a:lnTo>
                  <a:pt x="84" y="146"/>
                </a:lnTo>
                <a:lnTo>
                  <a:pt x="115" y="136"/>
                </a:lnTo>
                <a:lnTo>
                  <a:pt x="136" y="115"/>
                </a:lnTo>
                <a:lnTo>
                  <a:pt x="157" y="83"/>
                </a:lnTo>
                <a:lnTo>
                  <a:pt x="188" y="63"/>
                </a:lnTo>
                <a:lnTo>
                  <a:pt x="209" y="31"/>
                </a:lnTo>
                <a:lnTo>
                  <a:pt x="220" y="0"/>
                </a:lnTo>
                <a:lnTo>
                  <a:pt x="209" y="0"/>
                </a:lnTo>
                <a:lnTo>
                  <a:pt x="188" y="21"/>
                </a:lnTo>
                <a:lnTo>
                  <a:pt x="168" y="52"/>
                </a:lnTo>
                <a:lnTo>
                  <a:pt x="147" y="73"/>
                </a:lnTo>
                <a:lnTo>
                  <a:pt x="126" y="94"/>
                </a:lnTo>
                <a:lnTo>
                  <a:pt x="105" y="115"/>
                </a:lnTo>
                <a:lnTo>
                  <a:pt x="74" y="136"/>
                </a:lnTo>
                <a:lnTo>
                  <a:pt x="53" y="157"/>
                </a:lnTo>
                <a:lnTo>
                  <a:pt x="21" y="177"/>
                </a:lnTo>
                <a:lnTo>
                  <a:pt x="21" y="188"/>
                </a:lnTo>
                <a:lnTo>
                  <a:pt x="21" y="177"/>
                </a:lnTo>
                <a:lnTo>
                  <a:pt x="0" y="188"/>
                </a:lnTo>
                <a:lnTo>
                  <a:pt x="21" y="188"/>
                </a:lnTo>
                <a:lnTo>
                  <a:pt x="32" y="17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82" name="Freeform 70">
            <a:extLst>
              <a:ext uri="{FF2B5EF4-FFF2-40B4-BE49-F238E27FC236}">
                <a16:creationId xmlns:a16="http://schemas.microsoft.com/office/drawing/2014/main" id="{BE886B6E-433A-4B98-A11B-D989B587AF19}"/>
              </a:ext>
            </a:extLst>
          </p:cNvPr>
          <p:cNvSpPr>
            <a:spLocks/>
          </p:cNvSpPr>
          <p:nvPr/>
        </p:nvSpPr>
        <p:spPr bwMode="auto">
          <a:xfrm>
            <a:off x="688975" y="5260975"/>
            <a:ext cx="87313" cy="42863"/>
          </a:xfrm>
          <a:custGeom>
            <a:avLst/>
            <a:gdLst>
              <a:gd name="T0" fmla="*/ 2147483647 w 63"/>
              <a:gd name="T1" fmla="*/ 0 h 31"/>
              <a:gd name="T2" fmla="*/ 2147483647 w 63"/>
              <a:gd name="T3" fmla="*/ 0 h 31"/>
              <a:gd name="T4" fmla="*/ 2147483647 w 63"/>
              <a:gd name="T5" fmla="*/ 0 h 31"/>
              <a:gd name="T6" fmla="*/ 2147483647 w 63"/>
              <a:gd name="T7" fmla="*/ 2147483647 h 31"/>
              <a:gd name="T8" fmla="*/ 2147483647 w 63"/>
              <a:gd name="T9" fmla="*/ 2147483647 h 31"/>
              <a:gd name="T10" fmla="*/ 2147483647 w 63"/>
              <a:gd name="T11" fmla="*/ 2147483647 h 31"/>
              <a:gd name="T12" fmla="*/ 2147483647 w 63"/>
              <a:gd name="T13" fmla="*/ 2147483647 h 31"/>
              <a:gd name="T14" fmla="*/ 2147483647 w 63"/>
              <a:gd name="T15" fmla="*/ 2147483647 h 31"/>
              <a:gd name="T16" fmla="*/ 2147483647 w 63"/>
              <a:gd name="T17" fmla="*/ 2147483647 h 31"/>
              <a:gd name="T18" fmla="*/ 2147483647 w 63"/>
              <a:gd name="T19" fmla="*/ 2147483647 h 31"/>
              <a:gd name="T20" fmla="*/ 0 w 63"/>
              <a:gd name="T21" fmla="*/ 2147483647 h 31"/>
              <a:gd name="T22" fmla="*/ 2147483647 w 63"/>
              <a:gd name="T23" fmla="*/ 2147483647 h 31"/>
              <a:gd name="T24" fmla="*/ 2147483647 w 63"/>
              <a:gd name="T25" fmla="*/ 2147483647 h 31"/>
              <a:gd name="T26" fmla="*/ 2147483647 w 63"/>
              <a:gd name="T27" fmla="*/ 2147483647 h 31"/>
              <a:gd name="T28" fmla="*/ 2147483647 w 63"/>
              <a:gd name="T29" fmla="*/ 2147483647 h 31"/>
              <a:gd name="T30" fmla="*/ 2147483647 w 63"/>
              <a:gd name="T31" fmla="*/ 2147483647 h 31"/>
              <a:gd name="T32" fmla="*/ 2147483647 w 63"/>
              <a:gd name="T33" fmla="*/ 2147483647 h 31"/>
              <a:gd name="T34" fmla="*/ 2147483647 w 63"/>
              <a:gd name="T35" fmla="*/ 2147483647 h 31"/>
              <a:gd name="T36" fmla="*/ 2147483647 w 63"/>
              <a:gd name="T37" fmla="*/ 2147483647 h 31"/>
              <a:gd name="T38" fmla="*/ 2147483647 w 63"/>
              <a:gd name="T39" fmla="*/ 2147483647 h 31"/>
              <a:gd name="T40" fmla="*/ 2147483647 w 63"/>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31"/>
              <a:gd name="T65" fmla="*/ 63 w 6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31">
                <a:moveTo>
                  <a:pt x="63" y="0"/>
                </a:moveTo>
                <a:lnTo>
                  <a:pt x="63" y="0"/>
                </a:lnTo>
                <a:lnTo>
                  <a:pt x="53" y="0"/>
                </a:lnTo>
                <a:lnTo>
                  <a:pt x="42" y="10"/>
                </a:lnTo>
                <a:lnTo>
                  <a:pt x="32" y="10"/>
                </a:lnTo>
                <a:lnTo>
                  <a:pt x="32" y="20"/>
                </a:lnTo>
                <a:lnTo>
                  <a:pt x="21" y="20"/>
                </a:lnTo>
                <a:lnTo>
                  <a:pt x="11" y="20"/>
                </a:lnTo>
                <a:lnTo>
                  <a:pt x="0" y="31"/>
                </a:lnTo>
                <a:lnTo>
                  <a:pt x="11" y="31"/>
                </a:lnTo>
                <a:lnTo>
                  <a:pt x="21" y="31"/>
                </a:lnTo>
                <a:lnTo>
                  <a:pt x="32" y="31"/>
                </a:lnTo>
                <a:lnTo>
                  <a:pt x="42" y="31"/>
                </a:lnTo>
                <a:lnTo>
                  <a:pt x="42" y="20"/>
                </a:lnTo>
                <a:lnTo>
                  <a:pt x="53" y="20"/>
                </a:lnTo>
                <a:lnTo>
                  <a:pt x="63" y="20"/>
                </a:lnTo>
                <a:lnTo>
                  <a:pt x="63" y="10"/>
                </a:lnTo>
                <a:lnTo>
                  <a:pt x="6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83" name="Freeform 71">
            <a:extLst>
              <a:ext uri="{FF2B5EF4-FFF2-40B4-BE49-F238E27FC236}">
                <a16:creationId xmlns:a16="http://schemas.microsoft.com/office/drawing/2014/main" id="{12092721-4034-4552-9A24-A7AD56925A34}"/>
              </a:ext>
            </a:extLst>
          </p:cNvPr>
          <p:cNvSpPr>
            <a:spLocks/>
          </p:cNvSpPr>
          <p:nvPr/>
        </p:nvSpPr>
        <p:spPr bwMode="auto">
          <a:xfrm>
            <a:off x="776288" y="4491038"/>
            <a:ext cx="682625" cy="784225"/>
          </a:xfrm>
          <a:custGeom>
            <a:avLst/>
            <a:gdLst>
              <a:gd name="T0" fmla="*/ 2147483647 w 491"/>
              <a:gd name="T1" fmla="*/ 0 h 585"/>
              <a:gd name="T2" fmla="*/ 2147483647 w 491"/>
              <a:gd name="T3" fmla="*/ 0 h 585"/>
              <a:gd name="T4" fmla="*/ 2147483647 w 491"/>
              <a:gd name="T5" fmla="*/ 2147483647 h 585"/>
              <a:gd name="T6" fmla="*/ 2147483647 w 491"/>
              <a:gd name="T7" fmla="*/ 2147483647 h 585"/>
              <a:gd name="T8" fmla="*/ 2147483647 w 491"/>
              <a:gd name="T9" fmla="*/ 2147483647 h 585"/>
              <a:gd name="T10" fmla="*/ 2147483647 w 491"/>
              <a:gd name="T11" fmla="*/ 2147483647 h 585"/>
              <a:gd name="T12" fmla="*/ 2147483647 w 491"/>
              <a:gd name="T13" fmla="*/ 2147483647 h 585"/>
              <a:gd name="T14" fmla="*/ 2147483647 w 491"/>
              <a:gd name="T15" fmla="*/ 2147483647 h 585"/>
              <a:gd name="T16" fmla="*/ 2147483647 w 491"/>
              <a:gd name="T17" fmla="*/ 2147483647 h 585"/>
              <a:gd name="T18" fmla="*/ 2147483647 w 491"/>
              <a:gd name="T19" fmla="*/ 2147483647 h 585"/>
              <a:gd name="T20" fmla="*/ 2147483647 w 491"/>
              <a:gd name="T21" fmla="*/ 2147483647 h 585"/>
              <a:gd name="T22" fmla="*/ 2147483647 w 491"/>
              <a:gd name="T23" fmla="*/ 2147483647 h 585"/>
              <a:gd name="T24" fmla="*/ 2147483647 w 491"/>
              <a:gd name="T25" fmla="*/ 2147483647 h 585"/>
              <a:gd name="T26" fmla="*/ 2147483647 w 491"/>
              <a:gd name="T27" fmla="*/ 2147483647 h 585"/>
              <a:gd name="T28" fmla="*/ 2147483647 w 491"/>
              <a:gd name="T29" fmla="*/ 2147483647 h 585"/>
              <a:gd name="T30" fmla="*/ 2147483647 w 491"/>
              <a:gd name="T31" fmla="*/ 2147483647 h 585"/>
              <a:gd name="T32" fmla="*/ 2147483647 w 491"/>
              <a:gd name="T33" fmla="*/ 2147483647 h 585"/>
              <a:gd name="T34" fmla="*/ 0 w 491"/>
              <a:gd name="T35" fmla="*/ 2147483647 h 585"/>
              <a:gd name="T36" fmla="*/ 0 w 491"/>
              <a:gd name="T37" fmla="*/ 2147483647 h 585"/>
              <a:gd name="T38" fmla="*/ 2147483647 w 491"/>
              <a:gd name="T39" fmla="*/ 2147483647 h 585"/>
              <a:gd name="T40" fmla="*/ 2147483647 w 491"/>
              <a:gd name="T41" fmla="*/ 2147483647 h 585"/>
              <a:gd name="T42" fmla="*/ 2147483647 w 491"/>
              <a:gd name="T43" fmla="*/ 2147483647 h 585"/>
              <a:gd name="T44" fmla="*/ 2147483647 w 491"/>
              <a:gd name="T45" fmla="*/ 2147483647 h 585"/>
              <a:gd name="T46" fmla="*/ 2147483647 w 491"/>
              <a:gd name="T47" fmla="*/ 2147483647 h 585"/>
              <a:gd name="T48" fmla="*/ 2147483647 w 491"/>
              <a:gd name="T49" fmla="*/ 2147483647 h 585"/>
              <a:gd name="T50" fmla="*/ 2147483647 w 491"/>
              <a:gd name="T51" fmla="*/ 2147483647 h 585"/>
              <a:gd name="T52" fmla="*/ 2147483647 w 491"/>
              <a:gd name="T53" fmla="*/ 2147483647 h 585"/>
              <a:gd name="T54" fmla="*/ 2147483647 w 491"/>
              <a:gd name="T55" fmla="*/ 2147483647 h 585"/>
              <a:gd name="T56" fmla="*/ 2147483647 w 491"/>
              <a:gd name="T57" fmla="*/ 2147483647 h 585"/>
              <a:gd name="T58" fmla="*/ 2147483647 w 491"/>
              <a:gd name="T59" fmla="*/ 2147483647 h 585"/>
              <a:gd name="T60" fmla="*/ 2147483647 w 491"/>
              <a:gd name="T61" fmla="*/ 2147483647 h 585"/>
              <a:gd name="T62" fmla="*/ 2147483647 w 491"/>
              <a:gd name="T63" fmla="*/ 2147483647 h 585"/>
              <a:gd name="T64" fmla="*/ 2147483647 w 491"/>
              <a:gd name="T65" fmla="*/ 2147483647 h 585"/>
              <a:gd name="T66" fmla="*/ 2147483647 w 491"/>
              <a:gd name="T67" fmla="*/ 2147483647 h 585"/>
              <a:gd name="T68" fmla="*/ 2147483647 w 491"/>
              <a:gd name="T69" fmla="*/ 2147483647 h 585"/>
              <a:gd name="T70" fmla="*/ 2147483647 w 491"/>
              <a:gd name="T71" fmla="*/ 2147483647 h 585"/>
              <a:gd name="T72" fmla="*/ 2147483647 w 491"/>
              <a:gd name="T73" fmla="*/ 0 h 5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1"/>
              <a:gd name="T112" fmla="*/ 0 h 585"/>
              <a:gd name="T113" fmla="*/ 491 w 491"/>
              <a:gd name="T114" fmla="*/ 585 h 5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1" h="585">
                <a:moveTo>
                  <a:pt x="480" y="0"/>
                </a:moveTo>
                <a:lnTo>
                  <a:pt x="480" y="0"/>
                </a:lnTo>
                <a:lnTo>
                  <a:pt x="449" y="42"/>
                </a:lnTo>
                <a:lnTo>
                  <a:pt x="428" y="84"/>
                </a:lnTo>
                <a:lnTo>
                  <a:pt x="407" y="126"/>
                </a:lnTo>
                <a:lnTo>
                  <a:pt x="376" y="167"/>
                </a:lnTo>
                <a:lnTo>
                  <a:pt x="355" y="199"/>
                </a:lnTo>
                <a:lnTo>
                  <a:pt x="324" y="240"/>
                </a:lnTo>
                <a:lnTo>
                  <a:pt x="292" y="282"/>
                </a:lnTo>
                <a:lnTo>
                  <a:pt x="271" y="314"/>
                </a:lnTo>
                <a:lnTo>
                  <a:pt x="240" y="345"/>
                </a:lnTo>
                <a:lnTo>
                  <a:pt x="209" y="387"/>
                </a:lnTo>
                <a:lnTo>
                  <a:pt x="177" y="418"/>
                </a:lnTo>
                <a:lnTo>
                  <a:pt x="146" y="449"/>
                </a:lnTo>
                <a:lnTo>
                  <a:pt x="104" y="481"/>
                </a:lnTo>
                <a:lnTo>
                  <a:pt x="73" y="512"/>
                </a:lnTo>
                <a:lnTo>
                  <a:pt x="31" y="543"/>
                </a:lnTo>
                <a:lnTo>
                  <a:pt x="0" y="575"/>
                </a:lnTo>
                <a:lnTo>
                  <a:pt x="0" y="585"/>
                </a:lnTo>
                <a:lnTo>
                  <a:pt x="42" y="554"/>
                </a:lnTo>
                <a:lnTo>
                  <a:pt x="84" y="522"/>
                </a:lnTo>
                <a:lnTo>
                  <a:pt x="115" y="491"/>
                </a:lnTo>
                <a:lnTo>
                  <a:pt x="157" y="460"/>
                </a:lnTo>
                <a:lnTo>
                  <a:pt x="188" y="428"/>
                </a:lnTo>
                <a:lnTo>
                  <a:pt x="219" y="397"/>
                </a:lnTo>
                <a:lnTo>
                  <a:pt x="251" y="355"/>
                </a:lnTo>
                <a:lnTo>
                  <a:pt x="282" y="324"/>
                </a:lnTo>
                <a:lnTo>
                  <a:pt x="313" y="282"/>
                </a:lnTo>
                <a:lnTo>
                  <a:pt x="334" y="251"/>
                </a:lnTo>
                <a:lnTo>
                  <a:pt x="365" y="209"/>
                </a:lnTo>
                <a:lnTo>
                  <a:pt x="386" y="167"/>
                </a:lnTo>
                <a:lnTo>
                  <a:pt x="418" y="136"/>
                </a:lnTo>
                <a:lnTo>
                  <a:pt x="439" y="94"/>
                </a:lnTo>
                <a:lnTo>
                  <a:pt x="470" y="53"/>
                </a:lnTo>
                <a:lnTo>
                  <a:pt x="491" y="11"/>
                </a:lnTo>
                <a:lnTo>
                  <a:pt x="48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84" name="Freeform 72">
            <a:extLst>
              <a:ext uri="{FF2B5EF4-FFF2-40B4-BE49-F238E27FC236}">
                <a16:creationId xmlns:a16="http://schemas.microsoft.com/office/drawing/2014/main" id="{7A2DC209-247B-496E-ABC2-4C51DEAD5C75}"/>
              </a:ext>
            </a:extLst>
          </p:cNvPr>
          <p:cNvSpPr>
            <a:spLocks/>
          </p:cNvSpPr>
          <p:nvPr/>
        </p:nvSpPr>
        <p:spPr bwMode="auto">
          <a:xfrm>
            <a:off x="1443038" y="4311650"/>
            <a:ext cx="76200" cy="195263"/>
          </a:xfrm>
          <a:custGeom>
            <a:avLst/>
            <a:gdLst>
              <a:gd name="T0" fmla="*/ 2147483647 w 53"/>
              <a:gd name="T1" fmla="*/ 2147483647 h 146"/>
              <a:gd name="T2" fmla="*/ 2147483647 w 53"/>
              <a:gd name="T3" fmla="*/ 2147483647 h 146"/>
              <a:gd name="T4" fmla="*/ 2147483647 w 53"/>
              <a:gd name="T5" fmla="*/ 2147483647 h 146"/>
              <a:gd name="T6" fmla="*/ 2147483647 w 53"/>
              <a:gd name="T7" fmla="*/ 2147483647 h 146"/>
              <a:gd name="T8" fmla="*/ 2147483647 w 53"/>
              <a:gd name="T9" fmla="*/ 2147483647 h 146"/>
              <a:gd name="T10" fmla="*/ 2147483647 w 53"/>
              <a:gd name="T11" fmla="*/ 2147483647 h 146"/>
              <a:gd name="T12" fmla="*/ 2147483647 w 53"/>
              <a:gd name="T13" fmla="*/ 2147483647 h 146"/>
              <a:gd name="T14" fmla="*/ 2147483647 w 53"/>
              <a:gd name="T15" fmla="*/ 2147483647 h 146"/>
              <a:gd name="T16" fmla="*/ 0 w 53"/>
              <a:gd name="T17" fmla="*/ 2147483647 h 146"/>
              <a:gd name="T18" fmla="*/ 0 w 53"/>
              <a:gd name="T19" fmla="*/ 2147483647 h 146"/>
              <a:gd name="T20" fmla="*/ 2147483647 w 53"/>
              <a:gd name="T21" fmla="*/ 2147483647 h 146"/>
              <a:gd name="T22" fmla="*/ 2147483647 w 53"/>
              <a:gd name="T23" fmla="*/ 2147483647 h 146"/>
              <a:gd name="T24" fmla="*/ 2147483647 w 53"/>
              <a:gd name="T25" fmla="*/ 2147483647 h 146"/>
              <a:gd name="T26" fmla="*/ 2147483647 w 53"/>
              <a:gd name="T27" fmla="*/ 2147483647 h 146"/>
              <a:gd name="T28" fmla="*/ 2147483647 w 53"/>
              <a:gd name="T29" fmla="*/ 2147483647 h 146"/>
              <a:gd name="T30" fmla="*/ 2147483647 w 53"/>
              <a:gd name="T31" fmla="*/ 2147483647 h 146"/>
              <a:gd name="T32" fmla="*/ 2147483647 w 53"/>
              <a:gd name="T33" fmla="*/ 2147483647 h 146"/>
              <a:gd name="T34" fmla="*/ 2147483647 w 53"/>
              <a:gd name="T35" fmla="*/ 2147483647 h 146"/>
              <a:gd name="T36" fmla="*/ 2147483647 w 53"/>
              <a:gd name="T37" fmla="*/ 2147483647 h 146"/>
              <a:gd name="T38" fmla="*/ 2147483647 w 53"/>
              <a:gd name="T39" fmla="*/ 2147483647 h 146"/>
              <a:gd name="T40" fmla="*/ 2147483647 w 53"/>
              <a:gd name="T41" fmla="*/ 2147483647 h 146"/>
              <a:gd name="T42" fmla="*/ 2147483647 w 53"/>
              <a:gd name="T43" fmla="*/ 0 h 146"/>
              <a:gd name="T44" fmla="*/ 2147483647 w 53"/>
              <a:gd name="T45" fmla="*/ 2147483647 h 146"/>
              <a:gd name="T46" fmla="*/ 2147483647 w 53"/>
              <a:gd name="T47" fmla="*/ 2147483647 h 1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
              <a:gd name="T73" fmla="*/ 0 h 146"/>
              <a:gd name="T74" fmla="*/ 53 w 53"/>
              <a:gd name="T75" fmla="*/ 146 h 1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 h="146">
                <a:moveTo>
                  <a:pt x="53" y="20"/>
                </a:moveTo>
                <a:lnTo>
                  <a:pt x="42" y="31"/>
                </a:lnTo>
                <a:lnTo>
                  <a:pt x="32" y="41"/>
                </a:lnTo>
                <a:lnTo>
                  <a:pt x="32" y="52"/>
                </a:lnTo>
                <a:lnTo>
                  <a:pt x="21" y="73"/>
                </a:lnTo>
                <a:lnTo>
                  <a:pt x="21" y="83"/>
                </a:lnTo>
                <a:lnTo>
                  <a:pt x="21" y="94"/>
                </a:lnTo>
                <a:lnTo>
                  <a:pt x="11" y="114"/>
                </a:lnTo>
                <a:lnTo>
                  <a:pt x="0" y="125"/>
                </a:lnTo>
                <a:lnTo>
                  <a:pt x="0" y="135"/>
                </a:lnTo>
                <a:lnTo>
                  <a:pt x="11" y="146"/>
                </a:lnTo>
                <a:lnTo>
                  <a:pt x="21" y="135"/>
                </a:lnTo>
                <a:lnTo>
                  <a:pt x="21" y="114"/>
                </a:lnTo>
                <a:lnTo>
                  <a:pt x="32" y="104"/>
                </a:lnTo>
                <a:lnTo>
                  <a:pt x="42" y="94"/>
                </a:lnTo>
                <a:lnTo>
                  <a:pt x="42" y="73"/>
                </a:lnTo>
                <a:lnTo>
                  <a:pt x="42" y="62"/>
                </a:lnTo>
                <a:lnTo>
                  <a:pt x="53" y="41"/>
                </a:lnTo>
                <a:lnTo>
                  <a:pt x="53" y="31"/>
                </a:lnTo>
                <a:lnTo>
                  <a:pt x="42" y="31"/>
                </a:lnTo>
                <a:lnTo>
                  <a:pt x="53" y="20"/>
                </a:lnTo>
                <a:lnTo>
                  <a:pt x="42" y="0"/>
                </a:lnTo>
                <a:lnTo>
                  <a:pt x="42" y="31"/>
                </a:lnTo>
                <a:lnTo>
                  <a:pt x="53" y="2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85" name="Freeform 73">
            <a:extLst>
              <a:ext uri="{FF2B5EF4-FFF2-40B4-BE49-F238E27FC236}">
                <a16:creationId xmlns:a16="http://schemas.microsoft.com/office/drawing/2014/main" id="{07C17708-E782-4319-8F79-A789E88316D5}"/>
              </a:ext>
            </a:extLst>
          </p:cNvPr>
          <p:cNvSpPr>
            <a:spLocks/>
          </p:cNvSpPr>
          <p:nvPr/>
        </p:nvSpPr>
        <p:spPr bwMode="auto">
          <a:xfrm>
            <a:off x="1443038" y="4338638"/>
            <a:ext cx="161925" cy="881062"/>
          </a:xfrm>
          <a:custGeom>
            <a:avLst/>
            <a:gdLst>
              <a:gd name="T0" fmla="*/ 2147483647 w 115"/>
              <a:gd name="T1" fmla="*/ 2147483647 h 658"/>
              <a:gd name="T2" fmla="*/ 2147483647 w 115"/>
              <a:gd name="T3" fmla="*/ 2147483647 h 658"/>
              <a:gd name="T4" fmla="*/ 2147483647 w 115"/>
              <a:gd name="T5" fmla="*/ 2147483647 h 658"/>
              <a:gd name="T6" fmla="*/ 2147483647 w 115"/>
              <a:gd name="T7" fmla="*/ 2147483647 h 658"/>
              <a:gd name="T8" fmla="*/ 2147483647 w 115"/>
              <a:gd name="T9" fmla="*/ 2147483647 h 658"/>
              <a:gd name="T10" fmla="*/ 2147483647 w 115"/>
              <a:gd name="T11" fmla="*/ 2147483647 h 658"/>
              <a:gd name="T12" fmla="*/ 2147483647 w 115"/>
              <a:gd name="T13" fmla="*/ 2147483647 h 658"/>
              <a:gd name="T14" fmla="*/ 2147483647 w 115"/>
              <a:gd name="T15" fmla="*/ 2147483647 h 658"/>
              <a:gd name="T16" fmla="*/ 2147483647 w 115"/>
              <a:gd name="T17" fmla="*/ 2147483647 h 658"/>
              <a:gd name="T18" fmla="*/ 2147483647 w 115"/>
              <a:gd name="T19" fmla="*/ 0 h 658"/>
              <a:gd name="T20" fmla="*/ 2147483647 w 115"/>
              <a:gd name="T21" fmla="*/ 2147483647 h 658"/>
              <a:gd name="T22" fmla="*/ 2147483647 w 115"/>
              <a:gd name="T23" fmla="*/ 2147483647 h 658"/>
              <a:gd name="T24" fmla="*/ 2147483647 w 115"/>
              <a:gd name="T25" fmla="*/ 2147483647 h 658"/>
              <a:gd name="T26" fmla="*/ 2147483647 w 115"/>
              <a:gd name="T27" fmla="*/ 2147483647 h 658"/>
              <a:gd name="T28" fmla="*/ 2147483647 w 115"/>
              <a:gd name="T29" fmla="*/ 2147483647 h 658"/>
              <a:gd name="T30" fmla="*/ 2147483647 w 115"/>
              <a:gd name="T31" fmla="*/ 2147483647 h 658"/>
              <a:gd name="T32" fmla="*/ 2147483647 w 115"/>
              <a:gd name="T33" fmla="*/ 2147483647 h 658"/>
              <a:gd name="T34" fmla="*/ 2147483647 w 115"/>
              <a:gd name="T35" fmla="*/ 2147483647 h 658"/>
              <a:gd name="T36" fmla="*/ 2147483647 w 115"/>
              <a:gd name="T37" fmla="*/ 2147483647 h 658"/>
              <a:gd name="T38" fmla="*/ 2147483647 w 115"/>
              <a:gd name="T39" fmla="*/ 2147483647 h 658"/>
              <a:gd name="T40" fmla="*/ 2147483647 w 115"/>
              <a:gd name="T41" fmla="*/ 2147483647 h 658"/>
              <a:gd name="T42" fmla="*/ 0 w 115"/>
              <a:gd name="T43" fmla="*/ 2147483647 h 658"/>
              <a:gd name="T44" fmla="*/ 2147483647 w 115"/>
              <a:gd name="T45" fmla="*/ 2147483647 h 658"/>
              <a:gd name="T46" fmla="*/ 2147483647 w 115"/>
              <a:gd name="T47" fmla="*/ 2147483647 h 6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5"/>
              <a:gd name="T73" fmla="*/ 0 h 658"/>
              <a:gd name="T74" fmla="*/ 115 w 115"/>
              <a:gd name="T75" fmla="*/ 658 h 6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5" h="658">
                <a:moveTo>
                  <a:pt x="21" y="627"/>
                </a:moveTo>
                <a:lnTo>
                  <a:pt x="32" y="637"/>
                </a:lnTo>
                <a:lnTo>
                  <a:pt x="63" y="554"/>
                </a:lnTo>
                <a:lnTo>
                  <a:pt x="94" y="481"/>
                </a:lnTo>
                <a:lnTo>
                  <a:pt x="105" y="397"/>
                </a:lnTo>
                <a:lnTo>
                  <a:pt x="115" y="324"/>
                </a:lnTo>
                <a:lnTo>
                  <a:pt x="115" y="241"/>
                </a:lnTo>
                <a:lnTo>
                  <a:pt x="105" y="157"/>
                </a:lnTo>
                <a:lnTo>
                  <a:pt x="84" y="84"/>
                </a:lnTo>
                <a:lnTo>
                  <a:pt x="53" y="0"/>
                </a:lnTo>
                <a:lnTo>
                  <a:pt x="42" y="11"/>
                </a:lnTo>
                <a:lnTo>
                  <a:pt x="73" y="84"/>
                </a:lnTo>
                <a:lnTo>
                  <a:pt x="94" y="157"/>
                </a:lnTo>
                <a:lnTo>
                  <a:pt x="105" y="241"/>
                </a:lnTo>
                <a:lnTo>
                  <a:pt x="105" y="324"/>
                </a:lnTo>
                <a:lnTo>
                  <a:pt x="94" y="397"/>
                </a:lnTo>
                <a:lnTo>
                  <a:pt x="73" y="481"/>
                </a:lnTo>
                <a:lnTo>
                  <a:pt x="53" y="554"/>
                </a:lnTo>
                <a:lnTo>
                  <a:pt x="21" y="627"/>
                </a:lnTo>
                <a:lnTo>
                  <a:pt x="32" y="637"/>
                </a:lnTo>
                <a:lnTo>
                  <a:pt x="21" y="627"/>
                </a:lnTo>
                <a:lnTo>
                  <a:pt x="0" y="658"/>
                </a:lnTo>
                <a:lnTo>
                  <a:pt x="32" y="637"/>
                </a:lnTo>
                <a:lnTo>
                  <a:pt x="21" y="6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115786" name="Freeform 74">
            <a:extLst>
              <a:ext uri="{FF2B5EF4-FFF2-40B4-BE49-F238E27FC236}">
                <a16:creationId xmlns:a16="http://schemas.microsoft.com/office/drawing/2014/main" id="{3491EAB5-ABCD-45FA-810A-D8055FC033DB}"/>
              </a:ext>
            </a:extLst>
          </p:cNvPr>
          <p:cNvSpPr>
            <a:spLocks/>
          </p:cNvSpPr>
          <p:nvPr/>
        </p:nvSpPr>
        <p:spPr bwMode="auto">
          <a:xfrm>
            <a:off x="1473200" y="4478338"/>
            <a:ext cx="438150" cy="711200"/>
          </a:xfrm>
          <a:custGeom>
            <a:avLst/>
            <a:gdLst>
              <a:gd name="T0" fmla="*/ 2147483647 w 314"/>
              <a:gd name="T1" fmla="*/ 0 h 532"/>
              <a:gd name="T2" fmla="*/ 2147483647 w 314"/>
              <a:gd name="T3" fmla="*/ 0 h 532"/>
              <a:gd name="T4" fmla="*/ 2147483647 w 314"/>
              <a:gd name="T5" fmla="*/ 2147483647 h 532"/>
              <a:gd name="T6" fmla="*/ 2147483647 w 314"/>
              <a:gd name="T7" fmla="*/ 2147483647 h 532"/>
              <a:gd name="T8" fmla="*/ 2147483647 w 314"/>
              <a:gd name="T9" fmla="*/ 2147483647 h 532"/>
              <a:gd name="T10" fmla="*/ 2147483647 w 314"/>
              <a:gd name="T11" fmla="*/ 2147483647 h 532"/>
              <a:gd name="T12" fmla="*/ 2147483647 w 314"/>
              <a:gd name="T13" fmla="*/ 2147483647 h 532"/>
              <a:gd name="T14" fmla="*/ 2147483647 w 314"/>
              <a:gd name="T15" fmla="*/ 2147483647 h 532"/>
              <a:gd name="T16" fmla="*/ 2147483647 w 314"/>
              <a:gd name="T17" fmla="*/ 2147483647 h 532"/>
              <a:gd name="T18" fmla="*/ 2147483647 w 314"/>
              <a:gd name="T19" fmla="*/ 2147483647 h 532"/>
              <a:gd name="T20" fmla="*/ 2147483647 w 314"/>
              <a:gd name="T21" fmla="*/ 2147483647 h 532"/>
              <a:gd name="T22" fmla="*/ 2147483647 w 314"/>
              <a:gd name="T23" fmla="*/ 2147483647 h 532"/>
              <a:gd name="T24" fmla="*/ 2147483647 w 314"/>
              <a:gd name="T25" fmla="*/ 2147483647 h 532"/>
              <a:gd name="T26" fmla="*/ 2147483647 w 314"/>
              <a:gd name="T27" fmla="*/ 2147483647 h 532"/>
              <a:gd name="T28" fmla="*/ 2147483647 w 314"/>
              <a:gd name="T29" fmla="*/ 2147483647 h 532"/>
              <a:gd name="T30" fmla="*/ 2147483647 w 314"/>
              <a:gd name="T31" fmla="*/ 2147483647 h 532"/>
              <a:gd name="T32" fmla="*/ 2147483647 w 314"/>
              <a:gd name="T33" fmla="*/ 2147483647 h 532"/>
              <a:gd name="T34" fmla="*/ 0 w 314"/>
              <a:gd name="T35" fmla="*/ 2147483647 h 532"/>
              <a:gd name="T36" fmla="*/ 2147483647 w 314"/>
              <a:gd name="T37" fmla="*/ 2147483647 h 532"/>
              <a:gd name="T38" fmla="*/ 2147483647 w 314"/>
              <a:gd name="T39" fmla="*/ 2147483647 h 532"/>
              <a:gd name="T40" fmla="*/ 2147483647 w 314"/>
              <a:gd name="T41" fmla="*/ 2147483647 h 532"/>
              <a:gd name="T42" fmla="*/ 2147483647 w 314"/>
              <a:gd name="T43" fmla="*/ 2147483647 h 532"/>
              <a:gd name="T44" fmla="*/ 2147483647 w 314"/>
              <a:gd name="T45" fmla="*/ 2147483647 h 532"/>
              <a:gd name="T46" fmla="*/ 2147483647 w 314"/>
              <a:gd name="T47" fmla="*/ 2147483647 h 532"/>
              <a:gd name="T48" fmla="*/ 2147483647 w 314"/>
              <a:gd name="T49" fmla="*/ 2147483647 h 532"/>
              <a:gd name="T50" fmla="*/ 2147483647 w 314"/>
              <a:gd name="T51" fmla="*/ 2147483647 h 532"/>
              <a:gd name="T52" fmla="*/ 2147483647 w 314"/>
              <a:gd name="T53" fmla="*/ 2147483647 h 532"/>
              <a:gd name="T54" fmla="*/ 2147483647 w 314"/>
              <a:gd name="T55" fmla="*/ 2147483647 h 532"/>
              <a:gd name="T56" fmla="*/ 2147483647 w 314"/>
              <a:gd name="T57" fmla="*/ 2147483647 h 532"/>
              <a:gd name="T58" fmla="*/ 2147483647 w 314"/>
              <a:gd name="T59" fmla="*/ 2147483647 h 532"/>
              <a:gd name="T60" fmla="*/ 2147483647 w 314"/>
              <a:gd name="T61" fmla="*/ 2147483647 h 532"/>
              <a:gd name="T62" fmla="*/ 2147483647 w 314"/>
              <a:gd name="T63" fmla="*/ 2147483647 h 532"/>
              <a:gd name="T64" fmla="*/ 2147483647 w 314"/>
              <a:gd name="T65" fmla="*/ 2147483647 h 532"/>
              <a:gd name="T66" fmla="*/ 2147483647 w 314"/>
              <a:gd name="T67" fmla="*/ 2147483647 h 532"/>
              <a:gd name="T68" fmla="*/ 2147483647 w 314"/>
              <a:gd name="T69" fmla="*/ 0 h 532"/>
              <a:gd name="T70" fmla="*/ 2147483647 w 314"/>
              <a:gd name="T71" fmla="*/ 0 h 532"/>
              <a:gd name="T72" fmla="*/ 2147483647 w 314"/>
              <a:gd name="T73" fmla="*/ 0 h 5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532"/>
              <a:gd name="T113" fmla="*/ 314 w 314"/>
              <a:gd name="T114" fmla="*/ 532 h 5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532">
                <a:moveTo>
                  <a:pt x="314" y="0"/>
                </a:moveTo>
                <a:lnTo>
                  <a:pt x="293" y="0"/>
                </a:lnTo>
                <a:lnTo>
                  <a:pt x="293" y="31"/>
                </a:lnTo>
                <a:lnTo>
                  <a:pt x="282" y="73"/>
                </a:lnTo>
                <a:lnTo>
                  <a:pt x="272" y="115"/>
                </a:lnTo>
                <a:lnTo>
                  <a:pt x="261" y="146"/>
                </a:lnTo>
                <a:lnTo>
                  <a:pt x="251" y="188"/>
                </a:lnTo>
                <a:lnTo>
                  <a:pt x="230" y="219"/>
                </a:lnTo>
                <a:lnTo>
                  <a:pt x="220" y="250"/>
                </a:lnTo>
                <a:lnTo>
                  <a:pt x="199" y="292"/>
                </a:lnTo>
                <a:lnTo>
                  <a:pt x="178" y="324"/>
                </a:lnTo>
                <a:lnTo>
                  <a:pt x="157" y="355"/>
                </a:lnTo>
                <a:lnTo>
                  <a:pt x="136" y="386"/>
                </a:lnTo>
                <a:lnTo>
                  <a:pt x="105" y="417"/>
                </a:lnTo>
                <a:lnTo>
                  <a:pt x="84" y="438"/>
                </a:lnTo>
                <a:lnTo>
                  <a:pt x="63" y="470"/>
                </a:lnTo>
                <a:lnTo>
                  <a:pt x="32" y="491"/>
                </a:lnTo>
                <a:lnTo>
                  <a:pt x="0" y="522"/>
                </a:lnTo>
                <a:lnTo>
                  <a:pt x="11" y="532"/>
                </a:lnTo>
                <a:lnTo>
                  <a:pt x="42" y="501"/>
                </a:lnTo>
                <a:lnTo>
                  <a:pt x="63" y="480"/>
                </a:lnTo>
                <a:lnTo>
                  <a:pt x="94" y="449"/>
                </a:lnTo>
                <a:lnTo>
                  <a:pt x="126" y="417"/>
                </a:lnTo>
                <a:lnTo>
                  <a:pt x="146" y="397"/>
                </a:lnTo>
                <a:lnTo>
                  <a:pt x="167" y="365"/>
                </a:lnTo>
                <a:lnTo>
                  <a:pt x="188" y="324"/>
                </a:lnTo>
                <a:lnTo>
                  <a:pt x="209" y="292"/>
                </a:lnTo>
                <a:lnTo>
                  <a:pt x="230" y="261"/>
                </a:lnTo>
                <a:lnTo>
                  <a:pt x="251" y="230"/>
                </a:lnTo>
                <a:lnTo>
                  <a:pt x="261" y="188"/>
                </a:lnTo>
                <a:lnTo>
                  <a:pt x="272" y="156"/>
                </a:lnTo>
                <a:lnTo>
                  <a:pt x="282" y="115"/>
                </a:lnTo>
                <a:lnTo>
                  <a:pt x="293" y="73"/>
                </a:lnTo>
                <a:lnTo>
                  <a:pt x="303" y="42"/>
                </a:lnTo>
                <a:lnTo>
                  <a:pt x="303" y="0"/>
                </a:lnTo>
                <a:lnTo>
                  <a:pt x="293" y="0"/>
                </a:lnTo>
                <a:lnTo>
                  <a:pt x="3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21" name="Freeform 75">
            <a:extLst>
              <a:ext uri="{FF2B5EF4-FFF2-40B4-BE49-F238E27FC236}">
                <a16:creationId xmlns:a16="http://schemas.microsoft.com/office/drawing/2014/main" id="{B96402F1-529B-4AEE-B948-E961F605BB6E}"/>
              </a:ext>
            </a:extLst>
          </p:cNvPr>
          <p:cNvSpPr>
            <a:spLocks/>
          </p:cNvSpPr>
          <p:nvPr/>
        </p:nvSpPr>
        <p:spPr bwMode="auto">
          <a:xfrm>
            <a:off x="849313" y="2370138"/>
            <a:ext cx="1858962" cy="1995487"/>
          </a:xfrm>
          <a:custGeom>
            <a:avLst/>
            <a:gdLst>
              <a:gd name="T0" fmla="*/ 2147483647 w 1337"/>
              <a:gd name="T1" fmla="*/ 2147483647 h 1493"/>
              <a:gd name="T2" fmla="*/ 2147483647 w 1337"/>
              <a:gd name="T3" fmla="*/ 2147483647 h 1493"/>
              <a:gd name="T4" fmla="*/ 2147483647 w 1337"/>
              <a:gd name="T5" fmla="*/ 2147483647 h 1493"/>
              <a:gd name="T6" fmla="*/ 2147483647 w 1337"/>
              <a:gd name="T7" fmla="*/ 2147483647 h 1493"/>
              <a:gd name="T8" fmla="*/ 2147483647 w 1337"/>
              <a:gd name="T9" fmla="*/ 2147483647 h 1493"/>
              <a:gd name="T10" fmla="*/ 2147483647 w 1337"/>
              <a:gd name="T11" fmla="*/ 2147483647 h 1493"/>
              <a:gd name="T12" fmla="*/ 2147483647 w 1337"/>
              <a:gd name="T13" fmla="*/ 2147483647 h 1493"/>
              <a:gd name="T14" fmla="*/ 2147483647 w 1337"/>
              <a:gd name="T15" fmla="*/ 2147483647 h 1493"/>
              <a:gd name="T16" fmla="*/ 2147483647 w 1337"/>
              <a:gd name="T17" fmla="*/ 2147483647 h 1493"/>
              <a:gd name="T18" fmla="*/ 2147483647 w 1337"/>
              <a:gd name="T19" fmla="*/ 2147483647 h 1493"/>
              <a:gd name="T20" fmla="*/ 2147483647 w 1337"/>
              <a:gd name="T21" fmla="*/ 2147483647 h 1493"/>
              <a:gd name="T22" fmla="*/ 2147483647 w 1337"/>
              <a:gd name="T23" fmla="*/ 2147483647 h 1493"/>
              <a:gd name="T24" fmla="*/ 2147483647 w 1337"/>
              <a:gd name="T25" fmla="*/ 2147483647 h 1493"/>
              <a:gd name="T26" fmla="*/ 2147483647 w 1337"/>
              <a:gd name="T27" fmla="*/ 2147483647 h 1493"/>
              <a:gd name="T28" fmla="*/ 2147483647 w 1337"/>
              <a:gd name="T29" fmla="*/ 2147483647 h 1493"/>
              <a:gd name="T30" fmla="*/ 2147483647 w 1337"/>
              <a:gd name="T31" fmla="*/ 2147483647 h 1493"/>
              <a:gd name="T32" fmla="*/ 2147483647 w 1337"/>
              <a:gd name="T33" fmla="*/ 2147483647 h 1493"/>
              <a:gd name="T34" fmla="*/ 2147483647 w 1337"/>
              <a:gd name="T35" fmla="*/ 2147483647 h 1493"/>
              <a:gd name="T36" fmla="*/ 2147483647 w 1337"/>
              <a:gd name="T37" fmla="*/ 2147483647 h 1493"/>
              <a:gd name="T38" fmla="*/ 2147483647 w 1337"/>
              <a:gd name="T39" fmla="*/ 2147483647 h 1493"/>
              <a:gd name="T40" fmla="*/ 2147483647 w 1337"/>
              <a:gd name="T41" fmla="*/ 2147483647 h 1493"/>
              <a:gd name="T42" fmla="*/ 2147483647 w 1337"/>
              <a:gd name="T43" fmla="*/ 2147483647 h 1493"/>
              <a:gd name="T44" fmla="*/ 2147483647 w 1337"/>
              <a:gd name="T45" fmla="*/ 2147483647 h 1493"/>
              <a:gd name="T46" fmla="*/ 2147483647 w 1337"/>
              <a:gd name="T47" fmla="*/ 2147483647 h 1493"/>
              <a:gd name="T48" fmla="*/ 2147483647 w 1337"/>
              <a:gd name="T49" fmla="*/ 2147483647 h 1493"/>
              <a:gd name="T50" fmla="*/ 2147483647 w 1337"/>
              <a:gd name="T51" fmla="*/ 0 h 1493"/>
              <a:gd name="T52" fmla="*/ 2147483647 w 1337"/>
              <a:gd name="T53" fmla="*/ 0 h 1493"/>
              <a:gd name="T54" fmla="*/ 2147483647 w 1337"/>
              <a:gd name="T55" fmla="*/ 0 h 1493"/>
              <a:gd name="T56" fmla="*/ 2147483647 w 1337"/>
              <a:gd name="T57" fmla="*/ 2147483647 h 1493"/>
              <a:gd name="T58" fmla="*/ 2147483647 w 1337"/>
              <a:gd name="T59" fmla="*/ 2147483647 h 1493"/>
              <a:gd name="T60" fmla="*/ 2147483647 w 1337"/>
              <a:gd name="T61" fmla="*/ 2147483647 h 1493"/>
              <a:gd name="T62" fmla="*/ 2147483647 w 1337"/>
              <a:gd name="T63" fmla="*/ 2147483647 h 1493"/>
              <a:gd name="T64" fmla="*/ 2147483647 w 1337"/>
              <a:gd name="T65" fmla="*/ 2147483647 h 1493"/>
              <a:gd name="T66" fmla="*/ 2147483647 w 1337"/>
              <a:gd name="T67" fmla="*/ 2147483647 h 1493"/>
              <a:gd name="T68" fmla="*/ 2147483647 w 1337"/>
              <a:gd name="T69" fmla="*/ 2147483647 h 1493"/>
              <a:gd name="T70" fmla="*/ 2147483647 w 1337"/>
              <a:gd name="T71" fmla="*/ 2147483647 h 1493"/>
              <a:gd name="T72" fmla="*/ 2147483647 w 1337"/>
              <a:gd name="T73" fmla="*/ 2147483647 h 1493"/>
              <a:gd name="T74" fmla="*/ 2147483647 w 1337"/>
              <a:gd name="T75" fmla="*/ 2147483647 h 1493"/>
              <a:gd name="T76" fmla="*/ 2147483647 w 1337"/>
              <a:gd name="T77" fmla="*/ 2147483647 h 1493"/>
              <a:gd name="T78" fmla="*/ 2147483647 w 1337"/>
              <a:gd name="T79" fmla="*/ 2147483647 h 1493"/>
              <a:gd name="T80" fmla="*/ 2147483647 w 1337"/>
              <a:gd name="T81" fmla="*/ 2147483647 h 1493"/>
              <a:gd name="T82" fmla="*/ 0 w 1337"/>
              <a:gd name="T83" fmla="*/ 2147483647 h 1493"/>
              <a:gd name="T84" fmla="*/ 0 w 1337"/>
              <a:gd name="T85" fmla="*/ 2147483647 h 1493"/>
              <a:gd name="T86" fmla="*/ 2147483647 w 1337"/>
              <a:gd name="T87" fmla="*/ 2147483647 h 1493"/>
              <a:gd name="T88" fmla="*/ 2147483647 w 1337"/>
              <a:gd name="T89" fmla="*/ 2147483647 h 1493"/>
              <a:gd name="T90" fmla="*/ 2147483647 w 1337"/>
              <a:gd name="T91" fmla="*/ 2147483647 h 1493"/>
              <a:gd name="T92" fmla="*/ 2147483647 w 1337"/>
              <a:gd name="T93" fmla="*/ 2147483647 h 1493"/>
              <a:gd name="T94" fmla="*/ 2147483647 w 1337"/>
              <a:gd name="T95" fmla="*/ 2147483647 h 14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37"/>
              <a:gd name="T145" fmla="*/ 0 h 1493"/>
              <a:gd name="T146" fmla="*/ 1337 w 1337"/>
              <a:gd name="T147" fmla="*/ 1493 h 14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37" h="1493">
                <a:moveTo>
                  <a:pt x="439" y="1462"/>
                </a:moveTo>
                <a:lnTo>
                  <a:pt x="470" y="1472"/>
                </a:lnTo>
                <a:lnTo>
                  <a:pt x="501" y="1483"/>
                </a:lnTo>
                <a:lnTo>
                  <a:pt x="533" y="1493"/>
                </a:lnTo>
                <a:lnTo>
                  <a:pt x="575" y="1493"/>
                </a:lnTo>
                <a:lnTo>
                  <a:pt x="606" y="1493"/>
                </a:lnTo>
                <a:lnTo>
                  <a:pt x="637" y="1493"/>
                </a:lnTo>
                <a:lnTo>
                  <a:pt x="669" y="1493"/>
                </a:lnTo>
                <a:lnTo>
                  <a:pt x="700" y="1483"/>
                </a:lnTo>
                <a:lnTo>
                  <a:pt x="731" y="1483"/>
                </a:lnTo>
                <a:lnTo>
                  <a:pt x="763" y="1472"/>
                </a:lnTo>
                <a:lnTo>
                  <a:pt x="794" y="1462"/>
                </a:lnTo>
                <a:lnTo>
                  <a:pt x="825" y="1452"/>
                </a:lnTo>
                <a:lnTo>
                  <a:pt x="857" y="1441"/>
                </a:lnTo>
                <a:lnTo>
                  <a:pt x="888" y="1431"/>
                </a:lnTo>
                <a:lnTo>
                  <a:pt x="919" y="1410"/>
                </a:lnTo>
                <a:lnTo>
                  <a:pt x="951" y="1399"/>
                </a:lnTo>
                <a:lnTo>
                  <a:pt x="982" y="1379"/>
                </a:lnTo>
                <a:lnTo>
                  <a:pt x="1003" y="1358"/>
                </a:lnTo>
                <a:lnTo>
                  <a:pt x="1034" y="1337"/>
                </a:lnTo>
                <a:lnTo>
                  <a:pt x="1065" y="1316"/>
                </a:lnTo>
                <a:lnTo>
                  <a:pt x="1086" y="1295"/>
                </a:lnTo>
                <a:lnTo>
                  <a:pt x="1107" y="1264"/>
                </a:lnTo>
                <a:lnTo>
                  <a:pt x="1139" y="1243"/>
                </a:lnTo>
                <a:lnTo>
                  <a:pt x="1159" y="1211"/>
                </a:lnTo>
                <a:lnTo>
                  <a:pt x="1180" y="1180"/>
                </a:lnTo>
                <a:lnTo>
                  <a:pt x="1201" y="1149"/>
                </a:lnTo>
                <a:lnTo>
                  <a:pt x="1222" y="1118"/>
                </a:lnTo>
                <a:lnTo>
                  <a:pt x="1233" y="1086"/>
                </a:lnTo>
                <a:lnTo>
                  <a:pt x="1253" y="1055"/>
                </a:lnTo>
                <a:lnTo>
                  <a:pt x="1264" y="1024"/>
                </a:lnTo>
                <a:lnTo>
                  <a:pt x="1285" y="982"/>
                </a:lnTo>
                <a:lnTo>
                  <a:pt x="1295" y="950"/>
                </a:lnTo>
                <a:lnTo>
                  <a:pt x="1316" y="867"/>
                </a:lnTo>
                <a:lnTo>
                  <a:pt x="1327" y="794"/>
                </a:lnTo>
                <a:lnTo>
                  <a:pt x="1337" y="721"/>
                </a:lnTo>
                <a:lnTo>
                  <a:pt x="1337" y="648"/>
                </a:lnTo>
                <a:lnTo>
                  <a:pt x="1327" y="575"/>
                </a:lnTo>
                <a:lnTo>
                  <a:pt x="1316" y="512"/>
                </a:lnTo>
                <a:lnTo>
                  <a:pt x="1295" y="439"/>
                </a:lnTo>
                <a:lnTo>
                  <a:pt x="1274" y="376"/>
                </a:lnTo>
                <a:lnTo>
                  <a:pt x="1243" y="314"/>
                </a:lnTo>
                <a:lnTo>
                  <a:pt x="1201" y="261"/>
                </a:lnTo>
                <a:lnTo>
                  <a:pt x="1159" y="209"/>
                </a:lnTo>
                <a:lnTo>
                  <a:pt x="1118" y="157"/>
                </a:lnTo>
                <a:lnTo>
                  <a:pt x="1065" y="115"/>
                </a:lnTo>
                <a:lnTo>
                  <a:pt x="1013" y="84"/>
                </a:lnTo>
                <a:lnTo>
                  <a:pt x="951" y="53"/>
                </a:lnTo>
                <a:lnTo>
                  <a:pt x="888" y="32"/>
                </a:lnTo>
                <a:lnTo>
                  <a:pt x="857" y="21"/>
                </a:lnTo>
                <a:lnTo>
                  <a:pt x="825" y="11"/>
                </a:lnTo>
                <a:lnTo>
                  <a:pt x="794" y="0"/>
                </a:lnTo>
                <a:lnTo>
                  <a:pt x="763" y="0"/>
                </a:lnTo>
                <a:lnTo>
                  <a:pt x="731" y="0"/>
                </a:lnTo>
                <a:lnTo>
                  <a:pt x="689" y="0"/>
                </a:lnTo>
                <a:lnTo>
                  <a:pt x="658" y="0"/>
                </a:lnTo>
                <a:lnTo>
                  <a:pt x="627" y="11"/>
                </a:lnTo>
                <a:lnTo>
                  <a:pt x="595" y="11"/>
                </a:lnTo>
                <a:lnTo>
                  <a:pt x="564" y="21"/>
                </a:lnTo>
                <a:lnTo>
                  <a:pt x="533" y="32"/>
                </a:lnTo>
                <a:lnTo>
                  <a:pt x="501" y="42"/>
                </a:lnTo>
                <a:lnTo>
                  <a:pt x="470" y="53"/>
                </a:lnTo>
                <a:lnTo>
                  <a:pt x="439" y="63"/>
                </a:lnTo>
                <a:lnTo>
                  <a:pt x="407" y="84"/>
                </a:lnTo>
                <a:lnTo>
                  <a:pt x="376" y="94"/>
                </a:lnTo>
                <a:lnTo>
                  <a:pt x="355" y="115"/>
                </a:lnTo>
                <a:lnTo>
                  <a:pt x="324" y="136"/>
                </a:lnTo>
                <a:lnTo>
                  <a:pt x="293" y="157"/>
                </a:lnTo>
                <a:lnTo>
                  <a:pt x="272" y="178"/>
                </a:lnTo>
                <a:lnTo>
                  <a:pt x="240" y="209"/>
                </a:lnTo>
                <a:lnTo>
                  <a:pt x="219" y="230"/>
                </a:lnTo>
                <a:lnTo>
                  <a:pt x="199" y="251"/>
                </a:lnTo>
                <a:lnTo>
                  <a:pt x="178" y="282"/>
                </a:lnTo>
                <a:lnTo>
                  <a:pt x="157" y="314"/>
                </a:lnTo>
                <a:lnTo>
                  <a:pt x="136" y="345"/>
                </a:lnTo>
                <a:lnTo>
                  <a:pt x="115" y="376"/>
                </a:lnTo>
                <a:lnTo>
                  <a:pt x="94" y="408"/>
                </a:lnTo>
                <a:lnTo>
                  <a:pt x="73" y="439"/>
                </a:lnTo>
                <a:lnTo>
                  <a:pt x="63" y="481"/>
                </a:lnTo>
                <a:lnTo>
                  <a:pt x="52" y="512"/>
                </a:lnTo>
                <a:lnTo>
                  <a:pt x="32" y="554"/>
                </a:lnTo>
                <a:lnTo>
                  <a:pt x="11" y="627"/>
                </a:lnTo>
                <a:lnTo>
                  <a:pt x="0" y="700"/>
                </a:lnTo>
                <a:lnTo>
                  <a:pt x="0" y="773"/>
                </a:lnTo>
                <a:lnTo>
                  <a:pt x="0" y="846"/>
                </a:lnTo>
                <a:lnTo>
                  <a:pt x="0" y="919"/>
                </a:lnTo>
                <a:lnTo>
                  <a:pt x="11" y="982"/>
                </a:lnTo>
                <a:lnTo>
                  <a:pt x="32" y="1055"/>
                </a:lnTo>
                <a:lnTo>
                  <a:pt x="63" y="1118"/>
                </a:lnTo>
                <a:lnTo>
                  <a:pt x="84" y="1180"/>
                </a:lnTo>
                <a:lnTo>
                  <a:pt x="125" y="1232"/>
                </a:lnTo>
                <a:lnTo>
                  <a:pt x="167" y="1285"/>
                </a:lnTo>
                <a:lnTo>
                  <a:pt x="209" y="1337"/>
                </a:lnTo>
                <a:lnTo>
                  <a:pt x="261" y="1379"/>
                </a:lnTo>
                <a:lnTo>
                  <a:pt x="313" y="1410"/>
                </a:lnTo>
                <a:lnTo>
                  <a:pt x="376" y="1441"/>
                </a:lnTo>
                <a:lnTo>
                  <a:pt x="439" y="146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cxnSp>
        <p:nvCxnSpPr>
          <p:cNvPr id="115788" name="AutoShape 76">
            <a:extLst>
              <a:ext uri="{FF2B5EF4-FFF2-40B4-BE49-F238E27FC236}">
                <a16:creationId xmlns:a16="http://schemas.microsoft.com/office/drawing/2014/main" id="{75AD4D77-D597-4A19-8683-010F21DD47EB}"/>
              </a:ext>
            </a:extLst>
          </p:cNvPr>
          <p:cNvCxnSpPr>
            <a:cxnSpLocks noChangeShapeType="1"/>
            <a:stCxn id="28988" idx="1"/>
            <a:endCxn id="28721" idx="26"/>
          </p:cNvCxnSpPr>
          <p:nvPr/>
        </p:nvCxnSpPr>
        <p:spPr bwMode="auto">
          <a:xfrm flipH="1" flipV="1">
            <a:off x="1865313" y="2370138"/>
            <a:ext cx="6740525" cy="833437"/>
          </a:xfrm>
          <a:prstGeom prst="straightConnector1">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15789" name="AutoShape 77">
            <a:extLst>
              <a:ext uri="{FF2B5EF4-FFF2-40B4-BE49-F238E27FC236}">
                <a16:creationId xmlns:a16="http://schemas.microsoft.com/office/drawing/2014/main" id="{8B14E673-BE29-418D-8FB1-53EC7AA453E6}"/>
              </a:ext>
            </a:extLst>
          </p:cNvPr>
          <p:cNvCxnSpPr>
            <a:cxnSpLocks noChangeShapeType="1"/>
            <a:stCxn id="28906" idx="7"/>
            <a:endCxn id="28721" idx="3"/>
          </p:cNvCxnSpPr>
          <p:nvPr/>
        </p:nvCxnSpPr>
        <p:spPr bwMode="auto">
          <a:xfrm flipH="1">
            <a:off x="1779588" y="3627438"/>
            <a:ext cx="6826250" cy="738187"/>
          </a:xfrm>
          <a:prstGeom prst="straightConnector1">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cxnSp>
      <p:grpSp>
        <p:nvGrpSpPr>
          <p:cNvPr id="3" name="Group 78">
            <a:extLst>
              <a:ext uri="{FF2B5EF4-FFF2-40B4-BE49-F238E27FC236}">
                <a16:creationId xmlns:a16="http://schemas.microsoft.com/office/drawing/2014/main" id="{7FD8EC65-2DEB-481C-B8DE-CD356BBE0B55}"/>
              </a:ext>
            </a:extLst>
          </p:cNvPr>
          <p:cNvGrpSpPr>
            <a:grpSpLocks/>
          </p:cNvGrpSpPr>
          <p:nvPr/>
        </p:nvGrpSpPr>
        <p:grpSpPr bwMode="auto">
          <a:xfrm>
            <a:off x="3779838" y="3184525"/>
            <a:ext cx="1574800" cy="646113"/>
            <a:chOff x="2381" y="2006"/>
            <a:chExt cx="992" cy="407"/>
          </a:xfrm>
        </p:grpSpPr>
        <p:grpSp>
          <p:nvGrpSpPr>
            <p:cNvPr id="29021" name="Group 79">
              <a:extLst>
                <a:ext uri="{FF2B5EF4-FFF2-40B4-BE49-F238E27FC236}">
                  <a16:creationId xmlns:a16="http://schemas.microsoft.com/office/drawing/2014/main" id="{17EA87CE-95CB-44EF-AE34-12A2C579FA46}"/>
                </a:ext>
              </a:extLst>
            </p:cNvPr>
            <p:cNvGrpSpPr>
              <a:grpSpLocks noChangeAspect="1"/>
            </p:cNvGrpSpPr>
            <p:nvPr/>
          </p:nvGrpSpPr>
          <p:grpSpPr bwMode="auto">
            <a:xfrm>
              <a:off x="2762" y="2006"/>
              <a:ext cx="271" cy="269"/>
              <a:chOff x="2424" y="1923"/>
              <a:chExt cx="339" cy="338"/>
            </a:xfrm>
          </p:grpSpPr>
          <p:sp>
            <p:nvSpPr>
              <p:cNvPr id="29023" name="Freeform 80">
                <a:extLst>
                  <a:ext uri="{FF2B5EF4-FFF2-40B4-BE49-F238E27FC236}">
                    <a16:creationId xmlns:a16="http://schemas.microsoft.com/office/drawing/2014/main" id="{3A63ECF6-50E6-4491-8C8E-61D33A1ED2A0}"/>
                  </a:ext>
                </a:extLst>
              </p:cNvPr>
              <p:cNvSpPr>
                <a:spLocks noChangeAspect="1"/>
              </p:cNvSpPr>
              <p:nvPr/>
            </p:nvSpPr>
            <p:spPr bwMode="auto">
              <a:xfrm>
                <a:off x="2424" y="1923"/>
                <a:ext cx="339" cy="338"/>
              </a:xfrm>
              <a:custGeom>
                <a:avLst/>
                <a:gdLst>
                  <a:gd name="T0" fmla="*/ 0 w 2238"/>
                  <a:gd name="T1" fmla="*/ 0 h 2226"/>
                  <a:gd name="T2" fmla="*/ 0 w 2238"/>
                  <a:gd name="T3" fmla="*/ 0 h 2226"/>
                  <a:gd name="T4" fmla="*/ 0 w 2238"/>
                  <a:gd name="T5" fmla="*/ 0 h 2226"/>
                  <a:gd name="T6" fmla="*/ 0 w 2238"/>
                  <a:gd name="T7" fmla="*/ 0 h 2226"/>
                  <a:gd name="T8" fmla="*/ 0 w 2238"/>
                  <a:gd name="T9" fmla="*/ 0 h 2226"/>
                  <a:gd name="T10" fmla="*/ 0 w 2238"/>
                  <a:gd name="T11" fmla="*/ 0 h 2226"/>
                  <a:gd name="T12" fmla="*/ 0 w 2238"/>
                  <a:gd name="T13" fmla="*/ 0 h 2226"/>
                  <a:gd name="T14" fmla="*/ 0 w 2238"/>
                  <a:gd name="T15" fmla="*/ 0 h 2226"/>
                  <a:gd name="T16" fmla="*/ 0 w 2238"/>
                  <a:gd name="T17" fmla="*/ 0 h 2226"/>
                  <a:gd name="T18" fmla="*/ 0 w 2238"/>
                  <a:gd name="T19" fmla="*/ 0 h 2226"/>
                  <a:gd name="T20" fmla="*/ 0 w 2238"/>
                  <a:gd name="T21" fmla="*/ 0 h 2226"/>
                  <a:gd name="T22" fmla="*/ 0 w 2238"/>
                  <a:gd name="T23" fmla="*/ 0 h 2226"/>
                  <a:gd name="T24" fmla="*/ 0 w 2238"/>
                  <a:gd name="T25" fmla="*/ 0 h 2226"/>
                  <a:gd name="T26" fmla="*/ 0 w 2238"/>
                  <a:gd name="T27" fmla="*/ 0 h 2226"/>
                  <a:gd name="T28" fmla="*/ 0 w 2238"/>
                  <a:gd name="T29" fmla="*/ 0 h 2226"/>
                  <a:gd name="T30" fmla="*/ 0 w 2238"/>
                  <a:gd name="T31" fmla="*/ 0 h 2226"/>
                  <a:gd name="T32" fmla="*/ 0 w 2238"/>
                  <a:gd name="T33" fmla="*/ 0 h 2226"/>
                  <a:gd name="T34" fmla="*/ 0 w 2238"/>
                  <a:gd name="T35" fmla="*/ 0 h 2226"/>
                  <a:gd name="T36" fmla="*/ 0 w 2238"/>
                  <a:gd name="T37" fmla="*/ 0 h 2226"/>
                  <a:gd name="T38" fmla="*/ 0 w 2238"/>
                  <a:gd name="T39" fmla="*/ 0 h 2226"/>
                  <a:gd name="T40" fmla="*/ 0 w 2238"/>
                  <a:gd name="T41" fmla="*/ 0 h 2226"/>
                  <a:gd name="T42" fmla="*/ 0 w 2238"/>
                  <a:gd name="T43" fmla="*/ 0 h 2226"/>
                  <a:gd name="T44" fmla="*/ 0 w 2238"/>
                  <a:gd name="T45" fmla="*/ 0 h 2226"/>
                  <a:gd name="T46" fmla="*/ 0 w 2238"/>
                  <a:gd name="T47" fmla="*/ 0 h 2226"/>
                  <a:gd name="T48" fmla="*/ 0 w 2238"/>
                  <a:gd name="T49" fmla="*/ 0 h 2226"/>
                  <a:gd name="T50" fmla="*/ 0 w 2238"/>
                  <a:gd name="T51" fmla="*/ 0 h 2226"/>
                  <a:gd name="T52" fmla="*/ 0 w 2238"/>
                  <a:gd name="T53" fmla="*/ 0 h 2226"/>
                  <a:gd name="T54" fmla="*/ 0 w 2238"/>
                  <a:gd name="T55" fmla="*/ 0 h 2226"/>
                  <a:gd name="T56" fmla="*/ 0 w 2238"/>
                  <a:gd name="T57" fmla="*/ 0 h 2226"/>
                  <a:gd name="T58" fmla="*/ 0 w 2238"/>
                  <a:gd name="T59" fmla="*/ 0 h 2226"/>
                  <a:gd name="T60" fmla="*/ 0 w 2238"/>
                  <a:gd name="T61" fmla="*/ 0 h 2226"/>
                  <a:gd name="T62" fmla="*/ 0 w 2238"/>
                  <a:gd name="T63" fmla="*/ 0 h 2226"/>
                  <a:gd name="T64" fmla="*/ 0 w 2238"/>
                  <a:gd name="T65" fmla="*/ 0 h 2226"/>
                  <a:gd name="T66" fmla="*/ 0 w 2238"/>
                  <a:gd name="T67" fmla="*/ 0 h 2226"/>
                  <a:gd name="T68" fmla="*/ 0 w 2238"/>
                  <a:gd name="T69" fmla="*/ 0 h 2226"/>
                  <a:gd name="T70" fmla="*/ 0 w 2238"/>
                  <a:gd name="T71" fmla="*/ 0 h 2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38"/>
                  <a:gd name="T109" fmla="*/ 0 h 2226"/>
                  <a:gd name="T110" fmla="*/ 2238 w 2238"/>
                  <a:gd name="T111" fmla="*/ 2226 h 2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38" h="2226">
                    <a:moveTo>
                      <a:pt x="1218" y="6"/>
                    </a:moveTo>
                    <a:lnTo>
                      <a:pt x="1236" y="12"/>
                    </a:lnTo>
                    <a:lnTo>
                      <a:pt x="1350" y="24"/>
                    </a:lnTo>
                    <a:lnTo>
                      <a:pt x="1452" y="54"/>
                    </a:lnTo>
                    <a:lnTo>
                      <a:pt x="1554" y="90"/>
                    </a:lnTo>
                    <a:lnTo>
                      <a:pt x="1656" y="138"/>
                    </a:lnTo>
                    <a:lnTo>
                      <a:pt x="1746" y="192"/>
                    </a:lnTo>
                    <a:lnTo>
                      <a:pt x="1788" y="222"/>
                    </a:lnTo>
                    <a:lnTo>
                      <a:pt x="1830" y="258"/>
                    </a:lnTo>
                    <a:lnTo>
                      <a:pt x="1914" y="330"/>
                    </a:lnTo>
                    <a:lnTo>
                      <a:pt x="1986" y="408"/>
                    </a:lnTo>
                    <a:lnTo>
                      <a:pt x="2046" y="492"/>
                    </a:lnTo>
                    <a:lnTo>
                      <a:pt x="2106" y="588"/>
                    </a:lnTo>
                    <a:lnTo>
                      <a:pt x="2154" y="684"/>
                    </a:lnTo>
                    <a:lnTo>
                      <a:pt x="2190" y="786"/>
                    </a:lnTo>
                    <a:lnTo>
                      <a:pt x="2214" y="894"/>
                    </a:lnTo>
                    <a:lnTo>
                      <a:pt x="2238" y="1002"/>
                    </a:lnTo>
                    <a:lnTo>
                      <a:pt x="2238" y="1116"/>
                    </a:lnTo>
                    <a:lnTo>
                      <a:pt x="2238" y="1230"/>
                    </a:lnTo>
                    <a:lnTo>
                      <a:pt x="2226" y="1302"/>
                    </a:lnTo>
                    <a:lnTo>
                      <a:pt x="2214" y="1338"/>
                    </a:lnTo>
                    <a:lnTo>
                      <a:pt x="2190" y="1446"/>
                    </a:lnTo>
                    <a:lnTo>
                      <a:pt x="2154" y="1548"/>
                    </a:lnTo>
                    <a:lnTo>
                      <a:pt x="2106" y="1644"/>
                    </a:lnTo>
                    <a:lnTo>
                      <a:pt x="2046" y="1734"/>
                    </a:lnTo>
                    <a:lnTo>
                      <a:pt x="1986" y="1818"/>
                    </a:lnTo>
                    <a:lnTo>
                      <a:pt x="1914" y="1902"/>
                    </a:lnTo>
                    <a:lnTo>
                      <a:pt x="1830" y="1974"/>
                    </a:lnTo>
                    <a:lnTo>
                      <a:pt x="1740" y="2034"/>
                    </a:lnTo>
                    <a:lnTo>
                      <a:pt x="1650" y="2094"/>
                    </a:lnTo>
                    <a:lnTo>
                      <a:pt x="1638" y="2100"/>
                    </a:lnTo>
                    <a:lnTo>
                      <a:pt x="1554" y="2142"/>
                    </a:lnTo>
                    <a:lnTo>
                      <a:pt x="1452" y="2178"/>
                    </a:lnTo>
                    <a:lnTo>
                      <a:pt x="1350" y="2202"/>
                    </a:lnTo>
                    <a:lnTo>
                      <a:pt x="1236" y="2226"/>
                    </a:lnTo>
                    <a:lnTo>
                      <a:pt x="1122" y="2226"/>
                    </a:lnTo>
                    <a:lnTo>
                      <a:pt x="1008" y="2226"/>
                    </a:lnTo>
                    <a:lnTo>
                      <a:pt x="900" y="2202"/>
                    </a:lnTo>
                    <a:lnTo>
                      <a:pt x="792" y="2178"/>
                    </a:lnTo>
                    <a:lnTo>
                      <a:pt x="684" y="2142"/>
                    </a:lnTo>
                    <a:lnTo>
                      <a:pt x="588" y="2094"/>
                    </a:lnTo>
                    <a:lnTo>
                      <a:pt x="498" y="2034"/>
                    </a:lnTo>
                    <a:lnTo>
                      <a:pt x="462" y="2010"/>
                    </a:lnTo>
                    <a:lnTo>
                      <a:pt x="438" y="1992"/>
                    </a:lnTo>
                    <a:lnTo>
                      <a:pt x="414" y="1974"/>
                    </a:lnTo>
                    <a:lnTo>
                      <a:pt x="330" y="1902"/>
                    </a:lnTo>
                    <a:lnTo>
                      <a:pt x="258" y="1818"/>
                    </a:lnTo>
                    <a:lnTo>
                      <a:pt x="192" y="1734"/>
                    </a:lnTo>
                    <a:lnTo>
                      <a:pt x="138" y="1644"/>
                    </a:lnTo>
                    <a:lnTo>
                      <a:pt x="90" y="1548"/>
                    </a:lnTo>
                    <a:lnTo>
                      <a:pt x="54" y="1446"/>
                    </a:lnTo>
                    <a:lnTo>
                      <a:pt x="24" y="1338"/>
                    </a:lnTo>
                    <a:lnTo>
                      <a:pt x="12" y="1230"/>
                    </a:lnTo>
                    <a:lnTo>
                      <a:pt x="0" y="1116"/>
                    </a:lnTo>
                    <a:lnTo>
                      <a:pt x="12" y="1002"/>
                    </a:lnTo>
                    <a:lnTo>
                      <a:pt x="24" y="894"/>
                    </a:lnTo>
                    <a:lnTo>
                      <a:pt x="42" y="822"/>
                    </a:lnTo>
                    <a:lnTo>
                      <a:pt x="54" y="786"/>
                    </a:lnTo>
                    <a:lnTo>
                      <a:pt x="90" y="684"/>
                    </a:lnTo>
                    <a:lnTo>
                      <a:pt x="138" y="588"/>
                    </a:lnTo>
                    <a:lnTo>
                      <a:pt x="192" y="492"/>
                    </a:lnTo>
                    <a:lnTo>
                      <a:pt x="258" y="408"/>
                    </a:lnTo>
                    <a:lnTo>
                      <a:pt x="330" y="330"/>
                    </a:lnTo>
                    <a:lnTo>
                      <a:pt x="414" y="258"/>
                    </a:lnTo>
                    <a:lnTo>
                      <a:pt x="498" y="192"/>
                    </a:lnTo>
                    <a:lnTo>
                      <a:pt x="588" y="138"/>
                    </a:lnTo>
                    <a:lnTo>
                      <a:pt x="684" y="90"/>
                    </a:lnTo>
                    <a:lnTo>
                      <a:pt x="792" y="54"/>
                    </a:lnTo>
                    <a:lnTo>
                      <a:pt x="900" y="24"/>
                    </a:lnTo>
                    <a:lnTo>
                      <a:pt x="1008" y="12"/>
                    </a:lnTo>
                    <a:lnTo>
                      <a:pt x="1074" y="0"/>
                    </a:lnTo>
                    <a:lnTo>
                      <a:pt x="1122" y="0"/>
                    </a:lnTo>
                    <a:lnTo>
                      <a:pt x="1218" y="6"/>
                    </a:lnTo>
                    <a:close/>
                  </a:path>
                </a:pathLst>
              </a:custGeom>
              <a:solidFill>
                <a:srgbClr val="FFFF80"/>
              </a:solidFill>
              <a:ln w="0" cap="rnd" cmpd="sng">
                <a:solidFill>
                  <a:srgbClr val="000080"/>
                </a:solidFill>
                <a:prstDash val="sysDot"/>
                <a:round/>
                <a:headEnd/>
                <a:tailEnd/>
              </a:ln>
            </p:spPr>
            <p:txBody>
              <a:bodyPr/>
              <a:lstStyle/>
              <a:p>
                <a:endParaRPr lang="es-ES"/>
              </a:p>
            </p:txBody>
          </p:sp>
          <p:sp>
            <p:nvSpPr>
              <p:cNvPr id="29024" name="Freeform 81">
                <a:extLst>
                  <a:ext uri="{FF2B5EF4-FFF2-40B4-BE49-F238E27FC236}">
                    <a16:creationId xmlns:a16="http://schemas.microsoft.com/office/drawing/2014/main" id="{42735EFC-5D03-4BCD-9EE3-2ABC8112F6DC}"/>
                  </a:ext>
                </a:extLst>
              </p:cNvPr>
              <p:cNvSpPr>
                <a:spLocks noChangeAspect="1"/>
              </p:cNvSpPr>
              <p:nvPr/>
            </p:nvSpPr>
            <p:spPr bwMode="auto">
              <a:xfrm>
                <a:off x="2433" y="1930"/>
                <a:ext cx="322" cy="322"/>
              </a:xfrm>
              <a:custGeom>
                <a:avLst/>
                <a:gdLst>
                  <a:gd name="T0" fmla="*/ 0 w 2130"/>
                  <a:gd name="T1" fmla="*/ 0 h 2118"/>
                  <a:gd name="T2" fmla="*/ 0 w 2130"/>
                  <a:gd name="T3" fmla="*/ 0 h 2118"/>
                  <a:gd name="T4" fmla="*/ 0 w 2130"/>
                  <a:gd name="T5" fmla="*/ 0 h 2118"/>
                  <a:gd name="T6" fmla="*/ 0 w 2130"/>
                  <a:gd name="T7" fmla="*/ 0 h 2118"/>
                  <a:gd name="T8" fmla="*/ 0 w 2130"/>
                  <a:gd name="T9" fmla="*/ 0 h 2118"/>
                  <a:gd name="T10" fmla="*/ 0 w 2130"/>
                  <a:gd name="T11" fmla="*/ 0 h 2118"/>
                  <a:gd name="T12" fmla="*/ 0 w 2130"/>
                  <a:gd name="T13" fmla="*/ 0 h 2118"/>
                  <a:gd name="T14" fmla="*/ 0 w 2130"/>
                  <a:gd name="T15" fmla="*/ 0 h 2118"/>
                  <a:gd name="T16" fmla="*/ 0 w 2130"/>
                  <a:gd name="T17" fmla="*/ 0 h 2118"/>
                  <a:gd name="T18" fmla="*/ 0 w 2130"/>
                  <a:gd name="T19" fmla="*/ 0 h 2118"/>
                  <a:gd name="T20" fmla="*/ 0 w 2130"/>
                  <a:gd name="T21" fmla="*/ 0 h 2118"/>
                  <a:gd name="T22" fmla="*/ 0 w 2130"/>
                  <a:gd name="T23" fmla="*/ 0 h 2118"/>
                  <a:gd name="T24" fmla="*/ 0 w 2130"/>
                  <a:gd name="T25" fmla="*/ 0 h 2118"/>
                  <a:gd name="T26" fmla="*/ 0 w 2130"/>
                  <a:gd name="T27" fmla="*/ 0 h 2118"/>
                  <a:gd name="T28" fmla="*/ 0 w 2130"/>
                  <a:gd name="T29" fmla="*/ 0 h 2118"/>
                  <a:gd name="T30" fmla="*/ 0 w 2130"/>
                  <a:gd name="T31" fmla="*/ 0 h 2118"/>
                  <a:gd name="T32" fmla="*/ 0 w 2130"/>
                  <a:gd name="T33" fmla="*/ 0 h 2118"/>
                  <a:gd name="T34" fmla="*/ 0 w 2130"/>
                  <a:gd name="T35" fmla="*/ 0 h 2118"/>
                  <a:gd name="T36" fmla="*/ 0 w 2130"/>
                  <a:gd name="T37" fmla="*/ 0 h 2118"/>
                  <a:gd name="T38" fmla="*/ 0 w 2130"/>
                  <a:gd name="T39" fmla="*/ 0 h 2118"/>
                  <a:gd name="T40" fmla="*/ 0 w 2130"/>
                  <a:gd name="T41" fmla="*/ 0 h 2118"/>
                  <a:gd name="T42" fmla="*/ 0 w 2130"/>
                  <a:gd name="T43" fmla="*/ 0 h 2118"/>
                  <a:gd name="T44" fmla="*/ 0 w 2130"/>
                  <a:gd name="T45" fmla="*/ 0 h 2118"/>
                  <a:gd name="T46" fmla="*/ 0 w 2130"/>
                  <a:gd name="T47" fmla="*/ 0 h 2118"/>
                  <a:gd name="T48" fmla="*/ 0 w 2130"/>
                  <a:gd name="T49" fmla="*/ 0 h 2118"/>
                  <a:gd name="T50" fmla="*/ 0 w 2130"/>
                  <a:gd name="T51" fmla="*/ 0 h 2118"/>
                  <a:gd name="T52" fmla="*/ 0 w 2130"/>
                  <a:gd name="T53" fmla="*/ 0 h 2118"/>
                  <a:gd name="T54" fmla="*/ 0 w 2130"/>
                  <a:gd name="T55" fmla="*/ 0 h 2118"/>
                  <a:gd name="T56" fmla="*/ 0 w 2130"/>
                  <a:gd name="T57" fmla="*/ 0 h 2118"/>
                  <a:gd name="T58" fmla="*/ 0 w 2130"/>
                  <a:gd name="T59" fmla="*/ 0 h 2118"/>
                  <a:gd name="T60" fmla="*/ 0 w 2130"/>
                  <a:gd name="T61" fmla="*/ 0 h 2118"/>
                  <a:gd name="T62" fmla="*/ 0 w 2130"/>
                  <a:gd name="T63" fmla="*/ 0 h 2118"/>
                  <a:gd name="T64" fmla="*/ 0 w 2130"/>
                  <a:gd name="T65" fmla="*/ 0 h 2118"/>
                  <a:gd name="T66" fmla="*/ 0 w 2130"/>
                  <a:gd name="T67" fmla="*/ 0 h 2118"/>
                  <a:gd name="T68" fmla="*/ 0 w 2130"/>
                  <a:gd name="T69" fmla="*/ 0 h 2118"/>
                  <a:gd name="T70" fmla="*/ 0 w 2130"/>
                  <a:gd name="T71" fmla="*/ 0 h 2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0"/>
                  <a:gd name="T109" fmla="*/ 0 h 2118"/>
                  <a:gd name="T110" fmla="*/ 2130 w 2130"/>
                  <a:gd name="T111" fmla="*/ 2118 h 2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0" h="2118">
                    <a:moveTo>
                      <a:pt x="1020" y="0"/>
                    </a:moveTo>
                    <a:lnTo>
                      <a:pt x="1056" y="0"/>
                    </a:lnTo>
                    <a:lnTo>
                      <a:pt x="1158" y="6"/>
                    </a:lnTo>
                    <a:lnTo>
                      <a:pt x="1176" y="6"/>
                    </a:lnTo>
                    <a:lnTo>
                      <a:pt x="1278" y="24"/>
                    </a:lnTo>
                    <a:lnTo>
                      <a:pt x="1380" y="48"/>
                    </a:lnTo>
                    <a:lnTo>
                      <a:pt x="1476" y="84"/>
                    </a:lnTo>
                    <a:lnTo>
                      <a:pt x="1566" y="132"/>
                    </a:lnTo>
                    <a:lnTo>
                      <a:pt x="1656" y="186"/>
                    </a:lnTo>
                    <a:lnTo>
                      <a:pt x="1698" y="216"/>
                    </a:lnTo>
                    <a:lnTo>
                      <a:pt x="1740" y="246"/>
                    </a:lnTo>
                    <a:lnTo>
                      <a:pt x="1818" y="312"/>
                    </a:lnTo>
                    <a:lnTo>
                      <a:pt x="1884" y="390"/>
                    </a:lnTo>
                    <a:lnTo>
                      <a:pt x="1944" y="468"/>
                    </a:lnTo>
                    <a:lnTo>
                      <a:pt x="1998" y="558"/>
                    </a:lnTo>
                    <a:lnTo>
                      <a:pt x="2046" y="654"/>
                    </a:lnTo>
                    <a:lnTo>
                      <a:pt x="2082" y="744"/>
                    </a:lnTo>
                    <a:lnTo>
                      <a:pt x="2106" y="852"/>
                    </a:lnTo>
                    <a:lnTo>
                      <a:pt x="2124" y="954"/>
                    </a:lnTo>
                    <a:lnTo>
                      <a:pt x="2130" y="1062"/>
                    </a:lnTo>
                    <a:lnTo>
                      <a:pt x="2124" y="1170"/>
                    </a:lnTo>
                    <a:lnTo>
                      <a:pt x="2112" y="1236"/>
                    </a:lnTo>
                    <a:lnTo>
                      <a:pt x="2106" y="1272"/>
                    </a:lnTo>
                    <a:lnTo>
                      <a:pt x="2082" y="1374"/>
                    </a:lnTo>
                    <a:lnTo>
                      <a:pt x="2046" y="1470"/>
                    </a:lnTo>
                    <a:lnTo>
                      <a:pt x="1998" y="1566"/>
                    </a:lnTo>
                    <a:lnTo>
                      <a:pt x="1944" y="1650"/>
                    </a:lnTo>
                    <a:lnTo>
                      <a:pt x="1884" y="1734"/>
                    </a:lnTo>
                    <a:lnTo>
                      <a:pt x="1818" y="1806"/>
                    </a:lnTo>
                    <a:lnTo>
                      <a:pt x="1740" y="1878"/>
                    </a:lnTo>
                    <a:lnTo>
                      <a:pt x="1656" y="1938"/>
                    </a:lnTo>
                    <a:lnTo>
                      <a:pt x="1566" y="1986"/>
                    </a:lnTo>
                    <a:lnTo>
                      <a:pt x="1554" y="1998"/>
                    </a:lnTo>
                    <a:lnTo>
                      <a:pt x="1476" y="2034"/>
                    </a:lnTo>
                    <a:lnTo>
                      <a:pt x="1380" y="2070"/>
                    </a:lnTo>
                    <a:lnTo>
                      <a:pt x="1278" y="2094"/>
                    </a:lnTo>
                    <a:lnTo>
                      <a:pt x="1176" y="2112"/>
                    </a:lnTo>
                    <a:lnTo>
                      <a:pt x="1056" y="2118"/>
                    </a:lnTo>
                    <a:lnTo>
                      <a:pt x="954" y="2112"/>
                    </a:lnTo>
                    <a:lnTo>
                      <a:pt x="852" y="2094"/>
                    </a:lnTo>
                    <a:lnTo>
                      <a:pt x="750" y="2070"/>
                    </a:lnTo>
                    <a:lnTo>
                      <a:pt x="654" y="2034"/>
                    </a:lnTo>
                    <a:lnTo>
                      <a:pt x="558" y="1986"/>
                    </a:lnTo>
                    <a:lnTo>
                      <a:pt x="474" y="1938"/>
                    </a:lnTo>
                    <a:lnTo>
                      <a:pt x="438" y="1914"/>
                    </a:lnTo>
                    <a:lnTo>
                      <a:pt x="414" y="1896"/>
                    </a:lnTo>
                    <a:lnTo>
                      <a:pt x="390" y="1878"/>
                    </a:lnTo>
                    <a:lnTo>
                      <a:pt x="312" y="1806"/>
                    </a:lnTo>
                    <a:lnTo>
                      <a:pt x="246" y="1734"/>
                    </a:lnTo>
                    <a:lnTo>
                      <a:pt x="186" y="1650"/>
                    </a:lnTo>
                    <a:lnTo>
                      <a:pt x="132" y="1566"/>
                    </a:lnTo>
                    <a:lnTo>
                      <a:pt x="84" y="1470"/>
                    </a:lnTo>
                    <a:lnTo>
                      <a:pt x="48" y="1374"/>
                    </a:lnTo>
                    <a:lnTo>
                      <a:pt x="24" y="1272"/>
                    </a:lnTo>
                    <a:lnTo>
                      <a:pt x="6" y="1170"/>
                    </a:lnTo>
                    <a:lnTo>
                      <a:pt x="0" y="1062"/>
                    </a:lnTo>
                    <a:lnTo>
                      <a:pt x="6" y="954"/>
                    </a:lnTo>
                    <a:lnTo>
                      <a:pt x="24" y="852"/>
                    </a:lnTo>
                    <a:lnTo>
                      <a:pt x="42" y="780"/>
                    </a:lnTo>
                    <a:lnTo>
                      <a:pt x="48" y="744"/>
                    </a:lnTo>
                    <a:lnTo>
                      <a:pt x="84" y="654"/>
                    </a:lnTo>
                    <a:lnTo>
                      <a:pt x="132" y="558"/>
                    </a:lnTo>
                    <a:lnTo>
                      <a:pt x="186" y="468"/>
                    </a:lnTo>
                    <a:lnTo>
                      <a:pt x="246" y="390"/>
                    </a:lnTo>
                    <a:lnTo>
                      <a:pt x="312" y="312"/>
                    </a:lnTo>
                    <a:lnTo>
                      <a:pt x="390" y="246"/>
                    </a:lnTo>
                    <a:lnTo>
                      <a:pt x="474" y="186"/>
                    </a:lnTo>
                    <a:lnTo>
                      <a:pt x="558" y="132"/>
                    </a:lnTo>
                    <a:lnTo>
                      <a:pt x="654" y="84"/>
                    </a:lnTo>
                    <a:lnTo>
                      <a:pt x="750" y="48"/>
                    </a:lnTo>
                    <a:lnTo>
                      <a:pt x="852" y="24"/>
                    </a:lnTo>
                    <a:lnTo>
                      <a:pt x="954" y="6"/>
                    </a:lnTo>
                    <a:lnTo>
                      <a:pt x="1020" y="0"/>
                    </a:lnTo>
                    <a:close/>
                  </a:path>
                </a:pathLst>
              </a:custGeom>
              <a:solidFill>
                <a:srgbClr val="1C1C1C"/>
              </a:solidFill>
              <a:ln w="0" cap="rnd" cmpd="sng">
                <a:solidFill>
                  <a:srgbClr val="000080"/>
                </a:solidFill>
                <a:prstDash val="sysDot"/>
                <a:round/>
                <a:headEnd/>
                <a:tailEnd/>
              </a:ln>
            </p:spPr>
            <p:txBody>
              <a:bodyPr/>
              <a:lstStyle/>
              <a:p>
                <a:endParaRPr lang="es-ES"/>
              </a:p>
            </p:txBody>
          </p:sp>
        </p:grpSp>
        <p:sp>
          <p:nvSpPr>
            <p:cNvPr id="115794" name="Text Box 82">
              <a:extLst>
                <a:ext uri="{FF2B5EF4-FFF2-40B4-BE49-F238E27FC236}">
                  <a16:creationId xmlns:a16="http://schemas.microsoft.com/office/drawing/2014/main" id="{EAE81484-D8B0-47A5-A060-3C4109630C7F}"/>
                </a:ext>
              </a:extLst>
            </p:cNvPr>
            <p:cNvSpPr txBox="1">
              <a:spLocks noChangeArrowheads="1"/>
            </p:cNvSpPr>
            <p:nvPr/>
          </p:nvSpPr>
          <p:spPr bwMode="auto">
            <a:xfrm>
              <a:off x="2381" y="2251"/>
              <a:ext cx="992" cy="162"/>
            </a:xfrm>
            <a:prstGeom prst="rect">
              <a:avLst/>
            </a:prstGeom>
            <a:noFill/>
            <a:ln w="9525">
              <a:noFill/>
              <a:miter lim="800000"/>
              <a:headEnd/>
              <a:tailEnd/>
            </a:ln>
            <a:effectLst/>
          </p:spPr>
          <p:txBody>
            <a:bodyPr>
              <a:spAutoFit/>
            </a:bodyPr>
            <a:lstStyle/>
            <a:p>
              <a:pPr algn="ctr">
                <a:lnSpc>
                  <a:spcPct val="90000"/>
                </a:lnSpc>
                <a:defRPr/>
              </a:pPr>
              <a:r>
                <a:rPr lang="es-ES_tradnl" sz="1200" b="1" i="1">
                  <a:effectLst>
                    <a:outerShdw blurRad="38100" dist="38100" dir="2700000" algn="tl">
                      <a:srgbClr val="010199"/>
                    </a:outerShdw>
                  </a:effectLst>
                </a:rPr>
                <a:t>Musuq killa</a:t>
              </a:r>
            </a:p>
          </p:txBody>
        </p:sp>
      </p:grpSp>
      <p:grpSp>
        <p:nvGrpSpPr>
          <p:cNvPr id="5" name="Group 83">
            <a:extLst>
              <a:ext uri="{FF2B5EF4-FFF2-40B4-BE49-F238E27FC236}">
                <a16:creationId xmlns:a16="http://schemas.microsoft.com/office/drawing/2014/main" id="{2DE5EEDB-A70B-404A-8D26-316DE96BBEA3}"/>
              </a:ext>
            </a:extLst>
          </p:cNvPr>
          <p:cNvGrpSpPr>
            <a:grpSpLocks/>
          </p:cNvGrpSpPr>
          <p:nvPr/>
        </p:nvGrpSpPr>
        <p:grpSpPr bwMode="auto">
          <a:xfrm>
            <a:off x="7956550" y="2973388"/>
            <a:ext cx="1304925" cy="654050"/>
            <a:chOff x="5012" y="1873"/>
            <a:chExt cx="822" cy="412"/>
          </a:xfrm>
        </p:grpSpPr>
        <p:grpSp>
          <p:nvGrpSpPr>
            <p:cNvPr id="28903" name="Group 84">
              <a:extLst>
                <a:ext uri="{FF2B5EF4-FFF2-40B4-BE49-F238E27FC236}">
                  <a16:creationId xmlns:a16="http://schemas.microsoft.com/office/drawing/2014/main" id="{3D13D3AD-595C-4132-BF32-EC18894626A1}"/>
                </a:ext>
              </a:extLst>
            </p:cNvPr>
            <p:cNvGrpSpPr>
              <a:grpSpLocks noChangeAspect="1"/>
            </p:cNvGrpSpPr>
            <p:nvPr/>
          </p:nvGrpSpPr>
          <p:grpSpPr bwMode="auto">
            <a:xfrm>
              <a:off x="5286" y="2016"/>
              <a:ext cx="270" cy="269"/>
              <a:chOff x="431" y="1440"/>
              <a:chExt cx="2436" cy="2425"/>
            </a:xfrm>
          </p:grpSpPr>
          <p:sp>
            <p:nvSpPr>
              <p:cNvPr id="28905" name="Freeform 85">
                <a:extLst>
                  <a:ext uri="{FF2B5EF4-FFF2-40B4-BE49-F238E27FC236}">
                    <a16:creationId xmlns:a16="http://schemas.microsoft.com/office/drawing/2014/main" id="{462DCE84-AA4E-4731-A8A1-B12806BB3388}"/>
                  </a:ext>
                </a:extLst>
              </p:cNvPr>
              <p:cNvSpPr>
                <a:spLocks noChangeAspect="1"/>
              </p:cNvSpPr>
              <p:nvPr/>
            </p:nvSpPr>
            <p:spPr bwMode="auto">
              <a:xfrm>
                <a:off x="431" y="1440"/>
                <a:ext cx="2436" cy="2425"/>
              </a:xfrm>
              <a:custGeom>
                <a:avLst/>
                <a:gdLst>
                  <a:gd name="T0" fmla="*/ 1345 w 2436"/>
                  <a:gd name="T1" fmla="*/ 13 h 2425"/>
                  <a:gd name="T2" fmla="*/ 1580 w 2436"/>
                  <a:gd name="T3" fmla="*/ 59 h 2425"/>
                  <a:gd name="T4" fmla="*/ 1802 w 2436"/>
                  <a:gd name="T5" fmla="*/ 150 h 2425"/>
                  <a:gd name="T6" fmla="*/ 1946 w 2436"/>
                  <a:gd name="T7" fmla="*/ 242 h 2425"/>
                  <a:gd name="T8" fmla="*/ 2083 w 2436"/>
                  <a:gd name="T9" fmla="*/ 359 h 2425"/>
                  <a:gd name="T10" fmla="*/ 2227 w 2436"/>
                  <a:gd name="T11" fmla="*/ 536 h 2425"/>
                  <a:gd name="T12" fmla="*/ 2345 w 2436"/>
                  <a:gd name="T13" fmla="*/ 745 h 2425"/>
                  <a:gd name="T14" fmla="*/ 2410 w 2436"/>
                  <a:gd name="T15" fmla="*/ 974 h 2425"/>
                  <a:gd name="T16" fmla="*/ 2436 w 2436"/>
                  <a:gd name="T17" fmla="*/ 1216 h 2425"/>
                  <a:gd name="T18" fmla="*/ 2423 w 2436"/>
                  <a:gd name="T19" fmla="*/ 1418 h 2425"/>
                  <a:gd name="T20" fmla="*/ 2384 w 2436"/>
                  <a:gd name="T21" fmla="*/ 1575 h 2425"/>
                  <a:gd name="T22" fmla="*/ 2292 w 2436"/>
                  <a:gd name="T23" fmla="*/ 1791 h 2425"/>
                  <a:gd name="T24" fmla="*/ 2162 w 2436"/>
                  <a:gd name="T25" fmla="*/ 1980 h 2425"/>
                  <a:gd name="T26" fmla="*/ 1992 w 2436"/>
                  <a:gd name="T27" fmla="*/ 2150 h 2425"/>
                  <a:gd name="T28" fmla="*/ 1796 w 2436"/>
                  <a:gd name="T29" fmla="*/ 2281 h 2425"/>
                  <a:gd name="T30" fmla="*/ 1691 w 2436"/>
                  <a:gd name="T31" fmla="*/ 2333 h 2425"/>
                  <a:gd name="T32" fmla="*/ 1469 w 2436"/>
                  <a:gd name="T33" fmla="*/ 2399 h 2425"/>
                  <a:gd name="T34" fmla="*/ 1221 w 2436"/>
                  <a:gd name="T35" fmla="*/ 2425 h 2425"/>
                  <a:gd name="T36" fmla="*/ 980 w 2436"/>
                  <a:gd name="T37" fmla="*/ 2399 h 2425"/>
                  <a:gd name="T38" fmla="*/ 744 w 2436"/>
                  <a:gd name="T39" fmla="*/ 2333 h 2425"/>
                  <a:gd name="T40" fmla="*/ 542 w 2436"/>
                  <a:gd name="T41" fmla="*/ 2216 h 2425"/>
                  <a:gd name="T42" fmla="*/ 477 w 2436"/>
                  <a:gd name="T43" fmla="*/ 2170 h 2425"/>
                  <a:gd name="T44" fmla="*/ 359 w 2436"/>
                  <a:gd name="T45" fmla="*/ 2072 h 2425"/>
                  <a:gd name="T46" fmla="*/ 209 w 2436"/>
                  <a:gd name="T47" fmla="*/ 1889 h 2425"/>
                  <a:gd name="T48" fmla="*/ 98 w 2436"/>
                  <a:gd name="T49" fmla="*/ 1686 h 2425"/>
                  <a:gd name="T50" fmla="*/ 26 w 2436"/>
                  <a:gd name="T51" fmla="*/ 1458 h 2425"/>
                  <a:gd name="T52" fmla="*/ 0 w 2436"/>
                  <a:gd name="T53" fmla="*/ 1216 h 2425"/>
                  <a:gd name="T54" fmla="*/ 26 w 2436"/>
                  <a:gd name="T55" fmla="*/ 974 h 2425"/>
                  <a:gd name="T56" fmla="*/ 59 w 2436"/>
                  <a:gd name="T57" fmla="*/ 856 h 2425"/>
                  <a:gd name="T58" fmla="*/ 150 w 2436"/>
                  <a:gd name="T59" fmla="*/ 641 h 2425"/>
                  <a:gd name="T60" fmla="*/ 281 w 2436"/>
                  <a:gd name="T61" fmla="*/ 444 h 2425"/>
                  <a:gd name="T62" fmla="*/ 451 w 2436"/>
                  <a:gd name="T63" fmla="*/ 281 h 2425"/>
                  <a:gd name="T64" fmla="*/ 640 w 2436"/>
                  <a:gd name="T65" fmla="*/ 150 h 2425"/>
                  <a:gd name="T66" fmla="*/ 862 w 2436"/>
                  <a:gd name="T67" fmla="*/ 59 h 2425"/>
                  <a:gd name="T68" fmla="*/ 1097 w 2436"/>
                  <a:gd name="T69" fmla="*/ 13 h 2425"/>
                  <a:gd name="T70" fmla="*/ 1221 w 2436"/>
                  <a:gd name="T71" fmla="*/ 0 h 24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6"/>
                  <a:gd name="T109" fmla="*/ 0 h 2425"/>
                  <a:gd name="T110" fmla="*/ 2436 w 2436"/>
                  <a:gd name="T111" fmla="*/ 2425 h 24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6" h="2425">
                    <a:moveTo>
                      <a:pt x="1326" y="7"/>
                    </a:moveTo>
                    <a:lnTo>
                      <a:pt x="1345" y="13"/>
                    </a:lnTo>
                    <a:lnTo>
                      <a:pt x="1469" y="26"/>
                    </a:lnTo>
                    <a:lnTo>
                      <a:pt x="1580" y="59"/>
                    </a:lnTo>
                    <a:lnTo>
                      <a:pt x="1691" y="98"/>
                    </a:lnTo>
                    <a:lnTo>
                      <a:pt x="1802" y="150"/>
                    </a:lnTo>
                    <a:lnTo>
                      <a:pt x="1900" y="209"/>
                    </a:lnTo>
                    <a:lnTo>
                      <a:pt x="1946" y="242"/>
                    </a:lnTo>
                    <a:lnTo>
                      <a:pt x="1992" y="281"/>
                    </a:lnTo>
                    <a:lnTo>
                      <a:pt x="2083" y="359"/>
                    </a:lnTo>
                    <a:lnTo>
                      <a:pt x="2162" y="444"/>
                    </a:lnTo>
                    <a:lnTo>
                      <a:pt x="2227" y="536"/>
                    </a:lnTo>
                    <a:lnTo>
                      <a:pt x="2292" y="641"/>
                    </a:lnTo>
                    <a:lnTo>
                      <a:pt x="2345" y="745"/>
                    </a:lnTo>
                    <a:lnTo>
                      <a:pt x="2384" y="856"/>
                    </a:lnTo>
                    <a:lnTo>
                      <a:pt x="2410" y="974"/>
                    </a:lnTo>
                    <a:lnTo>
                      <a:pt x="2436" y="1092"/>
                    </a:lnTo>
                    <a:lnTo>
                      <a:pt x="2436" y="1216"/>
                    </a:lnTo>
                    <a:lnTo>
                      <a:pt x="2436" y="1340"/>
                    </a:lnTo>
                    <a:lnTo>
                      <a:pt x="2423" y="1418"/>
                    </a:lnTo>
                    <a:lnTo>
                      <a:pt x="2410" y="1458"/>
                    </a:lnTo>
                    <a:lnTo>
                      <a:pt x="2384" y="1575"/>
                    </a:lnTo>
                    <a:lnTo>
                      <a:pt x="2345" y="1686"/>
                    </a:lnTo>
                    <a:lnTo>
                      <a:pt x="2292" y="1791"/>
                    </a:lnTo>
                    <a:lnTo>
                      <a:pt x="2227" y="1889"/>
                    </a:lnTo>
                    <a:lnTo>
                      <a:pt x="2162" y="1980"/>
                    </a:lnTo>
                    <a:lnTo>
                      <a:pt x="2083" y="2072"/>
                    </a:lnTo>
                    <a:lnTo>
                      <a:pt x="1992" y="2150"/>
                    </a:lnTo>
                    <a:lnTo>
                      <a:pt x="1894" y="2216"/>
                    </a:lnTo>
                    <a:lnTo>
                      <a:pt x="1796" y="2281"/>
                    </a:lnTo>
                    <a:lnTo>
                      <a:pt x="1783" y="2288"/>
                    </a:lnTo>
                    <a:lnTo>
                      <a:pt x="1691" y="2333"/>
                    </a:lnTo>
                    <a:lnTo>
                      <a:pt x="1580" y="2373"/>
                    </a:lnTo>
                    <a:lnTo>
                      <a:pt x="1469" y="2399"/>
                    </a:lnTo>
                    <a:lnTo>
                      <a:pt x="1345" y="2425"/>
                    </a:lnTo>
                    <a:lnTo>
                      <a:pt x="1221" y="2425"/>
                    </a:lnTo>
                    <a:lnTo>
                      <a:pt x="1097" y="2425"/>
                    </a:lnTo>
                    <a:lnTo>
                      <a:pt x="980" y="2399"/>
                    </a:lnTo>
                    <a:lnTo>
                      <a:pt x="862" y="2373"/>
                    </a:lnTo>
                    <a:lnTo>
                      <a:pt x="744" y="2333"/>
                    </a:lnTo>
                    <a:lnTo>
                      <a:pt x="640" y="2281"/>
                    </a:lnTo>
                    <a:lnTo>
                      <a:pt x="542" y="2216"/>
                    </a:lnTo>
                    <a:lnTo>
                      <a:pt x="503" y="2190"/>
                    </a:lnTo>
                    <a:lnTo>
                      <a:pt x="477" y="2170"/>
                    </a:lnTo>
                    <a:lnTo>
                      <a:pt x="451" y="2150"/>
                    </a:lnTo>
                    <a:lnTo>
                      <a:pt x="359" y="2072"/>
                    </a:lnTo>
                    <a:lnTo>
                      <a:pt x="281" y="1980"/>
                    </a:lnTo>
                    <a:lnTo>
                      <a:pt x="209" y="1889"/>
                    </a:lnTo>
                    <a:lnTo>
                      <a:pt x="150" y="1791"/>
                    </a:lnTo>
                    <a:lnTo>
                      <a:pt x="98" y="1686"/>
                    </a:lnTo>
                    <a:lnTo>
                      <a:pt x="59" y="1575"/>
                    </a:lnTo>
                    <a:lnTo>
                      <a:pt x="26" y="1458"/>
                    </a:lnTo>
                    <a:lnTo>
                      <a:pt x="13" y="1340"/>
                    </a:lnTo>
                    <a:lnTo>
                      <a:pt x="0" y="1216"/>
                    </a:lnTo>
                    <a:lnTo>
                      <a:pt x="13" y="1092"/>
                    </a:lnTo>
                    <a:lnTo>
                      <a:pt x="26" y="974"/>
                    </a:lnTo>
                    <a:lnTo>
                      <a:pt x="46" y="895"/>
                    </a:lnTo>
                    <a:lnTo>
                      <a:pt x="59" y="856"/>
                    </a:lnTo>
                    <a:lnTo>
                      <a:pt x="98" y="745"/>
                    </a:lnTo>
                    <a:lnTo>
                      <a:pt x="150" y="641"/>
                    </a:lnTo>
                    <a:lnTo>
                      <a:pt x="209" y="536"/>
                    </a:lnTo>
                    <a:lnTo>
                      <a:pt x="281" y="444"/>
                    </a:lnTo>
                    <a:lnTo>
                      <a:pt x="359" y="359"/>
                    </a:lnTo>
                    <a:lnTo>
                      <a:pt x="451" y="281"/>
                    </a:lnTo>
                    <a:lnTo>
                      <a:pt x="542" y="209"/>
                    </a:lnTo>
                    <a:lnTo>
                      <a:pt x="640" y="150"/>
                    </a:lnTo>
                    <a:lnTo>
                      <a:pt x="744" y="98"/>
                    </a:lnTo>
                    <a:lnTo>
                      <a:pt x="862" y="59"/>
                    </a:lnTo>
                    <a:lnTo>
                      <a:pt x="980" y="26"/>
                    </a:lnTo>
                    <a:lnTo>
                      <a:pt x="1097" y="13"/>
                    </a:lnTo>
                    <a:lnTo>
                      <a:pt x="1169" y="0"/>
                    </a:lnTo>
                    <a:lnTo>
                      <a:pt x="1221" y="0"/>
                    </a:lnTo>
                    <a:lnTo>
                      <a:pt x="1326" y="7"/>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06" name="Freeform 86">
                <a:extLst>
                  <a:ext uri="{FF2B5EF4-FFF2-40B4-BE49-F238E27FC236}">
                    <a16:creationId xmlns:a16="http://schemas.microsoft.com/office/drawing/2014/main" id="{29EC0D8E-04AB-4388-B96A-0DBB585DA0D3}"/>
                  </a:ext>
                </a:extLst>
              </p:cNvPr>
              <p:cNvSpPr>
                <a:spLocks noChangeAspect="1"/>
              </p:cNvSpPr>
              <p:nvPr/>
            </p:nvSpPr>
            <p:spPr bwMode="auto">
              <a:xfrm>
                <a:off x="934" y="3577"/>
                <a:ext cx="1437" cy="288"/>
              </a:xfrm>
              <a:custGeom>
                <a:avLst/>
                <a:gdLst>
                  <a:gd name="T0" fmla="*/ 0 w 1437"/>
                  <a:gd name="T1" fmla="*/ 53 h 288"/>
                  <a:gd name="T2" fmla="*/ 39 w 1437"/>
                  <a:gd name="T3" fmla="*/ 79 h 288"/>
                  <a:gd name="T4" fmla="*/ 137 w 1437"/>
                  <a:gd name="T5" fmla="*/ 144 h 288"/>
                  <a:gd name="T6" fmla="*/ 241 w 1437"/>
                  <a:gd name="T7" fmla="*/ 196 h 288"/>
                  <a:gd name="T8" fmla="*/ 359 w 1437"/>
                  <a:gd name="T9" fmla="*/ 236 h 288"/>
                  <a:gd name="T10" fmla="*/ 477 w 1437"/>
                  <a:gd name="T11" fmla="*/ 262 h 288"/>
                  <a:gd name="T12" fmla="*/ 594 w 1437"/>
                  <a:gd name="T13" fmla="*/ 288 h 288"/>
                  <a:gd name="T14" fmla="*/ 718 w 1437"/>
                  <a:gd name="T15" fmla="*/ 288 h 288"/>
                  <a:gd name="T16" fmla="*/ 842 w 1437"/>
                  <a:gd name="T17" fmla="*/ 288 h 288"/>
                  <a:gd name="T18" fmla="*/ 966 w 1437"/>
                  <a:gd name="T19" fmla="*/ 262 h 288"/>
                  <a:gd name="T20" fmla="*/ 1077 w 1437"/>
                  <a:gd name="T21" fmla="*/ 236 h 288"/>
                  <a:gd name="T22" fmla="*/ 1188 w 1437"/>
                  <a:gd name="T23" fmla="*/ 196 h 288"/>
                  <a:gd name="T24" fmla="*/ 1280 w 1437"/>
                  <a:gd name="T25" fmla="*/ 151 h 288"/>
                  <a:gd name="T26" fmla="*/ 1293 w 1437"/>
                  <a:gd name="T27" fmla="*/ 144 h 288"/>
                  <a:gd name="T28" fmla="*/ 1332 w 1437"/>
                  <a:gd name="T29" fmla="*/ 111 h 288"/>
                  <a:gd name="T30" fmla="*/ 1391 w 1437"/>
                  <a:gd name="T31" fmla="*/ 79 h 288"/>
                  <a:gd name="T32" fmla="*/ 1437 w 1437"/>
                  <a:gd name="T33" fmla="*/ 26 h 288"/>
                  <a:gd name="T34" fmla="*/ 1424 w 1437"/>
                  <a:gd name="T35" fmla="*/ 26 h 288"/>
                  <a:gd name="T36" fmla="*/ 1378 w 1437"/>
                  <a:gd name="T37" fmla="*/ 46 h 288"/>
                  <a:gd name="T38" fmla="*/ 1371 w 1437"/>
                  <a:gd name="T39" fmla="*/ 59 h 288"/>
                  <a:gd name="T40" fmla="*/ 1313 w 1437"/>
                  <a:gd name="T41" fmla="*/ 98 h 288"/>
                  <a:gd name="T42" fmla="*/ 1260 w 1437"/>
                  <a:gd name="T43" fmla="*/ 131 h 288"/>
                  <a:gd name="T44" fmla="*/ 1228 w 1437"/>
                  <a:gd name="T45" fmla="*/ 138 h 288"/>
                  <a:gd name="T46" fmla="*/ 1202 w 1437"/>
                  <a:gd name="T47" fmla="*/ 151 h 288"/>
                  <a:gd name="T48" fmla="*/ 1169 w 1437"/>
                  <a:gd name="T49" fmla="*/ 157 h 288"/>
                  <a:gd name="T50" fmla="*/ 1130 w 1437"/>
                  <a:gd name="T51" fmla="*/ 183 h 288"/>
                  <a:gd name="T52" fmla="*/ 1077 w 1437"/>
                  <a:gd name="T53" fmla="*/ 183 h 288"/>
                  <a:gd name="T54" fmla="*/ 1038 w 1437"/>
                  <a:gd name="T55" fmla="*/ 190 h 288"/>
                  <a:gd name="T56" fmla="*/ 979 w 1437"/>
                  <a:gd name="T57" fmla="*/ 177 h 288"/>
                  <a:gd name="T58" fmla="*/ 914 w 1437"/>
                  <a:gd name="T59" fmla="*/ 183 h 288"/>
                  <a:gd name="T60" fmla="*/ 862 w 1437"/>
                  <a:gd name="T61" fmla="*/ 216 h 288"/>
                  <a:gd name="T62" fmla="*/ 803 w 1437"/>
                  <a:gd name="T63" fmla="*/ 242 h 288"/>
                  <a:gd name="T64" fmla="*/ 751 w 1437"/>
                  <a:gd name="T65" fmla="*/ 262 h 288"/>
                  <a:gd name="T66" fmla="*/ 692 w 1437"/>
                  <a:gd name="T67" fmla="*/ 275 h 288"/>
                  <a:gd name="T68" fmla="*/ 548 w 1437"/>
                  <a:gd name="T69" fmla="*/ 255 h 288"/>
                  <a:gd name="T70" fmla="*/ 477 w 1437"/>
                  <a:gd name="T71" fmla="*/ 242 h 288"/>
                  <a:gd name="T72" fmla="*/ 418 w 1437"/>
                  <a:gd name="T73" fmla="*/ 216 h 288"/>
                  <a:gd name="T74" fmla="*/ 464 w 1437"/>
                  <a:gd name="T75" fmla="*/ 196 h 288"/>
                  <a:gd name="T76" fmla="*/ 503 w 1437"/>
                  <a:gd name="T77" fmla="*/ 196 h 288"/>
                  <a:gd name="T78" fmla="*/ 542 w 1437"/>
                  <a:gd name="T79" fmla="*/ 183 h 288"/>
                  <a:gd name="T80" fmla="*/ 339 w 1437"/>
                  <a:gd name="T81" fmla="*/ 138 h 288"/>
                  <a:gd name="T82" fmla="*/ 307 w 1437"/>
                  <a:gd name="T83" fmla="*/ 92 h 288"/>
                  <a:gd name="T84" fmla="*/ 294 w 1437"/>
                  <a:gd name="T85" fmla="*/ 105 h 288"/>
                  <a:gd name="T86" fmla="*/ 294 w 1437"/>
                  <a:gd name="T87" fmla="*/ 79 h 288"/>
                  <a:gd name="T88" fmla="*/ 268 w 1437"/>
                  <a:gd name="T89" fmla="*/ 66 h 288"/>
                  <a:gd name="T90" fmla="*/ 241 w 1437"/>
                  <a:gd name="T91" fmla="*/ 66 h 288"/>
                  <a:gd name="T92" fmla="*/ 241 w 1437"/>
                  <a:gd name="T93" fmla="*/ 85 h 288"/>
                  <a:gd name="T94" fmla="*/ 228 w 1437"/>
                  <a:gd name="T95" fmla="*/ 92 h 288"/>
                  <a:gd name="T96" fmla="*/ 215 w 1437"/>
                  <a:gd name="T97" fmla="*/ 79 h 288"/>
                  <a:gd name="T98" fmla="*/ 137 w 1437"/>
                  <a:gd name="T99" fmla="*/ 53 h 288"/>
                  <a:gd name="T100" fmla="*/ 104 w 1437"/>
                  <a:gd name="T101" fmla="*/ 40 h 288"/>
                  <a:gd name="T102" fmla="*/ 124 w 1437"/>
                  <a:gd name="T103" fmla="*/ 79 h 288"/>
                  <a:gd name="T104" fmla="*/ 98 w 1437"/>
                  <a:gd name="T105" fmla="*/ 72 h 288"/>
                  <a:gd name="T106" fmla="*/ 59 w 1437"/>
                  <a:gd name="T107" fmla="*/ 13 h 288"/>
                  <a:gd name="T108" fmla="*/ 26 w 1437"/>
                  <a:gd name="T109" fmla="*/ 0 h 288"/>
                  <a:gd name="T110" fmla="*/ 59 w 1437"/>
                  <a:gd name="T111" fmla="*/ 59 h 288"/>
                  <a:gd name="T112" fmla="*/ 0 w 1437"/>
                  <a:gd name="T113" fmla="*/ 53 h 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37"/>
                  <a:gd name="T172" fmla="*/ 0 h 288"/>
                  <a:gd name="T173" fmla="*/ 1437 w 1437"/>
                  <a:gd name="T174" fmla="*/ 288 h 2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37" h="288">
                    <a:moveTo>
                      <a:pt x="0" y="53"/>
                    </a:moveTo>
                    <a:lnTo>
                      <a:pt x="39" y="79"/>
                    </a:lnTo>
                    <a:lnTo>
                      <a:pt x="137" y="144"/>
                    </a:lnTo>
                    <a:lnTo>
                      <a:pt x="241" y="196"/>
                    </a:lnTo>
                    <a:lnTo>
                      <a:pt x="359" y="236"/>
                    </a:lnTo>
                    <a:lnTo>
                      <a:pt x="477" y="262"/>
                    </a:lnTo>
                    <a:lnTo>
                      <a:pt x="594" y="288"/>
                    </a:lnTo>
                    <a:lnTo>
                      <a:pt x="718" y="288"/>
                    </a:lnTo>
                    <a:lnTo>
                      <a:pt x="842" y="288"/>
                    </a:lnTo>
                    <a:lnTo>
                      <a:pt x="966" y="262"/>
                    </a:lnTo>
                    <a:lnTo>
                      <a:pt x="1077" y="236"/>
                    </a:lnTo>
                    <a:lnTo>
                      <a:pt x="1188" y="196"/>
                    </a:lnTo>
                    <a:lnTo>
                      <a:pt x="1280" y="151"/>
                    </a:lnTo>
                    <a:lnTo>
                      <a:pt x="1293" y="144"/>
                    </a:lnTo>
                    <a:lnTo>
                      <a:pt x="1332" y="111"/>
                    </a:lnTo>
                    <a:lnTo>
                      <a:pt x="1391" y="79"/>
                    </a:lnTo>
                    <a:lnTo>
                      <a:pt x="1437" y="26"/>
                    </a:lnTo>
                    <a:lnTo>
                      <a:pt x="1424" y="26"/>
                    </a:lnTo>
                    <a:lnTo>
                      <a:pt x="1378" y="46"/>
                    </a:lnTo>
                    <a:lnTo>
                      <a:pt x="1371" y="59"/>
                    </a:lnTo>
                    <a:lnTo>
                      <a:pt x="1313" y="98"/>
                    </a:lnTo>
                    <a:lnTo>
                      <a:pt x="1260" y="131"/>
                    </a:lnTo>
                    <a:lnTo>
                      <a:pt x="1228" y="138"/>
                    </a:lnTo>
                    <a:lnTo>
                      <a:pt x="1202" y="151"/>
                    </a:lnTo>
                    <a:lnTo>
                      <a:pt x="1169" y="157"/>
                    </a:lnTo>
                    <a:lnTo>
                      <a:pt x="1130" y="183"/>
                    </a:lnTo>
                    <a:lnTo>
                      <a:pt x="1077" y="183"/>
                    </a:lnTo>
                    <a:lnTo>
                      <a:pt x="1038" y="190"/>
                    </a:lnTo>
                    <a:lnTo>
                      <a:pt x="979" y="177"/>
                    </a:lnTo>
                    <a:lnTo>
                      <a:pt x="914" y="183"/>
                    </a:lnTo>
                    <a:lnTo>
                      <a:pt x="862" y="216"/>
                    </a:lnTo>
                    <a:lnTo>
                      <a:pt x="803" y="242"/>
                    </a:lnTo>
                    <a:lnTo>
                      <a:pt x="751" y="262"/>
                    </a:lnTo>
                    <a:lnTo>
                      <a:pt x="692" y="275"/>
                    </a:lnTo>
                    <a:lnTo>
                      <a:pt x="548" y="255"/>
                    </a:lnTo>
                    <a:lnTo>
                      <a:pt x="477" y="242"/>
                    </a:lnTo>
                    <a:lnTo>
                      <a:pt x="418" y="216"/>
                    </a:lnTo>
                    <a:lnTo>
                      <a:pt x="464" y="196"/>
                    </a:lnTo>
                    <a:lnTo>
                      <a:pt x="503" y="196"/>
                    </a:lnTo>
                    <a:lnTo>
                      <a:pt x="542" y="183"/>
                    </a:lnTo>
                    <a:lnTo>
                      <a:pt x="339" y="138"/>
                    </a:lnTo>
                    <a:lnTo>
                      <a:pt x="307" y="92"/>
                    </a:lnTo>
                    <a:lnTo>
                      <a:pt x="294" y="105"/>
                    </a:lnTo>
                    <a:lnTo>
                      <a:pt x="294" y="79"/>
                    </a:lnTo>
                    <a:lnTo>
                      <a:pt x="268" y="66"/>
                    </a:lnTo>
                    <a:lnTo>
                      <a:pt x="241" y="66"/>
                    </a:lnTo>
                    <a:lnTo>
                      <a:pt x="241" y="85"/>
                    </a:lnTo>
                    <a:lnTo>
                      <a:pt x="228" y="92"/>
                    </a:lnTo>
                    <a:lnTo>
                      <a:pt x="215" y="79"/>
                    </a:lnTo>
                    <a:lnTo>
                      <a:pt x="137" y="53"/>
                    </a:lnTo>
                    <a:lnTo>
                      <a:pt x="104" y="40"/>
                    </a:lnTo>
                    <a:lnTo>
                      <a:pt x="124" y="79"/>
                    </a:lnTo>
                    <a:lnTo>
                      <a:pt x="98" y="72"/>
                    </a:lnTo>
                    <a:lnTo>
                      <a:pt x="59" y="13"/>
                    </a:lnTo>
                    <a:lnTo>
                      <a:pt x="26" y="0"/>
                    </a:lnTo>
                    <a:lnTo>
                      <a:pt x="59" y="59"/>
                    </a:lnTo>
                    <a:lnTo>
                      <a:pt x="0" y="53"/>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07" name="Freeform 87">
                <a:extLst>
                  <a:ext uri="{FF2B5EF4-FFF2-40B4-BE49-F238E27FC236}">
                    <a16:creationId xmlns:a16="http://schemas.microsoft.com/office/drawing/2014/main" id="{6FD65F2A-8235-45C8-93B9-42E4644175A1}"/>
                  </a:ext>
                </a:extLst>
              </p:cNvPr>
              <p:cNvSpPr>
                <a:spLocks noChangeAspect="1"/>
              </p:cNvSpPr>
              <p:nvPr/>
            </p:nvSpPr>
            <p:spPr bwMode="auto">
              <a:xfrm>
                <a:off x="431" y="2257"/>
                <a:ext cx="529" cy="1353"/>
              </a:xfrm>
              <a:custGeom>
                <a:avLst/>
                <a:gdLst>
                  <a:gd name="T0" fmla="*/ 26 w 529"/>
                  <a:gd name="T1" fmla="*/ 157 h 1353"/>
                  <a:gd name="T2" fmla="*/ 0 w 529"/>
                  <a:gd name="T3" fmla="*/ 399 h 1353"/>
                  <a:gd name="T4" fmla="*/ 26 w 529"/>
                  <a:gd name="T5" fmla="*/ 641 h 1353"/>
                  <a:gd name="T6" fmla="*/ 98 w 529"/>
                  <a:gd name="T7" fmla="*/ 869 h 1353"/>
                  <a:gd name="T8" fmla="*/ 209 w 529"/>
                  <a:gd name="T9" fmla="*/ 1072 h 1353"/>
                  <a:gd name="T10" fmla="*/ 359 w 529"/>
                  <a:gd name="T11" fmla="*/ 1255 h 1353"/>
                  <a:gd name="T12" fmla="*/ 477 w 529"/>
                  <a:gd name="T13" fmla="*/ 1353 h 1353"/>
                  <a:gd name="T14" fmla="*/ 464 w 529"/>
                  <a:gd name="T15" fmla="*/ 1275 h 1353"/>
                  <a:gd name="T16" fmla="*/ 379 w 529"/>
                  <a:gd name="T17" fmla="*/ 1209 h 1353"/>
                  <a:gd name="T18" fmla="*/ 300 w 529"/>
                  <a:gd name="T19" fmla="*/ 1150 h 1353"/>
                  <a:gd name="T20" fmla="*/ 268 w 529"/>
                  <a:gd name="T21" fmla="*/ 1085 h 1353"/>
                  <a:gd name="T22" fmla="*/ 333 w 529"/>
                  <a:gd name="T23" fmla="*/ 1111 h 1353"/>
                  <a:gd name="T24" fmla="*/ 307 w 529"/>
                  <a:gd name="T25" fmla="*/ 1039 h 1353"/>
                  <a:gd name="T26" fmla="*/ 346 w 529"/>
                  <a:gd name="T27" fmla="*/ 1020 h 1353"/>
                  <a:gd name="T28" fmla="*/ 346 w 529"/>
                  <a:gd name="T29" fmla="*/ 994 h 1353"/>
                  <a:gd name="T30" fmla="*/ 281 w 529"/>
                  <a:gd name="T31" fmla="*/ 974 h 1353"/>
                  <a:gd name="T32" fmla="*/ 242 w 529"/>
                  <a:gd name="T33" fmla="*/ 967 h 1353"/>
                  <a:gd name="T34" fmla="*/ 261 w 529"/>
                  <a:gd name="T35" fmla="*/ 948 h 1353"/>
                  <a:gd name="T36" fmla="*/ 274 w 529"/>
                  <a:gd name="T37" fmla="*/ 941 h 1353"/>
                  <a:gd name="T38" fmla="*/ 294 w 529"/>
                  <a:gd name="T39" fmla="*/ 935 h 1353"/>
                  <a:gd name="T40" fmla="*/ 392 w 529"/>
                  <a:gd name="T41" fmla="*/ 922 h 1353"/>
                  <a:gd name="T42" fmla="*/ 405 w 529"/>
                  <a:gd name="T43" fmla="*/ 869 h 1353"/>
                  <a:gd name="T44" fmla="*/ 431 w 529"/>
                  <a:gd name="T45" fmla="*/ 882 h 1353"/>
                  <a:gd name="T46" fmla="*/ 464 w 529"/>
                  <a:gd name="T47" fmla="*/ 856 h 1353"/>
                  <a:gd name="T48" fmla="*/ 529 w 529"/>
                  <a:gd name="T49" fmla="*/ 863 h 1353"/>
                  <a:gd name="T50" fmla="*/ 444 w 529"/>
                  <a:gd name="T51" fmla="*/ 784 h 1353"/>
                  <a:gd name="T52" fmla="*/ 398 w 529"/>
                  <a:gd name="T53" fmla="*/ 680 h 1353"/>
                  <a:gd name="T54" fmla="*/ 366 w 529"/>
                  <a:gd name="T55" fmla="*/ 614 h 1353"/>
                  <a:gd name="T56" fmla="*/ 287 w 529"/>
                  <a:gd name="T57" fmla="*/ 516 h 1353"/>
                  <a:gd name="T58" fmla="*/ 222 w 529"/>
                  <a:gd name="T59" fmla="*/ 458 h 1353"/>
                  <a:gd name="T60" fmla="*/ 157 w 529"/>
                  <a:gd name="T61" fmla="*/ 373 h 1353"/>
                  <a:gd name="T62" fmla="*/ 124 w 529"/>
                  <a:gd name="T63" fmla="*/ 327 h 1353"/>
                  <a:gd name="T64" fmla="*/ 163 w 529"/>
                  <a:gd name="T65" fmla="*/ 268 h 1353"/>
                  <a:gd name="T66" fmla="*/ 170 w 529"/>
                  <a:gd name="T67" fmla="*/ 203 h 1353"/>
                  <a:gd name="T68" fmla="*/ 157 w 529"/>
                  <a:gd name="T69" fmla="*/ 163 h 1353"/>
                  <a:gd name="T70" fmla="*/ 111 w 529"/>
                  <a:gd name="T71" fmla="*/ 222 h 1353"/>
                  <a:gd name="T72" fmla="*/ 104 w 529"/>
                  <a:gd name="T73" fmla="*/ 163 h 1353"/>
                  <a:gd name="T74" fmla="*/ 124 w 529"/>
                  <a:gd name="T75" fmla="*/ 52 h 1353"/>
                  <a:gd name="T76" fmla="*/ 98 w 529"/>
                  <a:gd name="T77" fmla="*/ 46 h 1353"/>
                  <a:gd name="T78" fmla="*/ 46 w 529"/>
                  <a:gd name="T79" fmla="*/ 78 h 13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9"/>
                  <a:gd name="T121" fmla="*/ 0 h 1353"/>
                  <a:gd name="T122" fmla="*/ 529 w 529"/>
                  <a:gd name="T123" fmla="*/ 1353 h 13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9" h="1353">
                    <a:moveTo>
                      <a:pt x="46" y="78"/>
                    </a:moveTo>
                    <a:lnTo>
                      <a:pt x="26" y="157"/>
                    </a:lnTo>
                    <a:lnTo>
                      <a:pt x="13" y="275"/>
                    </a:lnTo>
                    <a:lnTo>
                      <a:pt x="0" y="399"/>
                    </a:lnTo>
                    <a:lnTo>
                      <a:pt x="13" y="523"/>
                    </a:lnTo>
                    <a:lnTo>
                      <a:pt x="26" y="641"/>
                    </a:lnTo>
                    <a:lnTo>
                      <a:pt x="59" y="758"/>
                    </a:lnTo>
                    <a:lnTo>
                      <a:pt x="98" y="869"/>
                    </a:lnTo>
                    <a:lnTo>
                      <a:pt x="150" y="974"/>
                    </a:lnTo>
                    <a:lnTo>
                      <a:pt x="209" y="1072"/>
                    </a:lnTo>
                    <a:lnTo>
                      <a:pt x="281" y="1163"/>
                    </a:lnTo>
                    <a:lnTo>
                      <a:pt x="359" y="1255"/>
                    </a:lnTo>
                    <a:lnTo>
                      <a:pt x="451" y="1333"/>
                    </a:lnTo>
                    <a:lnTo>
                      <a:pt x="477" y="1353"/>
                    </a:lnTo>
                    <a:lnTo>
                      <a:pt x="477" y="1307"/>
                    </a:lnTo>
                    <a:lnTo>
                      <a:pt x="464" y="1275"/>
                    </a:lnTo>
                    <a:lnTo>
                      <a:pt x="431" y="1229"/>
                    </a:lnTo>
                    <a:lnTo>
                      <a:pt x="379" y="1209"/>
                    </a:lnTo>
                    <a:lnTo>
                      <a:pt x="340" y="1183"/>
                    </a:lnTo>
                    <a:lnTo>
                      <a:pt x="300" y="1150"/>
                    </a:lnTo>
                    <a:lnTo>
                      <a:pt x="268" y="1098"/>
                    </a:lnTo>
                    <a:lnTo>
                      <a:pt x="268" y="1085"/>
                    </a:lnTo>
                    <a:lnTo>
                      <a:pt x="313" y="1111"/>
                    </a:lnTo>
                    <a:lnTo>
                      <a:pt x="333" y="1111"/>
                    </a:lnTo>
                    <a:lnTo>
                      <a:pt x="313" y="1085"/>
                    </a:lnTo>
                    <a:lnTo>
                      <a:pt x="307" y="1039"/>
                    </a:lnTo>
                    <a:lnTo>
                      <a:pt x="346" y="1033"/>
                    </a:lnTo>
                    <a:lnTo>
                      <a:pt x="346" y="1020"/>
                    </a:lnTo>
                    <a:lnTo>
                      <a:pt x="353" y="1007"/>
                    </a:lnTo>
                    <a:lnTo>
                      <a:pt x="346" y="994"/>
                    </a:lnTo>
                    <a:lnTo>
                      <a:pt x="300" y="1000"/>
                    </a:lnTo>
                    <a:lnTo>
                      <a:pt x="281" y="974"/>
                    </a:lnTo>
                    <a:lnTo>
                      <a:pt x="274" y="987"/>
                    </a:lnTo>
                    <a:lnTo>
                      <a:pt x="242" y="967"/>
                    </a:lnTo>
                    <a:lnTo>
                      <a:pt x="255" y="935"/>
                    </a:lnTo>
                    <a:lnTo>
                      <a:pt x="261" y="948"/>
                    </a:lnTo>
                    <a:lnTo>
                      <a:pt x="274" y="954"/>
                    </a:lnTo>
                    <a:lnTo>
                      <a:pt x="274" y="941"/>
                    </a:lnTo>
                    <a:lnTo>
                      <a:pt x="287" y="928"/>
                    </a:lnTo>
                    <a:lnTo>
                      <a:pt x="294" y="935"/>
                    </a:lnTo>
                    <a:lnTo>
                      <a:pt x="320" y="948"/>
                    </a:lnTo>
                    <a:lnTo>
                      <a:pt x="392" y="922"/>
                    </a:lnTo>
                    <a:lnTo>
                      <a:pt x="392" y="876"/>
                    </a:lnTo>
                    <a:lnTo>
                      <a:pt x="405" y="869"/>
                    </a:lnTo>
                    <a:lnTo>
                      <a:pt x="418" y="882"/>
                    </a:lnTo>
                    <a:lnTo>
                      <a:pt x="431" y="882"/>
                    </a:lnTo>
                    <a:lnTo>
                      <a:pt x="444" y="850"/>
                    </a:lnTo>
                    <a:lnTo>
                      <a:pt x="464" y="856"/>
                    </a:lnTo>
                    <a:lnTo>
                      <a:pt x="477" y="843"/>
                    </a:lnTo>
                    <a:lnTo>
                      <a:pt x="529" y="863"/>
                    </a:lnTo>
                    <a:lnTo>
                      <a:pt x="483" y="817"/>
                    </a:lnTo>
                    <a:lnTo>
                      <a:pt x="444" y="784"/>
                    </a:lnTo>
                    <a:lnTo>
                      <a:pt x="431" y="739"/>
                    </a:lnTo>
                    <a:lnTo>
                      <a:pt x="398" y="680"/>
                    </a:lnTo>
                    <a:lnTo>
                      <a:pt x="385" y="634"/>
                    </a:lnTo>
                    <a:lnTo>
                      <a:pt x="366" y="614"/>
                    </a:lnTo>
                    <a:lnTo>
                      <a:pt x="313" y="562"/>
                    </a:lnTo>
                    <a:lnTo>
                      <a:pt x="287" y="516"/>
                    </a:lnTo>
                    <a:lnTo>
                      <a:pt x="255" y="497"/>
                    </a:lnTo>
                    <a:lnTo>
                      <a:pt x="222" y="458"/>
                    </a:lnTo>
                    <a:lnTo>
                      <a:pt x="202" y="386"/>
                    </a:lnTo>
                    <a:lnTo>
                      <a:pt x="157" y="373"/>
                    </a:lnTo>
                    <a:lnTo>
                      <a:pt x="118" y="360"/>
                    </a:lnTo>
                    <a:lnTo>
                      <a:pt x="124" y="327"/>
                    </a:lnTo>
                    <a:lnTo>
                      <a:pt x="150" y="333"/>
                    </a:lnTo>
                    <a:lnTo>
                      <a:pt x="163" y="268"/>
                    </a:lnTo>
                    <a:lnTo>
                      <a:pt x="176" y="190"/>
                    </a:lnTo>
                    <a:lnTo>
                      <a:pt x="170" y="203"/>
                    </a:lnTo>
                    <a:lnTo>
                      <a:pt x="157" y="203"/>
                    </a:lnTo>
                    <a:lnTo>
                      <a:pt x="157" y="163"/>
                    </a:lnTo>
                    <a:lnTo>
                      <a:pt x="118" y="216"/>
                    </a:lnTo>
                    <a:lnTo>
                      <a:pt x="111" y="222"/>
                    </a:lnTo>
                    <a:lnTo>
                      <a:pt x="91" y="203"/>
                    </a:lnTo>
                    <a:lnTo>
                      <a:pt x="104" y="163"/>
                    </a:lnTo>
                    <a:lnTo>
                      <a:pt x="131" y="105"/>
                    </a:lnTo>
                    <a:lnTo>
                      <a:pt x="124" y="52"/>
                    </a:lnTo>
                    <a:lnTo>
                      <a:pt x="131" y="0"/>
                    </a:lnTo>
                    <a:lnTo>
                      <a:pt x="98" y="46"/>
                    </a:lnTo>
                    <a:lnTo>
                      <a:pt x="85" y="46"/>
                    </a:lnTo>
                    <a:lnTo>
                      <a:pt x="46" y="78"/>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08" name="Freeform 88">
                <a:extLst>
                  <a:ext uri="{FF2B5EF4-FFF2-40B4-BE49-F238E27FC236}">
                    <a16:creationId xmlns:a16="http://schemas.microsoft.com/office/drawing/2014/main" id="{2266FDDC-B47C-4BFF-9B85-6D132C557C1D}"/>
                  </a:ext>
                </a:extLst>
              </p:cNvPr>
              <p:cNvSpPr>
                <a:spLocks noChangeAspect="1"/>
              </p:cNvSpPr>
              <p:nvPr/>
            </p:nvSpPr>
            <p:spPr bwMode="auto">
              <a:xfrm>
                <a:off x="2064" y="1636"/>
                <a:ext cx="803" cy="1222"/>
              </a:xfrm>
              <a:custGeom>
                <a:avLst/>
                <a:gdLst>
                  <a:gd name="T0" fmla="*/ 307 w 803"/>
                  <a:gd name="T1" fmla="*/ 72 h 1222"/>
                  <a:gd name="T2" fmla="*/ 280 w 803"/>
                  <a:gd name="T3" fmla="*/ 98 h 1222"/>
                  <a:gd name="T4" fmla="*/ 228 w 803"/>
                  <a:gd name="T5" fmla="*/ 46 h 1222"/>
                  <a:gd name="T6" fmla="*/ 183 w 803"/>
                  <a:gd name="T7" fmla="*/ 39 h 1222"/>
                  <a:gd name="T8" fmla="*/ 248 w 803"/>
                  <a:gd name="T9" fmla="*/ 98 h 1222"/>
                  <a:gd name="T10" fmla="*/ 202 w 803"/>
                  <a:gd name="T11" fmla="*/ 150 h 1222"/>
                  <a:gd name="T12" fmla="*/ 130 w 803"/>
                  <a:gd name="T13" fmla="*/ 124 h 1222"/>
                  <a:gd name="T14" fmla="*/ 85 w 803"/>
                  <a:gd name="T15" fmla="*/ 131 h 1222"/>
                  <a:gd name="T16" fmla="*/ 32 w 803"/>
                  <a:gd name="T17" fmla="*/ 157 h 1222"/>
                  <a:gd name="T18" fmla="*/ 91 w 803"/>
                  <a:gd name="T19" fmla="*/ 190 h 1222"/>
                  <a:gd name="T20" fmla="*/ 32 w 803"/>
                  <a:gd name="T21" fmla="*/ 222 h 1222"/>
                  <a:gd name="T22" fmla="*/ 58 w 803"/>
                  <a:gd name="T23" fmla="*/ 248 h 1222"/>
                  <a:gd name="T24" fmla="*/ 124 w 803"/>
                  <a:gd name="T25" fmla="*/ 262 h 1222"/>
                  <a:gd name="T26" fmla="*/ 196 w 803"/>
                  <a:gd name="T27" fmla="*/ 301 h 1222"/>
                  <a:gd name="T28" fmla="*/ 254 w 803"/>
                  <a:gd name="T29" fmla="*/ 275 h 1222"/>
                  <a:gd name="T30" fmla="*/ 326 w 803"/>
                  <a:gd name="T31" fmla="*/ 268 h 1222"/>
                  <a:gd name="T32" fmla="*/ 378 w 803"/>
                  <a:gd name="T33" fmla="*/ 242 h 1222"/>
                  <a:gd name="T34" fmla="*/ 411 w 803"/>
                  <a:gd name="T35" fmla="*/ 248 h 1222"/>
                  <a:gd name="T36" fmla="*/ 359 w 803"/>
                  <a:gd name="T37" fmla="*/ 262 h 1222"/>
                  <a:gd name="T38" fmla="*/ 313 w 803"/>
                  <a:gd name="T39" fmla="*/ 340 h 1222"/>
                  <a:gd name="T40" fmla="*/ 365 w 803"/>
                  <a:gd name="T41" fmla="*/ 412 h 1222"/>
                  <a:gd name="T42" fmla="*/ 444 w 803"/>
                  <a:gd name="T43" fmla="*/ 497 h 1222"/>
                  <a:gd name="T44" fmla="*/ 476 w 803"/>
                  <a:gd name="T45" fmla="*/ 497 h 1222"/>
                  <a:gd name="T46" fmla="*/ 607 w 803"/>
                  <a:gd name="T47" fmla="*/ 582 h 1222"/>
                  <a:gd name="T48" fmla="*/ 679 w 803"/>
                  <a:gd name="T49" fmla="*/ 608 h 1222"/>
                  <a:gd name="T50" fmla="*/ 705 w 803"/>
                  <a:gd name="T51" fmla="*/ 719 h 1222"/>
                  <a:gd name="T52" fmla="*/ 614 w 803"/>
                  <a:gd name="T53" fmla="*/ 693 h 1222"/>
                  <a:gd name="T54" fmla="*/ 685 w 803"/>
                  <a:gd name="T55" fmla="*/ 765 h 1222"/>
                  <a:gd name="T56" fmla="*/ 672 w 803"/>
                  <a:gd name="T57" fmla="*/ 837 h 1222"/>
                  <a:gd name="T58" fmla="*/ 698 w 803"/>
                  <a:gd name="T59" fmla="*/ 961 h 1222"/>
                  <a:gd name="T60" fmla="*/ 738 w 803"/>
                  <a:gd name="T61" fmla="*/ 1026 h 1222"/>
                  <a:gd name="T62" fmla="*/ 751 w 803"/>
                  <a:gd name="T63" fmla="*/ 1222 h 1222"/>
                  <a:gd name="T64" fmla="*/ 803 w 803"/>
                  <a:gd name="T65" fmla="*/ 1144 h 1222"/>
                  <a:gd name="T66" fmla="*/ 803 w 803"/>
                  <a:gd name="T67" fmla="*/ 896 h 1222"/>
                  <a:gd name="T68" fmla="*/ 751 w 803"/>
                  <a:gd name="T69" fmla="*/ 660 h 1222"/>
                  <a:gd name="T70" fmla="*/ 659 w 803"/>
                  <a:gd name="T71" fmla="*/ 445 h 1222"/>
                  <a:gd name="T72" fmla="*/ 529 w 803"/>
                  <a:gd name="T73" fmla="*/ 248 h 1222"/>
                  <a:gd name="T74" fmla="*/ 359 w 803"/>
                  <a:gd name="T75" fmla="*/ 85 h 12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3"/>
                  <a:gd name="T115" fmla="*/ 0 h 1222"/>
                  <a:gd name="T116" fmla="*/ 803 w 803"/>
                  <a:gd name="T117" fmla="*/ 1222 h 12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3" h="1222">
                    <a:moveTo>
                      <a:pt x="313" y="46"/>
                    </a:moveTo>
                    <a:lnTo>
                      <a:pt x="307" y="72"/>
                    </a:lnTo>
                    <a:lnTo>
                      <a:pt x="326" y="118"/>
                    </a:lnTo>
                    <a:lnTo>
                      <a:pt x="280" y="98"/>
                    </a:lnTo>
                    <a:lnTo>
                      <a:pt x="267" y="65"/>
                    </a:lnTo>
                    <a:lnTo>
                      <a:pt x="228" y="46"/>
                    </a:lnTo>
                    <a:lnTo>
                      <a:pt x="169" y="0"/>
                    </a:lnTo>
                    <a:lnTo>
                      <a:pt x="183" y="39"/>
                    </a:lnTo>
                    <a:lnTo>
                      <a:pt x="202" y="85"/>
                    </a:lnTo>
                    <a:lnTo>
                      <a:pt x="248" y="98"/>
                    </a:lnTo>
                    <a:lnTo>
                      <a:pt x="228" y="131"/>
                    </a:lnTo>
                    <a:lnTo>
                      <a:pt x="202" y="150"/>
                    </a:lnTo>
                    <a:lnTo>
                      <a:pt x="163" y="105"/>
                    </a:lnTo>
                    <a:lnTo>
                      <a:pt x="130" y="124"/>
                    </a:lnTo>
                    <a:lnTo>
                      <a:pt x="130" y="150"/>
                    </a:lnTo>
                    <a:lnTo>
                      <a:pt x="85" y="131"/>
                    </a:lnTo>
                    <a:lnTo>
                      <a:pt x="45" y="118"/>
                    </a:lnTo>
                    <a:lnTo>
                      <a:pt x="32" y="157"/>
                    </a:lnTo>
                    <a:lnTo>
                      <a:pt x="65" y="157"/>
                    </a:lnTo>
                    <a:lnTo>
                      <a:pt x="91" y="190"/>
                    </a:lnTo>
                    <a:lnTo>
                      <a:pt x="39" y="183"/>
                    </a:lnTo>
                    <a:lnTo>
                      <a:pt x="32" y="222"/>
                    </a:lnTo>
                    <a:lnTo>
                      <a:pt x="0" y="242"/>
                    </a:lnTo>
                    <a:lnTo>
                      <a:pt x="58" y="248"/>
                    </a:lnTo>
                    <a:lnTo>
                      <a:pt x="85" y="255"/>
                    </a:lnTo>
                    <a:lnTo>
                      <a:pt x="124" y="262"/>
                    </a:lnTo>
                    <a:lnTo>
                      <a:pt x="163" y="301"/>
                    </a:lnTo>
                    <a:lnTo>
                      <a:pt x="196" y="301"/>
                    </a:lnTo>
                    <a:lnTo>
                      <a:pt x="241" y="314"/>
                    </a:lnTo>
                    <a:lnTo>
                      <a:pt x="254" y="275"/>
                    </a:lnTo>
                    <a:lnTo>
                      <a:pt x="320" y="294"/>
                    </a:lnTo>
                    <a:lnTo>
                      <a:pt x="326" y="268"/>
                    </a:lnTo>
                    <a:lnTo>
                      <a:pt x="352" y="235"/>
                    </a:lnTo>
                    <a:lnTo>
                      <a:pt x="378" y="242"/>
                    </a:lnTo>
                    <a:lnTo>
                      <a:pt x="392" y="209"/>
                    </a:lnTo>
                    <a:lnTo>
                      <a:pt x="411" y="248"/>
                    </a:lnTo>
                    <a:lnTo>
                      <a:pt x="398" y="281"/>
                    </a:lnTo>
                    <a:lnTo>
                      <a:pt x="359" y="262"/>
                    </a:lnTo>
                    <a:lnTo>
                      <a:pt x="346" y="307"/>
                    </a:lnTo>
                    <a:lnTo>
                      <a:pt x="313" y="340"/>
                    </a:lnTo>
                    <a:lnTo>
                      <a:pt x="313" y="373"/>
                    </a:lnTo>
                    <a:lnTo>
                      <a:pt x="365" y="412"/>
                    </a:lnTo>
                    <a:lnTo>
                      <a:pt x="385" y="458"/>
                    </a:lnTo>
                    <a:lnTo>
                      <a:pt x="444" y="497"/>
                    </a:lnTo>
                    <a:lnTo>
                      <a:pt x="463" y="523"/>
                    </a:lnTo>
                    <a:lnTo>
                      <a:pt x="476" y="497"/>
                    </a:lnTo>
                    <a:lnTo>
                      <a:pt x="555" y="530"/>
                    </a:lnTo>
                    <a:lnTo>
                      <a:pt x="607" y="582"/>
                    </a:lnTo>
                    <a:lnTo>
                      <a:pt x="640" y="575"/>
                    </a:lnTo>
                    <a:lnTo>
                      <a:pt x="679" y="608"/>
                    </a:lnTo>
                    <a:lnTo>
                      <a:pt x="692" y="680"/>
                    </a:lnTo>
                    <a:lnTo>
                      <a:pt x="705" y="719"/>
                    </a:lnTo>
                    <a:lnTo>
                      <a:pt x="659" y="680"/>
                    </a:lnTo>
                    <a:lnTo>
                      <a:pt x="614" y="693"/>
                    </a:lnTo>
                    <a:lnTo>
                      <a:pt x="646" y="765"/>
                    </a:lnTo>
                    <a:lnTo>
                      <a:pt x="685" y="765"/>
                    </a:lnTo>
                    <a:lnTo>
                      <a:pt x="698" y="811"/>
                    </a:lnTo>
                    <a:lnTo>
                      <a:pt x="672" y="837"/>
                    </a:lnTo>
                    <a:lnTo>
                      <a:pt x="685" y="863"/>
                    </a:lnTo>
                    <a:lnTo>
                      <a:pt x="698" y="961"/>
                    </a:lnTo>
                    <a:lnTo>
                      <a:pt x="744" y="967"/>
                    </a:lnTo>
                    <a:lnTo>
                      <a:pt x="738" y="1026"/>
                    </a:lnTo>
                    <a:lnTo>
                      <a:pt x="731" y="1079"/>
                    </a:lnTo>
                    <a:lnTo>
                      <a:pt x="751" y="1222"/>
                    </a:lnTo>
                    <a:lnTo>
                      <a:pt x="790" y="1222"/>
                    </a:lnTo>
                    <a:lnTo>
                      <a:pt x="803" y="1144"/>
                    </a:lnTo>
                    <a:lnTo>
                      <a:pt x="803" y="1020"/>
                    </a:lnTo>
                    <a:lnTo>
                      <a:pt x="803" y="896"/>
                    </a:lnTo>
                    <a:lnTo>
                      <a:pt x="777" y="778"/>
                    </a:lnTo>
                    <a:lnTo>
                      <a:pt x="751" y="660"/>
                    </a:lnTo>
                    <a:lnTo>
                      <a:pt x="712" y="549"/>
                    </a:lnTo>
                    <a:lnTo>
                      <a:pt x="659" y="445"/>
                    </a:lnTo>
                    <a:lnTo>
                      <a:pt x="594" y="340"/>
                    </a:lnTo>
                    <a:lnTo>
                      <a:pt x="529" y="248"/>
                    </a:lnTo>
                    <a:lnTo>
                      <a:pt x="450" y="163"/>
                    </a:lnTo>
                    <a:lnTo>
                      <a:pt x="359" y="85"/>
                    </a:lnTo>
                    <a:lnTo>
                      <a:pt x="313" y="46"/>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09" name="Freeform 89">
                <a:extLst>
                  <a:ext uri="{FF2B5EF4-FFF2-40B4-BE49-F238E27FC236}">
                    <a16:creationId xmlns:a16="http://schemas.microsoft.com/office/drawing/2014/main" id="{2AD5E67E-1741-4FF8-A598-2DD644CCC619}"/>
                  </a:ext>
                </a:extLst>
              </p:cNvPr>
              <p:cNvSpPr>
                <a:spLocks noChangeAspect="1"/>
              </p:cNvSpPr>
              <p:nvPr/>
            </p:nvSpPr>
            <p:spPr bwMode="auto">
              <a:xfrm>
                <a:off x="1084" y="1440"/>
                <a:ext cx="1143" cy="876"/>
              </a:xfrm>
              <a:custGeom>
                <a:avLst/>
                <a:gdLst>
                  <a:gd name="T0" fmla="*/ 470 w 1143"/>
                  <a:gd name="T1" fmla="*/ 497 h 876"/>
                  <a:gd name="T2" fmla="*/ 281 w 1143"/>
                  <a:gd name="T3" fmla="*/ 588 h 876"/>
                  <a:gd name="T4" fmla="*/ 203 w 1143"/>
                  <a:gd name="T5" fmla="*/ 667 h 876"/>
                  <a:gd name="T6" fmla="*/ 78 w 1143"/>
                  <a:gd name="T7" fmla="*/ 771 h 876"/>
                  <a:gd name="T8" fmla="*/ 78 w 1143"/>
                  <a:gd name="T9" fmla="*/ 830 h 876"/>
                  <a:gd name="T10" fmla="*/ 274 w 1143"/>
                  <a:gd name="T11" fmla="*/ 680 h 876"/>
                  <a:gd name="T12" fmla="*/ 392 w 1143"/>
                  <a:gd name="T13" fmla="*/ 588 h 876"/>
                  <a:gd name="T14" fmla="*/ 516 w 1143"/>
                  <a:gd name="T15" fmla="*/ 575 h 876"/>
                  <a:gd name="T16" fmla="*/ 562 w 1143"/>
                  <a:gd name="T17" fmla="*/ 536 h 876"/>
                  <a:gd name="T18" fmla="*/ 634 w 1143"/>
                  <a:gd name="T19" fmla="*/ 549 h 876"/>
                  <a:gd name="T20" fmla="*/ 620 w 1143"/>
                  <a:gd name="T21" fmla="*/ 693 h 876"/>
                  <a:gd name="T22" fmla="*/ 686 w 1143"/>
                  <a:gd name="T23" fmla="*/ 712 h 876"/>
                  <a:gd name="T24" fmla="*/ 758 w 1143"/>
                  <a:gd name="T25" fmla="*/ 699 h 876"/>
                  <a:gd name="T26" fmla="*/ 816 w 1143"/>
                  <a:gd name="T27" fmla="*/ 569 h 876"/>
                  <a:gd name="T28" fmla="*/ 843 w 1143"/>
                  <a:gd name="T29" fmla="*/ 523 h 876"/>
                  <a:gd name="T30" fmla="*/ 856 w 1143"/>
                  <a:gd name="T31" fmla="*/ 523 h 876"/>
                  <a:gd name="T32" fmla="*/ 803 w 1143"/>
                  <a:gd name="T33" fmla="*/ 660 h 876"/>
                  <a:gd name="T34" fmla="*/ 882 w 1143"/>
                  <a:gd name="T35" fmla="*/ 660 h 876"/>
                  <a:gd name="T36" fmla="*/ 1006 w 1143"/>
                  <a:gd name="T37" fmla="*/ 654 h 876"/>
                  <a:gd name="T38" fmla="*/ 1065 w 1143"/>
                  <a:gd name="T39" fmla="*/ 693 h 876"/>
                  <a:gd name="T40" fmla="*/ 1078 w 1143"/>
                  <a:gd name="T41" fmla="*/ 608 h 876"/>
                  <a:gd name="T42" fmla="*/ 960 w 1143"/>
                  <a:gd name="T43" fmla="*/ 549 h 876"/>
                  <a:gd name="T44" fmla="*/ 980 w 1143"/>
                  <a:gd name="T45" fmla="*/ 399 h 876"/>
                  <a:gd name="T46" fmla="*/ 882 w 1143"/>
                  <a:gd name="T47" fmla="*/ 294 h 876"/>
                  <a:gd name="T48" fmla="*/ 927 w 1143"/>
                  <a:gd name="T49" fmla="*/ 176 h 876"/>
                  <a:gd name="T50" fmla="*/ 1078 w 1143"/>
                  <a:gd name="T51" fmla="*/ 235 h 876"/>
                  <a:gd name="T52" fmla="*/ 1143 w 1143"/>
                  <a:gd name="T53" fmla="*/ 229 h 876"/>
                  <a:gd name="T54" fmla="*/ 954 w 1143"/>
                  <a:gd name="T55" fmla="*/ 118 h 876"/>
                  <a:gd name="T56" fmla="*/ 856 w 1143"/>
                  <a:gd name="T57" fmla="*/ 98 h 876"/>
                  <a:gd name="T58" fmla="*/ 836 w 1143"/>
                  <a:gd name="T59" fmla="*/ 255 h 876"/>
                  <a:gd name="T60" fmla="*/ 777 w 1143"/>
                  <a:gd name="T61" fmla="*/ 150 h 876"/>
                  <a:gd name="T62" fmla="*/ 712 w 1143"/>
                  <a:gd name="T63" fmla="*/ 92 h 876"/>
                  <a:gd name="T64" fmla="*/ 464 w 1143"/>
                  <a:gd name="T65" fmla="*/ 39 h 876"/>
                  <a:gd name="T66" fmla="*/ 411 w 1143"/>
                  <a:gd name="T67" fmla="*/ 157 h 876"/>
                  <a:gd name="T68" fmla="*/ 457 w 1143"/>
                  <a:gd name="T69" fmla="*/ 222 h 876"/>
                  <a:gd name="T70" fmla="*/ 516 w 1143"/>
                  <a:gd name="T71" fmla="*/ 157 h 876"/>
                  <a:gd name="T72" fmla="*/ 620 w 1143"/>
                  <a:gd name="T73" fmla="*/ 203 h 876"/>
                  <a:gd name="T74" fmla="*/ 666 w 1143"/>
                  <a:gd name="T75" fmla="*/ 301 h 876"/>
                  <a:gd name="T76" fmla="*/ 607 w 1143"/>
                  <a:gd name="T77" fmla="*/ 281 h 876"/>
                  <a:gd name="T78" fmla="*/ 470 w 1143"/>
                  <a:gd name="T79" fmla="*/ 275 h 876"/>
                  <a:gd name="T80" fmla="*/ 366 w 1143"/>
                  <a:gd name="T81" fmla="*/ 301 h 876"/>
                  <a:gd name="T82" fmla="*/ 333 w 1143"/>
                  <a:gd name="T83" fmla="*/ 346 h 876"/>
                  <a:gd name="T84" fmla="*/ 503 w 1143"/>
                  <a:gd name="T85" fmla="*/ 373 h 876"/>
                  <a:gd name="T86" fmla="*/ 444 w 1143"/>
                  <a:gd name="T87" fmla="*/ 431 h 876"/>
                  <a:gd name="T88" fmla="*/ 327 w 1143"/>
                  <a:gd name="T89" fmla="*/ 418 h 876"/>
                  <a:gd name="T90" fmla="*/ 196 w 1143"/>
                  <a:gd name="T91" fmla="*/ 484 h 876"/>
                  <a:gd name="T92" fmla="*/ 111 w 1143"/>
                  <a:gd name="T93" fmla="*/ 536 h 876"/>
                  <a:gd name="T94" fmla="*/ 327 w 1143"/>
                  <a:gd name="T95" fmla="*/ 497 h 8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3"/>
                  <a:gd name="T145" fmla="*/ 0 h 876"/>
                  <a:gd name="T146" fmla="*/ 1143 w 1143"/>
                  <a:gd name="T147" fmla="*/ 876 h 8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3" h="876">
                    <a:moveTo>
                      <a:pt x="327" y="497"/>
                    </a:moveTo>
                    <a:lnTo>
                      <a:pt x="366" y="484"/>
                    </a:lnTo>
                    <a:lnTo>
                      <a:pt x="379" y="510"/>
                    </a:lnTo>
                    <a:lnTo>
                      <a:pt x="470" y="497"/>
                    </a:lnTo>
                    <a:lnTo>
                      <a:pt x="411" y="529"/>
                    </a:lnTo>
                    <a:lnTo>
                      <a:pt x="366" y="549"/>
                    </a:lnTo>
                    <a:lnTo>
                      <a:pt x="340" y="569"/>
                    </a:lnTo>
                    <a:lnTo>
                      <a:pt x="281" y="588"/>
                    </a:lnTo>
                    <a:lnTo>
                      <a:pt x="274" y="614"/>
                    </a:lnTo>
                    <a:lnTo>
                      <a:pt x="274" y="647"/>
                    </a:lnTo>
                    <a:lnTo>
                      <a:pt x="229" y="667"/>
                    </a:lnTo>
                    <a:lnTo>
                      <a:pt x="203" y="667"/>
                    </a:lnTo>
                    <a:lnTo>
                      <a:pt x="189" y="693"/>
                    </a:lnTo>
                    <a:lnTo>
                      <a:pt x="150" y="719"/>
                    </a:lnTo>
                    <a:lnTo>
                      <a:pt x="111" y="745"/>
                    </a:lnTo>
                    <a:lnTo>
                      <a:pt x="78" y="771"/>
                    </a:lnTo>
                    <a:lnTo>
                      <a:pt x="39" y="850"/>
                    </a:lnTo>
                    <a:lnTo>
                      <a:pt x="0" y="876"/>
                    </a:lnTo>
                    <a:lnTo>
                      <a:pt x="39" y="869"/>
                    </a:lnTo>
                    <a:lnTo>
                      <a:pt x="78" y="830"/>
                    </a:lnTo>
                    <a:lnTo>
                      <a:pt x="137" y="791"/>
                    </a:lnTo>
                    <a:lnTo>
                      <a:pt x="170" y="765"/>
                    </a:lnTo>
                    <a:lnTo>
                      <a:pt x="222" y="719"/>
                    </a:lnTo>
                    <a:lnTo>
                      <a:pt x="274" y="680"/>
                    </a:lnTo>
                    <a:lnTo>
                      <a:pt x="340" y="641"/>
                    </a:lnTo>
                    <a:lnTo>
                      <a:pt x="372" y="627"/>
                    </a:lnTo>
                    <a:lnTo>
                      <a:pt x="405" y="614"/>
                    </a:lnTo>
                    <a:lnTo>
                      <a:pt x="392" y="588"/>
                    </a:lnTo>
                    <a:lnTo>
                      <a:pt x="431" y="562"/>
                    </a:lnTo>
                    <a:lnTo>
                      <a:pt x="444" y="588"/>
                    </a:lnTo>
                    <a:lnTo>
                      <a:pt x="490" y="562"/>
                    </a:lnTo>
                    <a:lnTo>
                      <a:pt x="516" y="575"/>
                    </a:lnTo>
                    <a:lnTo>
                      <a:pt x="536" y="608"/>
                    </a:lnTo>
                    <a:lnTo>
                      <a:pt x="594" y="601"/>
                    </a:lnTo>
                    <a:lnTo>
                      <a:pt x="614" y="569"/>
                    </a:lnTo>
                    <a:lnTo>
                      <a:pt x="562" y="536"/>
                    </a:lnTo>
                    <a:lnTo>
                      <a:pt x="601" y="529"/>
                    </a:lnTo>
                    <a:lnTo>
                      <a:pt x="588" y="497"/>
                    </a:lnTo>
                    <a:lnTo>
                      <a:pt x="627" y="516"/>
                    </a:lnTo>
                    <a:lnTo>
                      <a:pt x="634" y="549"/>
                    </a:lnTo>
                    <a:lnTo>
                      <a:pt x="620" y="627"/>
                    </a:lnTo>
                    <a:lnTo>
                      <a:pt x="575" y="654"/>
                    </a:lnTo>
                    <a:lnTo>
                      <a:pt x="601" y="660"/>
                    </a:lnTo>
                    <a:lnTo>
                      <a:pt x="620" y="693"/>
                    </a:lnTo>
                    <a:lnTo>
                      <a:pt x="647" y="732"/>
                    </a:lnTo>
                    <a:lnTo>
                      <a:pt x="660" y="706"/>
                    </a:lnTo>
                    <a:lnTo>
                      <a:pt x="679" y="667"/>
                    </a:lnTo>
                    <a:lnTo>
                      <a:pt x="686" y="712"/>
                    </a:lnTo>
                    <a:lnTo>
                      <a:pt x="705" y="732"/>
                    </a:lnTo>
                    <a:lnTo>
                      <a:pt x="745" y="739"/>
                    </a:lnTo>
                    <a:lnTo>
                      <a:pt x="732" y="693"/>
                    </a:lnTo>
                    <a:lnTo>
                      <a:pt x="758" y="699"/>
                    </a:lnTo>
                    <a:lnTo>
                      <a:pt x="777" y="654"/>
                    </a:lnTo>
                    <a:lnTo>
                      <a:pt x="784" y="614"/>
                    </a:lnTo>
                    <a:lnTo>
                      <a:pt x="816" y="601"/>
                    </a:lnTo>
                    <a:lnTo>
                      <a:pt x="816" y="569"/>
                    </a:lnTo>
                    <a:lnTo>
                      <a:pt x="829" y="556"/>
                    </a:lnTo>
                    <a:lnTo>
                      <a:pt x="816" y="523"/>
                    </a:lnTo>
                    <a:lnTo>
                      <a:pt x="816" y="510"/>
                    </a:lnTo>
                    <a:lnTo>
                      <a:pt x="843" y="523"/>
                    </a:lnTo>
                    <a:lnTo>
                      <a:pt x="849" y="510"/>
                    </a:lnTo>
                    <a:lnTo>
                      <a:pt x="849" y="471"/>
                    </a:lnTo>
                    <a:lnTo>
                      <a:pt x="875" y="523"/>
                    </a:lnTo>
                    <a:lnTo>
                      <a:pt x="856" y="523"/>
                    </a:lnTo>
                    <a:lnTo>
                      <a:pt x="856" y="595"/>
                    </a:lnTo>
                    <a:lnTo>
                      <a:pt x="836" y="595"/>
                    </a:lnTo>
                    <a:lnTo>
                      <a:pt x="816" y="601"/>
                    </a:lnTo>
                    <a:lnTo>
                      <a:pt x="803" y="660"/>
                    </a:lnTo>
                    <a:lnTo>
                      <a:pt x="829" y="667"/>
                    </a:lnTo>
                    <a:lnTo>
                      <a:pt x="869" y="680"/>
                    </a:lnTo>
                    <a:lnTo>
                      <a:pt x="908" y="680"/>
                    </a:lnTo>
                    <a:lnTo>
                      <a:pt x="882" y="660"/>
                    </a:lnTo>
                    <a:lnTo>
                      <a:pt x="843" y="647"/>
                    </a:lnTo>
                    <a:lnTo>
                      <a:pt x="862" y="614"/>
                    </a:lnTo>
                    <a:lnTo>
                      <a:pt x="927" y="614"/>
                    </a:lnTo>
                    <a:lnTo>
                      <a:pt x="1006" y="654"/>
                    </a:lnTo>
                    <a:lnTo>
                      <a:pt x="1045" y="706"/>
                    </a:lnTo>
                    <a:lnTo>
                      <a:pt x="1097" y="784"/>
                    </a:lnTo>
                    <a:lnTo>
                      <a:pt x="1084" y="732"/>
                    </a:lnTo>
                    <a:lnTo>
                      <a:pt x="1065" y="693"/>
                    </a:lnTo>
                    <a:lnTo>
                      <a:pt x="1045" y="654"/>
                    </a:lnTo>
                    <a:lnTo>
                      <a:pt x="1038" y="627"/>
                    </a:lnTo>
                    <a:lnTo>
                      <a:pt x="1071" y="634"/>
                    </a:lnTo>
                    <a:lnTo>
                      <a:pt x="1078" y="608"/>
                    </a:lnTo>
                    <a:lnTo>
                      <a:pt x="1052" y="601"/>
                    </a:lnTo>
                    <a:lnTo>
                      <a:pt x="1006" y="588"/>
                    </a:lnTo>
                    <a:lnTo>
                      <a:pt x="993" y="556"/>
                    </a:lnTo>
                    <a:lnTo>
                      <a:pt x="960" y="549"/>
                    </a:lnTo>
                    <a:lnTo>
                      <a:pt x="914" y="471"/>
                    </a:lnTo>
                    <a:lnTo>
                      <a:pt x="901" y="438"/>
                    </a:lnTo>
                    <a:lnTo>
                      <a:pt x="947" y="399"/>
                    </a:lnTo>
                    <a:lnTo>
                      <a:pt x="980" y="399"/>
                    </a:lnTo>
                    <a:lnTo>
                      <a:pt x="954" y="366"/>
                    </a:lnTo>
                    <a:lnTo>
                      <a:pt x="895" y="353"/>
                    </a:lnTo>
                    <a:lnTo>
                      <a:pt x="862" y="333"/>
                    </a:lnTo>
                    <a:lnTo>
                      <a:pt x="882" y="294"/>
                    </a:lnTo>
                    <a:lnTo>
                      <a:pt x="921" y="294"/>
                    </a:lnTo>
                    <a:lnTo>
                      <a:pt x="875" y="248"/>
                    </a:lnTo>
                    <a:lnTo>
                      <a:pt x="882" y="209"/>
                    </a:lnTo>
                    <a:lnTo>
                      <a:pt x="927" y="176"/>
                    </a:lnTo>
                    <a:lnTo>
                      <a:pt x="960" y="183"/>
                    </a:lnTo>
                    <a:lnTo>
                      <a:pt x="1006" y="203"/>
                    </a:lnTo>
                    <a:lnTo>
                      <a:pt x="1025" y="235"/>
                    </a:lnTo>
                    <a:lnTo>
                      <a:pt x="1078" y="235"/>
                    </a:lnTo>
                    <a:lnTo>
                      <a:pt x="1045" y="222"/>
                    </a:lnTo>
                    <a:lnTo>
                      <a:pt x="1065" y="196"/>
                    </a:lnTo>
                    <a:lnTo>
                      <a:pt x="1110" y="229"/>
                    </a:lnTo>
                    <a:lnTo>
                      <a:pt x="1143" y="229"/>
                    </a:lnTo>
                    <a:lnTo>
                      <a:pt x="1117" y="196"/>
                    </a:lnTo>
                    <a:lnTo>
                      <a:pt x="1065" y="163"/>
                    </a:lnTo>
                    <a:lnTo>
                      <a:pt x="986" y="144"/>
                    </a:lnTo>
                    <a:lnTo>
                      <a:pt x="954" y="118"/>
                    </a:lnTo>
                    <a:lnTo>
                      <a:pt x="895" y="92"/>
                    </a:lnTo>
                    <a:lnTo>
                      <a:pt x="856" y="72"/>
                    </a:lnTo>
                    <a:lnTo>
                      <a:pt x="816" y="78"/>
                    </a:lnTo>
                    <a:lnTo>
                      <a:pt x="856" y="98"/>
                    </a:lnTo>
                    <a:lnTo>
                      <a:pt x="869" y="124"/>
                    </a:lnTo>
                    <a:lnTo>
                      <a:pt x="862" y="170"/>
                    </a:lnTo>
                    <a:lnTo>
                      <a:pt x="843" y="222"/>
                    </a:lnTo>
                    <a:lnTo>
                      <a:pt x="836" y="255"/>
                    </a:lnTo>
                    <a:lnTo>
                      <a:pt x="797" y="261"/>
                    </a:lnTo>
                    <a:lnTo>
                      <a:pt x="784" y="209"/>
                    </a:lnTo>
                    <a:lnTo>
                      <a:pt x="803" y="176"/>
                    </a:lnTo>
                    <a:lnTo>
                      <a:pt x="777" y="150"/>
                    </a:lnTo>
                    <a:lnTo>
                      <a:pt x="823" y="150"/>
                    </a:lnTo>
                    <a:lnTo>
                      <a:pt x="764" y="124"/>
                    </a:lnTo>
                    <a:lnTo>
                      <a:pt x="732" y="118"/>
                    </a:lnTo>
                    <a:lnTo>
                      <a:pt x="712" y="92"/>
                    </a:lnTo>
                    <a:lnTo>
                      <a:pt x="673" y="7"/>
                    </a:lnTo>
                    <a:lnTo>
                      <a:pt x="568" y="0"/>
                    </a:lnTo>
                    <a:lnTo>
                      <a:pt x="516" y="0"/>
                    </a:lnTo>
                    <a:lnTo>
                      <a:pt x="464" y="39"/>
                    </a:lnTo>
                    <a:lnTo>
                      <a:pt x="444" y="72"/>
                    </a:lnTo>
                    <a:lnTo>
                      <a:pt x="418" y="98"/>
                    </a:lnTo>
                    <a:lnTo>
                      <a:pt x="392" y="118"/>
                    </a:lnTo>
                    <a:lnTo>
                      <a:pt x="411" y="157"/>
                    </a:lnTo>
                    <a:lnTo>
                      <a:pt x="457" y="144"/>
                    </a:lnTo>
                    <a:lnTo>
                      <a:pt x="438" y="190"/>
                    </a:lnTo>
                    <a:lnTo>
                      <a:pt x="431" y="216"/>
                    </a:lnTo>
                    <a:lnTo>
                      <a:pt x="457" y="222"/>
                    </a:lnTo>
                    <a:lnTo>
                      <a:pt x="483" y="222"/>
                    </a:lnTo>
                    <a:lnTo>
                      <a:pt x="523" y="222"/>
                    </a:lnTo>
                    <a:lnTo>
                      <a:pt x="490" y="170"/>
                    </a:lnTo>
                    <a:lnTo>
                      <a:pt x="516" y="157"/>
                    </a:lnTo>
                    <a:lnTo>
                      <a:pt x="575" y="150"/>
                    </a:lnTo>
                    <a:lnTo>
                      <a:pt x="620" y="144"/>
                    </a:lnTo>
                    <a:lnTo>
                      <a:pt x="647" y="163"/>
                    </a:lnTo>
                    <a:lnTo>
                      <a:pt x="620" y="203"/>
                    </a:lnTo>
                    <a:lnTo>
                      <a:pt x="647" y="222"/>
                    </a:lnTo>
                    <a:lnTo>
                      <a:pt x="673" y="196"/>
                    </a:lnTo>
                    <a:lnTo>
                      <a:pt x="666" y="229"/>
                    </a:lnTo>
                    <a:lnTo>
                      <a:pt x="666" y="301"/>
                    </a:lnTo>
                    <a:lnTo>
                      <a:pt x="640" y="294"/>
                    </a:lnTo>
                    <a:lnTo>
                      <a:pt x="620" y="307"/>
                    </a:lnTo>
                    <a:lnTo>
                      <a:pt x="568" y="288"/>
                    </a:lnTo>
                    <a:lnTo>
                      <a:pt x="607" y="281"/>
                    </a:lnTo>
                    <a:lnTo>
                      <a:pt x="581" y="261"/>
                    </a:lnTo>
                    <a:lnTo>
                      <a:pt x="549" y="248"/>
                    </a:lnTo>
                    <a:lnTo>
                      <a:pt x="496" y="248"/>
                    </a:lnTo>
                    <a:lnTo>
                      <a:pt x="470" y="275"/>
                    </a:lnTo>
                    <a:lnTo>
                      <a:pt x="503" y="314"/>
                    </a:lnTo>
                    <a:lnTo>
                      <a:pt x="431" y="301"/>
                    </a:lnTo>
                    <a:lnTo>
                      <a:pt x="398" y="314"/>
                    </a:lnTo>
                    <a:lnTo>
                      <a:pt x="366" y="301"/>
                    </a:lnTo>
                    <a:lnTo>
                      <a:pt x="359" y="320"/>
                    </a:lnTo>
                    <a:lnTo>
                      <a:pt x="320" y="327"/>
                    </a:lnTo>
                    <a:lnTo>
                      <a:pt x="294" y="373"/>
                    </a:lnTo>
                    <a:lnTo>
                      <a:pt x="333" y="346"/>
                    </a:lnTo>
                    <a:lnTo>
                      <a:pt x="372" y="340"/>
                    </a:lnTo>
                    <a:lnTo>
                      <a:pt x="405" y="346"/>
                    </a:lnTo>
                    <a:lnTo>
                      <a:pt x="444" y="366"/>
                    </a:lnTo>
                    <a:lnTo>
                      <a:pt x="503" y="373"/>
                    </a:lnTo>
                    <a:lnTo>
                      <a:pt x="529" y="392"/>
                    </a:lnTo>
                    <a:lnTo>
                      <a:pt x="562" y="405"/>
                    </a:lnTo>
                    <a:lnTo>
                      <a:pt x="529" y="418"/>
                    </a:lnTo>
                    <a:lnTo>
                      <a:pt x="444" y="431"/>
                    </a:lnTo>
                    <a:lnTo>
                      <a:pt x="418" y="418"/>
                    </a:lnTo>
                    <a:lnTo>
                      <a:pt x="405" y="392"/>
                    </a:lnTo>
                    <a:lnTo>
                      <a:pt x="359" y="418"/>
                    </a:lnTo>
                    <a:lnTo>
                      <a:pt x="327" y="418"/>
                    </a:lnTo>
                    <a:lnTo>
                      <a:pt x="314" y="444"/>
                    </a:lnTo>
                    <a:lnTo>
                      <a:pt x="281" y="444"/>
                    </a:lnTo>
                    <a:lnTo>
                      <a:pt x="242" y="477"/>
                    </a:lnTo>
                    <a:lnTo>
                      <a:pt x="196" y="484"/>
                    </a:lnTo>
                    <a:lnTo>
                      <a:pt x="150" y="484"/>
                    </a:lnTo>
                    <a:lnTo>
                      <a:pt x="105" y="503"/>
                    </a:lnTo>
                    <a:lnTo>
                      <a:pt x="46" y="536"/>
                    </a:lnTo>
                    <a:lnTo>
                      <a:pt x="111" y="536"/>
                    </a:lnTo>
                    <a:lnTo>
                      <a:pt x="183" y="516"/>
                    </a:lnTo>
                    <a:lnTo>
                      <a:pt x="229" y="523"/>
                    </a:lnTo>
                    <a:lnTo>
                      <a:pt x="235" y="556"/>
                    </a:lnTo>
                    <a:lnTo>
                      <a:pt x="327" y="497"/>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10" name="Freeform 90">
                <a:extLst>
                  <a:ext uri="{FF2B5EF4-FFF2-40B4-BE49-F238E27FC236}">
                    <a16:creationId xmlns:a16="http://schemas.microsoft.com/office/drawing/2014/main" id="{727438BC-7544-4C59-8313-63AD21AF670C}"/>
                  </a:ext>
                </a:extLst>
              </p:cNvPr>
              <p:cNvSpPr>
                <a:spLocks noChangeAspect="1"/>
              </p:cNvSpPr>
              <p:nvPr/>
            </p:nvSpPr>
            <p:spPr bwMode="auto">
              <a:xfrm>
                <a:off x="1398" y="2211"/>
                <a:ext cx="620" cy="791"/>
              </a:xfrm>
              <a:custGeom>
                <a:avLst/>
                <a:gdLst>
                  <a:gd name="T0" fmla="*/ 594 w 620"/>
                  <a:gd name="T1" fmla="*/ 399 h 791"/>
                  <a:gd name="T2" fmla="*/ 555 w 620"/>
                  <a:gd name="T3" fmla="*/ 334 h 791"/>
                  <a:gd name="T4" fmla="*/ 489 w 620"/>
                  <a:gd name="T5" fmla="*/ 307 h 791"/>
                  <a:gd name="T6" fmla="*/ 483 w 620"/>
                  <a:gd name="T7" fmla="*/ 249 h 791"/>
                  <a:gd name="T8" fmla="*/ 522 w 620"/>
                  <a:gd name="T9" fmla="*/ 242 h 791"/>
                  <a:gd name="T10" fmla="*/ 450 w 620"/>
                  <a:gd name="T11" fmla="*/ 223 h 791"/>
                  <a:gd name="T12" fmla="*/ 463 w 620"/>
                  <a:gd name="T13" fmla="*/ 118 h 791"/>
                  <a:gd name="T14" fmla="*/ 463 w 620"/>
                  <a:gd name="T15" fmla="*/ 46 h 791"/>
                  <a:gd name="T16" fmla="*/ 418 w 620"/>
                  <a:gd name="T17" fmla="*/ 20 h 791"/>
                  <a:gd name="T18" fmla="*/ 398 w 620"/>
                  <a:gd name="T19" fmla="*/ 33 h 791"/>
                  <a:gd name="T20" fmla="*/ 365 w 620"/>
                  <a:gd name="T21" fmla="*/ 85 h 791"/>
                  <a:gd name="T22" fmla="*/ 333 w 620"/>
                  <a:gd name="T23" fmla="*/ 164 h 791"/>
                  <a:gd name="T24" fmla="*/ 306 w 620"/>
                  <a:gd name="T25" fmla="*/ 203 h 791"/>
                  <a:gd name="T26" fmla="*/ 267 w 620"/>
                  <a:gd name="T27" fmla="*/ 144 h 791"/>
                  <a:gd name="T28" fmla="*/ 228 w 620"/>
                  <a:gd name="T29" fmla="*/ 105 h 791"/>
                  <a:gd name="T30" fmla="*/ 169 w 620"/>
                  <a:gd name="T31" fmla="*/ 118 h 791"/>
                  <a:gd name="T32" fmla="*/ 104 w 620"/>
                  <a:gd name="T33" fmla="*/ 157 h 791"/>
                  <a:gd name="T34" fmla="*/ 143 w 620"/>
                  <a:gd name="T35" fmla="*/ 170 h 791"/>
                  <a:gd name="T36" fmla="*/ 202 w 620"/>
                  <a:gd name="T37" fmla="*/ 144 h 791"/>
                  <a:gd name="T38" fmla="*/ 209 w 620"/>
                  <a:gd name="T39" fmla="*/ 183 h 791"/>
                  <a:gd name="T40" fmla="*/ 182 w 620"/>
                  <a:gd name="T41" fmla="*/ 255 h 791"/>
                  <a:gd name="T42" fmla="*/ 150 w 620"/>
                  <a:gd name="T43" fmla="*/ 321 h 791"/>
                  <a:gd name="T44" fmla="*/ 97 w 620"/>
                  <a:gd name="T45" fmla="*/ 347 h 791"/>
                  <a:gd name="T46" fmla="*/ 137 w 620"/>
                  <a:gd name="T47" fmla="*/ 399 h 791"/>
                  <a:gd name="T48" fmla="*/ 156 w 620"/>
                  <a:gd name="T49" fmla="*/ 497 h 791"/>
                  <a:gd name="T50" fmla="*/ 84 w 620"/>
                  <a:gd name="T51" fmla="*/ 536 h 791"/>
                  <a:gd name="T52" fmla="*/ 32 w 620"/>
                  <a:gd name="T53" fmla="*/ 667 h 791"/>
                  <a:gd name="T54" fmla="*/ 19 w 620"/>
                  <a:gd name="T55" fmla="*/ 765 h 791"/>
                  <a:gd name="T56" fmla="*/ 45 w 620"/>
                  <a:gd name="T57" fmla="*/ 778 h 791"/>
                  <a:gd name="T58" fmla="*/ 78 w 620"/>
                  <a:gd name="T59" fmla="*/ 680 h 791"/>
                  <a:gd name="T60" fmla="*/ 65 w 620"/>
                  <a:gd name="T61" fmla="*/ 667 h 791"/>
                  <a:gd name="T62" fmla="*/ 117 w 620"/>
                  <a:gd name="T63" fmla="*/ 628 h 791"/>
                  <a:gd name="T64" fmla="*/ 209 w 620"/>
                  <a:gd name="T65" fmla="*/ 615 h 791"/>
                  <a:gd name="T66" fmla="*/ 254 w 620"/>
                  <a:gd name="T67" fmla="*/ 660 h 791"/>
                  <a:gd name="T68" fmla="*/ 320 w 620"/>
                  <a:gd name="T69" fmla="*/ 713 h 791"/>
                  <a:gd name="T70" fmla="*/ 372 w 620"/>
                  <a:gd name="T71" fmla="*/ 654 h 791"/>
                  <a:gd name="T72" fmla="*/ 489 w 620"/>
                  <a:gd name="T73" fmla="*/ 687 h 791"/>
                  <a:gd name="T74" fmla="*/ 555 w 620"/>
                  <a:gd name="T75" fmla="*/ 634 h 791"/>
                  <a:gd name="T76" fmla="*/ 502 w 620"/>
                  <a:gd name="T77" fmla="*/ 582 h 791"/>
                  <a:gd name="T78" fmla="*/ 470 w 620"/>
                  <a:gd name="T79" fmla="*/ 660 h 791"/>
                  <a:gd name="T80" fmla="*/ 424 w 620"/>
                  <a:gd name="T81" fmla="*/ 595 h 791"/>
                  <a:gd name="T82" fmla="*/ 333 w 620"/>
                  <a:gd name="T83" fmla="*/ 582 h 791"/>
                  <a:gd name="T84" fmla="*/ 320 w 620"/>
                  <a:gd name="T85" fmla="*/ 621 h 791"/>
                  <a:gd name="T86" fmla="*/ 274 w 620"/>
                  <a:gd name="T87" fmla="*/ 569 h 791"/>
                  <a:gd name="T88" fmla="*/ 215 w 620"/>
                  <a:gd name="T89" fmla="*/ 556 h 791"/>
                  <a:gd name="T90" fmla="*/ 280 w 620"/>
                  <a:gd name="T91" fmla="*/ 543 h 791"/>
                  <a:gd name="T92" fmla="*/ 274 w 620"/>
                  <a:gd name="T93" fmla="*/ 438 h 791"/>
                  <a:gd name="T94" fmla="*/ 326 w 620"/>
                  <a:gd name="T95" fmla="*/ 412 h 791"/>
                  <a:gd name="T96" fmla="*/ 313 w 620"/>
                  <a:gd name="T97" fmla="*/ 340 h 791"/>
                  <a:gd name="T98" fmla="*/ 378 w 620"/>
                  <a:gd name="T99" fmla="*/ 262 h 791"/>
                  <a:gd name="T100" fmla="*/ 398 w 620"/>
                  <a:gd name="T101" fmla="*/ 334 h 791"/>
                  <a:gd name="T102" fmla="*/ 352 w 620"/>
                  <a:gd name="T103" fmla="*/ 392 h 791"/>
                  <a:gd name="T104" fmla="*/ 378 w 620"/>
                  <a:gd name="T105" fmla="*/ 471 h 791"/>
                  <a:gd name="T106" fmla="*/ 463 w 620"/>
                  <a:gd name="T107" fmla="*/ 517 h 791"/>
                  <a:gd name="T108" fmla="*/ 522 w 620"/>
                  <a:gd name="T109" fmla="*/ 471 h 791"/>
                  <a:gd name="T110" fmla="*/ 522 w 620"/>
                  <a:gd name="T111" fmla="*/ 438 h 791"/>
                  <a:gd name="T112" fmla="*/ 620 w 620"/>
                  <a:gd name="T113" fmla="*/ 438 h 7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0"/>
                  <a:gd name="T172" fmla="*/ 0 h 791"/>
                  <a:gd name="T173" fmla="*/ 620 w 620"/>
                  <a:gd name="T174" fmla="*/ 791 h 7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0" h="791">
                    <a:moveTo>
                      <a:pt x="620" y="438"/>
                    </a:moveTo>
                    <a:lnTo>
                      <a:pt x="594" y="399"/>
                    </a:lnTo>
                    <a:lnTo>
                      <a:pt x="568" y="373"/>
                    </a:lnTo>
                    <a:lnTo>
                      <a:pt x="555" y="334"/>
                    </a:lnTo>
                    <a:lnTo>
                      <a:pt x="529" y="340"/>
                    </a:lnTo>
                    <a:lnTo>
                      <a:pt x="489" y="307"/>
                    </a:lnTo>
                    <a:lnTo>
                      <a:pt x="470" y="281"/>
                    </a:lnTo>
                    <a:lnTo>
                      <a:pt x="483" y="249"/>
                    </a:lnTo>
                    <a:lnTo>
                      <a:pt x="515" y="275"/>
                    </a:lnTo>
                    <a:lnTo>
                      <a:pt x="522" y="242"/>
                    </a:lnTo>
                    <a:lnTo>
                      <a:pt x="489" y="209"/>
                    </a:lnTo>
                    <a:lnTo>
                      <a:pt x="450" y="223"/>
                    </a:lnTo>
                    <a:lnTo>
                      <a:pt x="444" y="170"/>
                    </a:lnTo>
                    <a:lnTo>
                      <a:pt x="463" y="118"/>
                    </a:lnTo>
                    <a:lnTo>
                      <a:pt x="489" y="111"/>
                    </a:lnTo>
                    <a:lnTo>
                      <a:pt x="463" y="46"/>
                    </a:lnTo>
                    <a:lnTo>
                      <a:pt x="437" y="72"/>
                    </a:lnTo>
                    <a:lnTo>
                      <a:pt x="418" y="20"/>
                    </a:lnTo>
                    <a:lnTo>
                      <a:pt x="378" y="0"/>
                    </a:lnTo>
                    <a:lnTo>
                      <a:pt x="398" y="33"/>
                    </a:lnTo>
                    <a:lnTo>
                      <a:pt x="398" y="66"/>
                    </a:lnTo>
                    <a:lnTo>
                      <a:pt x="365" y="85"/>
                    </a:lnTo>
                    <a:lnTo>
                      <a:pt x="320" y="98"/>
                    </a:lnTo>
                    <a:lnTo>
                      <a:pt x="333" y="164"/>
                    </a:lnTo>
                    <a:lnTo>
                      <a:pt x="333" y="203"/>
                    </a:lnTo>
                    <a:lnTo>
                      <a:pt x="306" y="203"/>
                    </a:lnTo>
                    <a:lnTo>
                      <a:pt x="261" y="170"/>
                    </a:lnTo>
                    <a:lnTo>
                      <a:pt x="267" y="144"/>
                    </a:lnTo>
                    <a:lnTo>
                      <a:pt x="293" y="131"/>
                    </a:lnTo>
                    <a:lnTo>
                      <a:pt x="228" y="105"/>
                    </a:lnTo>
                    <a:lnTo>
                      <a:pt x="209" y="53"/>
                    </a:lnTo>
                    <a:lnTo>
                      <a:pt x="169" y="118"/>
                    </a:lnTo>
                    <a:lnTo>
                      <a:pt x="137" y="138"/>
                    </a:lnTo>
                    <a:lnTo>
                      <a:pt x="104" y="157"/>
                    </a:lnTo>
                    <a:lnTo>
                      <a:pt x="117" y="183"/>
                    </a:lnTo>
                    <a:lnTo>
                      <a:pt x="143" y="170"/>
                    </a:lnTo>
                    <a:lnTo>
                      <a:pt x="189" y="170"/>
                    </a:lnTo>
                    <a:lnTo>
                      <a:pt x="202" y="144"/>
                    </a:lnTo>
                    <a:lnTo>
                      <a:pt x="235" y="157"/>
                    </a:lnTo>
                    <a:lnTo>
                      <a:pt x="209" y="183"/>
                    </a:lnTo>
                    <a:lnTo>
                      <a:pt x="215" y="223"/>
                    </a:lnTo>
                    <a:lnTo>
                      <a:pt x="182" y="255"/>
                    </a:lnTo>
                    <a:lnTo>
                      <a:pt x="189" y="281"/>
                    </a:lnTo>
                    <a:lnTo>
                      <a:pt x="150" y="321"/>
                    </a:lnTo>
                    <a:lnTo>
                      <a:pt x="124" y="314"/>
                    </a:lnTo>
                    <a:lnTo>
                      <a:pt x="97" y="347"/>
                    </a:lnTo>
                    <a:lnTo>
                      <a:pt x="111" y="412"/>
                    </a:lnTo>
                    <a:lnTo>
                      <a:pt x="137" y="399"/>
                    </a:lnTo>
                    <a:lnTo>
                      <a:pt x="169" y="445"/>
                    </a:lnTo>
                    <a:lnTo>
                      <a:pt x="156" y="497"/>
                    </a:lnTo>
                    <a:lnTo>
                      <a:pt x="111" y="497"/>
                    </a:lnTo>
                    <a:lnTo>
                      <a:pt x="84" y="536"/>
                    </a:lnTo>
                    <a:lnTo>
                      <a:pt x="58" y="582"/>
                    </a:lnTo>
                    <a:lnTo>
                      <a:pt x="32" y="667"/>
                    </a:lnTo>
                    <a:lnTo>
                      <a:pt x="0" y="719"/>
                    </a:lnTo>
                    <a:lnTo>
                      <a:pt x="19" y="765"/>
                    </a:lnTo>
                    <a:lnTo>
                      <a:pt x="13" y="791"/>
                    </a:lnTo>
                    <a:lnTo>
                      <a:pt x="45" y="778"/>
                    </a:lnTo>
                    <a:lnTo>
                      <a:pt x="71" y="745"/>
                    </a:lnTo>
                    <a:lnTo>
                      <a:pt x="78" y="680"/>
                    </a:lnTo>
                    <a:lnTo>
                      <a:pt x="39" y="700"/>
                    </a:lnTo>
                    <a:lnTo>
                      <a:pt x="65" y="667"/>
                    </a:lnTo>
                    <a:lnTo>
                      <a:pt x="78" y="634"/>
                    </a:lnTo>
                    <a:lnTo>
                      <a:pt x="117" y="628"/>
                    </a:lnTo>
                    <a:lnTo>
                      <a:pt x="169" y="634"/>
                    </a:lnTo>
                    <a:lnTo>
                      <a:pt x="209" y="615"/>
                    </a:lnTo>
                    <a:lnTo>
                      <a:pt x="241" y="641"/>
                    </a:lnTo>
                    <a:lnTo>
                      <a:pt x="254" y="660"/>
                    </a:lnTo>
                    <a:lnTo>
                      <a:pt x="280" y="693"/>
                    </a:lnTo>
                    <a:lnTo>
                      <a:pt x="320" y="713"/>
                    </a:lnTo>
                    <a:lnTo>
                      <a:pt x="346" y="706"/>
                    </a:lnTo>
                    <a:lnTo>
                      <a:pt x="372" y="654"/>
                    </a:lnTo>
                    <a:lnTo>
                      <a:pt x="437" y="680"/>
                    </a:lnTo>
                    <a:lnTo>
                      <a:pt x="489" y="687"/>
                    </a:lnTo>
                    <a:lnTo>
                      <a:pt x="502" y="660"/>
                    </a:lnTo>
                    <a:lnTo>
                      <a:pt x="555" y="634"/>
                    </a:lnTo>
                    <a:lnTo>
                      <a:pt x="509" y="634"/>
                    </a:lnTo>
                    <a:lnTo>
                      <a:pt x="502" y="582"/>
                    </a:lnTo>
                    <a:lnTo>
                      <a:pt x="476" y="621"/>
                    </a:lnTo>
                    <a:lnTo>
                      <a:pt x="470" y="660"/>
                    </a:lnTo>
                    <a:lnTo>
                      <a:pt x="444" y="647"/>
                    </a:lnTo>
                    <a:lnTo>
                      <a:pt x="424" y="595"/>
                    </a:lnTo>
                    <a:lnTo>
                      <a:pt x="411" y="556"/>
                    </a:lnTo>
                    <a:lnTo>
                      <a:pt x="333" y="582"/>
                    </a:lnTo>
                    <a:lnTo>
                      <a:pt x="306" y="569"/>
                    </a:lnTo>
                    <a:lnTo>
                      <a:pt x="320" y="621"/>
                    </a:lnTo>
                    <a:lnTo>
                      <a:pt x="287" y="602"/>
                    </a:lnTo>
                    <a:lnTo>
                      <a:pt x="274" y="569"/>
                    </a:lnTo>
                    <a:lnTo>
                      <a:pt x="195" y="582"/>
                    </a:lnTo>
                    <a:lnTo>
                      <a:pt x="215" y="556"/>
                    </a:lnTo>
                    <a:lnTo>
                      <a:pt x="248" y="517"/>
                    </a:lnTo>
                    <a:lnTo>
                      <a:pt x="280" y="543"/>
                    </a:lnTo>
                    <a:lnTo>
                      <a:pt x="313" y="497"/>
                    </a:lnTo>
                    <a:lnTo>
                      <a:pt x="274" y="438"/>
                    </a:lnTo>
                    <a:lnTo>
                      <a:pt x="300" y="419"/>
                    </a:lnTo>
                    <a:lnTo>
                      <a:pt x="326" y="412"/>
                    </a:lnTo>
                    <a:lnTo>
                      <a:pt x="313" y="366"/>
                    </a:lnTo>
                    <a:lnTo>
                      <a:pt x="313" y="340"/>
                    </a:lnTo>
                    <a:lnTo>
                      <a:pt x="306" y="294"/>
                    </a:lnTo>
                    <a:lnTo>
                      <a:pt x="378" y="262"/>
                    </a:lnTo>
                    <a:lnTo>
                      <a:pt x="404" y="268"/>
                    </a:lnTo>
                    <a:lnTo>
                      <a:pt x="398" y="334"/>
                    </a:lnTo>
                    <a:lnTo>
                      <a:pt x="346" y="366"/>
                    </a:lnTo>
                    <a:lnTo>
                      <a:pt x="352" y="392"/>
                    </a:lnTo>
                    <a:lnTo>
                      <a:pt x="359" y="438"/>
                    </a:lnTo>
                    <a:lnTo>
                      <a:pt x="378" y="471"/>
                    </a:lnTo>
                    <a:lnTo>
                      <a:pt x="431" y="497"/>
                    </a:lnTo>
                    <a:lnTo>
                      <a:pt x="463" y="517"/>
                    </a:lnTo>
                    <a:lnTo>
                      <a:pt x="509" y="530"/>
                    </a:lnTo>
                    <a:lnTo>
                      <a:pt x="522" y="471"/>
                    </a:lnTo>
                    <a:lnTo>
                      <a:pt x="489" y="438"/>
                    </a:lnTo>
                    <a:lnTo>
                      <a:pt x="522" y="438"/>
                    </a:lnTo>
                    <a:lnTo>
                      <a:pt x="587" y="432"/>
                    </a:lnTo>
                    <a:lnTo>
                      <a:pt x="620" y="438"/>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11" name="Freeform 91">
                <a:extLst>
                  <a:ext uri="{FF2B5EF4-FFF2-40B4-BE49-F238E27FC236}">
                    <a16:creationId xmlns:a16="http://schemas.microsoft.com/office/drawing/2014/main" id="{1A8B1A7E-BE6B-486C-9C96-4635E2DEEBD7}"/>
                  </a:ext>
                </a:extLst>
              </p:cNvPr>
              <p:cNvSpPr>
                <a:spLocks noChangeAspect="1"/>
              </p:cNvSpPr>
              <p:nvPr/>
            </p:nvSpPr>
            <p:spPr bwMode="auto">
              <a:xfrm>
                <a:off x="1953" y="2603"/>
                <a:ext cx="627" cy="556"/>
              </a:xfrm>
              <a:custGeom>
                <a:avLst/>
                <a:gdLst>
                  <a:gd name="T0" fmla="*/ 516 w 627"/>
                  <a:gd name="T1" fmla="*/ 314 h 556"/>
                  <a:gd name="T2" fmla="*/ 548 w 627"/>
                  <a:gd name="T3" fmla="*/ 275 h 556"/>
                  <a:gd name="T4" fmla="*/ 574 w 627"/>
                  <a:gd name="T5" fmla="*/ 242 h 556"/>
                  <a:gd name="T6" fmla="*/ 561 w 627"/>
                  <a:gd name="T7" fmla="*/ 190 h 556"/>
                  <a:gd name="T8" fmla="*/ 529 w 627"/>
                  <a:gd name="T9" fmla="*/ 177 h 556"/>
                  <a:gd name="T10" fmla="*/ 463 w 627"/>
                  <a:gd name="T11" fmla="*/ 197 h 556"/>
                  <a:gd name="T12" fmla="*/ 372 w 627"/>
                  <a:gd name="T13" fmla="*/ 177 h 556"/>
                  <a:gd name="T14" fmla="*/ 391 w 627"/>
                  <a:gd name="T15" fmla="*/ 144 h 556"/>
                  <a:gd name="T16" fmla="*/ 444 w 627"/>
                  <a:gd name="T17" fmla="*/ 125 h 556"/>
                  <a:gd name="T18" fmla="*/ 378 w 627"/>
                  <a:gd name="T19" fmla="*/ 79 h 556"/>
                  <a:gd name="T20" fmla="*/ 313 w 627"/>
                  <a:gd name="T21" fmla="*/ 20 h 556"/>
                  <a:gd name="T22" fmla="*/ 307 w 627"/>
                  <a:gd name="T23" fmla="*/ 66 h 556"/>
                  <a:gd name="T24" fmla="*/ 307 w 627"/>
                  <a:gd name="T25" fmla="*/ 164 h 556"/>
                  <a:gd name="T26" fmla="*/ 241 w 627"/>
                  <a:gd name="T27" fmla="*/ 242 h 556"/>
                  <a:gd name="T28" fmla="*/ 202 w 627"/>
                  <a:gd name="T29" fmla="*/ 255 h 556"/>
                  <a:gd name="T30" fmla="*/ 163 w 627"/>
                  <a:gd name="T31" fmla="*/ 295 h 556"/>
                  <a:gd name="T32" fmla="*/ 117 w 627"/>
                  <a:gd name="T33" fmla="*/ 295 h 556"/>
                  <a:gd name="T34" fmla="*/ 39 w 627"/>
                  <a:gd name="T35" fmla="*/ 249 h 556"/>
                  <a:gd name="T36" fmla="*/ 45 w 627"/>
                  <a:gd name="T37" fmla="*/ 308 h 556"/>
                  <a:gd name="T38" fmla="*/ 13 w 627"/>
                  <a:gd name="T39" fmla="*/ 314 h 556"/>
                  <a:gd name="T40" fmla="*/ 26 w 627"/>
                  <a:gd name="T41" fmla="*/ 366 h 556"/>
                  <a:gd name="T42" fmla="*/ 39 w 627"/>
                  <a:gd name="T43" fmla="*/ 399 h 556"/>
                  <a:gd name="T44" fmla="*/ 78 w 627"/>
                  <a:gd name="T45" fmla="*/ 432 h 556"/>
                  <a:gd name="T46" fmla="*/ 117 w 627"/>
                  <a:gd name="T47" fmla="*/ 543 h 556"/>
                  <a:gd name="T48" fmla="*/ 156 w 627"/>
                  <a:gd name="T49" fmla="*/ 438 h 556"/>
                  <a:gd name="T50" fmla="*/ 163 w 627"/>
                  <a:gd name="T51" fmla="*/ 497 h 556"/>
                  <a:gd name="T52" fmla="*/ 176 w 627"/>
                  <a:gd name="T53" fmla="*/ 530 h 556"/>
                  <a:gd name="T54" fmla="*/ 189 w 627"/>
                  <a:gd name="T55" fmla="*/ 491 h 556"/>
                  <a:gd name="T56" fmla="*/ 261 w 627"/>
                  <a:gd name="T57" fmla="*/ 432 h 556"/>
                  <a:gd name="T58" fmla="*/ 267 w 627"/>
                  <a:gd name="T59" fmla="*/ 517 h 556"/>
                  <a:gd name="T60" fmla="*/ 346 w 627"/>
                  <a:gd name="T61" fmla="*/ 556 h 556"/>
                  <a:gd name="T62" fmla="*/ 313 w 627"/>
                  <a:gd name="T63" fmla="*/ 491 h 556"/>
                  <a:gd name="T64" fmla="*/ 300 w 627"/>
                  <a:gd name="T65" fmla="*/ 458 h 556"/>
                  <a:gd name="T66" fmla="*/ 359 w 627"/>
                  <a:gd name="T67" fmla="*/ 471 h 556"/>
                  <a:gd name="T68" fmla="*/ 372 w 627"/>
                  <a:gd name="T69" fmla="*/ 517 h 556"/>
                  <a:gd name="T70" fmla="*/ 398 w 627"/>
                  <a:gd name="T71" fmla="*/ 471 h 556"/>
                  <a:gd name="T72" fmla="*/ 476 w 627"/>
                  <a:gd name="T73" fmla="*/ 438 h 556"/>
                  <a:gd name="T74" fmla="*/ 431 w 627"/>
                  <a:gd name="T75" fmla="*/ 386 h 556"/>
                  <a:gd name="T76" fmla="*/ 385 w 627"/>
                  <a:gd name="T77" fmla="*/ 366 h 556"/>
                  <a:gd name="T78" fmla="*/ 398 w 627"/>
                  <a:gd name="T79" fmla="*/ 314 h 556"/>
                  <a:gd name="T80" fmla="*/ 391 w 627"/>
                  <a:gd name="T81" fmla="*/ 268 h 556"/>
                  <a:gd name="T82" fmla="*/ 378 w 627"/>
                  <a:gd name="T83" fmla="*/ 216 h 556"/>
                  <a:gd name="T84" fmla="*/ 431 w 627"/>
                  <a:gd name="T85" fmla="*/ 223 h 556"/>
                  <a:gd name="T86" fmla="*/ 450 w 627"/>
                  <a:gd name="T87" fmla="*/ 281 h 5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7"/>
                  <a:gd name="T133" fmla="*/ 0 h 556"/>
                  <a:gd name="T134" fmla="*/ 627 w 627"/>
                  <a:gd name="T135" fmla="*/ 556 h 5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7" h="556">
                    <a:moveTo>
                      <a:pt x="476" y="334"/>
                    </a:moveTo>
                    <a:lnTo>
                      <a:pt x="509" y="288"/>
                    </a:lnTo>
                    <a:lnTo>
                      <a:pt x="516" y="314"/>
                    </a:lnTo>
                    <a:lnTo>
                      <a:pt x="529" y="308"/>
                    </a:lnTo>
                    <a:lnTo>
                      <a:pt x="548" y="321"/>
                    </a:lnTo>
                    <a:lnTo>
                      <a:pt x="548" y="275"/>
                    </a:lnTo>
                    <a:lnTo>
                      <a:pt x="574" y="268"/>
                    </a:lnTo>
                    <a:lnTo>
                      <a:pt x="587" y="255"/>
                    </a:lnTo>
                    <a:lnTo>
                      <a:pt x="574" y="242"/>
                    </a:lnTo>
                    <a:lnTo>
                      <a:pt x="574" y="229"/>
                    </a:lnTo>
                    <a:lnTo>
                      <a:pt x="627" y="197"/>
                    </a:lnTo>
                    <a:lnTo>
                      <a:pt x="561" y="190"/>
                    </a:lnTo>
                    <a:lnTo>
                      <a:pt x="542" y="190"/>
                    </a:lnTo>
                    <a:lnTo>
                      <a:pt x="535" y="164"/>
                    </a:lnTo>
                    <a:lnTo>
                      <a:pt x="529" y="177"/>
                    </a:lnTo>
                    <a:lnTo>
                      <a:pt x="509" y="125"/>
                    </a:lnTo>
                    <a:lnTo>
                      <a:pt x="489" y="138"/>
                    </a:lnTo>
                    <a:lnTo>
                      <a:pt x="463" y="197"/>
                    </a:lnTo>
                    <a:lnTo>
                      <a:pt x="444" y="197"/>
                    </a:lnTo>
                    <a:lnTo>
                      <a:pt x="391" y="190"/>
                    </a:lnTo>
                    <a:lnTo>
                      <a:pt x="372" y="177"/>
                    </a:lnTo>
                    <a:lnTo>
                      <a:pt x="339" y="138"/>
                    </a:lnTo>
                    <a:lnTo>
                      <a:pt x="385" y="105"/>
                    </a:lnTo>
                    <a:lnTo>
                      <a:pt x="391" y="144"/>
                    </a:lnTo>
                    <a:lnTo>
                      <a:pt x="411" y="138"/>
                    </a:lnTo>
                    <a:lnTo>
                      <a:pt x="444" y="157"/>
                    </a:lnTo>
                    <a:lnTo>
                      <a:pt x="444" y="125"/>
                    </a:lnTo>
                    <a:lnTo>
                      <a:pt x="431" y="125"/>
                    </a:lnTo>
                    <a:lnTo>
                      <a:pt x="398" y="72"/>
                    </a:lnTo>
                    <a:lnTo>
                      <a:pt x="378" y="79"/>
                    </a:lnTo>
                    <a:lnTo>
                      <a:pt x="352" y="79"/>
                    </a:lnTo>
                    <a:lnTo>
                      <a:pt x="326" y="46"/>
                    </a:lnTo>
                    <a:lnTo>
                      <a:pt x="313" y="20"/>
                    </a:lnTo>
                    <a:lnTo>
                      <a:pt x="300" y="0"/>
                    </a:lnTo>
                    <a:lnTo>
                      <a:pt x="287" y="40"/>
                    </a:lnTo>
                    <a:lnTo>
                      <a:pt x="307" y="66"/>
                    </a:lnTo>
                    <a:lnTo>
                      <a:pt x="307" y="98"/>
                    </a:lnTo>
                    <a:lnTo>
                      <a:pt x="333" y="105"/>
                    </a:lnTo>
                    <a:lnTo>
                      <a:pt x="307" y="164"/>
                    </a:lnTo>
                    <a:lnTo>
                      <a:pt x="287" y="177"/>
                    </a:lnTo>
                    <a:lnTo>
                      <a:pt x="280" y="216"/>
                    </a:lnTo>
                    <a:lnTo>
                      <a:pt x="241" y="242"/>
                    </a:lnTo>
                    <a:lnTo>
                      <a:pt x="254" y="262"/>
                    </a:lnTo>
                    <a:lnTo>
                      <a:pt x="241" y="268"/>
                    </a:lnTo>
                    <a:lnTo>
                      <a:pt x="202" y="255"/>
                    </a:lnTo>
                    <a:lnTo>
                      <a:pt x="189" y="262"/>
                    </a:lnTo>
                    <a:lnTo>
                      <a:pt x="150" y="275"/>
                    </a:lnTo>
                    <a:lnTo>
                      <a:pt x="163" y="295"/>
                    </a:lnTo>
                    <a:lnTo>
                      <a:pt x="169" y="327"/>
                    </a:lnTo>
                    <a:lnTo>
                      <a:pt x="137" y="321"/>
                    </a:lnTo>
                    <a:lnTo>
                      <a:pt x="117" y="295"/>
                    </a:lnTo>
                    <a:lnTo>
                      <a:pt x="104" y="295"/>
                    </a:lnTo>
                    <a:lnTo>
                      <a:pt x="78" y="249"/>
                    </a:lnTo>
                    <a:lnTo>
                      <a:pt x="39" y="249"/>
                    </a:lnTo>
                    <a:lnTo>
                      <a:pt x="26" y="268"/>
                    </a:lnTo>
                    <a:lnTo>
                      <a:pt x="85" y="288"/>
                    </a:lnTo>
                    <a:lnTo>
                      <a:pt x="45" y="308"/>
                    </a:lnTo>
                    <a:lnTo>
                      <a:pt x="13" y="295"/>
                    </a:lnTo>
                    <a:lnTo>
                      <a:pt x="0" y="314"/>
                    </a:lnTo>
                    <a:lnTo>
                      <a:pt x="13" y="314"/>
                    </a:lnTo>
                    <a:lnTo>
                      <a:pt x="19" y="327"/>
                    </a:lnTo>
                    <a:lnTo>
                      <a:pt x="39" y="334"/>
                    </a:lnTo>
                    <a:lnTo>
                      <a:pt x="26" y="366"/>
                    </a:lnTo>
                    <a:lnTo>
                      <a:pt x="19" y="380"/>
                    </a:lnTo>
                    <a:lnTo>
                      <a:pt x="52" y="386"/>
                    </a:lnTo>
                    <a:lnTo>
                      <a:pt x="39" y="399"/>
                    </a:lnTo>
                    <a:lnTo>
                      <a:pt x="45" y="432"/>
                    </a:lnTo>
                    <a:lnTo>
                      <a:pt x="39" y="458"/>
                    </a:lnTo>
                    <a:lnTo>
                      <a:pt x="78" y="432"/>
                    </a:lnTo>
                    <a:lnTo>
                      <a:pt x="78" y="458"/>
                    </a:lnTo>
                    <a:lnTo>
                      <a:pt x="111" y="445"/>
                    </a:lnTo>
                    <a:lnTo>
                      <a:pt x="117" y="543"/>
                    </a:lnTo>
                    <a:lnTo>
                      <a:pt x="143" y="543"/>
                    </a:lnTo>
                    <a:lnTo>
                      <a:pt x="130" y="491"/>
                    </a:lnTo>
                    <a:lnTo>
                      <a:pt x="156" y="438"/>
                    </a:lnTo>
                    <a:lnTo>
                      <a:pt x="169" y="432"/>
                    </a:lnTo>
                    <a:lnTo>
                      <a:pt x="169" y="451"/>
                    </a:lnTo>
                    <a:lnTo>
                      <a:pt x="163" y="497"/>
                    </a:lnTo>
                    <a:lnTo>
                      <a:pt x="156" y="523"/>
                    </a:lnTo>
                    <a:lnTo>
                      <a:pt x="176" y="556"/>
                    </a:lnTo>
                    <a:lnTo>
                      <a:pt x="176" y="530"/>
                    </a:lnTo>
                    <a:lnTo>
                      <a:pt x="189" y="510"/>
                    </a:lnTo>
                    <a:lnTo>
                      <a:pt x="215" y="504"/>
                    </a:lnTo>
                    <a:lnTo>
                      <a:pt x="189" y="491"/>
                    </a:lnTo>
                    <a:lnTo>
                      <a:pt x="209" y="425"/>
                    </a:lnTo>
                    <a:lnTo>
                      <a:pt x="248" y="412"/>
                    </a:lnTo>
                    <a:lnTo>
                      <a:pt x="261" y="432"/>
                    </a:lnTo>
                    <a:lnTo>
                      <a:pt x="241" y="471"/>
                    </a:lnTo>
                    <a:lnTo>
                      <a:pt x="261" y="504"/>
                    </a:lnTo>
                    <a:lnTo>
                      <a:pt x="267" y="517"/>
                    </a:lnTo>
                    <a:lnTo>
                      <a:pt x="300" y="517"/>
                    </a:lnTo>
                    <a:lnTo>
                      <a:pt x="326" y="556"/>
                    </a:lnTo>
                    <a:lnTo>
                      <a:pt x="346" y="556"/>
                    </a:lnTo>
                    <a:lnTo>
                      <a:pt x="352" y="517"/>
                    </a:lnTo>
                    <a:lnTo>
                      <a:pt x="326" y="504"/>
                    </a:lnTo>
                    <a:lnTo>
                      <a:pt x="313" y="491"/>
                    </a:lnTo>
                    <a:lnTo>
                      <a:pt x="287" y="497"/>
                    </a:lnTo>
                    <a:lnTo>
                      <a:pt x="287" y="458"/>
                    </a:lnTo>
                    <a:lnTo>
                      <a:pt x="300" y="458"/>
                    </a:lnTo>
                    <a:lnTo>
                      <a:pt x="320" y="432"/>
                    </a:lnTo>
                    <a:lnTo>
                      <a:pt x="372" y="445"/>
                    </a:lnTo>
                    <a:lnTo>
                      <a:pt x="359" y="471"/>
                    </a:lnTo>
                    <a:lnTo>
                      <a:pt x="346" y="478"/>
                    </a:lnTo>
                    <a:lnTo>
                      <a:pt x="352" y="497"/>
                    </a:lnTo>
                    <a:lnTo>
                      <a:pt x="372" y="517"/>
                    </a:lnTo>
                    <a:lnTo>
                      <a:pt x="418" y="504"/>
                    </a:lnTo>
                    <a:lnTo>
                      <a:pt x="418" y="484"/>
                    </a:lnTo>
                    <a:lnTo>
                      <a:pt x="398" y="471"/>
                    </a:lnTo>
                    <a:lnTo>
                      <a:pt x="437" y="465"/>
                    </a:lnTo>
                    <a:lnTo>
                      <a:pt x="405" y="432"/>
                    </a:lnTo>
                    <a:lnTo>
                      <a:pt x="476" y="438"/>
                    </a:lnTo>
                    <a:lnTo>
                      <a:pt x="424" y="406"/>
                    </a:lnTo>
                    <a:lnTo>
                      <a:pt x="418" y="386"/>
                    </a:lnTo>
                    <a:lnTo>
                      <a:pt x="431" y="386"/>
                    </a:lnTo>
                    <a:lnTo>
                      <a:pt x="437" y="366"/>
                    </a:lnTo>
                    <a:lnTo>
                      <a:pt x="418" y="360"/>
                    </a:lnTo>
                    <a:lnTo>
                      <a:pt x="385" y="366"/>
                    </a:lnTo>
                    <a:lnTo>
                      <a:pt x="378" y="353"/>
                    </a:lnTo>
                    <a:lnTo>
                      <a:pt x="398" y="347"/>
                    </a:lnTo>
                    <a:lnTo>
                      <a:pt x="398" y="314"/>
                    </a:lnTo>
                    <a:lnTo>
                      <a:pt x="405" y="295"/>
                    </a:lnTo>
                    <a:lnTo>
                      <a:pt x="385" y="288"/>
                    </a:lnTo>
                    <a:lnTo>
                      <a:pt x="391" y="268"/>
                    </a:lnTo>
                    <a:lnTo>
                      <a:pt x="378" y="255"/>
                    </a:lnTo>
                    <a:lnTo>
                      <a:pt x="365" y="242"/>
                    </a:lnTo>
                    <a:lnTo>
                      <a:pt x="378" y="216"/>
                    </a:lnTo>
                    <a:lnTo>
                      <a:pt x="391" y="216"/>
                    </a:lnTo>
                    <a:lnTo>
                      <a:pt x="411" y="229"/>
                    </a:lnTo>
                    <a:lnTo>
                      <a:pt x="431" y="223"/>
                    </a:lnTo>
                    <a:lnTo>
                      <a:pt x="450" y="236"/>
                    </a:lnTo>
                    <a:lnTo>
                      <a:pt x="457" y="255"/>
                    </a:lnTo>
                    <a:lnTo>
                      <a:pt x="450" y="281"/>
                    </a:lnTo>
                    <a:lnTo>
                      <a:pt x="476" y="334"/>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12" name="Freeform 92">
                <a:extLst>
                  <a:ext uri="{FF2B5EF4-FFF2-40B4-BE49-F238E27FC236}">
                    <a16:creationId xmlns:a16="http://schemas.microsoft.com/office/drawing/2014/main" id="{9D954A57-65E3-4F53-990F-F9DA9A4BAAFD}"/>
                  </a:ext>
                </a:extLst>
              </p:cNvPr>
              <p:cNvSpPr>
                <a:spLocks noChangeAspect="1"/>
              </p:cNvSpPr>
              <p:nvPr/>
            </p:nvSpPr>
            <p:spPr bwMode="auto">
              <a:xfrm>
                <a:off x="1345" y="3368"/>
                <a:ext cx="634" cy="327"/>
              </a:xfrm>
              <a:custGeom>
                <a:avLst/>
                <a:gdLst>
                  <a:gd name="T0" fmla="*/ 131 w 634"/>
                  <a:gd name="T1" fmla="*/ 281 h 327"/>
                  <a:gd name="T2" fmla="*/ 72 w 634"/>
                  <a:gd name="T3" fmla="*/ 262 h 327"/>
                  <a:gd name="T4" fmla="*/ 66 w 634"/>
                  <a:gd name="T5" fmla="*/ 216 h 327"/>
                  <a:gd name="T6" fmla="*/ 26 w 634"/>
                  <a:gd name="T7" fmla="*/ 190 h 327"/>
                  <a:gd name="T8" fmla="*/ 39 w 634"/>
                  <a:gd name="T9" fmla="*/ 131 h 327"/>
                  <a:gd name="T10" fmla="*/ 26 w 634"/>
                  <a:gd name="T11" fmla="*/ 111 h 327"/>
                  <a:gd name="T12" fmla="*/ 33 w 634"/>
                  <a:gd name="T13" fmla="*/ 79 h 327"/>
                  <a:gd name="T14" fmla="*/ 7 w 634"/>
                  <a:gd name="T15" fmla="*/ 52 h 327"/>
                  <a:gd name="T16" fmla="*/ 0 w 634"/>
                  <a:gd name="T17" fmla="*/ 33 h 327"/>
                  <a:gd name="T18" fmla="*/ 13 w 634"/>
                  <a:gd name="T19" fmla="*/ 20 h 327"/>
                  <a:gd name="T20" fmla="*/ 53 w 634"/>
                  <a:gd name="T21" fmla="*/ 26 h 327"/>
                  <a:gd name="T22" fmla="*/ 72 w 634"/>
                  <a:gd name="T23" fmla="*/ 59 h 327"/>
                  <a:gd name="T24" fmla="*/ 131 w 634"/>
                  <a:gd name="T25" fmla="*/ 79 h 327"/>
                  <a:gd name="T26" fmla="*/ 190 w 634"/>
                  <a:gd name="T27" fmla="*/ 72 h 327"/>
                  <a:gd name="T28" fmla="*/ 196 w 634"/>
                  <a:gd name="T29" fmla="*/ 52 h 327"/>
                  <a:gd name="T30" fmla="*/ 222 w 634"/>
                  <a:gd name="T31" fmla="*/ 39 h 327"/>
                  <a:gd name="T32" fmla="*/ 222 w 634"/>
                  <a:gd name="T33" fmla="*/ 26 h 327"/>
                  <a:gd name="T34" fmla="*/ 235 w 634"/>
                  <a:gd name="T35" fmla="*/ 13 h 327"/>
                  <a:gd name="T36" fmla="*/ 248 w 634"/>
                  <a:gd name="T37" fmla="*/ 0 h 327"/>
                  <a:gd name="T38" fmla="*/ 268 w 634"/>
                  <a:gd name="T39" fmla="*/ 7 h 327"/>
                  <a:gd name="T40" fmla="*/ 275 w 634"/>
                  <a:gd name="T41" fmla="*/ 46 h 327"/>
                  <a:gd name="T42" fmla="*/ 301 w 634"/>
                  <a:gd name="T43" fmla="*/ 39 h 327"/>
                  <a:gd name="T44" fmla="*/ 301 w 634"/>
                  <a:gd name="T45" fmla="*/ 92 h 327"/>
                  <a:gd name="T46" fmla="*/ 320 w 634"/>
                  <a:gd name="T47" fmla="*/ 92 h 327"/>
                  <a:gd name="T48" fmla="*/ 346 w 634"/>
                  <a:gd name="T49" fmla="*/ 131 h 327"/>
                  <a:gd name="T50" fmla="*/ 386 w 634"/>
                  <a:gd name="T51" fmla="*/ 137 h 327"/>
                  <a:gd name="T52" fmla="*/ 418 w 634"/>
                  <a:gd name="T53" fmla="*/ 177 h 327"/>
                  <a:gd name="T54" fmla="*/ 412 w 634"/>
                  <a:gd name="T55" fmla="*/ 203 h 327"/>
                  <a:gd name="T56" fmla="*/ 451 w 634"/>
                  <a:gd name="T57" fmla="*/ 209 h 327"/>
                  <a:gd name="T58" fmla="*/ 516 w 634"/>
                  <a:gd name="T59" fmla="*/ 222 h 327"/>
                  <a:gd name="T60" fmla="*/ 562 w 634"/>
                  <a:gd name="T61" fmla="*/ 242 h 327"/>
                  <a:gd name="T62" fmla="*/ 634 w 634"/>
                  <a:gd name="T63" fmla="*/ 268 h 327"/>
                  <a:gd name="T64" fmla="*/ 621 w 634"/>
                  <a:gd name="T65" fmla="*/ 288 h 327"/>
                  <a:gd name="T66" fmla="*/ 582 w 634"/>
                  <a:gd name="T67" fmla="*/ 275 h 327"/>
                  <a:gd name="T68" fmla="*/ 542 w 634"/>
                  <a:gd name="T69" fmla="*/ 288 h 327"/>
                  <a:gd name="T70" fmla="*/ 516 w 634"/>
                  <a:gd name="T71" fmla="*/ 314 h 327"/>
                  <a:gd name="T72" fmla="*/ 464 w 634"/>
                  <a:gd name="T73" fmla="*/ 327 h 327"/>
                  <a:gd name="T74" fmla="*/ 418 w 634"/>
                  <a:gd name="T75" fmla="*/ 314 h 327"/>
                  <a:gd name="T76" fmla="*/ 386 w 634"/>
                  <a:gd name="T77" fmla="*/ 294 h 327"/>
                  <a:gd name="T78" fmla="*/ 379 w 634"/>
                  <a:gd name="T79" fmla="*/ 268 h 327"/>
                  <a:gd name="T80" fmla="*/ 373 w 634"/>
                  <a:gd name="T81" fmla="*/ 262 h 327"/>
                  <a:gd name="T82" fmla="*/ 373 w 634"/>
                  <a:gd name="T83" fmla="*/ 222 h 327"/>
                  <a:gd name="T84" fmla="*/ 327 w 634"/>
                  <a:gd name="T85" fmla="*/ 288 h 327"/>
                  <a:gd name="T86" fmla="*/ 288 w 634"/>
                  <a:gd name="T87" fmla="*/ 314 h 327"/>
                  <a:gd name="T88" fmla="*/ 248 w 634"/>
                  <a:gd name="T89" fmla="*/ 327 h 327"/>
                  <a:gd name="T90" fmla="*/ 222 w 634"/>
                  <a:gd name="T91" fmla="*/ 314 h 327"/>
                  <a:gd name="T92" fmla="*/ 157 w 634"/>
                  <a:gd name="T93" fmla="*/ 307 h 327"/>
                  <a:gd name="T94" fmla="*/ 131 w 634"/>
                  <a:gd name="T95" fmla="*/ 281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4"/>
                  <a:gd name="T145" fmla="*/ 0 h 327"/>
                  <a:gd name="T146" fmla="*/ 634 w 634"/>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4" h="327">
                    <a:moveTo>
                      <a:pt x="131" y="281"/>
                    </a:moveTo>
                    <a:lnTo>
                      <a:pt x="72" y="262"/>
                    </a:lnTo>
                    <a:lnTo>
                      <a:pt x="66" y="216"/>
                    </a:lnTo>
                    <a:lnTo>
                      <a:pt x="26" y="190"/>
                    </a:lnTo>
                    <a:lnTo>
                      <a:pt x="39" y="131"/>
                    </a:lnTo>
                    <a:lnTo>
                      <a:pt x="26" y="111"/>
                    </a:lnTo>
                    <a:lnTo>
                      <a:pt x="33" y="79"/>
                    </a:lnTo>
                    <a:lnTo>
                      <a:pt x="7" y="52"/>
                    </a:lnTo>
                    <a:lnTo>
                      <a:pt x="0" y="33"/>
                    </a:lnTo>
                    <a:lnTo>
                      <a:pt x="13" y="20"/>
                    </a:lnTo>
                    <a:lnTo>
                      <a:pt x="53" y="26"/>
                    </a:lnTo>
                    <a:lnTo>
                      <a:pt x="72" y="59"/>
                    </a:lnTo>
                    <a:lnTo>
                      <a:pt x="131" y="79"/>
                    </a:lnTo>
                    <a:lnTo>
                      <a:pt x="190" y="72"/>
                    </a:lnTo>
                    <a:lnTo>
                      <a:pt x="196" y="52"/>
                    </a:lnTo>
                    <a:lnTo>
                      <a:pt x="222" y="39"/>
                    </a:lnTo>
                    <a:lnTo>
                      <a:pt x="222" y="26"/>
                    </a:lnTo>
                    <a:lnTo>
                      <a:pt x="235" y="13"/>
                    </a:lnTo>
                    <a:lnTo>
                      <a:pt x="248" y="0"/>
                    </a:lnTo>
                    <a:lnTo>
                      <a:pt x="268" y="7"/>
                    </a:lnTo>
                    <a:lnTo>
                      <a:pt x="275" y="46"/>
                    </a:lnTo>
                    <a:lnTo>
                      <a:pt x="301" y="39"/>
                    </a:lnTo>
                    <a:lnTo>
                      <a:pt x="301" y="92"/>
                    </a:lnTo>
                    <a:lnTo>
                      <a:pt x="320" y="92"/>
                    </a:lnTo>
                    <a:lnTo>
                      <a:pt x="346" y="131"/>
                    </a:lnTo>
                    <a:lnTo>
                      <a:pt x="386" y="137"/>
                    </a:lnTo>
                    <a:lnTo>
                      <a:pt x="418" y="177"/>
                    </a:lnTo>
                    <a:lnTo>
                      <a:pt x="412" y="203"/>
                    </a:lnTo>
                    <a:lnTo>
                      <a:pt x="451" y="209"/>
                    </a:lnTo>
                    <a:lnTo>
                      <a:pt x="516" y="222"/>
                    </a:lnTo>
                    <a:lnTo>
                      <a:pt x="562" y="242"/>
                    </a:lnTo>
                    <a:lnTo>
                      <a:pt x="634" y="268"/>
                    </a:lnTo>
                    <a:lnTo>
                      <a:pt x="621" y="288"/>
                    </a:lnTo>
                    <a:lnTo>
                      <a:pt x="582" y="275"/>
                    </a:lnTo>
                    <a:lnTo>
                      <a:pt x="542" y="288"/>
                    </a:lnTo>
                    <a:lnTo>
                      <a:pt x="516" y="314"/>
                    </a:lnTo>
                    <a:lnTo>
                      <a:pt x="464" y="327"/>
                    </a:lnTo>
                    <a:lnTo>
                      <a:pt x="418" y="314"/>
                    </a:lnTo>
                    <a:lnTo>
                      <a:pt x="386" y="294"/>
                    </a:lnTo>
                    <a:lnTo>
                      <a:pt x="379" y="268"/>
                    </a:lnTo>
                    <a:lnTo>
                      <a:pt x="373" y="262"/>
                    </a:lnTo>
                    <a:lnTo>
                      <a:pt x="373" y="222"/>
                    </a:lnTo>
                    <a:lnTo>
                      <a:pt x="327" y="288"/>
                    </a:lnTo>
                    <a:lnTo>
                      <a:pt x="288" y="314"/>
                    </a:lnTo>
                    <a:lnTo>
                      <a:pt x="248" y="327"/>
                    </a:lnTo>
                    <a:lnTo>
                      <a:pt x="222" y="314"/>
                    </a:lnTo>
                    <a:lnTo>
                      <a:pt x="157" y="307"/>
                    </a:lnTo>
                    <a:lnTo>
                      <a:pt x="131" y="281"/>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13" name="Freeform 93">
                <a:extLst>
                  <a:ext uri="{FF2B5EF4-FFF2-40B4-BE49-F238E27FC236}">
                    <a16:creationId xmlns:a16="http://schemas.microsoft.com/office/drawing/2014/main" id="{EBEFFB1A-5538-4222-8271-0570916A6960}"/>
                  </a:ext>
                </a:extLst>
              </p:cNvPr>
              <p:cNvSpPr>
                <a:spLocks noChangeAspect="1"/>
              </p:cNvSpPr>
              <p:nvPr/>
            </p:nvSpPr>
            <p:spPr bwMode="auto">
              <a:xfrm>
                <a:off x="2005" y="2388"/>
                <a:ext cx="228" cy="418"/>
              </a:xfrm>
              <a:custGeom>
                <a:avLst/>
                <a:gdLst>
                  <a:gd name="T0" fmla="*/ 13 w 228"/>
                  <a:gd name="T1" fmla="*/ 261 h 418"/>
                  <a:gd name="T2" fmla="*/ 39 w 228"/>
                  <a:gd name="T3" fmla="*/ 281 h 418"/>
                  <a:gd name="T4" fmla="*/ 104 w 228"/>
                  <a:gd name="T5" fmla="*/ 320 h 418"/>
                  <a:gd name="T6" fmla="*/ 144 w 228"/>
                  <a:gd name="T7" fmla="*/ 385 h 418"/>
                  <a:gd name="T8" fmla="*/ 189 w 228"/>
                  <a:gd name="T9" fmla="*/ 418 h 418"/>
                  <a:gd name="T10" fmla="*/ 196 w 228"/>
                  <a:gd name="T11" fmla="*/ 340 h 418"/>
                  <a:gd name="T12" fmla="*/ 228 w 228"/>
                  <a:gd name="T13" fmla="*/ 327 h 418"/>
                  <a:gd name="T14" fmla="*/ 209 w 228"/>
                  <a:gd name="T15" fmla="*/ 281 h 418"/>
                  <a:gd name="T16" fmla="*/ 150 w 228"/>
                  <a:gd name="T17" fmla="*/ 307 h 418"/>
                  <a:gd name="T18" fmla="*/ 124 w 228"/>
                  <a:gd name="T19" fmla="*/ 268 h 418"/>
                  <a:gd name="T20" fmla="*/ 137 w 228"/>
                  <a:gd name="T21" fmla="*/ 215 h 418"/>
                  <a:gd name="T22" fmla="*/ 176 w 228"/>
                  <a:gd name="T23" fmla="*/ 209 h 418"/>
                  <a:gd name="T24" fmla="*/ 170 w 228"/>
                  <a:gd name="T25" fmla="*/ 144 h 418"/>
                  <a:gd name="T26" fmla="*/ 150 w 228"/>
                  <a:gd name="T27" fmla="*/ 170 h 418"/>
                  <a:gd name="T28" fmla="*/ 124 w 228"/>
                  <a:gd name="T29" fmla="*/ 137 h 418"/>
                  <a:gd name="T30" fmla="*/ 98 w 228"/>
                  <a:gd name="T31" fmla="*/ 104 h 418"/>
                  <a:gd name="T32" fmla="*/ 72 w 228"/>
                  <a:gd name="T33" fmla="*/ 98 h 418"/>
                  <a:gd name="T34" fmla="*/ 52 w 228"/>
                  <a:gd name="T35" fmla="*/ 59 h 418"/>
                  <a:gd name="T36" fmla="*/ 26 w 228"/>
                  <a:gd name="T37" fmla="*/ 0 h 418"/>
                  <a:gd name="T38" fmla="*/ 0 w 228"/>
                  <a:gd name="T39" fmla="*/ 19 h 418"/>
                  <a:gd name="T40" fmla="*/ 0 w 228"/>
                  <a:gd name="T41" fmla="*/ 85 h 418"/>
                  <a:gd name="T42" fmla="*/ 33 w 228"/>
                  <a:gd name="T43" fmla="*/ 111 h 418"/>
                  <a:gd name="T44" fmla="*/ 19 w 228"/>
                  <a:gd name="T45" fmla="*/ 150 h 418"/>
                  <a:gd name="T46" fmla="*/ 33 w 228"/>
                  <a:gd name="T47" fmla="*/ 176 h 418"/>
                  <a:gd name="T48" fmla="*/ 33 w 228"/>
                  <a:gd name="T49" fmla="*/ 202 h 418"/>
                  <a:gd name="T50" fmla="*/ 52 w 228"/>
                  <a:gd name="T51" fmla="*/ 229 h 418"/>
                  <a:gd name="T52" fmla="*/ 39 w 228"/>
                  <a:gd name="T53" fmla="*/ 261 h 418"/>
                  <a:gd name="T54" fmla="*/ 13 w 228"/>
                  <a:gd name="T55" fmla="*/ 261 h 4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8"/>
                  <a:gd name="T85" fmla="*/ 0 h 418"/>
                  <a:gd name="T86" fmla="*/ 228 w 228"/>
                  <a:gd name="T87" fmla="*/ 418 h 4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8" h="418">
                    <a:moveTo>
                      <a:pt x="13" y="261"/>
                    </a:moveTo>
                    <a:lnTo>
                      <a:pt x="39" y="281"/>
                    </a:lnTo>
                    <a:lnTo>
                      <a:pt x="104" y="320"/>
                    </a:lnTo>
                    <a:lnTo>
                      <a:pt x="144" y="385"/>
                    </a:lnTo>
                    <a:lnTo>
                      <a:pt x="189" y="418"/>
                    </a:lnTo>
                    <a:lnTo>
                      <a:pt x="196" y="340"/>
                    </a:lnTo>
                    <a:lnTo>
                      <a:pt x="228" y="327"/>
                    </a:lnTo>
                    <a:lnTo>
                      <a:pt x="209" y="281"/>
                    </a:lnTo>
                    <a:lnTo>
                      <a:pt x="150" y="307"/>
                    </a:lnTo>
                    <a:lnTo>
                      <a:pt x="124" y="268"/>
                    </a:lnTo>
                    <a:lnTo>
                      <a:pt x="137" y="215"/>
                    </a:lnTo>
                    <a:lnTo>
                      <a:pt x="176" y="209"/>
                    </a:lnTo>
                    <a:lnTo>
                      <a:pt x="170" y="144"/>
                    </a:lnTo>
                    <a:lnTo>
                      <a:pt x="150" y="170"/>
                    </a:lnTo>
                    <a:lnTo>
                      <a:pt x="124" y="137"/>
                    </a:lnTo>
                    <a:lnTo>
                      <a:pt x="98" y="104"/>
                    </a:lnTo>
                    <a:lnTo>
                      <a:pt x="72" y="98"/>
                    </a:lnTo>
                    <a:lnTo>
                      <a:pt x="52" y="59"/>
                    </a:lnTo>
                    <a:lnTo>
                      <a:pt x="26" y="0"/>
                    </a:lnTo>
                    <a:lnTo>
                      <a:pt x="0" y="19"/>
                    </a:lnTo>
                    <a:lnTo>
                      <a:pt x="0" y="85"/>
                    </a:lnTo>
                    <a:lnTo>
                      <a:pt x="33" y="111"/>
                    </a:lnTo>
                    <a:lnTo>
                      <a:pt x="19" y="150"/>
                    </a:lnTo>
                    <a:lnTo>
                      <a:pt x="33" y="176"/>
                    </a:lnTo>
                    <a:lnTo>
                      <a:pt x="33" y="202"/>
                    </a:lnTo>
                    <a:lnTo>
                      <a:pt x="52" y="229"/>
                    </a:lnTo>
                    <a:lnTo>
                      <a:pt x="39" y="261"/>
                    </a:lnTo>
                    <a:lnTo>
                      <a:pt x="13" y="261"/>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14" name="Freeform 94">
                <a:extLst>
                  <a:ext uri="{FF2B5EF4-FFF2-40B4-BE49-F238E27FC236}">
                    <a16:creationId xmlns:a16="http://schemas.microsoft.com/office/drawing/2014/main" id="{3F357502-A4FA-4975-8BD4-6998E3EB4199}"/>
                  </a:ext>
                </a:extLst>
              </p:cNvPr>
              <p:cNvSpPr>
                <a:spLocks noChangeAspect="1"/>
              </p:cNvSpPr>
              <p:nvPr/>
            </p:nvSpPr>
            <p:spPr bwMode="auto">
              <a:xfrm>
                <a:off x="1182" y="2316"/>
                <a:ext cx="242" cy="399"/>
              </a:xfrm>
              <a:custGeom>
                <a:avLst/>
                <a:gdLst>
                  <a:gd name="T0" fmla="*/ 65 w 242"/>
                  <a:gd name="T1" fmla="*/ 13 h 399"/>
                  <a:gd name="T2" fmla="*/ 46 w 242"/>
                  <a:gd name="T3" fmla="*/ 39 h 399"/>
                  <a:gd name="T4" fmla="*/ 20 w 242"/>
                  <a:gd name="T5" fmla="*/ 26 h 399"/>
                  <a:gd name="T6" fmla="*/ 13 w 242"/>
                  <a:gd name="T7" fmla="*/ 65 h 399"/>
                  <a:gd name="T8" fmla="*/ 0 w 242"/>
                  <a:gd name="T9" fmla="*/ 98 h 399"/>
                  <a:gd name="T10" fmla="*/ 46 w 242"/>
                  <a:gd name="T11" fmla="*/ 118 h 399"/>
                  <a:gd name="T12" fmla="*/ 59 w 242"/>
                  <a:gd name="T13" fmla="*/ 176 h 399"/>
                  <a:gd name="T14" fmla="*/ 98 w 242"/>
                  <a:gd name="T15" fmla="*/ 202 h 399"/>
                  <a:gd name="T16" fmla="*/ 131 w 242"/>
                  <a:gd name="T17" fmla="*/ 248 h 399"/>
                  <a:gd name="T18" fmla="*/ 137 w 242"/>
                  <a:gd name="T19" fmla="*/ 274 h 399"/>
                  <a:gd name="T20" fmla="*/ 98 w 242"/>
                  <a:gd name="T21" fmla="*/ 314 h 399"/>
                  <a:gd name="T22" fmla="*/ 65 w 242"/>
                  <a:gd name="T23" fmla="*/ 307 h 399"/>
                  <a:gd name="T24" fmla="*/ 26 w 242"/>
                  <a:gd name="T25" fmla="*/ 327 h 399"/>
                  <a:gd name="T26" fmla="*/ 26 w 242"/>
                  <a:gd name="T27" fmla="*/ 346 h 399"/>
                  <a:gd name="T28" fmla="*/ 33 w 242"/>
                  <a:gd name="T29" fmla="*/ 385 h 399"/>
                  <a:gd name="T30" fmla="*/ 72 w 242"/>
                  <a:gd name="T31" fmla="*/ 385 h 399"/>
                  <a:gd name="T32" fmla="*/ 111 w 242"/>
                  <a:gd name="T33" fmla="*/ 353 h 399"/>
                  <a:gd name="T34" fmla="*/ 105 w 242"/>
                  <a:gd name="T35" fmla="*/ 379 h 399"/>
                  <a:gd name="T36" fmla="*/ 144 w 242"/>
                  <a:gd name="T37" fmla="*/ 385 h 399"/>
                  <a:gd name="T38" fmla="*/ 144 w 242"/>
                  <a:gd name="T39" fmla="*/ 314 h 399"/>
                  <a:gd name="T40" fmla="*/ 170 w 242"/>
                  <a:gd name="T41" fmla="*/ 314 h 399"/>
                  <a:gd name="T42" fmla="*/ 196 w 242"/>
                  <a:gd name="T43" fmla="*/ 268 h 399"/>
                  <a:gd name="T44" fmla="*/ 163 w 242"/>
                  <a:gd name="T45" fmla="*/ 229 h 399"/>
                  <a:gd name="T46" fmla="*/ 157 w 242"/>
                  <a:gd name="T47" fmla="*/ 196 h 399"/>
                  <a:gd name="T48" fmla="*/ 189 w 242"/>
                  <a:gd name="T49" fmla="*/ 183 h 399"/>
                  <a:gd name="T50" fmla="*/ 235 w 242"/>
                  <a:gd name="T51" fmla="*/ 209 h 399"/>
                  <a:gd name="T52" fmla="*/ 229 w 242"/>
                  <a:gd name="T53" fmla="*/ 137 h 399"/>
                  <a:gd name="T54" fmla="*/ 209 w 242"/>
                  <a:gd name="T55" fmla="*/ 118 h 399"/>
                  <a:gd name="T56" fmla="*/ 189 w 242"/>
                  <a:gd name="T57" fmla="*/ 150 h 399"/>
                  <a:gd name="T58" fmla="*/ 137 w 242"/>
                  <a:gd name="T59" fmla="*/ 163 h 399"/>
                  <a:gd name="T60" fmla="*/ 124 w 242"/>
                  <a:gd name="T61" fmla="*/ 111 h 399"/>
                  <a:gd name="T62" fmla="*/ 85 w 242"/>
                  <a:gd name="T63" fmla="*/ 124 h 399"/>
                  <a:gd name="T64" fmla="*/ 72 w 242"/>
                  <a:gd name="T65" fmla="*/ 91 h 399"/>
                  <a:gd name="T66" fmla="*/ 59 w 242"/>
                  <a:gd name="T67" fmla="*/ 72 h 3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399"/>
                  <a:gd name="T104" fmla="*/ 242 w 242"/>
                  <a:gd name="T105" fmla="*/ 399 h 3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399">
                    <a:moveTo>
                      <a:pt x="78" y="0"/>
                    </a:moveTo>
                    <a:lnTo>
                      <a:pt x="65" y="13"/>
                    </a:lnTo>
                    <a:lnTo>
                      <a:pt x="59" y="33"/>
                    </a:lnTo>
                    <a:lnTo>
                      <a:pt x="46" y="39"/>
                    </a:lnTo>
                    <a:lnTo>
                      <a:pt x="33" y="19"/>
                    </a:lnTo>
                    <a:lnTo>
                      <a:pt x="20" y="26"/>
                    </a:lnTo>
                    <a:lnTo>
                      <a:pt x="13" y="46"/>
                    </a:lnTo>
                    <a:lnTo>
                      <a:pt x="13" y="65"/>
                    </a:lnTo>
                    <a:lnTo>
                      <a:pt x="0" y="72"/>
                    </a:lnTo>
                    <a:lnTo>
                      <a:pt x="0" y="98"/>
                    </a:lnTo>
                    <a:lnTo>
                      <a:pt x="39" y="91"/>
                    </a:lnTo>
                    <a:lnTo>
                      <a:pt x="46" y="118"/>
                    </a:lnTo>
                    <a:lnTo>
                      <a:pt x="72" y="170"/>
                    </a:lnTo>
                    <a:lnTo>
                      <a:pt x="59" y="176"/>
                    </a:lnTo>
                    <a:lnTo>
                      <a:pt x="65" y="196"/>
                    </a:lnTo>
                    <a:lnTo>
                      <a:pt x="98" y="202"/>
                    </a:lnTo>
                    <a:lnTo>
                      <a:pt x="111" y="235"/>
                    </a:lnTo>
                    <a:lnTo>
                      <a:pt x="131" y="248"/>
                    </a:lnTo>
                    <a:lnTo>
                      <a:pt x="131" y="261"/>
                    </a:lnTo>
                    <a:lnTo>
                      <a:pt x="137" y="274"/>
                    </a:lnTo>
                    <a:lnTo>
                      <a:pt x="111" y="307"/>
                    </a:lnTo>
                    <a:lnTo>
                      <a:pt x="98" y="314"/>
                    </a:lnTo>
                    <a:lnTo>
                      <a:pt x="85" y="327"/>
                    </a:lnTo>
                    <a:lnTo>
                      <a:pt x="65" y="307"/>
                    </a:lnTo>
                    <a:lnTo>
                      <a:pt x="46" y="327"/>
                    </a:lnTo>
                    <a:lnTo>
                      <a:pt x="26" y="327"/>
                    </a:lnTo>
                    <a:lnTo>
                      <a:pt x="20" y="340"/>
                    </a:lnTo>
                    <a:lnTo>
                      <a:pt x="26" y="346"/>
                    </a:lnTo>
                    <a:lnTo>
                      <a:pt x="20" y="385"/>
                    </a:lnTo>
                    <a:lnTo>
                      <a:pt x="33" y="385"/>
                    </a:lnTo>
                    <a:lnTo>
                      <a:pt x="52" y="366"/>
                    </a:lnTo>
                    <a:lnTo>
                      <a:pt x="72" y="385"/>
                    </a:lnTo>
                    <a:lnTo>
                      <a:pt x="78" y="359"/>
                    </a:lnTo>
                    <a:lnTo>
                      <a:pt x="111" y="353"/>
                    </a:lnTo>
                    <a:lnTo>
                      <a:pt x="124" y="359"/>
                    </a:lnTo>
                    <a:lnTo>
                      <a:pt x="105" y="379"/>
                    </a:lnTo>
                    <a:lnTo>
                      <a:pt x="124" y="399"/>
                    </a:lnTo>
                    <a:lnTo>
                      <a:pt x="144" y="385"/>
                    </a:lnTo>
                    <a:lnTo>
                      <a:pt x="144" y="340"/>
                    </a:lnTo>
                    <a:lnTo>
                      <a:pt x="144" y="314"/>
                    </a:lnTo>
                    <a:lnTo>
                      <a:pt x="150" y="307"/>
                    </a:lnTo>
                    <a:lnTo>
                      <a:pt x="170" y="314"/>
                    </a:lnTo>
                    <a:lnTo>
                      <a:pt x="183" y="314"/>
                    </a:lnTo>
                    <a:lnTo>
                      <a:pt x="196" y="268"/>
                    </a:lnTo>
                    <a:lnTo>
                      <a:pt x="209" y="242"/>
                    </a:lnTo>
                    <a:lnTo>
                      <a:pt x="163" y="229"/>
                    </a:lnTo>
                    <a:lnTo>
                      <a:pt x="202" y="209"/>
                    </a:lnTo>
                    <a:lnTo>
                      <a:pt x="157" y="196"/>
                    </a:lnTo>
                    <a:lnTo>
                      <a:pt x="176" y="170"/>
                    </a:lnTo>
                    <a:lnTo>
                      <a:pt x="189" y="183"/>
                    </a:lnTo>
                    <a:lnTo>
                      <a:pt x="202" y="183"/>
                    </a:lnTo>
                    <a:lnTo>
                      <a:pt x="235" y="209"/>
                    </a:lnTo>
                    <a:lnTo>
                      <a:pt x="242" y="157"/>
                    </a:lnTo>
                    <a:lnTo>
                      <a:pt x="229" y="137"/>
                    </a:lnTo>
                    <a:lnTo>
                      <a:pt x="216" y="131"/>
                    </a:lnTo>
                    <a:lnTo>
                      <a:pt x="209" y="118"/>
                    </a:lnTo>
                    <a:lnTo>
                      <a:pt x="189" y="137"/>
                    </a:lnTo>
                    <a:lnTo>
                      <a:pt x="189" y="150"/>
                    </a:lnTo>
                    <a:lnTo>
                      <a:pt x="150" y="150"/>
                    </a:lnTo>
                    <a:lnTo>
                      <a:pt x="137" y="163"/>
                    </a:lnTo>
                    <a:lnTo>
                      <a:pt x="137" y="137"/>
                    </a:lnTo>
                    <a:lnTo>
                      <a:pt x="124" y="111"/>
                    </a:lnTo>
                    <a:lnTo>
                      <a:pt x="105" y="111"/>
                    </a:lnTo>
                    <a:lnTo>
                      <a:pt x="85" y="124"/>
                    </a:lnTo>
                    <a:lnTo>
                      <a:pt x="91" y="98"/>
                    </a:lnTo>
                    <a:lnTo>
                      <a:pt x="72" y="91"/>
                    </a:lnTo>
                    <a:lnTo>
                      <a:pt x="78" y="72"/>
                    </a:lnTo>
                    <a:lnTo>
                      <a:pt x="59" y="72"/>
                    </a:lnTo>
                    <a:lnTo>
                      <a:pt x="78"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15" name="Freeform 95">
                <a:extLst>
                  <a:ext uri="{FF2B5EF4-FFF2-40B4-BE49-F238E27FC236}">
                    <a16:creationId xmlns:a16="http://schemas.microsoft.com/office/drawing/2014/main" id="{333BF26B-A6AD-496A-967B-919359863958}"/>
                  </a:ext>
                </a:extLst>
              </p:cNvPr>
              <p:cNvSpPr>
                <a:spLocks noChangeAspect="1"/>
              </p:cNvSpPr>
              <p:nvPr/>
            </p:nvSpPr>
            <p:spPr bwMode="auto">
              <a:xfrm>
                <a:off x="895" y="1669"/>
                <a:ext cx="385" cy="314"/>
              </a:xfrm>
              <a:custGeom>
                <a:avLst/>
                <a:gdLst>
                  <a:gd name="T0" fmla="*/ 352 w 385"/>
                  <a:gd name="T1" fmla="*/ 0 h 314"/>
                  <a:gd name="T2" fmla="*/ 307 w 385"/>
                  <a:gd name="T3" fmla="*/ 39 h 314"/>
                  <a:gd name="T4" fmla="*/ 274 w 385"/>
                  <a:gd name="T5" fmla="*/ 39 h 314"/>
                  <a:gd name="T6" fmla="*/ 248 w 385"/>
                  <a:gd name="T7" fmla="*/ 26 h 314"/>
                  <a:gd name="T8" fmla="*/ 248 w 385"/>
                  <a:gd name="T9" fmla="*/ 39 h 314"/>
                  <a:gd name="T10" fmla="*/ 215 w 385"/>
                  <a:gd name="T11" fmla="*/ 72 h 314"/>
                  <a:gd name="T12" fmla="*/ 176 w 385"/>
                  <a:gd name="T13" fmla="*/ 91 h 314"/>
                  <a:gd name="T14" fmla="*/ 169 w 385"/>
                  <a:gd name="T15" fmla="*/ 111 h 314"/>
                  <a:gd name="T16" fmla="*/ 189 w 385"/>
                  <a:gd name="T17" fmla="*/ 111 h 314"/>
                  <a:gd name="T18" fmla="*/ 189 w 385"/>
                  <a:gd name="T19" fmla="*/ 124 h 314"/>
                  <a:gd name="T20" fmla="*/ 137 w 385"/>
                  <a:gd name="T21" fmla="*/ 157 h 314"/>
                  <a:gd name="T22" fmla="*/ 117 w 385"/>
                  <a:gd name="T23" fmla="*/ 189 h 314"/>
                  <a:gd name="T24" fmla="*/ 85 w 385"/>
                  <a:gd name="T25" fmla="*/ 196 h 314"/>
                  <a:gd name="T26" fmla="*/ 98 w 385"/>
                  <a:gd name="T27" fmla="*/ 215 h 314"/>
                  <a:gd name="T28" fmla="*/ 39 w 385"/>
                  <a:gd name="T29" fmla="*/ 248 h 314"/>
                  <a:gd name="T30" fmla="*/ 19 w 385"/>
                  <a:gd name="T31" fmla="*/ 268 h 314"/>
                  <a:gd name="T32" fmla="*/ 26 w 385"/>
                  <a:gd name="T33" fmla="*/ 274 h 314"/>
                  <a:gd name="T34" fmla="*/ 0 w 385"/>
                  <a:gd name="T35" fmla="*/ 287 h 314"/>
                  <a:gd name="T36" fmla="*/ 0 w 385"/>
                  <a:gd name="T37" fmla="*/ 294 h 314"/>
                  <a:gd name="T38" fmla="*/ 26 w 385"/>
                  <a:gd name="T39" fmla="*/ 314 h 314"/>
                  <a:gd name="T40" fmla="*/ 45 w 385"/>
                  <a:gd name="T41" fmla="*/ 307 h 314"/>
                  <a:gd name="T42" fmla="*/ 52 w 385"/>
                  <a:gd name="T43" fmla="*/ 281 h 314"/>
                  <a:gd name="T44" fmla="*/ 91 w 385"/>
                  <a:gd name="T45" fmla="*/ 261 h 314"/>
                  <a:gd name="T46" fmla="*/ 111 w 385"/>
                  <a:gd name="T47" fmla="*/ 261 h 314"/>
                  <a:gd name="T48" fmla="*/ 156 w 385"/>
                  <a:gd name="T49" fmla="*/ 242 h 314"/>
                  <a:gd name="T50" fmla="*/ 169 w 385"/>
                  <a:gd name="T51" fmla="*/ 248 h 314"/>
                  <a:gd name="T52" fmla="*/ 202 w 385"/>
                  <a:gd name="T53" fmla="*/ 255 h 314"/>
                  <a:gd name="T54" fmla="*/ 248 w 385"/>
                  <a:gd name="T55" fmla="*/ 242 h 314"/>
                  <a:gd name="T56" fmla="*/ 228 w 385"/>
                  <a:gd name="T57" fmla="*/ 215 h 314"/>
                  <a:gd name="T58" fmla="*/ 228 w 385"/>
                  <a:gd name="T59" fmla="*/ 202 h 314"/>
                  <a:gd name="T60" fmla="*/ 189 w 385"/>
                  <a:gd name="T61" fmla="*/ 189 h 314"/>
                  <a:gd name="T62" fmla="*/ 202 w 385"/>
                  <a:gd name="T63" fmla="*/ 163 h 314"/>
                  <a:gd name="T64" fmla="*/ 241 w 385"/>
                  <a:gd name="T65" fmla="*/ 163 h 314"/>
                  <a:gd name="T66" fmla="*/ 254 w 385"/>
                  <a:gd name="T67" fmla="*/ 170 h 314"/>
                  <a:gd name="T68" fmla="*/ 280 w 385"/>
                  <a:gd name="T69" fmla="*/ 163 h 314"/>
                  <a:gd name="T70" fmla="*/ 267 w 385"/>
                  <a:gd name="T71" fmla="*/ 196 h 314"/>
                  <a:gd name="T72" fmla="*/ 280 w 385"/>
                  <a:gd name="T73" fmla="*/ 215 h 314"/>
                  <a:gd name="T74" fmla="*/ 294 w 385"/>
                  <a:gd name="T75" fmla="*/ 196 h 314"/>
                  <a:gd name="T76" fmla="*/ 326 w 385"/>
                  <a:gd name="T77" fmla="*/ 196 h 314"/>
                  <a:gd name="T78" fmla="*/ 385 w 385"/>
                  <a:gd name="T79" fmla="*/ 163 h 314"/>
                  <a:gd name="T80" fmla="*/ 365 w 385"/>
                  <a:gd name="T81" fmla="*/ 150 h 314"/>
                  <a:gd name="T82" fmla="*/ 372 w 385"/>
                  <a:gd name="T83" fmla="*/ 137 h 314"/>
                  <a:gd name="T84" fmla="*/ 372 w 385"/>
                  <a:gd name="T85" fmla="*/ 124 h 314"/>
                  <a:gd name="T86" fmla="*/ 352 w 385"/>
                  <a:gd name="T87" fmla="*/ 117 h 314"/>
                  <a:gd name="T88" fmla="*/ 352 w 385"/>
                  <a:gd name="T89" fmla="*/ 85 h 314"/>
                  <a:gd name="T90" fmla="*/ 372 w 385"/>
                  <a:gd name="T91" fmla="*/ 72 h 314"/>
                  <a:gd name="T92" fmla="*/ 359 w 385"/>
                  <a:gd name="T93" fmla="*/ 59 h 314"/>
                  <a:gd name="T94" fmla="*/ 378 w 385"/>
                  <a:gd name="T95" fmla="*/ 46 h 314"/>
                  <a:gd name="T96" fmla="*/ 372 w 385"/>
                  <a:gd name="T97" fmla="*/ 32 h 314"/>
                  <a:gd name="T98" fmla="*/ 385 w 385"/>
                  <a:gd name="T99" fmla="*/ 6 h 314"/>
                  <a:gd name="T100" fmla="*/ 352 w 385"/>
                  <a:gd name="T101" fmla="*/ 0 h 3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5"/>
                  <a:gd name="T154" fmla="*/ 0 h 314"/>
                  <a:gd name="T155" fmla="*/ 385 w 385"/>
                  <a:gd name="T156" fmla="*/ 314 h 3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5" h="314">
                    <a:moveTo>
                      <a:pt x="352" y="0"/>
                    </a:moveTo>
                    <a:lnTo>
                      <a:pt x="307" y="39"/>
                    </a:lnTo>
                    <a:lnTo>
                      <a:pt x="274" y="39"/>
                    </a:lnTo>
                    <a:lnTo>
                      <a:pt x="248" y="26"/>
                    </a:lnTo>
                    <a:lnTo>
                      <a:pt x="248" y="39"/>
                    </a:lnTo>
                    <a:lnTo>
                      <a:pt x="215" y="72"/>
                    </a:lnTo>
                    <a:lnTo>
                      <a:pt x="176" y="91"/>
                    </a:lnTo>
                    <a:lnTo>
                      <a:pt x="169" y="111"/>
                    </a:lnTo>
                    <a:lnTo>
                      <a:pt x="189" y="111"/>
                    </a:lnTo>
                    <a:lnTo>
                      <a:pt x="189" y="124"/>
                    </a:lnTo>
                    <a:lnTo>
                      <a:pt x="137" y="157"/>
                    </a:lnTo>
                    <a:lnTo>
                      <a:pt x="117" y="189"/>
                    </a:lnTo>
                    <a:lnTo>
                      <a:pt x="85" y="196"/>
                    </a:lnTo>
                    <a:lnTo>
                      <a:pt x="98" y="215"/>
                    </a:lnTo>
                    <a:lnTo>
                      <a:pt x="39" y="248"/>
                    </a:lnTo>
                    <a:lnTo>
                      <a:pt x="19" y="268"/>
                    </a:lnTo>
                    <a:lnTo>
                      <a:pt x="26" y="274"/>
                    </a:lnTo>
                    <a:lnTo>
                      <a:pt x="0" y="287"/>
                    </a:lnTo>
                    <a:lnTo>
                      <a:pt x="0" y="294"/>
                    </a:lnTo>
                    <a:lnTo>
                      <a:pt x="26" y="314"/>
                    </a:lnTo>
                    <a:lnTo>
                      <a:pt x="45" y="307"/>
                    </a:lnTo>
                    <a:lnTo>
                      <a:pt x="52" y="281"/>
                    </a:lnTo>
                    <a:lnTo>
                      <a:pt x="91" y="261"/>
                    </a:lnTo>
                    <a:lnTo>
                      <a:pt x="111" y="261"/>
                    </a:lnTo>
                    <a:lnTo>
                      <a:pt x="156" y="242"/>
                    </a:lnTo>
                    <a:lnTo>
                      <a:pt x="169" y="248"/>
                    </a:lnTo>
                    <a:lnTo>
                      <a:pt x="202" y="255"/>
                    </a:lnTo>
                    <a:lnTo>
                      <a:pt x="248" y="242"/>
                    </a:lnTo>
                    <a:lnTo>
                      <a:pt x="228" y="215"/>
                    </a:lnTo>
                    <a:lnTo>
                      <a:pt x="228" y="202"/>
                    </a:lnTo>
                    <a:lnTo>
                      <a:pt x="189" y="189"/>
                    </a:lnTo>
                    <a:lnTo>
                      <a:pt x="202" y="163"/>
                    </a:lnTo>
                    <a:lnTo>
                      <a:pt x="241" y="163"/>
                    </a:lnTo>
                    <a:lnTo>
                      <a:pt x="254" y="170"/>
                    </a:lnTo>
                    <a:lnTo>
                      <a:pt x="280" y="163"/>
                    </a:lnTo>
                    <a:lnTo>
                      <a:pt x="267" y="196"/>
                    </a:lnTo>
                    <a:lnTo>
                      <a:pt x="280" y="215"/>
                    </a:lnTo>
                    <a:lnTo>
                      <a:pt x="294" y="196"/>
                    </a:lnTo>
                    <a:lnTo>
                      <a:pt x="326" y="196"/>
                    </a:lnTo>
                    <a:lnTo>
                      <a:pt x="385" y="163"/>
                    </a:lnTo>
                    <a:lnTo>
                      <a:pt x="365" y="150"/>
                    </a:lnTo>
                    <a:lnTo>
                      <a:pt x="372" y="137"/>
                    </a:lnTo>
                    <a:lnTo>
                      <a:pt x="372" y="124"/>
                    </a:lnTo>
                    <a:lnTo>
                      <a:pt x="352" y="117"/>
                    </a:lnTo>
                    <a:lnTo>
                      <a:pt x="352" y="85"/>
                    </a:lnTo>
                    <a:lnTo>
                      <a:pt x="372" y="72"/>
                    </a:lnTo>
                    <a:lnTo>
                      <a:pt x="359" y="59"/>
                    </a:lnTo>
                    <a:lnTo>
                      <a:pt x="378" y="46"/>
                    </a:lnTo>
                    <a:lnTo>
                      <a:pt x="372" y="32"/>
                    </a:lnTo>
                    <a:lnTo>
                      <a:pt x="385" y="6"/>
                    </a:lnTo>
                    <a:lnTo>
                      <a:pt x="352"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16" name="Freeform 96">
                <a:extLst>
                  <a:ext uri="{FF2B5EF4-FFF2-40B4-BE49-F238E27FC236}">
                    <a16:creationId xmlns:a16="http://schemas.microsoft.com/office/drawing/2014/main" id="{B2BEC228-F313-439E-B604-C263DE84F2F8}"/>
                  </a:ext>
                </a:extLst>
              </p:cNvPr>
              <p:cNvSpPr>
                <a:spLocks noChangeAspect="1"/>
              </p:cNvSpPr>
              <p:nvPr/>
            </p:nvSpPr>
            <p:spPr bwMode="auto">
              <a:xfrm>
                <a:off x="2410" y="2224"/>
                <a:ext cx="248" cy="373"/>
              </a:xfrm>
              <a:custGeom>
                <a:avLst/>
                <a:gdLst>
                  <a:gd name="T0" fmla="*/ 104 w 248"/>
                  <a:gd name="T1" fmla="*/ 183 h 373"/>
                  <a:gd name="T2" fmla="*/ 98 w 248"/>
                  <a:gd name="T3" fmla="*/ 203 h 373"/>
                  <a:gd name="T4" fmla="*/ 85 w 248"/>
                  <a:gd name="T5" fmla="*/ 223 h 373"/>
                  <a:gd name="T6" fmla="*/ 65 w 248"/>
                  <a:gd name="T7" fmla="*/ 210 h 373"/>
                  <a:gd name="T8" fmla="*/ 59 w 248"/>
                  <a:gd name="T9" fmla="*/ 190 h 373"/>
                  <a:gd name="T10" fmla="*/ 46 w 248"/>
                  <a:gd name="T11" fmla="*/ 177 h 373"/>
                  <a:gd name="T12" fmla="*/ 52 w 248"/>
                  <a:gd name="T13" fmla="*/ 164 h 373"/>
                  <a:gd name="T14" fmla="*/ 46 w 248"/>
                  <a:gd name="T15" fmla="*/ 157 h 373"/>
                  <a:gd name="T16" fmla="*/ 32 w 248"/>
                  <a:gd name="T17" fmla="*/ 151 h 373"/>
                  <a:gd name="T18" fmla="*/ 19 w 248"/>
                  <a:gd name="T19" fmla="*/ 144 h 373"/>
                  <a:gd name="T20" fmla="*/ 6 w 248"/>
                  <a:gd name="T21" fmla="*/ 138 h 373"/>
                  <a:gd name="T22" fmla="*/ 0 w 248"/>
                  <a:gd name="T23" fmla="*/ 118 h 373"/>
                  <a:gd name="T24" fmla="*/ 26 w 248"/>
                  <a:gd name="T25" fmla="*/ 125 h 373"/>
                  <a:gd name="T26" fmla="*/ 26 w 248"/>
                  <a:gd name="T27" fmla="*/ 105 h 373"/>
                  <a:gd name="T28" fmla="*/ 19 w 248"/>
                  <a:gd name="T29" fmla="*/ 98 h 373"/>
                  <a:gd name="T30" fmla="*/ 13 w 248"/>
                  <a:gd name="T31" fmla="*/ 59 h 373"/>
                  <a:gd name="T32" fmla="*/ 19 w 248"/>
                  <a:gd name="T33" fmla="*/ 33 h 373"/>
                  <a:gd name="T34" fmla="*/ 78 w 248"/>
                  <a:gd name="T35" fmla="*/ 33 h 373"/>
                  <a:gd name="T36" fmla="*/ 91 w 248"/>
                  <a:gd name="T37" fmla="*/ 26 h 373"/>
                  <a:gd name="T38" fmla="*/ 104 w 248"/>
                  <a:gd name="T39" fmla="*/ 20 h 373"/>
                  <a:gd name="T40" fmla="*/ 117 w 248"/>
                  <a:gd name="T41" fmla="*/ 0 h 373"/>
                  <a:gd name="T42" fmla="*/ 150 w 248"/>
                  <a:gd name="T43" fmla="*/ 26 h 373"/>
                  <a:gd name="T44" fmla="*/ 117 w 248"/>
                  <a:gd name="T45" fmla="*/ 40 h 373"/>
                  <a:gd name="T46" fmla="*/ 104 w 248"/>
                  <a:gd name="T47" fmla="*/ 59 h 373"/>
                  <a:gd name="T48" fmla="*/ 111 w 248"/>
                  <a:gd name="T49" fmla="*/ 85 h 373"/>
                  <a:gd name="T50" fmla="*/ 117 w 248"/>
                  <a:gd name="T51" fmla="*/ 85 h 373"/>
                  <a:gd name="T52" fmla="*/ 130 w 248"/>
                  <a:gd name="T53" fmla="*/ 59 h 373"/>
                  <a:gd name="T54" fmla="*/ 143 w 248"/>
                  <a:gd name="T55" fmla="*/ 66 h 373"/>
                  <a:gd name="T56" fmla="*/ 157 w 248"/>
                  <a:gd name="T57" fmla="*/ 105 h 373"/>
                  <a:gd name="T58" fmla="*/ 183 w 248"/>
                  <a:gd name="T59" fmla="*/ 125 h 373"/>
                  <a:gd name="T60" fmla="*/ 189 w 248"/>
                  <a:gd name="T61" fmla="*/ 138 h 373"/>
                  <a:gd name="T62" fmla="*/ 170 w 248"/>
                  <a:gd name="T63" fmla="*/ 144 h 373"/>
                  <a:gd name="T64" fmla="*/ 196 w 248"/>
                  <a:gd name="T65" fmla="*/ 216 h 373"/>
                  <a:gd name="T66" fmla="*/ 202 w 248"/>
                  <a:gd name="T67" fmla="*/ 255 h 373"/>
                  <a:gd name="T68" fmla="*/ 235 w 248"/>
                  <a:gd name="T69" fmla="*/ 321 h 373"/>
                  <a:gd name="T70" fmla="*/ 248 w 248"/>
                  <a:gd name="T71" fmla="*/ 360 h 373"/>
                  <a:gd name="T72" fmla="*/ 248 w 248"/>
                  <a:gd name="T73" fmla="*/ 373 h 373"/>
                  <a:gd name="T74" fmla="*/ 215 w 248"/>
                  <a:gd name="T75" fmla="*/ 327 h 373"/>
                  <a:gd name="T76" fmla="*/ 196 w 248"/>
                  <a:gd name="T77" fmla="*/ 262 h 373"/>
                  <a:gd name="T78" fmla="*/ 163 w 248"/>
                  <a:gd name="T79" fmla="*/ 196 h 373"/>
                  <a:gd name="T80" fmla="*/ 117 w 248"/>
                  <a:gd name="T81" fmla="*/ 190 h 373"/>
                  <a:gd name="T82" fmla="*/ 104 w 248"/>
                  <a:gd name="T83" fmla="*/ 183 h 3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8"/>
                  <a:gd name="T127" fmla="*/ 0 h 373"/>
                  <a:gd name="T128" fmla="*/ 248 w 248"/>
                  <a:gd name="T129" fmla="*/ 373 h 3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8" h="373">
                    <a:moveTo>
                      <a:pt x="104" y="183"/>
                    </a:moveTo>
                    <a:lnTo>
                      <a:pt x="98" y="203"/>
                    </a:lnTo>
                    <a:lnTo>
                      <a:pt x="85" y="223"/>
                    </a:lnTo>
                    <a:lnTo>
                      <a:pt x="65" y="210"/>
                    </a:lnTo>
                    <a:lnTo>
                      <a:pt x="59" y="190"/>
                    </a:lnTo>
                    <a:lnTo>
                      <a:pt x="46" y="177"/>
                    </a:lnTo>
                    <a:lnTo>
                      <a:pt x="52" y="164"/>
                    </a:lnTo>
                    <a:lnTo>
                      <a:pt x="46" y="157"/>
                    </a:lnTo>
                    <a:lnTo>
                      <a:pt x="32" y="151"/>
                    </a:lnTo>
                    <a:lnTo>
                      <a:pt x="19" y="144"/>
                    </a:lnTo>
                    <a:lnTo>
                      <a:pt x="6" y="138"/>
                    </a:lnTo>
                    <a:lnTo>
                      <a:pt x="0" y="118"/>
                    </a:lnTo>
                    <a:lnTo>
                      <a:pt x="26" y="125"/>
                    </a:lnTo>
                    <a:lnTo>
                      <a:pt x="26" y="105"/>
                    </a:lnTo>
                    <a:lnTo>
                      <a:pt x="19" y="98"/>
                    </a:lnTo>
                    <a:lnTo>
                      <a:pt x="13" y="59"/>
                    </a:lnTo>
                    <a:lnTo>
                      <a:pt x="19" y="33"/>
                    </a:lnTo>
                    <a:lnTo>
                      <a:pt x="78" y="33"/>
                    </a:lnTo>
                    <a:lnTo>
                      <a:pt x="91" y="26"/>
                    </a:lnTo>
                    <a:lnTo>
                      <a:pt x="104" y="20"/>
                    </a:lnTo>
                    <a:lnTo>
                      <a:pt x="117" y="0"/>
                    </a:lnTo>
                    <a:lnTo>
                      <a:pt x="150" y="26"/>
                    </a:lnTo>
                    <a:lnTo>
                      <a:pt x="117" y="40"/>
                    </a:lnTo>
                    <a:lnTo>
                      <a:pt x="104" y="59"/>
                    </a:lnTo>
                    <a:lnTo>
                      <a:pt x="111" y="85"/>
                    </a:lnTo>
                    <a:lnTo>
                      <a:pt x="117" y="85"/>
                    </a:lnTo>
                    <a:lnTo>
                      <a:pt x="130" y="59"/>
                    </a:lnTo>
                    <a:lnTo>
                      <a:pt x="143" y="66"/>
                    </a:lnTo>
                    <a:lnTo>
                      <a:pt x="157" y="105"/>
                    </a:lnTo>
                    <a:lnTo>
                      <a:pt x="183" y="125"/>
                    </a:lnTo>
                    <a:lnTo>
                      <a:pt x="189" y="138"/>
                    </a:lnTo>
                    <a:lnTo>
                      <a:pt x="170" y="144"/>
                    </a:lnTo>
                    <a:lnTo>
                      <a:pt x="196" y="216"/>
                    </a:lnTo>
                    <a:lnTo>
                      <a:pt x="202" y="255"/>
                    </a:lnTo>
                    <a:lnTo>
                      <a:pt x="235" y="321"/>
                    </a:lnTo>
                    <a:lnTo>
                      <a:pt x="248" y="360"/>
                    </a:lnTo>
                    <a:lnTo>
                      <a:pt x="248" y="373"/>
                    </a:lnTo>
                    <a:lnTo>
                      <a:pt x="215" y="327"/>
                    </a:lnTo>
                    <a:lnTo>
                      <a:pt x="196" y="262"/>
                    </a:lnTo>
                    <a:lnTo>
                      <a:pt x="163" y="196"/>
                    </a:lnTo>
                    <a:lnTo>
                      <a:pt x="117" y="190"/>
                    </a:lnTo>
                    <a:lnTo>
                      <a:pt x="104" y="183"/>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17" name="Freeform 97">
                <a:extLst>
                  <a:ext uri="{FF2B5EF4-FFF2-40B4-BE49-F238E27FC236}">
                    <a16:creationId xmlns:a16="http://schemas.microsoft.com/office/drawing/2014/main" id="{1074FB68-1D5E-4925-9AFA-3D3409413D56}"/>
                  </a:ext>
                </a:extLst>
              </p:cNvPr>
              <p:cNvSpPr>
                <a:spLocks noChangeAspect="1"/>
              </p:cNvSpPr>
              <p:nvPr/>
            </p:nvSpPr>
            <p:spPr bwMode="auto">
              <a:xfrm>
                <a:off x="1267" y="2996"/>
                <a:ext cx="313" cy="117"/>
              </a:xfrm>
              <a:custGeom>
                <a:avLst/>
                <a:gdLst>
                  <a:gd name="T0" fmla="*/ 287 w 313"/>
                  <a:gd name="T1" fmla="*/ 0 h 117"/>
                  <a:gd name="T2" fmla="*/ 261 w 313"/>
                  <a:gd name="T3" fmla="*/ 19 h 117"/>
                  <a:gd name="T4" fmla="*/ 235 w 313"/>
                  <a:gd name="T5" fmla="*/ 39 h 117"/>
                  <a:gd name="T6" fmla="*/ 235 w 313"/>
                  <a:gd name="T7" fmla="*/ 52 h 117"/>
                  <a:gd name="T8" fmla="*/ 261 w 313"/>
                  <a:gd name="T9" fmla="*/ 65 h 117"/>
                  <a:gd name="T10" fmla="*/ 261 w 313"/>
                  <a:gd name="T11" fmla="*/ 78 h 117"/>
                  <a:gd name="T12" fmla="*/ 209 w 313"/>
                  <a:gd name="T13" fmla="*/ 72 h 117"/>
                  <a:gd name="T14" fmla="*/ 176 w 313"/>
                  <a:gd name="T15" fmla="*/ 39 h 117"/>
                  <a:gd name="T16" fmla="*/ 144 w 313"/>
                  <a:gd name="T17" fmla="*/ 32 h 117"/>
                  <a:gd name="T18" fmla="*/ 117 w 313"/>
                  <a:gd name="T19" fmla="*/ 32 h 117"/>
                  <a:gd name="T20" fmla="*/ 104 w 313"/>
                  <a:gd name="T21" fmla="*/ 26 h 117"/>
                  <a:gd name="T22" fmla="*/ 85 w 313"/>
                  <a:gd name="T23" fmla="*/ 32 h 117"/>
                  <a:gd name="T24" fmla="*/ 65 w 313"/>
                  <a:gd name="T25" fmla="*/ 19 h 117"/>
                  <a:gd name="T26" fmla="*/ 52 w 313"/>
                  <a:gd name="T27" fmla="*/ 32 h 117"/>
                  <a:gd name="T28" fmla="*/ 13 w 313"/>
                  <a:gd name="T29" fmla="*/ 39 h 117"/>
                  <a:gd name="T30" fmla="*/ 0 w 313"/>
                  <a:gd name="T31" fmla="*/ 32 h 117"/>
                  <a:gd name="T32" fmla="*/ 0 w 313"/>
                  <a:gd name="T33" fmla="*/ 58 h 117"/>
                  <a:gd name="T34" fmla="*/ 39 w 313"/>
                  <a:gd name="T35" fmla="*/ 45 h 117"/>
                  <a:gd name="T36" fmla="*/ 59 w 313"/>
                  <a:gd name="T37" fmla="*/ 58 h 117"/>
                  <a:gd name="T38" fmla="*/ 117 w 313"/>
                  <a:gd name="T39" fmla="*/ 52 h 117"/>
                  <a:gd name="T40" fmla="*/ 189 w 313"/>
                  <a:gd name="T41" fmla="*/ 72 h 117"/>
                  <a:gd name="T42" fmla="*/ 248 w 313"/>
                  <a:gd name="T43" fmla="*/ 117 h 117"/>
                  <a:gd name="T44" fmla="*/ 300 w 313"/>
                  <a:gd name="T45" fmla="*/ 104 h 117"/>
                  <a:gd name="T46" fmla="*/ 287 w 313"/>
                  <a:gd name="T47" fmla="*/ 85 h 117"/>
                  <a:gd name="T48" fmla="*/ 294 w 313"/>
                  <a:gd name="T49" fmla="*/ 45 h 117"/>
                  <a:gd name="T50" fmla="*/ 307 w 313"/>
                  <a:gd name="T51" fmla="*/ 39 h 117"/>
                  <a:gd name="T52" fmla="*/ 313 w 313"/>
                  <a:gd name="T53" fmla="*/ 19 h 117"/>
                  <a:gd name="T54" fmla="*/ 287 w 313"/>
                  <a:gd name="T55" fmla="*/ 0 h 1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117"/>
                  <a:gd name="T86" fmla="*/ 313 w 313"/>
                  <a:gd name="T87" fmla="*/ 117 h 1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117">
                    <a:moveTo>
                      <a:pt x="287" y="0"/>
                    </a:moveTo>
                    <a:lnTo>
                      <a:pt x="261" y="19"/>
                    </a:lnTo>
                    <a:lnTo>
                      <a:pt x="235" y="39"/>
                    </a:lnTo>
                    <a:lnTo>
                      <a:pt x="235" y="52"/>
                    </a:lnTo>
                    <a:lnTo>
                      <a:pt x="261" y="65"/>
                    </a:lnTo>
                    <a:lnTo>
                      <a:pt x="261" y="78"/>
                    </a:lnTo>
                    <a:lnTo>
                      <a:pt x="209" y="72"/>
                    </a:lnTo>
                    <a:lnTo>
                      <a:pt x="176" y="39"/>
                    </a:lnTo>
                    <a:lnTo>
                      <a:pt x="144" y="32"/>
                    </a:lnTo>
                    <a:lnTo>
                      <a:pt x="117" y="32"/>
                    </a:lnTo>
                    <a:lnTo>
                      <a:pt x="104" y="26"/>
                    </a:lnTo>
                    <a:lnTo>
                      <a:pt x="85" y="32"/>
                    </a:lnTo>
                    <a:lnTo>
                      <a:pt x="65" y="19"/>
                    </a:lnTo>
                    <a:lnTo>
                      <a:pt x="52" y="32"/>
                    </a:lnTo>
                    <a:lnTo>
                      <a:pt x="13" y="39"/>
                    </a:lnTo>
                    <a:lnTo>
                      <a:pt x="0" y="32"/>
                    </a:lnTo>
                    <a:lnTo>
                      <a:pt x="0" y="58"/>
                    </a:lnTo>
                    <a:lnTo>
                      <a:pt x="39" y="45"/>
                    </a:lnTo>
                    <a:lnTo>
                      <a:pt x="59" y="58"/>
                    </a:lnTo>
                    <a:lnTo>
                      <a:pt x="117" y="52"/>
                    </a:lnTo>
                    <a:lnTo>
                      <a:pt x="189" y="72"/>
                    </a:lnTo>
                    <a:lnTo>
                      <a:pt x="248" y="117"/>
                    </a:lnTo>
                    <a:lnTo>
                      <a:pt x="300" y="104"/>
                    </a:lnTo>
                    <a:lnTo>
                      <a:pt x="287" y="85"/>
                    </a:lnTo>
                    <a:lnTo>
                      <a:pt x="294" y="45"/>
                    </a:lnTo>
                    <a:lnTo>
                      <a:pt x="307" y="39"/>
                    </a:lnTo>
                    <a:lnTo>
                      <a:pt x="313" y="19"/>
                    </a:lnTo>
                    <a:lnTo>
                      <a:pt x="287"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18" name="Freeform 98">
                <a:extLst>
                  <a:ext uri="{FF2B5EF4-FFF2-40B4-BE49-F238E27FC236}">
                    <a16:creationId xmlns:a16="http://schemas.microsoft.com/office/drawing/2014/main" id="{2B6769E6-766D-4EB0-85B7-6048A9E910F3}"/>
                  </a:ext>
                </a:extLst>
              </p:cNvPr>
              <p:cNvSpPr>
                <a:spLocks noChangeAspect="1"/>
              </p:cNvSpPr>
              <p:nvPr/>
            </p:nvSpPr>
            <p:spPr bwMode="auto">
              <a:xfrm>
                <a:off x="1326" y="2054"/>
                <a:ext cx="287" cy="314"/>
              </a:xfrm>
              <a:custGeom>
                <a:avLst/>
                <a:gdLst>
                  <a:gd name="T0" fmla="*/ 32 w 287"/>
                  <a:gd name="T1" fmla="*/ 236 h 314"/>
                  <a:gd name="T2" fmla="*/ 52 w 287"/>
                  <a:gd name="T3" fmla="*/ 196 h 314"/>
                  <a:gd name="T4" fmla="*/ 52 w 287"/>
                  <a:gd name="T5" fmla="*/ 157 h 314"/>
                  <a:gd name="T6" fmla="*/ 91 w 287"/>
                  <a:gd name="T7" fmla="*/ 131 h 314"/>
                  <a:gd name="T8" fmla="*/ 150 w 287"/>
                  <a:gd name="T9" fmla="*/ 105 h 314"/>
                  <a:gd name="T10" fmla="*/ 156 w 287"/>
                  <a:gd name="T11" fmla="*/ 85 h 314"/>
                  <a:gd name="T12" fmla="*/ 117 w 287"/>
                  <a:gd name="T13" fmla="*/ 92 h 314"/>
                  <a:gd name="T14" fmla="*/ 117 w 287"/>
                  <a:gd name="T15" fmla="*/ 79 h 314"/>
                  <a:gd name="T16" fmla="*/ 150 w 287"/>
                  <a:gd name="T17" fmla="*/ 66 h 314"/>
                  <a:gd name="T18" fmla="*/ 196 w 287"/>
                  <a:gd name="T19" fmla="*/ 66 h 314"/>
                  <a:gd name="T20" fmla="*/ 202 w 287"/>
                  <a:gd name="T21" fmla="*/ 46 h 314"/>
                  <a:gd name="T22" fmla="*/ 241 w 287"/>
                  <a:gd name="T23" fmla="*/ 0 h 314"/>
                  <a:gd name="T24" fmla="*/ 241 w 287"/>
                  <a:gd name="T25" fmla="*/ 7 h 314"/>
                  <a:gd name="T26" fmla="*/ 235 w 287"/>
                  <a:gd name="T27" fmla="*/ 33 h 314"/>
                  <a:gd name="T28" fmla="*/ 254 w 287"/>
                  <a:gd name="T29" fmla="*/ 40 h 314"/>
                  <a:gd name="T30" fmla="*/ 261 w 287"/>
                  <a:gd name="T31" fmla="*/ 33 h 314"/>
                  <a:gd name="T32" fmla="*/ 287 w 287"/>
                  <a:gd name="T33" fmla="*/ 40 h 314"/>
                  <a:gd name="T34" fmla="*/ 274 w 287"/>
                  <a:gd name="T35" fmla="*/ 79 h 314"/>
                  <a:gd name="T36" fmla="*/ 261 w 287"/>
                  <a:gd name="T37" fmla="*/ 92 h 314"/>
                  <a:gd name="T38" fmla="*/ 267 w 287"/>
                  <a:gd name="T39" fmla="*/ 131 h 314"/>
                  <a:gd name="T40" fmla="*/ 228 w 287"/>
                  <a:gd name="T41" fmla="*/ 151 h 314"/>
                  <a:gd name="T42" fmla="*/ 209 w 287"/>
                  <a:gd name="T43" fmla="*/ 183 h 314"/>
                  <a:gd name="T44" fmla="*/ 196 w 287"/>
                  <a:gd name="T45" fmla="*/ 190 h 314"/>
                  <a:gd name="T46" fmla="*/ 202 w 287"/>
                  <a:gd name="T47" fmla="*/ 236 h 314"/>
                  <a:gd name="T48" fmla="*/ 163 w 287"/>
                  <a:gd name="T49" fmla="*/ 236 h 314"/>
                  <a:gd name="T50" fmla="*/ 163 w 287"/>
                  <a:gd name="T51" fmla="*/ 262 h 314"/>
                  <a:gd name="T52" fmla="*/ 137 w 287"/>
                  <a:gd name="T53" fmla="*/ 268 h 314"/>
                  <a:gd name="T54" fmla="*/ 124 w 287"/>
                  <a:gd name="T55" fmla="*/ 308 h 314"/>
                  <a:gd name="T56" fmla="*/ 111 w 287"/>
                  <a:gd name="T57" fmla="*/ 314 h 314"/>
                  <a:gd name="T58" fmla="*/ 104 w 287"/>
                  <a:gd name="T59" fmla="*/ 275 h 314"/>
                  <a:gd name="T60" fmla="*/ 85 w 287"/>
                  <a:gd name="T61" fmla="*/ 262 h 314"/>
                  <a:gd name="T62" fmla="*/ 104 w 287"/>
                  <a:gd name="T63" fmla="*/ 216 h 314"/>
                  <a:gd name="T64" fmla="*/ 72 w 287"/>
                  <a:gd name="T65" fmla="*/ 223 h 314"/>
                  <a:gd name="T66" fmla="*/ 45 w 287"/>
                  <a:gd name="T67" fmla="*/ 275 h 314"/>
                  <a:gd name="T68" fmla="*/ 0 w 287"/>
                  <a:gd name="T69" fmla="*/ 295 h 314"/>
                  <a:gd name="T70" fmla="*/ 13 w 287"/>
                  <a:gd name="T71" fmla="*/ 262 h 314"/>
                  <a:gd name="T72" fmla="*/ 26 w 287"/>
                  <a:gd name="T73" fmla="*/ 249 h 314"/>
                  <a:gd name="T74" fmla="*/ 32 w 287"/>
                  <a:gd name="T75" fmla="*/ 236 h 3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7"/>
                  <a:gd name="T115" fmla="*/ 0 h 314"/>
                  <a:gd name="T116" fmla="*/ 287 w 287"/>
                  <a:gd name="T117" fmla="*/ 314 h 3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7" h="314">
                    <a:moveTo>
                      <a:pt x="32" y="236"/>
                    </a:moveTo>
                    <a:lnTo>
                      <a:pt x="52" y="196"/>
                    </a:lnTo>
                    <a:lnTo>
                      <a:pt x="52" y="157"/>
                    </a:lnTo>
                    <a:lnTo>
                      <a:pt x="91" y="131"/>
                    </a:lnTo>
                    <a:lnTo>
                      <a:pt x="150" y="105"/>
                    </a:lnTo>
                    <a:lnTo>
                      <a:pt x="156" y="85"/>
                    </a:lnTo>
                    <a:lnTo>
                      <a:pt x="117" y="92"/>
                    </a:lnTo>
                    <a:lnTo>
                      <a:pt x="117" y="79"/>
                    </a:lnTo>
                    <a:lnTo>
                      <a:pt x="150" y="66"/>
                    </a:lnTo>
                    <a:lnTo>
                      <a:pt x="196" y="66"/>
                    </a:lnTo>
                    <a:lnTo>
                      <a:pt x="202" y="46"/>
                    </a:lnTo>
                    <a:lnTo>
                      <a:pt x="241" y="0"/>
                    </a:lnTo>
                    <a:lnTo>
                      <a:pt x="241" y="7"/>
                    </a:lnTo>
                    <a:lnTo>
                      <a:pt x="235" y="33"/>
                    </a:lnTo>
                    <a:lnTo>
                      <a:pt x="254" y="40"/>
                    </a:lnTo>
                    <a:lnTo>
                      <a:pt x="261" y="33"/>
                    </a:lnTo>
                    <a:lnTo>
                      <a:pt x="287" y="40"/>
                    </a:lnTo>
                    <a:lnTo>
                      <a:pt x="274" y="79"/>
                    </a:lnTo>
                    <a:lnTo>
                      <a:pt x="261" y="92"/>
                    </a:lnTo>
                    <a:lnTo>
                      <a:pt x="267" y="131"/>
                    </a:lnTo>
                    <a:lnTo>
                      <a:pt x="228" y="151"/>
                    </a:lnTo>
                    <a:lnTo>
                      <a:pt x="209" y="183"/>
                    </a:lnTo>
                    <a:lnTo>
                      <a:pt x="196" y="190"/>
                    </a:lnTo>
                    <a:lnTo>
                      <a:pt x="202" y="236"/>
                    </a:lnTo>
                    <a:lnTo>
                      <a:pt x="163" y="236"/>
                    </a:lnTo>
                    <a:lnTo>
                      <a:pt x="163" y="262"/>
                    </a:lnTo>
                    <a:lnTo>
                      <a:pt x="137" y="268"/>
                    </a:lnTo>
                    <a:lnTo>
                      <a:pt x="124" y="308"/>
                    </a:lnTo>
                    <a:lnTo>
                      <a:pt x="111" y="314"/>
                    </a:lnTo>
                    <a:lnTo>
                      <a:pt x="104" y="275"/>
                    </a:lnTo>
                    <a:lnTo>
                      <a:pt x="85" y="262"/>
                    </a:lnTo>
                    <a:lnTo>
                      <a:pt x="104" y="216"/>
                    </a:lnTo>
                    <a:lnTo>
                      <a:pt x="72" y="223"/>
                    </a:lnTo>
                    <a:lnTo>
                      <a:pt x="45" y="275"/>
                    </a:lnTo>
                    <a:lnTo>
                      <a:pt x="0" y="295"/>
                    </a:lnTo>
                    <a:lnTo>
                      <a:pt x="13" y="262"/>
                    </a:lnTo>
                    <a:lnTo>
                      <a:pt x="26" y="249"/>
                    </a:lnTo>
                    <a:lnTo>
                      <a:pt x="32" y="236"/>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19" name="Freeform 99">
                <a:extLst>
                  <a:ext uri="{FF2B5EF4-FFF2-40B4-BE49-F238E27FC236}">
                    <a16:creationId xmlns:a16="http://schemas.microsoft.com/office/drawing/2014/main" id="{8F50ABA5-A916-478D-A858-291240DF7441}"/>
                  </a:ext>
                </a:extLst>
              </p:cNvPr>
              <p:cNvSpPr>
                <a:spLocks noChangeAspect="1"/>
              </p:cNvSpPr>
              <p:nvPr/>
            </p:nvSpPr>
            <p:spPr bwMode="auto">
              <a:xfrm>
                <a:off x="2051" y="1911"/>
                <a:ext cx="307" cy="209"/>
              </a:xfrm>
              <a:custGeom>
                <a:avLst/>
                <a:gdLst>
                  <a:gd name="T0" fmla="*/ 78 w 307"/>
                  <a:gd name="T1" fmla="*/ 91 h 209"/>
                  <a:gd name="T2" fmla="*/ 58 w 307"/>
                  <a:gd name="T3" fmla="*/ 72 h 209"/>
                  <a:gd name="T4" fmla="*/ 32 w 307"/>
                  <a:gd name="T5" fmla="*/ 52 h 209"/>
                  <a:gd name="T6" fmla="*/ 6 w 307"/>
                  <a:gd name="T7" fmla="*/ 45 h 209"/>
                  <a:gd name="T8" fmla="*/ 6 w 307"/>
                  <a:gd name="T9" fmla="*/ 32 h 209"/>
                  <a:gd name="T10" fmla="*/ 13 w 307"/>
                  <a:gd name="T11" fmla="*/ 13 h 209"/>
                  <a:gd name="T12" fmla="*/ 13 w 307"/>
                  <a:gd name="T13" fmla="*/ 0 h 209"/>
                  <a:gd name="T14" fmla="*/ 32 w 307"/>
                  <a:gd name="T15" fmla="*/ 0 h 209"/>
                  <a:gd name="T16" fmla="*/ 58 w 307"/>
                  <a:gd name="T17" fmla="*/ 6 h 209"/>
                  <a:gd name="T18" fmla="*/ 85 w 307"/>
                  <a:gd name="T19" fmla="*/ 0 h 209"/>
                  <a:gd name="T20" fmla="*/ 117 w 307"/>
                  <a:gd name="T21" fmla="*/ 13 h 209"/>
                  <a:gd name="T22" fmla="*/ 143 w 307"/>
                  <a:gd name="T23" fmla="*/ 26 h 209"/>
                  <a:gd name="T24" fmla="*/ 169 w 307"/>
                  <a:gd name="T25" fmla="*/ 39 h 209"/>
                  <a:gd name="T26" fmla="*/ 196 w 307"/>
                  <a:gd name="T27" fmla="*/ 52 h 209"/>
                  <a:gd name="T28" fmla="*/ 235 w 307"/>
                  <a:gd name="T29" fmla="*/ 58 h 209"/>
                  <a:gd name="T30" fmla="*/ 261 w 307"/>
                  <a:gd name="T31" fmla="*/ 65 h 209"/>
                  <a:gd name="T32" fmla="*/ 293 w 307"/>
                  <a:gd name="T33" fmla="*/ 52 h 209"/>
                  <a:gd name="T34" fmla="*/ 307 w 307"/>
                  <a:gd name="T35" fmla="*/ 72 h 209"/>
                  <a:gd name="T36" fmla="*/ 280 w 307"/>
                  <a:gd name="T37" fmla="*/ 85 h 209"/>
                  <a:gd name="T38" fmla="*/ 254 w 307"/>
                  <a:gd name="T39" fmla="*/ 91 h 209"/>
                  <a:gd name="T40" fmla="*/ 248 w 307"/>
                  <a:gd name="T41" fmla="*/ 117 h 209"/>
                  <a:gd name="T42" fmla="*/ 248 w 307"/>
                  <a:gd name="T43" fmla="*/ 156 h 209"/>
                  <a:gd name="T44" fmla="*/ 241 w 307"/>
                  <a:gd name="T45" fmla="*/ 183 h 209"/>
                  <a:gd name="T46" fmla="*/ 254 w 307"/>
                  <a:gd name="T47" fmla="*/ 202 h 209"/>
                  <a:gd name="T48" fmla="*/ 241 w 307"/>
                  <a:gd name="T49" fmla="*/ 209 h 209"/>
                  <a:gd name="T50" fmla="*/ 222 w 307"/>
                  <a:gd name="T51" fmla="*/ 196 h 209"/>
                  <a:gd name="T52" fmla="*/ 196 w 307"/>
                  <a:gd name="T53" fmla="*/ 189 h 209"/>
                  <a:gd name="T54" fmla="*/ 189 w 307"/>
                  <a:gd name="T55" fmla="*/ 156 h 209"/>
                  <a:gd name="T56" fmla="*/ 196 w 307"/>
                  <a:gd name="T57" fmla="*/ 130 h 209"/>
                  <a:gd name="T58" fmla="*/ 209 w 307"/>
                  <a:gd name="T59" fmla="*/ 111 h 209"/>
                  <a:gd name="T60" fmla="*/ 196 w 307"/>
                  <a:gd name="T61" fmla="*/ 78 h 209"/>
                  <a:gd name="T62" fmla="*/ 163 w 307"/>
                  <a:gd name="T63" fmla="*/ 58 h 209"/>
                  <a:gd name="T64" fmla="*/ 137 w 307"/>
                  <a:gd name="T65" fmla="*/ 78 h 209"/>
                  <a:gd name="T66" fmla="*/ 137 w 307"/>
                  <a:gd name="T67" fmla="*/ 111 h 209"/>
                  <a:gd name="T68" fmla="*/ 111 w 307"/>
                  <a:gd name="T69" fmla="*/ 104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7"/>
                  <a:gd name="T106" fmla="*/ 0 h 209"/>
                  <a:gd name="T107" fmla="*/ 307 w 307"/>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7" h="209">
                    <a:moveTo>
                      <a:pt x="91" y="98"/>
                    </a:moveTo>
                    <a:lnTo>
                      <a:pt x="78" y="91"/>
                    </a:lnTo>
                    <a:lnTo>
                      <a:pt x="65" y="78"/>
                    </a:lnTo>
                    <a:lnTo>
                      <a:pt x="58" y="72"/>
                    </a:lnTo>
                    <a:lnTo>
                      <a:pt x="52" y="58"/>
                    </a:lnTo>
                    <a:lnTo>
                      <a:pt x="32" y="52"/>
                    </a:lnTo>
                    <a:lnTo>
                      <a:pt x="19" y="52"/>
                    </a:lnTo>
                    <a:lnTo>
                      <a:pt x="6" y="45"/>
                    </a:lnTo>
                    <a:lnTo>
                      <a:pt x="0" y="39"/>
                    </a:lnTo>
                    <a:lnTo>
                      <a:pt x="6" y="32"/>
                    </a:lnTo>
                    <a:lnTo>
                      <a:pt x="19" y="26"/>
                    </a:lnTo>
                    <a:lnTo>
                      <a:pt x="13" y="13"/>
                    </a:lnTo>
                    <a:lnTo>
                      <a:pt x="6" y="13"/>
                    </a:lnTo>
                    <a:lnTo>
                      <a:pt x="13" y="0"/>
                    </a:lnTo>
                    <a:lnTo>
                      <a:pt x="26" y="0"/>
                    </a:lnTo>
                    <a:lnTo>
                      <a:pt x="32" y="0"/>
                    </a:lnTo>
                    <a:lnTo>
                      <a:pt x="45" y="0"/>
                    </a:lnTo>
                    <a:lnTo>
                      <a:pt x="58" y="6"/>
                    </a:lnTo>
                    <a:lnTo>
                      <a:pt x="71" y="6"/>
                    </a:lnTo>
                    <a:lnTo>
                      <a:pt x="85" y="0"/>
                    </a:lnTo>
                    <a:lnTo>
                      <a:pt x="104" y="0"/>
                    </a:lnTo>
                    <a:lnTo>
                      <a:pt x="117" y="13"/>
                    </a:lnTo>
                    <a:lnTo>
                      <a:pt x="130" y="13"/>
                    </a:lnTo>
                    <a:lnTo>
                      <a:pt x="143" y="26"/>
                    </a:lnTo>
                    <a:lnTo>
                      <a:pt x="156" y="32"/>
                    </a:lnTo>
                    <a:lnTo>
                      <a:pt x="169" y="39"/>
                    </a:lnTo>
                    <a:lnTo>
                      <a:pt x="182" y="45"/>
                    </a:lnTo>
                    <a:lnTo>
                      <a:pt x="196" y="52"/>
                    </a:lnTo>
                    <a:lnTo>
                      <a:pt x="215" y="52"/>
                    </a:lnTo>
                    <a:lnTo>
                      <a:pt x="235" y="58"/>
                    </a:lnTo>
                    <a:lnTo>
                      <a:pt x="248" y="65"/>
                    </a:lnTo>
                    <a:lnTo>
                      <a:pt x="261" y="65"/>
                    </a:lnTo>
                    <a:lnTo>
                      <a:pt x="280" y="52"/>
                    </a:lnTo>
                    <a:lnTo>
                      <a:pt x="293" y="52"/>
                    </a:lnTo>
                    <a:lnTo>
                      <a:pt x="307" y="58"/>
                    </a:lnTo>
                    <a:lnTo>
                      <a:pt x="307" y="72"/>
                    </a:lnTo>
                    <a:lnTo>
                      <a:pt x="287" y="72"/>
                    </a:lnTo>
                    <a:lnTo>
                      <a:pt x="280" y="85"/>
                    </a:lnTo>
                    <a:lnTo>
                      <a:pt x="261" y="78"/>
                    </a:lnTo>
                    <a:lnTo>
                      <a:pt x="254" y="91"/>
                    </a:lnTo>
                    <a:lnTo>
                      <a:pt x="254" y="104"/>
                    </a:lnTo>
                    <a:lnTo>
                      <a:pt x="248" y="117"/>
                    </a:lnTo>
                    <a:lnTo>
                      <a:pt x="248" y="143"/>
                    </a:lnTo>
                    <a:lnTo>
                      <a:pt x="248" y="156"/>
                    </a:lnTo>
                    <a:lnTo>
                      <a:pt x="241" y="170"/>
                    </a:lnTo>
                    <a:lnTo>
                      <a:pt x="241" y="183"/>
                    </a:lnTo>
                    <a:lnTo>
                      <a:pt x="254" y="189"/>
                    </a:lnTo>
                    <a:lnTo>
                      <a:pt x="254" y="202"/>
                    </a:lnTo>
                    <a:lnTo>
                      <a:pt x="254" y="209"/>
                    </a:lnTo>
                    <a:lnTo>
                      <a:pt x="241" y="209"/>
                    </a:lnTo>
                    <a:lnTo>
                      <a:pt x="228" y="209"/>
                    </a:lnTo>
                    <a:lnTo>
                      <a:pt x="222" y="196"/>
                    </a:lnTo>
                    <a:lnTo>
                      <a:pt x="209" y="183"/>
                    </a:lnTo>
                    <a:lnTo>
                      <a:pt x="196" y="189"/>
                    </a:lnTo>
                    <a:lnTo>
                      <a:pt x="189" y="170"/>
                    </a:lnTo>
                    <a:lnTo>
                      <a:pt x="189" y="156"/>
                    </a:lnTo>
                    <a:lnTo>
                      <a:pt x="189" y="143"/>
                    </a:lnTo>
                    <a:lnTo>
                      <a:pt x="196" y="130"/>
                    </a:lnTo>
                    <a:lnTo>
                      <a:pt x="209" y="111"/>
                    </a:lnTo>
                    <a:lnTo>
                      <a:pt x="202" y="91"/>
                    </a:lnTo>
                    <a:lnTo>
                      <a:pt x="196" y="78"/>
                    </a:lnTo>
                    <a:lnTo>
                      <a:pt x="182" y="65"/>
                    </a:lnTo>
                    <a:lnTo>
                      <a:pt x="163" y="58"/>
                    </a:lnTo>
                    <a:lnTo>
                      <a:pt x="156" y="58"/>
                    </a:lnTo>
                    <a:lnTo>
                      <a:pt x="137" y="78"/>
                    </a:lnTo>
                    <a:lnTo>
                      <a:pt x="137" y="104"/>
                    </a:lnTo>
                    <a:lnTo>
                      <a:pt x="137" y="111"/>
                    </a:lnTo>
                    <a:lnTo>
                      <a:pt x="124" y="104"/>
                    </a:lnTo>
                    <a:lnTo>
                      <a:pt x="111" y="104"/>
                    </a:lnTo>
                    <a:lnTo>
                      <a:pt x="91" y="98"/>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20" name="Freeform 100">
                <a:extLst>
                  <a:ext uri="{FF2B5EF4-FFF2-40B4-BE49-F238E27FC236}">
                    <a16:creationId xmlns:a16="http://schemas.microsoft.com/office/drawing/2014/main" id="{6C66C44E-4E42-4E1A-9B91-DD14672946BE}"/>
                  </a:ext>
                </a:extLst>
              </p:cNvPr>
              <p:cNvSpPr>
                <a:spLocks noChangeAspect="1"/>
              </p:cNvSpPr>
              <p:nvPr/>
            </p:nvSpPr>
            <p:spPr bwMode="auto">
              <a:xfrm>
                <a:off x="1633" y="3041"/>
                <a:ext cx="294" cy="249"/>
              </a:xfrm>
              <a:custGeom>
                <a:avLst/>
                <a:gdLst>
                  <a:gd name="T0" fmla="*/ 228 w 294"/>
                  <a:gd name="T1" fmla="*/ 0 h 249"/>
                  <a:gd name="T2" fmla="*/ 222 w 294"/>
                  <a:gd name="T3" fmla="*/ 13 h 249"/>
                  <a:gd name="T4" fmla="*/ 202 w 294"/>
                  <a:gd name="T5" fmla="*/ 27 h 249"/>
                  <a:gd name="T6" fmla="*/ 176 w 294"/>
                  <a:gd name="T7" fmla="*/ 53 h 249"/>
                  <a:gd name="T8" fmla="*/ 150 w 294"/>
                  <a:gd name="T9" fmla="*/ 66 h 249"/>
                  <a:gd name="T10" fmla="*/ 111 w 294"/>
                  <a:gd name="T11" fmla="*/ 40 h 249"/>
                  <a:gd name="T12" fmla="*/ 98 w 294"/>
                  <a:gd name="T13" fmla="*/ 46 h 249"/>
                  <a:gd name="T14" fmla="*/ 111 w 294"/>
                  <a:gd name="T15" fmla="*/ 66 h 249"/>
                  <a:gd name="T16" fmla="*/ 111 w 294"/>
                  <a:gd name="T17" fmla="*/ 79 h 249"/>
                  <a:gd name="T18" fmla="*/ 91 w 294"/>
                  <a:gd name="T19" fmla="*/ 66 h 249"/>
                  <a:gd name="T20" fmla="*/ 32 w 294"/>
                  <a:gd name="T21" fmla="*/ 33 h 249"/>
                  <a:gd name="T22" fmla="*/ 13 w 294"/>
                  <a:gd name="T23" fmla="*/ 46 h 249"/>
                  <a:gd name="T24" fmla="*/ 45 w 294"/>
                  <a:gd name="T25" fmla="*/ 53 h 249"/>
                  <a:gd name="T26" fmla="*/ 45 w 294"/>
                  <a:gd name="T27" fmla="*/ 98 h 249"/>
                  <a:gd name="T28" fmla="*/ 32 w 294"/>
                  <a:gd name="T29" fmla="*/ 105 h 249"/>
                  <a:gd name="T30" fmla="*/ 26 w 294"/>
                  <a:gd name="T31" fmla="*/ 138 h 249"/>
                  <a:gd name="T32" fmla="*/ 6 w 294"/>
                  <a:gd name="T33" fmla="*/ 144 h 249"/>
                  <a:gd name="T34" fmla="*/ 0 w 294"/>
                  <a:gd name="T35" fmla="*/ 164 h 249"/>
                  <a:gd name="T36" fmla="*/ 26 w 294"/>
                  <a:gd name="T37" fmla="*/ 170 h 249"/>
                  <a:gd name="T38" fmla="*/ 32 w 294"/>
                  <a:gd name="T39" fmla="*/ 183 h 249"/>
                  <a:gd name="T40" fmla="*/ 0 w 294"/>
                  <a:gd name="T41" fmla="*/ 203 h 249"/>
                  <a:gd name="T42" fmla="*/ 0 w 294"/>
                  <a:gd name="T43" fmla="*/ 236 h 249"/>
                  <a:gd name="T44" fmla="*/ 32 w 294"/>
                  <a:gd name="T45" fmla="*/ 223 h 249"/>
                  <a:gd name="T46" fmla="*/ 71 w 294"/>
                  <a:gd name="T47" fmla="*/ 242 h 249"/>
                  <a:gd name="T48" fmla="*/ 130 w 294"/>
                  <a:gd name="T49" fmla="*/ 249 h 249"/>
                  <a:gd name="T50" fmla="*/ 137 w 294"/>
                  <a:gd name="T51" fmla="*/ 236 h 249"/>
                  <a:gd name="T52" fmla="*/ 58 w 294"/>
                  <a:gd name="T53" fmla="*/ 210 h 249"/>
                  <a:gd name="T54" fmla="*/ 52 w 294"/>
                  <a:gd name="T55" fmla="*/ 190 h 249"/>
                  <a:gd name="T56" fmla="*/ 71 w 294"/>
                  <a:gd name="T57" fmla="*/ 183 h 249"/>
                  <a:gd name="T58" fmla="*/ 78 w 294"/>
                  <a:gd name="T59" fmla="*/ 157 h 249"/>
                  <a:gd name="T60" fmla="*/ 98 w 294"/>
                  <a:gd name="T61" fmla="*/ 157 h 249"/>
                  <a:gd name="T62" fmla="*/ 111 w 294"/>
                  <a:gd name="T63" fmla="*/ 144 h 249"/>
                  <a:gd name="T64" fmla="*/ 137 w 294"/>
                  <a:gd name="T65" fmla="*/ 144 h 249"/>
                  <a:gd name="T66" fmla="*/ 150 w 294"/>
                  <a:gd name="T67" fmla="*/ 118 h 249"/>
                  <a:gd name="T68" fmla="*/ 176 w 294"/>
                  <a:gd name="T69" fmla="*/ 125 h 249"/>
                  <a:gd name="T70" fmla="*/ 183 w 294"/>
                  <a:gd name="T71" fmla="*/ 157 h 249"/>
                  <a:gd name="T72" fmla="*/ 169 w 294"/>
                  <a:gd name="T73" fmla="*/ 170 h 249"/>
                  <a:gd name="T74" fmla="*/ 183 w 294"/>
                  <a:gd name="T75" fmla="*/ 190 h 249"/>
                  <a:gd name="T76" fmla="*/ 215 w 294"/>
                  <a:gd name="T77" fmla="*/ 196 h 249"/>
                  <a:gd name="T78" fmla="*/ 241 w 294"/>
                  <a:gd name="T79" fmla="*/ 223 h 249"/>
                  <a:gd name="T80" fmla="*/ 287 w 294"/>
                  <a:gd name="T81" fmla="*/ 216 h 249"/>
                  <a:gd name="T82" fmla="*/ 294 w 294"/>
                  <a:gd name="T83" fmla="*/ 203 h 249"/>
                  <a:gd name="T84" fmla="*/ 280 w 294"/>
                  <a:gd name="T85" fmla="*/ 190 h 249"/>
                  <a:gd name="T86" fmla="*/ 274 w 294"/>
                  <a:gd name="T87" fmla="*/ 157 h 249"/>
                  <a:gd name="T88" fmla="*/ 228 w 294"/>
                  <a:gd name="T89" fmla="*/ 151 h 249"/>
                  <a:gd name="T90" fmla="*/ 228 w 294"/>
                  <a:gd name="T91" fmla="*/ 138 h 249"/>
                  <a:gd name="T92" fmla="*/ 202 w 294"/>
                  <a:gd name="T93" fmla="*/ 131 h 249"/>
                  <a:gd name="T94" fmla="*/ 196 w 294"/>
                  <a:gd name="T95" fmla="*/ 85 h 249"/>
                  <a:gd name="T96" fmla="*/ 202 w 294"/>
                  <a:gd name="T97" fmla="*/ 66 h 249"/>
                  <a:gd name="T98" fmla="*/ 254 w 294"/>
                  <a:gd name="T99" fmla="*/ 27 h 249"/>
                  <a:gd name="T100" fmla="*/ 228 w 294"/>
                  <a:gd name="T101" fmla="*/ 0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4"/>
                  <a:gd name="T154" fmla="*/ 0 h 249"/>
                  <a:gd name="T155" fmla="*/ 294 w 294"/>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4" h="249">
                    <a:moveTo>
                      <a:pt x="228" y="0"/>
                    </a:moveTo>
                    <a:lnTo>
                      <a:pt x="222" y="13"/>
                    </a:lnTo>
                    <a:lnTo>
                      <a:pt x="202" y="27"/>
                    </a:lnTo>
                    <a:lnTo>
                      <a:pt x="176" y="53"/>
                    </a:lnTo>
                    <a:lnTo>
                      <a:pt x="150" y="66"/>
                    </a:lnTo>
                    <a:lnTo>
                      <a:pt x="111" y="40"/>
                    </a:lnTo>
                    <a:lnTo>
                      <a:pt x="98" y="46"/>
                    </a:lnTo>
                    <a:lnTo>
                      <a:pt x="111" y="66"/>
                    </a:lnTo>
                    <a:lnTo>
                      <a:pt x="111" y="79"/>
                    </a:lnTo>
                    <a:lnTo>
                      <a:pt x="91" y="66"/>
                    </a:lnTo>
                    <a:lnTo>
                      <a:pt x="32" y="33"/>
                    </a:lnTo>
                    <a:lnTo>
                      <a:pt x="13" y="46"/>
                    </a:lnTo>
                    <a:lnTo>
                      <a:pt x="45" y="53"/>
                    </a:lnTo>
                    <a:lnTo>
                      <a:pt x="45" y="98"/>
                    </a:lnTo>
                    <a:lnTo>
                      <a:pt x="32" y="105"/>
                    </a:lnTo>
                    <a:lnTo>
                      <a:pt x="26" y="138"/>
                    </a:lnTo>
                    <a:lnTo>
                      <a:pt x="6" y="144"/>
                    </a:lnTo>
                    <a:lnTo>
                      <a:pt x="0" y="164"/>
                    </a:lnTo>
                    <a:lnTo>
                      <a:pt x="26" y="170"/>
                    </a:lnTo>
                    <a:lnTo>
                      <a:pt x="32" y="183"/>
                    </a:lnTo>
                    <a:lnTo>
                      <a:pt x="0" y="203"/>
                    </a:lnTo>
                    <a:lnTo>
                      <a:pt x="0" y="236"/>
                    </a:lnTo>
                    <a:lnTo>
                      <a:pt x="32" y="223"/>
                    </a:lnTo>
                    <a:lnTo>
                      <a:pt x="71" y="242"/>
                    </a:lnTo>
                    <a:lnTo>
                      <a:pt x="130" y="249"/>
                    </a:lnTo>
                    <a:lnTo>
                      <a:pt x="137" y="236"/>
                    </a:lnTo>
                    <a:lnTo>
                      <a:pt x="58" y="210"/>
                    </a:lnTo>
                    <a:lnTo>
                      <a:pt x="52" y="190"/>
                    </a:lnTo>
                    <a:lnTo>
                      <a:pt x="71" y="183"/>
                    </a:lnTo>
                    <a:lnTo>
                      <a:pt x="78" y="157"/>
                    </a:lnTo>
                    <a:lnTo>
                      <a:pt x="98" y="157"/>
                    </a:lnTo>
                    <a:lnTo>
                      <a:pt x="111" y="144"/>
                    </a:lnTo>
                    <a:lnTo>
                      <a:pt x="137" y="144"/>
                    </a:lnTo>
                    <a:lnTo>
                      <a:pt x="150" y="118"/>
                    </a:lnTo>
                    <a:lnTo>
                      <a:pt x="176" y="125"/>
                    </a:lnTo>
                    <a:lnTo>
                      <a:pt x="183" y="157"/>
                    </a:lnTo>
                    <a:lnTo>
                      <a:pt x="169" y="170"/>
                    </a:lnTo>
                    <a:lnTo>
                      <a:pt x="183" y="190"/>
                    </a:lnTo>
                    <a:lnTo>
                      <a:pt x="215" y="196"/>
                    </a:lnTo>
                    <a:lnTo>
                      <a:pt x="241" y="223"/>
                    </a:lnTo>
                    <a:lnTo>
                      <a:pt x="287" y="216"/>
                    </a:lnTo>
                    <a:lnTo>
                      <a:pt x="294" y="203"/>
                    </a:lnTo>
                    <a:lnTo>
                      <a:pt x="280" y="190"/>
                    </a:lnTo>
                    <a:lnTo>
                      <a:pt x="274" y="157"/>
                    </a:lnTo>
                    <a:lnTo>
                      <a:pt x="228" y="151"/>
                    </a:lnTo>
                    <a:lnTo>
                      <a:pt x="228" y="138"/>
                    </a:lnTo>
                    <a:lnTo>
                      <a:pt x="202" y="131"/>
                    </a:lnTo>
                    <a:lnTo>
                      <a:pt x="196" y="85"/>
                    </a:lnTo>
                    <a:lnTo>
                      <a:pt x="202" y="66"/>
                    </a:lnTo>
                    <a:lnTo>
                      <a:pt x="254" y="27"/>
                    </a:lnTo>
                    <a:lnTo>
                      <a:pt x="228"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21" name="Freeform 101">
                <a:extLst>
                  <a:ext uri="{FF2B5EF4-FFF2-40B4-BE49-F238E27FC236}">
                    <a16:creationId xmlns:a16="http://schemas.microsoft.com/office/drawing/2014/main" id="{F324A08D-8A81-4FFA-ACA5-D38159941C7A}"/>
                  </a:ext>
                </a:extLst>
              </p:cNvPr>
              <p:cNvSpPr>
                <a:spLocks noChangeAspect="1"/>
              </p:cNvSpPr>
              <p:nvPr/>
            </p:nvSpPr>
            <p:spPr bwMode="auto">
              <a:xfrm>
                <a:off x="2149" y="3342"/>
                <a:ext cx="274" cy="288"/>
              </a:xfrm>
              <a:custGeom>
                <a:avLst/>
                <a:gdLst>
                  <a:gd name="T0" fmla="*/ 228 w 274"/>
                  <a:gd name="T1" fmla="*/ 183 h 288"/>
                  <a:gd name="T2" fmla="*/ 222 w 274"/>
                  <a:gd name="T3" fmla="*/ 144 h 288"/>
                  <a:gd name="T4" fmla="*/ 235 w 274"/>
                  <a:gd name="T5" fmla="*/ 124 h 288"/>
                  <a:gd name="T6" fmla="*/ 254 w 274"/>
                  <a:gd name="T7" fmla="*/ 92 h 288"/>
                  <a:gd name="T8" fmla="*/ 274 w 274"/>
                  <a:gd name="T9" fmla="*/ 39 h 288"/>
                  <a:gd name="T10" fmla="*/ 248 w 274"/>
                  <a:gd name="T11" fmla="*/ 20 h 288"/>
                  <a:gd name="T12" fmla="*/ 228 w 274"/>
                  <a:gd name="T13" fmla="*/ 33 h 288"/>
                  <a:gd name="T14" fmla="*/ 222 w 274"/>
                  <a:gd name="T15" fmla="*/ 33 h 288"/>
                  <a:gd name="T16" fmla="*/ 228 w 274"/>
                  <a:gd name="T17" fmla="*/ 0 h 288"/>
                  <a:gd name="T18" fmla="*/ 222 w 274"/>
                  <a:gd name="T19" fmla="*/ 0 h 288"/>
                  <a:gd name="T20" fmla="*/ 182 w 274"/>
                  <a:gd name="T21" fmla="*/ 33 h 288"/>
                  <a:gd name="T22" fmla="*/ 150 w 274"/>
                  <a:gd name="T23" fmla="*/ 92 h 288"/>
                  <a:gd name="T24" fmla="*/ 111 w 274"/>
                  <a:gd name="T25" fmla="*/ 105 h 288"/>
                  <a:gd name="T26" fmla="*/ 98 w 274"/>
                  <a:gd name="T27" fmla="*/ 111 h 288"/>
                  <a:gd name="T28" fmla="*/ 104 w 274"/>
                  <a:gd name="T29" fmla="*/ 144 h 288"/>
                  <a:gd name="T30" fmla="*/ 58 w 274"/>
                  <a:gd name="T31" fmla="*/ 196 h 288"/>
                  <a:gd name="T32" fmla="*/ 13 w 274"/>
                  <a:gd name="T33" fmla="*/ 216 h 288"/>
                  <a:gd name="T34" fmla="*/ 26 w 274"/>
                  <a:gd name="T35" fmla="*/ 248 h 288"/>
                  <a:gd name="T36" fmla="*/ 0 w 274"/>
                  <a:gd name="T37" fmla="*/ 275 h 288"/>
                  <a:gd name="T38" fmla="*/ 13 w 274"/>
                  <a:gd name="T39" fmla="*/ 288 h 288"/>
                  <a:gd name="T40" fmla="*/ 52 w 274"/>
                  <a:gd name="T41" fmla="*/ 288 h 288"/>
                  <a:gd name="T42" fmla="*/ 104 w 274"/>
                  <a:gd name="T43" fmla="*/ 248 h 288"/>
                  <a:gd name="T44" fmla="*/ 124 w 274"/>
                  <a:gd name="T45" fmla="*/ 209 h 288"/>
                  <a:gd name="T46" fmla="*/ 182 w 274"/>
                  <a:gd name="T47" fmla="*/ 196 h 288"/>
                  <a:gd name="T48" fmla="*/ 195 w 274"/>
                  <a:gd name="T49" fmla="*/ 209 h 288"/>
                  <a:gd name="T50" fmla="*/ 228 w 274"/>
                  <a:gd name="T51" fmla="*/ 183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288"/>
                  <a:gd name="T80" fmla="*/ 274 w 274"/>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288">
                    <a:moveTo>
                      <a:pt x="228" y="183"/>
                    </a:moveTo>
                    <a:lnTo>
                      <a:pt x="222" y="144"/>
                    </a:lnTo>
                    <a:lnTo>
                      <a:pt x="235" y="124"/>
                    </a:lnTo>
                    <a:lnTo>
                      <a:pt x="254" y="92"/>
                    </a:lnTo>
                    <a:lnTo>
                      <a:pt x="274" y="39"/>
                    </a:lnTo>
                    <a:lnTo>
                      <a:pt x="248" y="20"/>
                    </a:lnTo>
                    <a:lnTo>
                      <a:pt x="228" y="33"/>
                    </a:lnTo>
                    <a:lnTo>
                      <a:pt x="222" y="33"/>
                    </a:lnTo>
                    <a:lnTo>
                      <a:pt x="228" y="0"/>
                    </a:lnTo>
                    <a:lnTo>
                      <a:pt x="222" y="0"/>
                    </a:lnTo>
                    <a:lnTo>
                      <a:pt x="182" y="33"/>
                    </a:lnTo>
                    <a:lnTo>
                      <a:pt x="150" y="92"/>
                    </a:lnTo>
                    <a:lnTo>
                      <a:pt x="111" y="105"/>
                    </a:lnTo>
                    <a:lnTo>
                      <a:pt x="98" y="111"/>
                    </a:lnTo>
                    <a:lnTo>
                      <a:pt x="104" y="144"/>
                    </a:lnTo>
                    <a:lnTo>
                      <a:pt x="58" y="196"/>
                    </a:lnTo>
                    <a:lnTo>
                      <a:pt x="13" y="216"/>
                    </a:lnTo>
                    <a:lnTo>
                      <a:pt x="26" y="248"/>
                    </a:lnTo>
                    <a:lnTo>
                      <a:pt x="0" y="275"/>
                    </a:lnTo>
                    <a:lnTo>
                      <a:pt x="13" y="288"/>
                    </a:lnTo>
                    <a:lnTo>
                      <a:pt x="52" y="288"/>
                    </a:lnTo>
                    <a:lnTo>
                      <a:pt x="104" y="248"/>
                    </a:lnTo>
                    <a:lnTo>
                      <a:pt x="124" y="209"/>
                    </a:lnTo>
                    <a:lnTo>
                      <a:pt x="182" y="196"/>
                    </a:lnTo>
                    <a:lnTo>
                      <a:pt x="195" y="209"/>
                    </a:lnTo>
                    <a:lnTo>
                      <a:pt x="228" y="183"/>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22" name="Freeform 102">
                <a:extLst>
                  <a:ext uri="{FF2B5EF4-FFF2-40B4-BE49-F238E27FC236}">
                    <a16:creationId xmlns:a16="http://schemas.microsoft.com/office/drawing/2014/main" id="{2217B525-3FE0-43CF-B32E-85A7F2968630}"/>
                  </a:ext>
                </a:extLst>
              </p:cNvPr>
              <p:cNvSpPr>
                <a:spLocks noChangeAspect="1"/>
              </p:cNvSpPr>
              <p:nvPr/>
            </p:nvSpPr>
            <p:spPr bwMode="auto">
              <a:xfrm>
                <a:off x="2442" y="2969"/>
                <a:ext cx="203" cy="282"/>
              </a:xfrm>
              <a:custGeom>
                <a:avLst/>
                <a:gdLst>
                  <a:gd name="T0" fmla="*/ 20 w 203"/>
                  <a:gd name="T1" fmla="*/ 0 h 282"/>
                  <a:gd name="T2" fmla="*/ 14 w 203"/>
                  <a:gd name="T3" fmla="*/ 7 h 282"/>
                  <a:gd name="T4" fmla="*/ 33 w 203"/>
                  <a:gd name="T5" fmla="*/ 66 h 282"/>
                  <a:gd name="T6" fmla="*/ 27 w 203"/>
                  <a:gd name="T7" fmla="*/ 79 h 282"/>
                  <a:gd name="T8" fmla="*/ 27 w 203"/>
                  <a:gd name="T9" fmla="*/ 99 h 282"/>
                  <a:gd name="T10" fmla="*/ 72 w 203"/>
                  <a:gd name="T11" fmla="*/ 157 h 282"/>
                  <a:gd name="T12" fmla="*/ 59 w 203"/>
                  <a:gd name="T13" fmla="*/ 177 h 282"/>
                  <a:gd name="T14" fmla="*/ 20 w 203"/>
                  <a:gd name="T15" fmla="*/ 177 h 282"/>
                  <a:gd name="T16" fmla="*/ 0 w 203"/>
                  <a:gd name="T17" fmla="*/ 197 h 282"/>
                  <a:gd name="T18" fmla="*/ 7 w 203"/>
                  <a:gd name="T19" fmla="*/ 236 h 282"/>
                  <a:gd name="T20" fmla="*/ 7 w 203"/>
                  <a:gd name="T21" fmla="*/ 268 h 282"/>
                  <a:gd name="T22" fmla="*/ 46 w 203"/>
                  <a:gd name="T23" fmla="*/ 229 h 282"/>
                  <a:gd name="T24" fmla="*/ 98 w 203"/>
                  <a:gd name="T25" fmla="*/ 229 h 282"/>
                  <a:gd name="T26" fmla="*/ 98 w 203"/>
                  <a:gd name="T27" fmla="*/ 236 h 282"/>
                  <a:gd name="T28" fmla="*/ 118 w 203"/>
                  <a:gd name="T29" fmla="*/ 249 h 282"/>
                  <a:gd name="T30" fmla="*/ 131 w 203"/>
                  <a:gd name="T31" fmla="*/ 236 h 282"/>
                  <a:gd name="T32" fmla="*/ 144 w 203"/>
                  <a:gd name="T33" fmla="*/ 255 h 282"/>
                  <a:gd name="T34" fmla="*/ 138 w 203"/>
                  <a:gd name="T35" fmla="*/ 275 h 282"/>
                  <a:gd name="T36" fmla="*/ 144 w 203"/>
                  <a:gd name="T37" fmla="*/ 282 h 282"/>
                  <a:gd name="T38" fmla="*/ 190 w 203"/>
                  <a:gd name="T39" fmla="*/ 229 h 282"/>
                  <a:gd name="T40" fmla="*/ 183 w 203"/>
                  <a:gd name="T41" fmla="*/ 216 h 282"/>
                  <a:gd name="T42" fmla="*/ 164 w 203"/>
                  <a:gd name="T43" fmla="*/ 236 h 282"/>
                  <a:gd name="T44" fmla="*/ 138 w 203"/>
                  <a:gd name="T45" fmla="*/ 216 h 282"/>
                  <a:gd name="T46" fmla="*/ 157 w 203"/>
                  <a:gd name="T47" fmla="*/ 164 h 282"/>
                  <a:gd name="T48" fmla="*/ 177 w 203"/>
                  <a:gd name="T49" fmla="*/ 164 h 282"/>
                  <a:gd name="T50" fmla="*/ 177 w 203"/>
                  <a:gd name="T51" fmla="*/ 157 h 282"/>
                  <a:gd name="T52" fmla="*/ 203 w 203"/>
                  <a:gd name="T53" fmla="*/ 99 h 282"/>
                  <a:gd name="T54" fmla="*/ 177 w 203"/>
                  <a:gd name="T55" fmla="*/ 112 h 282"/>
                  <a:gd name="T56" fmla="*/ 151 w 203"/>
                  <a:gd name="T57" fmla="*/ 105 h 282"/>
                  <a:gd name="T58" fmla="*/ 111 w 203"/>
                  <a:gd name="T59" fmla="*/ 151 h 282"/>
                  <a:gd name="T60" fmla="*/ 105 w 203"/>
                  <a:gd name="T61" fmla="*/ 177 h 282"/>
                  <a:gd name="T62" fmla="*/ 98 w 203"/>
                  <a:gd name="T63" fmla="*/ 177 h 282"/>
                  <a:gd name="T64" fmla="*/ 98 w 203"/>
                  <a:gd name="T65" fmla="*/ 125 h 282"/>
                  <a:gd name="T66" fmla="*/ 125 w 203"/>
                  <a:gd name="T67" fmla="*/ 118 h 282"/>
                  <a:gd name="T68" fmla="*/ 125 w 203"/>
                  <a:gd name="T69" fmla="*/ 112 h 282"/>
                  <a:gd name="T70" fmla="*/ 111 w 203"/>
                  <a:gd name="T71" fmla="*/ 105 h 282"/>
                  <a:gd name="T72" fmla="*/ 98 w 203"/>
                  <a:gd name="T73" fmla="*/ 79 h 282"/>
                  <a:gd name="T74" fmla="*/ 92 w 203"/>
                  <a:gd name="T75" fmla="*/ 79 h 282"/>
                  <a:gd name="T76" fmla="*/ 85 w 203"/>
                  <a:gd name="T77" fmla="*/ 112 h 282"/>
                  <a:gd name="T78" fmla="*/ 79 w 203"/>
                  <a:gd name="T79" fmla="*/ 105 h 282"/>
                  <a:gd name="T80" fmla="*/ 72 w 203"/>
                  <a:gd name="T81" fmla="*/ 66 h 282"/>
                  <a:gd name="T82" fmla="*/ 53 w 203"/>
                  <a:gd name="T83" fmla="*/ 59 h 282"/>
                  <a:gd name="T84" fmla="*/ 53 w 203"/>
                  <a:gd name="T85" fmla="*/ 27 h 282"/>
                  <a:gd name="T86" fmla="*/ 40 w 203"/>
                  <a:gd name="T87" fmla="*/ 20 h 282"/>
                  <a:gd name="T88" fmla="*/ 20 w 203"/>
                  <a:gd name="T89" fmla="*/ 0 h 2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3"/>
                  <a:gd name="T136" fmla="*/ 0 h 282"/>
                  <a:gd name="T137" fmla="*/ 203 w 203"/>
                  <a:gd name="T138" fmla="*/ 282 h 2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3" h="282">
                    <a:moveTo>
                      <a:pt x="20" y="0"/>
                    </a:moveTo>
                    <a:lnTo>
                      <a:pt x="14" y="7"/>
                    </a:lnTo>
                    <a:lnTo>
                      <a:pt x="33" y="66"/>
                    </a:lnTo>
                    <a:lnTo>
                      <a:pt x="27" y="79"/>
                    </a:lnTo>
                    <a:lnTo>
                      <a:pt x="27" y="99"/>
                    </a:lnTo>
                    <a:lnTo>
                      <a:pt x="72" y="157"/>
                    </a:lnTo>
                    <a:lnTo>
                      <a:pt x="59" y="177"/>
                    </a:lnTo>
                    <a:lnTo>
                      <a:pt x="20" y="177"/>
                    </a:lnTo>
                    <a:lnTo>
                      <a:pt x="0" y="197"/>
                    </a:lnTo>
                    <a:lnTo>
                      <a:pt x="7" y="236"/>
                    </a:lnTo>
                    <a:lnTo>
                      <a:pt x="7" y="268"/>
                    </a:lnTo>
                    <a:lnTo>
                      <a:pt x="46" y="229"/>
                    </a:lnTo>
                    <a:lnTo>
                      <a:pt x="98" y="229"/>
                    </a:lnTo>
                    <a:lnTo>
                      <a:pt x="98" y="236"/>
                    </a:lnTo>
                    <a:lnTo>
                      <a:pt x="118" y="249"/>
                    </a:lnTo>
                    <a:lnTo>
                      <a:pt x="131" y="236"/>
                    </a:lnTo>
                    <a:lnTo>
                      <a:pt x="144" y="255"/>
                    </a:lnTo>
                    <a:lnTo>
                      <a:pt x="138" y="275"/>
                    </a:lnTo>
                    <a:lnTo>
                      <a:pt x="144" y="282"/>
                    </a:lnTo>
                    <a:lnTo>
                      <a:pt x="190" y="229"/>
                    </a:lnTo>
                    <a:lnTo>
                      <a:pt x="183" y="216"/>
                    </a:lnTo>
                    <a:lnTo>
                      <a:pt x="164" y="236"/>
                    </a:lnTo>
                    <a:lnTo>
                      <a:pt x="138" y="216"/>
                    </a:lnTo>
                    <a:lnTo>
                      <a:pt x="157" y="164"/>
                    </a:lnTo>
                    <a:lnTo>
                      <a:pt x="177" y="164"/>
                    </a:lnTo>
                    <a:lnTo>
                      <a:pt x="177" y="157"/>
                    </a:lnTo>
                    <a:lnTo>
                      <a:pt x="203" y="99"/>
                    </a:lnTo>
                    <a:lnTo>
                      <a:pt x="177" y="112"/>
                    </a:lnTo>
                    <a:lnTo>
                      <a:pt x="151" y="105"/>
                    </a:lnTo>
                    <a:lnTo>
                      <a:pt x="111" y="151"/>
                    </a:lnTo>
                    <a:lnTo>
                      <a:pt x="105" y="177"/>
                    </a:lnTo>
                    <a:lnTo>
                      <a:pt x="98" y="177"/>
                    </a:lnTo>
                    <a:lnTo>
                      <a:pt x="98" y="125"/>
                    </a:lnTo>
                    <a:lnTo>
                      <a:pt x="125" y="118"/>
                    </a:lnTo>
                    <a:lnTo>
                      <a:pt x="125" y="112"/>
                    </a:lnTo>
                    <a:lnTo>
                      <a:pt x="111" y="105"/>
                    </a:lnTo>
                    <a:lnTo>
                      <a:pt x="98" y="79"/>
                    </a:lnTo>
                    <a:lnTo>
                      <a:pt x="92" y="79"/>
                    </a:lnTo>
                    <a:lnTo>
                      <a:pt x="85" y="112"/>
                    </a:lnTo>
                    <a:lnTo>
                      <a:pt x="79" y="105"/>
                    </a:lnTo>
                    <a:lnTo>
                      <a:pt x="72" y="66"/>
                    </a:lnTo>
                    <a:lnTo>
                      <a:pt x="53" y="59"/>
                    </a:lnTo>
                    <a:lnTo>
                      <a:pt x="53" y="27"/>
                    </a:lnTo>
                    <a:lnTo>
                      <a:pt x="40" y="20"/>
                    </a:lnTo>
                    <a:lnTo>
                      <a:pt x="2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23" name="Freeform 103">
                <a:extLst>
                  <a:ext uri="{FF2B5EF4-FFF2-40B4-BE49-F238E27FC236}">
                    <a16:creationId xmlns:a16="http://schemas.microsoft.com/office/drawing/2014/main" id="{1903AB38-C462-46B4-9C4C-936287FD2D5F}"/>
                  </a:ext>
                </a:extLst>
              </p:cNvPr>
              <p:cNvSpPr>
                <a:spLocks noChangeAspect="1"/>
              </p:cNvSpPr>
              <p:nvPr/>
            </p:nvSpPr>
            <p:spPr bwMode="auto">
              <a:xfrm>
                <a:off x="522" y="2669"/>
                <a:ext cx="111" cy="255"/>
              </a:xfrm>
              <a:custGeom>
                <a:avLst/>
                <a:gdLst>
                  <a:gd name="T0" fmla="*/ 85 w 111"/>
                  <a:gd name="T1" fmla="*/ 189 h 255"/>
                  <a:gd name="T2" fmla="*/ 79 w 111"/>
                  <a:gd name="T3" fmla="*/ 176 h 255"/>
                  <a:gd name="T4" fmla="*/ 111 w 111"/>
                  <a:gd name="T5" fmla="*/ 124 h 255"/>
                  <a:gd name="T6" fmla="*/ 92 w 111"/>
                  <a:gd name="T7" fmla="*/ 91 h 255"/>
                  <a:gd name="T8" fmla="*/ 85 w 111"/>
                  <a:gd name="T9" fmla="*/ 124 h 255"/>
                  <a:gd name="T10" fmla="*/ 79 w 111"/>
                  <a:gd name="T11" fmla="*/ 124 h 255"/>
                  <a:gd name="T12" fmla="*/ 72 w 111"/>
                  <a:gd name="T13" fmla="*/ 98 h 255"/>
                  <a:gd name="T14" fmla="*/ 79 w 111"/>
                  <a:gd name="T15" fmla="*/ 78 h 255"/>
                  <a:gd name="T16" fmla="*/ 79 w 111"/>
                  <a:gd name="T17" fmla="*/ 52 h 255"/>
                  <a:gd name="T18" fmla="*/ 92 w 111"/>
                  <a:gd name="T19" fmla="*/ 52 h 255"/>
                  <a:gd name="T20" fmla="*/ 92 w 111"/>
                  <a:gd name="T21" fmla="*/ 39 h 255"/>
                  <a:gd name="T22" fmla="*/ 66 w 111"/>
                  <a:gd name="T23" fmla="*/ 0 h 255"/>
                  <a:gd name="T24" fmla="*/ 59 w 111"/>
                  <a:gd name="T25" fmla="*/ 19 h 255"/>
                  <a:gd name="T26" fmla="*/ 40 w 111"/>
                  <a:gd name="T27" fmla="*/ 46 h 255"/>
                  <a:gd name="T28" fmla="*/ 46 w 111"/>
                  <a:gd name="T29" fmla="*/ 104 h 255"/>
                  <a:gd name="T30" fmla="*/ 40 w 111"/>
                  <a:gd name="T31" fmla="*/ 117 h 255"/>
                  <a:gd name="T32" fmla="*/ 53 w 111"/>
                  <a:gd name="T33" fmla="*/ 144 h 255"/>
                  <a:gd name="T34" fmla="*/ 40 w 111"/>
                  <a:gd name="T35" fmla="*/ 157 h 255"/>
                  <a:gd name="T36" fmla="*/ 33 w 111"/>
                  <a:gd name="T37" fmla="*/ 170 h 255"/>
                  <a:gd name="T38" fmla="*/ 7 w 111"/>
                  <a:gd name="T39" fmla="*/ 170 h 255"/>
                  <a:gd name="T40" fmla="*/ 0 w 111"/>
                  <a:gd name="T41" fmla="*/ 176 h 255"/>
                  <a:gd name="T42" fmla="*/ 13 w 111"/>
                  <a:gd name="T43" fmla="*/ 209 h 255"/>
                  <a:gd name="T44" fmla="*/ 27 w 111"/>
                  <a:gd name="T45" fmla="*/ 215 h 255"/>
                  <a:gd name="T46" fmla="*/ 27 w 111"/>
                  <a:gd name="T47" fmla="*/ 255 h 255"/>
                  <a:gd name="T48" fmla="*/ 40 w 111"/>
                  <a:gd name="T49" fmla="*/ 255 h 255"/>
                  <a:gd name="T50" fmla="*/ 53 w 111"/>
                  <a:gd name="T51" fmla="*/ 255 h 255"/>
                  <a:gd name="T52" fmla="*/ 105 w 111"/>
                  <a:gd name="T53" fmla="*/ 248 h 255"/>
                  <a:gd name="T54" fmla="*/ 111 w 111"/>
                  <a:gd name="T55" fmla="*/ 229 h 255"/>
                  <a:gd name="T56" fmla="*/ 92 w 111"/>
                  <a:gd name="T57" fmla="*/ 229 h 255"/>
                  <a:gd name="T58" fmla="*/ 98 w 111"/>
                  <a:gd name="T59" fmla="*/ 189 h 255"/>
                  <a:gd name="T60" fmla="*/ 85 w 111"/>
                  <a:gd name="T61" fmla="*/ 189 h 2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255"/>
                  <a:gd name="T95" fmla="*/ 111 w 111"/>
                  <a:gd name="T96" fmla="*/ 255 h 2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255">
                    <a:moveTo>
                      <a:pt x="85" y="189"/>
                    </a:moveTo>
                    <a:lnTo>
                      <a:pt x="79" y="176"/>
                    </a:lnTo>
                    <a:lnTo>
                      <a:pt x="111" y="124"/>
                    </a:lnTo>
                    <a:lnTo>
                      <a:pt x="92" y="91"/>
                    </a:lnTo>
                    <a:lnTo>
                      <a:pt x="85" y="124"/>
                    </a:lnTo>
                    <a:lnTo>
                      <a:pt x="79" y="124"/>
                    </a:lnTo>
                    <a:lnTo>
                      <a:pt x="72" y="98"/>
                    </a:lnTo>
                    <a:lnTo>
                      <a:pt x="79" y="78"/>
                    </a:lnTo>
                    <a:lnTo>
                      <a:pt x="79" y="52"/>
                    </a:lnTo>
                    <a:lnTo>
                      <a:pt x="92" y="52"/>
                    </a:lnTo>
                    <a:lnTo>
                      <a:pt x="92" y="39"/>
                    </a:lnTo>
                    <a:lnTo>
                      <a:pt x="66" y="0"/>
                    </a:lnTo>
                    <a:lnTo>
                      <a:pt x="59" y="19"/>
                    </a:lnTo>
                    <a:lnTo>
                      <a:pt x="40" y="46"/>
                    </a:lnTo>
                    <a:lnTo>
                      <a:pt x="46" y="104"/>
                    </a:lnTo>
                    <a:lnTo>
                      <a:pt x="40" y="117"/>
                    </a:lnTo>
                    <a:lnTo>
                      <a:pt x="53" y="144"/>
                    </a:lnTo>
                    <a:lnTo>
                      <a:pt x="40" y="157"/>
                    </a:lnTo>
                    <a:lnTo>
                      <a:pt x="33" y="170"/>
                    </a:lnTo>
                    <a:lnTo>
                      <a:pt x="7" y="170"/>
                    </a:lnTo>
                    <a:lnTo>
                      <a:pt x="0" y="176"/>
                    </a:lnTo>
                    <a:lnTo>
                      <a:pt x="13" y="209"/>
                    </a:lnTo>
                    <a:lnTo>
                      <a:pt x="27" y="215"/>
                    </a:lnTo>
                    <a:lnTo>
                      <a:pt x="27" y="255"/>
                    </a:lnTo>
                    <a:lnTo>
                      <a:pt x="40" y="255"/>
                    </a:lnTo>
                    <a:lnTo>
                      <a:pt x="53" y="255"/>
                    </a:lnTo>
                    <a:lnTo>
                      <a:pt x="105" y="248"/>
                    </a:lnTo>
                    <a:lnTo>
                      <a:pt x="111" y="229"/>
                    </a:lnTo>
                    <a:lnTo>
                      <a:pt x="92" y="229"/>
                    </a:lnTo>
                    <a:lnTo>
                      <a:pt x="98" y="189"/>
                    </a:lnTo>
                    <a:lnTo>
                      <a:pt x="85" y="189"/>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24" name="Freeform 104">
                <a:extLst>
                  <a:ext uri="{FF2B5EF4-FFF2-40B4-BE49-F238E27FC236}">
                    <a16:creationId xmlns:a16="http://schemas.microsoft.com/office/drawing/2014/main" id="{E2B24E99-98D3-4044-8212-391B179D3720}"/>
                  </a:ext>
                </a:extLst>
              </p:cNvPr>
              <p:cNvSpPr>
                <a:spLocks noChangeAspect="1"/>
              </p:cNvSpPr>
              <p:nvPr/>
            </p:nvSpPr>
            <p:spPr bwMode="auto">
              <a:xfrm>
                <a:off x="829" y="1715"/>
                <a:ext cx="222" cy="169"/>
              </a:xfrm>
              <a:custGeom>
                <a:avLst/>
                <a:gdLst>
                  <a:gd name="T0" fmla="*/ 222 w 222"/>
                  <a:gd name="T1" fmla="*/ 0 h 169"/>
                  <a:gd name="T2" fmla="*/ 190 w 222"/>
                  <a:gd name="T3" fmla="*/ 39 h 169"/>
                  <a:gd name="T4" fmla="*/ 164 w 222"/>
                  <a:gd name="T5" fmla="*/ 26 h 169"/>
                  <a:gd name="T6" fmla="*/ 151 w 222"/>
                  <a:gd name="T7" fmla="*/ 39 h 169"/>
                  <a:gd name="T8" fmla="*/ 124 w 222"/>
                  <a:gd name="T9" fmla="*/ 39 h 169"/>
                  <a:gd name="T10" fmla="*/ 85 w 222"/>
                  <a:gd name="T11" fmla="*/ 65 h 169"/>
                  <a:gd name="T12" fmla="*/ 40 w 222"/>
                  <a:gd name="T13" fmla="*/ 71 h 169"/>
                  <a:gd name="T14" fmla="*/ 53 w 222"/>
                  <a:gd name="T15" fmla="*/ 91 h 169"/>
                  <a:gd name="T16" fmla="*/ 20 w 222"/>
                  <a:gd name="T17" fmla="*/ 117 h 169"/>
                  <a:gd name="T18" fmla="*/ 0 w 222"/>
                  <a:gd name="T19" fmla="*/ 156 h 169"/>
                  <a:gd name="T20" fmla="*/ 20 w 222"/>
                  <a:gd name="T21" fmla="*/ 156 h 169"/>
                  <a:gd name="T22" fmla="*/ 33 w 222"/>
                  <a:gd name="T23" fmla="*/ 169 h 169"/>
                  <a:gd name="T24" fmla="*/ 46 w 222"/>
                  <a:gd name="T25" fmla="*/ 137 h 169"/>
                  <a:gd name="T26" fmla="*/ 85 w 222"/>
                  <a:gd name="T27" fmla="*/ 98 h 169"/>
                  <a:gd name="T28" fmla="*/ 111 w 222"/>
                  <a:gd name="T29" fmla="*/ 104 h 169"/>
                  <a:gd name="T30" fmla="*/ 151 w 222"/>
                  <a:gd name="T31" fmla="*/ 84 h 169"/>
                  <a:gd name="T32" fmla="*/ 151 w 222"/>
                  <a:gd name="T33" fmla="*/ 91 h 169"/>
                  <a:gd name="T34" fmla="*/ 157 w 222"/>
                  <a:gd name="T35" fmla="*/ 111 h 169"/>
                  <a:gd name="T36" fmla="*/ 177 w 222"/>
                  <a:gd name="T37" fmla="*/ 104 h 169"/>
                  <a:gd name="T38" fmla="*/ 183 w 222"/>
                  <a:gd name="T39" fmla="*/ 78 h 169"/>
                  <a:gd name="T40" fmla="*/ 196 w 222"/>
                  <a:gd name="T41" fmla="*/ 65 h 169"/>
                  <a:gd name="T42" fmla="*/ 209 w 222"/>
                  <a:gd name="T43" fmla="*/ 32 h 169"/>
                  <a:gd name="T44" fmla="*/ 222 w 222"/>
                  <a:gd name="T45" fmla="*/ 0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69"/>
                  <a:gd name="T71" fmla="*/ 222 w 222"/>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69">
                    <a:moveTo>
                      <a:pt x="222" y="0"/>
                    </a:moveTo>
                    <a:lnTo>
                      <a:pt x="190" y="39"/>
                    </a:lnTo>
                    <a:lnTo>
                      <a:pt x="164" y="26"/>
                    </a:lnTo>
                    <a:lnTo>
                      <a:pt x="151" y="39"/>
                    </a:lnTo>
                    <a:lnTo>
                      <a:pt x="124" y="39"/>
                    </a:lnTo>
                    <a:lnTo>
                      <a:pt x="85" y="65"/>
                    </a:lnTo>
                    <a:lnTo>
                      <a:pt x="40" y="71"/>
                    </a:lnTo>
                    <a:lnTo>
                      <a:pt x="53" y="91"/>
                    </a:lnTo>
                    <a:lnTo>
                      <a:pt x="20" y="117"/>
                    </a:lnTo>
                    <a:lnTo>
                      <a:pt x="0" y="156"/>
                    </a:lnTo>
                    <a:lnTo>
                      <a:pt x="20" y="156"/>
                    </a:lnTo>
                    <a:lnTo>
                      <a:pt x="33" y="169"/>
                    </a:lnTo>
                    <a:lnTo>
                      <a:pt x="46" y="137"/>
                    </a:lnTo>
                    <a:lnTo>
                      <a:pt x="85" y="98"/>
                    </a:lnTo>
                    <a:lnTo>
                      <a:pt x="111" y="104"/>
                    </a:lnTo>
                    <a:lnTo>
                      <a:pt x="151" y="84"/>
                    </a:lnTo>
                    <a:lnTo>
                      <a:pt x="151" y="91"/>
                    </a:lnTo>
                    <a:lnTo>
                      <a:pt x="157" y="111"/>
                    </a:lnTo>
                    <a:lnTo>
                      <a:pt x="177" y="104"/>
                    </a:lnTo>
                    <a:lnTo>
                      <a:pt x="183" y="78"/>
                    </a:lnTo>
                    <a:lnTo>
                      <a:pt x="196" y="65"/>
                    </a:lnTo>
                    <a:lnTo>
                      <a:pt x="209" y="32"/>
                    </a:lnTo>
                    <a:lnTo>
                      <a:pt x="222"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25" name="Freeform 105">
                <a:extLst>
                  <a:ext uri="{FF2B5EF4-FFF2-40B4-BE49-F238E27FC236}">
                    <a16:creationId xmlns:a16="http://schemas.microsoft.com/office/drawing/2014/main" id="{10367715-3DC1-41FB-B6C3-2A065E5716DE}"/>
                  </a:ext>
                </a:extLst>
              </p:cNvPr>
              <p:cNvSpPr>
                <a:spLocks noChangeAspect="1"/>
              </p:cNvSpPr>
              <p:nvPr/>
            </p:nvSpPr>
            <p:spPr bwMode="auto">
              <a:xfrm>
                <a:off x="699" y="2002"/>
                <a:ext cx="202" cy="222"/>
              </a:xfrm>
              <a:custGeom>
                <a:avLst/>
                <a:gdLst>
                  <a:gd name="T0" fmla="*/ 0 w 202"/>
                  <a:gd name="T1" fmla="*/ 98 h 222"/>
                  <a:gd name="T2" fmla="*/ 45 w 202"/>
                  <a:gd name="T3" fmla="*/ 65 h 222"/>
                  <a:gd name="T4" fmla="*/ 65 w 202"/>
                  <a:gd name="T5" fmla="*/ 65 h 222"/>
                  <a:gd name="T6" fmla="*/ 32 w 202"/>
                  <a:gd name="T7" fmla="*/ 98 h 222"/>
                  <a:gd name="T8" fmla="*/ 6 w 202"/>
                  <a:gd name="T9" fmla="*/ 150 h 222"/>
                  <a:gd name="T10" fmla="*/ 39 w 202"/>
                  <a:gd name="T11" fmla="*/ 124 h 222"/>
                  <a:gd name="T12" fmla="*/ 19 w 202"/>
                  <a:gd name="T13" fmla="*/ 157 h 222"/>
                  <a:gd name="T14" fmla="*/ 13 w 202"/>
                  <a:gd name="T15" fmla="*/ 170 h 222"/>
                  <a:gd name="T16" fmla="*/ 39 w 202"/>
                  <a:gd name="T17" fmla="*/ 164 h 222"/>
                  <a:gd name="T18" fmla="*/ 59 w 202"/>
                  <a:gd name="T19" fmla="*/ 131 h 222"/>
                  <a:gd name="T20" fmla="*/ 72 w 202"/>
                  <a:gd name="T21" fmla="*/ 118 h 222"/>
                  <a:gd name="T22" fmla="*/ 65 w 202"/>
                  <a:gd name="T23" fmla="*/ 164 h 222"/>
                  <a:gd name="T24" fmla="*/ 104 w 202"/>
                  <a:gd name="T25" fmla="*/ 164 h 222"/>
                  <a:gd name="T26" fmla="*/ 111 w 202"/>
                  <a:gd name="T27" fmla="*/ 222 h 222"/>
                  <a:gd name="T28" fmla="*/ 124 w 202"/>
                  <a:gd name="T29" fmla="*/ 150 h 222"/>
                  <a:gd name="T30" fmla="*/ 143 w 202"/>
                  <a:gd name="T31" fmla="*/ 131 h 222"/>
                  <a:gd name="T32" fmla="*/ 156 w 202"/>
                  <a:gd name="T33" fmla="*/ 105 h 222"/>
                  <a:gd name="T34" fmla="*/ 176 w 202"/>
                  <a:gd name="T35" fmla="*/ 92 h 222"/>
                  <a:gd name="T36" fmla="*/ 176 w 202"/>
                  <a:gd name="T37" fmla="*/ 79 h 222"/>
                  <a:gd name="T38" fmla="*/ 202 w 202"/>
                  <a:gd name="T39" fmla="*/ 13 h 222"/>
                  <a:gd name="T40" fmla="*/ 176 w 202"/>
                  <a:gd name="T41" fmla="*/ 39 h 222"/>
                  <a:gd name="T42" fmla="*/ 143 w 202"/>
                  <a:gd name="T43" fmla="*/ 79 h 222"/>
                  <a:gd name="T44" fmla="*/ 137 w 202"/>
                  <a:gd name="T45" fmla="*/ 85 h 222"/>
                  <a:gd name="T46" fmla="*/ 111 w 202"/>
                  <a:gd name="T47" fmla="*/ 111 h 222"/>
                  <a:gd name="T48" fmla="*/ 104 w 202"/>
                  <a:gd name="T49" fmla="*/ 105 h 222"/>
                  <a:gd name="T50" fmla="*/ 117 w 202"/>
                  <a:gd name="T51" fmla="*/ 85 h 222"/>
                  <a:gd name="T52" fmla="*/ 124 w 202"/>
                  <a:gd name="T53" fmla="*/ 39 h 222"/>
                  <a:gd name="T54" fmla="*/ 150 w 202"/>
                  <a:gd name="T55" fmla="*/ 26 h 222"/>
                  <a:gd name="T56" fmla="*/ 137 w 202"/>
                  <a:gd name="T57" fmla="*/ 0 h 222"/>
                  <a:gd name="T58" fmla="*/ 111 w 202"/>
                  <a:gd name="T59" fmla="*/ 0 h 222"/>
                  <a:gd name="T60" fmla="*/ 85 w 202"/>
                  <a:gd name="T61" fmla="*/ 20 h 222"/>
                  <a:gd name="T62" fmla="*/ 72 w 202"/>
                  <a:gd name="T63" fmla="*/ 13 h 222"/>
                  <a:gd name="T64" fmla="*/ 45 w 202"/>
                  <a:gd name="T65" fmla="*/ 39 h 222"/>
                  <a:gd name="T66" fmla="*/ 0 w 202"/>
                  <a:gd name="T67" fmla="*/ 98 h 2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222"/>
                  <a:gd name="T104" fmla="*/ 202 w 202"/>
                  <a:gd name="T105" fmla="*/ 222 h 2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222">
                    <a:moveTo>
                      <a:pt x="0" y="98"/>
                    </a:moveTo>
                    <a:lnTo>
                      <a:pt x="45" y="65"/>
                    </a:lnTo>
                    <a:lnTo>
                      <a:pt x="65" y="65"/>
                    </a:lnTo>
                    <a:lnTo>
                      <a:pt x="32" y="98"/>
                    </a:lnTo>
                    <a:lnTo>
                      <a:pt x="6" y="150"/>
                    </a:lnTo>
                    <a:lnTo>
                      <a:pt x="39" y="124"/>
                    </a:lnTo>
                    <a:lnTo>
                      <a:pt x="19" y="157"/>
                    </a:lnTo>
                    <a:lnTo>
                      <a:pt x="13" y="170"/>
                    </a:lnTo>
                    <a:lnTo>
                      <a:pt x="39" y="164"/>
                    </a:lnTo>
                    <a:lnTo>
                      <a:pt x="59" y="131"/>
                    </a:lnTo>
                    <a:lnTo>
                      <a:pt x="72" y="118"/>
                    </a:lnTo>
                    <a:lnTo>
                      <a:pt x="65" y="164"/>
                    </a:lnTo>
                    <a:lnTo>
                      <a:pt x="104" y="164"/>
                    </a:lnTo>
                    <a:lnTo>
                      <a:pt x="111" y="222"/>
                    </a:lnTo>
                    <a:lnTo>
                      <a:pt x="124" y="150"/>
                    </a:lnTo>
                    <a:lnTo>
                      <a:pt x="143" y="131"/>
                    </a:lnTo>
                    <a:lnTo>
                      <a:pt x="156" y="105"/>
                    </a:lnTo>
                    <a:lnTo>
                      <a:pt x="176" y="92"/>
                    </a:lnTo>
                    <a:lnTo>
                      <a:pt x="176" y="79"/>
                    </a:lnTo>
                    <a:lnTo>
                      <a:pt x="202" y="13"/>
                    </a:lnTo>
                    <a:lnTo>
                      <a:pt x="176" y="39"/>
                    </a:lnTo>
                    <a:lnTo>
                      <a:pt x="143" y="79"/>
                    </a:lnTo>
                    <a:lnTo>
                      <a:pt x="137" y="85"/>
                    </a:lnTo>
                    <a:lnTo>
                      <a:pt x="111" y="111"/>
                    </a:lnTo>
                    <a:lnTo>
                      <a:pt x="104" y="105"/>
                    </a:lnTo>
                    <a:lnTo>
                      <a:pt x="117" y="85"/>
                    </a:lnTo>
                    <a:lnTo>
                      <a:pt x="124" y="39"/>
                    </a:lnTo>
                    <a:lnTo>
                      <a:pt x="150" y="26"/>
                    </a:lnTo>
                    <a:lnTo>
                      <a:pt x="137" y="0"/>
                    </a:lnTo>
                    <a:lnTo>
                      <a:pt x="111" y="0"/>
                    </a:lnTo>
                    <a:lnTo>
                      <a:pt x="85" y="20"/>
                    </a:lnTo>
                    <a:lnTo>
                      <a:pt x="72" y="13"/>
                    </a:lnTo>
                    <a:lnTo>
                      <a:pt x="45" y="39"/>
                    </a:lnTo>
                    <a:lnTo>
                      <a:pt x="0" y="98"/>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26" name="Freeform 106">
                <a:extLst>
                  <a:ext uri="{FF2B5EF4-FFF2-40B4-BE49-F238E27FC236}">
                    <a16:creationId xmlns:a16="http://schemas.microsoft.com/office/drawing/2014/main" id="{946A3DDE-1B99-4EA9-99A7-0E8CADCBFA8B}"/>
                  </a:ext>
                </a:extLst>
              </p:cNvPr>
              <p:cNvSpPr>
                <a:spLocks noChangeAspect="1"/>
              </p:cNvSpPr>
              <p:nvPr/>
            </p:nvSpPr>
            <p:spPr bwMode="auto">
              <a:xfrm>
                <a:off x="2175" y="2172"/>
                <a:ext cx="156" cy="222"/>
              </a:xfrm>
              <a:custGeom>
                <a:avLst/>
                <a:gdLst>
                  <a:gd name="T0" fmla="*/ 130 w 156"/>
                  <a:gd name="T1" fmla="*/ 0 h 222"/>
                  <a:gd name="T2" fmla="*/ 117 w 156"/>
                  <a:gd name="T3" fmla="*/ 39 h 222"/>
                  <a:gd name="T4" fmla="*/ 98 w 156"/>
                  <a:gd name="T5" fmla="*/ 52 h 222"/>
                  <a:gd name="T6" fmla="*/ 98 w 156"/>
                  <a:gd name="T7" fmla="*/ 92 h 222"/>
                  <a:gd name="T8" fmla="*/ 85 w 156"/>
                  <a:gd name="T9" fmla="*/ 105 h 222"/>
                  <a:gd name="T10" fmla="*/ 72 w 156"/>
                  <a:gd name="T11" fmla="*/ 92 h 222"/>
                  <a:gd name="T12" fmla="*/ 78 w 156"/>
                  <a:gd name="T13" fmla="*/ 59 h 222"/>
                  <a:gd name="T14" fmla="*/ 39 w 156"/>
                  <a:gd name="T15" fmla="*/ 65 h 222"/>
                  <a:gd name="T16" fmla="*/ 39 w 156"/>
                  <a:gd name="T17" fmla="*/ 78 h 222"/>
                  <a:gd name="T18" fmla="*/ 32 w 156"/>
                  <a:gd name="T19" fmla="*/ 105 h 222"/>
                  <a:gd name="T20" fmla="*/ 19 w 156"/>
                  <a:gd name="T21" fmla="*/ 118 h 222"/>
                  <a:gd name="T22" fmla="*/ 32 w 156"/>
                  <a:gd name="T23" fmla="*/ 131 h 222"/>
                  <a:gd name="T24" fmla="*/ 19 w 156"/>
                  <a:gd name="T25" fmla="*/ 137 h 222"/>
                  <a:gd name="T26" fmla="*/ 0 w 156"/>
                  <a:gd name="T27" fmla="*/ 170 h 222"/>
                  <a:gd name="T28" fmla="*/ 6 w 156"/>
                  <a:gd name="T29" fmla="*/ 196 h 222"/>
                  <a:gd name="T30" fmla="*/ 13 w 156"/>
                  <a:gd name="T31" fmla="*/ 216 h 222"/>
                  <a:gd name="T32" fmla="*/ 26 w 156"/>
                  <a:gd name="T33" fmla="*/ 222 h 222"/>
                  <a:gd name="T34" fmla="*/ 65 w 156"/>
                  <a:gd name="T35" fmla="*/ 216 h 222"/>
                  <a:gd name="T36" fmla="*/ 85 w 156"/>
                  <a:gd name="T37" fmla="*/ 183 h 222"/>
                  <a:gd name="T38" fmla="*/ 91 w 156"/>
                  <a:gd name="T39" fmla="*/ 190 h 222"/>
                  <a:gd name="T40" fmla="*/ 78 w 156"/>
                  <a:gd name="T41" fmla="*/ 124 h 222"/>
                  <a:gd name="T42" fmla="*/ 91 w 156"/>
                  <a:gd name="T43" fmla="*/ 111 h 222"/>
                  <a:gd name="T44" fmla="*/ 111 w 156"/>
                  <a:gd name="T45" fmla="*/ 131 h 222"/>
                  <a:gd name="T46" fmla="*/ 124 w 156"/>
                  <a:gd name="T47" fmla="*/ 131 h 222"/>
                  <a:gd name="T48" fmla="*/ 137 w 156"/>
                  <a:gd name="T49" fmla="*/ 92 h 222"/>
                  <a:gd name="T50" fmla="*/ 150 w 156"/>
                  <a:gd name="T51" fmla="*/ 92 h 222"/>
                  <a:gd name="T52" fmla="*/ 156 w 156"/>
                  <a:gd name="T53" fmla="*/ 78 h 222"/>
                  <a:gd name="T54" fmla="*/ 156 w 156"/>
                  <a:gd name="T55" fmla="*/ 26 h 222"/>
                  <a:gd name="T56" fmla="*/ 137 w 156"/>
                  <a:gd name="T57" fmla="*/ 26 h 222"/>
                  <a:gd name="T58" fmla="*/ 130 w 156"/>
                  <a:gd name="T59" fmla="*/ 0 h 2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222"/>
                  <a:gd name="T92" fmla="*/ 156 w 156"/>
                  <a:gd name="T93" fmla="*/ 222 h 2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222">
                    <a:moveTo>
                      <a:pt x="130" y="0"/>
                    </a:moveTo>
                    <a:lnTo>
                      <a:pt x="117" y="39"/>
                    </a:lnTo>
                    <a:lnTo>
                      <a:pt x="98" y="52"/>
                    </a:lnTo>
                    <a:lnTo>
                      <a:pt x="98" y="92"/>
                    </a:lnTo>
                    <a:lnTo>
                      <a:pt x="85" y="105"/>
                    </a:lnTo>
                    <a:lnTo>
                      <a:pt x="72" y="92"/>
                    </a:lnTo>
                    <a:lnTo>
                      <a:pt x="78" y="59"/>
                    </a:lnTo>
                    <a:lnTo>
                      <a:pt x="39" y="65"/>
                    </a:lnTo>
                    <a:lnTo>
                      <a:pt x="39" y="78"/>
                    </a:lnTo>
                    <a:lnTo>
                      <a:pt x="32" y="105"/>
                    </a:lnTo>
                    <a:lnTo>
                      <a:pt x="19" y="118"/>
                    </a:lnTo>
                    <a:lnTo>
                      <a:pt x="32" y="131"/>
                    </a:lnTo>
                    <a:lnTo>
                      <a:pt x="19" y="137"/>
                    </a:lnTo>
                    <a:lnTo>
                      <a:pt x="0" y="170"/>
                    </a:lnTo>
                    <a:lnTo>
                      <a:pt x="6" y="196"/>
                    </a:lnTo>
                    <a:lnTo>
                      <a:pt x="13" y="216"/>
                    </a:lnTo>
                    <a:lnTo>
                      <a:pt x="26" y="222"/>
                    </a:lnTo>
                    <a:lnTo>
                      <a:pt x="65" y="216"/>
                    </a:lnTo>
                    <a:lnTo>
                      <a:pt x="85" y="183"/>
                    </a:lnTo>
                    <a:lnTo>
                      <a:pt x="91" y="190"/>
                    </a:lnTo>
                    <a:lnTo>
                      <a:pt x="78" y="124"/>
                    </a:lnTo>
                    <a:lnTo>
                      <a:pt x="91" y="111"/>
                    </a:lnTo>
                    <a:lnTo>
                      <a:pt x="111" y="131"/>
                    </a:lnTo>
                    <a:lnTo>
                      <a:pt x="124" y="131"/>
                    </a:lnTo>
                    <a:lnTo>
                      <a:pt x="137" y="92"/>
                    </a:lnTo>
                    <a:lnTo>
                      <a:pt x="150" y="92"/>
                    </a:lnTo>
                    <a:lnTo>
                      <a:pt x="156" y="78"/>
                    </a:lnTo>
                    <a:lnTo>
                      <a:pt x="156" y="26"/>
                    </a:lnTo>
                    <a:lnTo>
                      <a:pt x="137" y="26"/>
                    </a:lnTo>
                    <a:lnTo>
                      <a:pt x="13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27" name="Freeform 107">
                <a:extLst>
                  <a:ext uri="{FF2B5EF4-FFF2-40B4-BE49-F238E27FC236}">
                    <a16:creationId xmlns:a16="http://schemas.microsoft.com/office/drawing/2014/main" id="{7C5FF374-813D-449B-8E58-36B0658DF780}"/>
                  </a:ext>
                </a:extLst>
              </p:cNvPr>
              <p:cNvSpPr>
                <a:spLocks noChangeAspect="1"/>
              </p:cNvSpPr>
              <p:nvPr/>
            </p:nvSpPr>
            <p:spPr bwMode="auto">
              <a:xfrm>
                <a:off x="2266" y="2420"/>
                <a:ext cx="137" cy="210"/>
              </a:xfrm>
              <a:custGeom>
                <a:avLst/>
                <a:gdLst>
                  <a:gd name="T0" fmla="*/ 7 w 137"/>
                  <a:gd name="T1" fmla="*/ 0 h 210"/>
                  <a:gd name="T2" fmla="*/ 20 w 137"/>
                  <a:gd name="T3" fmla="*/ 85 h 210"/>
                  <a:gd name="T4" fmla="*/ 0 w 137"/>
                  <a:gd name="T5" fmla="*/ 92 h 210"/>
                  <a:gd name="T6" fmla="*/ 0 w 137"/>
                  <a:gd name="T7" fmla="*/ 112 h 210"/>
                  <a:gd name="T8" fmla="*/ 20 w 137"/>
                  <a:gd name="T9" fmla="*/ 125 h 210"/>
                  <a:gd name="T10" fmla="*/ 0 w 137"/>
                  <a:gd name="T11" fmla="*/ 144 h 210"/>
                  <a:gd name="T12" fmla="*/ 7 w 137"/>
                  <a:gd name="T13" fmla="*/ 157 h 210"/>
                  <a:gd name="T14" fmla="*/ 26 w 137"/>
                  <a:gd name="T15" fmla="*/ 144 h 210"/>
                  <a:gd name="T16" fmla="*/ 46 w 137"/>
                  <a:gd name="T17" fmla="*/ 164 h 210"/>
                  <a:gd name="T18" fmla="*/ 26 w 137"/>
                  <a:gd name="T19" fmla="*/ 183 h 210"/>
                  <a:gd name="T20" fmla="*/ 26 w 137"/>
                  <a:gd name="T21" fmla="*/ 197 h 210"/>
                  <a:gd name="T22" fmla="*/ 46 w 137"/>
                  <a:gd name="T23" fmla="*/ 210 h 210"/>
                  <a:gd name="T24" fmla="*/ 46 w 137"/>
                  <a:gd name="T25" fmla="*/ 197 h 210"/>
                  <a:gd name="T26" fmla="*/ 65 w 137"/>
                  <a:gd name="T27" fmla="*/ 138 h 210"/>
                  <a:gd name="T28" fmla="*/ 78 w 137"/>
                  <a:gd name="T29" fmla="*/ 131 h 210"/>
                  <a:gd name="T30" fmla="*/ 85 w 137"/>
                  <a:gd name="T31" fmla="*/ 92 h 210"/>
                  <a:gd name="T32" fmla="*/ 105 w 137"/>
                  <a:gd name="T33" fmla="*/ 92 h 210"/>
                  <a:gd name="T34" fmla="*/ 118 w 137"/>
                  <a:gd name="T35" fmla="*/ 118 h 210"/>
                  <a:gd name="T36" fmla="*/ 124 w 137"/>
                  <a:gd name="T37" fmla="*/ 144 h 210"/>
                  <a:gd name="T38" fmla="*/ 137 w 137"/>
                  <a:gd name="T39" fmla="*/ 144 h 210"/>
                  <a:gd name="T40" fmla="*/ 137 w 137"/>
                  <a:gd name="T41" fmla="*/ 125 h 210"/>
                  <a:gd name="T42" fmla="*/ 124 w 137"/>
                  <a:gd name="T43" fmla="*/ 59 h 210"/>
                  <a:gd name="T44" fmla="*/ 118 w 137"/>
                  <a:gd name="T45" fmla="*/ 53 h 210"/>
                  <a:gd name="T46" fmla="*/ 105 w 137"/>
                  <a:gd name="T47" fmla="*/ 66 h 210"/>
                  <a:gd name="T48" fmla="*/ 78 w 137"/>
                  <a:gd name="T49" fmla="*/ 66 h 210"/>
                  <a:gd name="T50" fmla="*/ 85 w 137"/>
                  <a:gd name="T51" fmla="*/ 33 h 210"/>
                  <a:gd name="T52" fmla="*/ 65 w 137"/>
                  <a:gd name="T53" fmla="*/ 27 h 210"/>
                  <a:gd name="T54" fmla="*/ 46 w 137"/>
                  <a:gd name="T55" fmla="*/ 40 h 210"/>
                  <a:gd name="T56" fmla="*/ 33 w 137"/>
                  <a:gd name="T57" fmla="*/ 20 h 210"/>
                  <a:gd name="T58" fmla="*/ 26 w 137"/>
                  <a:gd name="T59" fmla="*/ 7 h 210"/>
                  <a:gd name="T60" fmla="*/ 7 w 137"/>
                  <a:gd name="T61" fmla="*/ 0 h 2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7"/>
                  <a:gd name="T94" fmla="*/ 0 h 210"/>
                  <a:gd name="T95" fmla="*/ 137 w 137"/>
                  <a:gd name="T96" fmla="*/ 210 h 2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7" h="210">
                    <a:moveTo>
                      <a:pt x="7" y="0"/>
                    </a:moveTo>
                    <a:lnTo>
                      <a:pt x="20" y="85"/>
                    </a:lnTo>
                    <a:lnTo>
                      <a:pt x="0" y="92"/>
                    </a:lnTo>
                    <a:lnTo>
                      <a:pt x="0" y="112"/>
                    </a:lnTo>
                    <a:lnTo>
                      <a:pt x="20" y="125"/>
                    </a:lnTo>
                    <a:lnTo>
                      <a:pt x="0" y="144"/>
                    </a:lnTo>
                    <a:lnTo>
                      <a:pt x="7" y="157"/>
                    </a:lnTo>
                    <a:lnTo>
                      <a:pt x="26" y="144"/>
                    </a:lnTo>
                    <a:lnTo>
                      <a:pt x="46" y="164"/>
                    </a:lnTo>
                    <a:lnTo>
                      <a:pt x="26" y="183"/>
                    </a:lnTo>
                    <a:lnTo>
                      <a:pt x="26" y="197"/>
                    </a:lnTo>
                    <a:lnTo>
                      <a:pt x="46" y="210"/>
                    </a:lnTo>
                    <a:lnTo>
                      <a:pt x="46" y="197"/>
                    </a:lnTo>
                    <a:lnTo>
                      <a:pt x="65" y="138"/>
                    </a:lnTo>
                    <a:lnTo>
                      <a:pt x="78" y="131"/>
                    </a:lnTo>
                    <a:lnTo>
                      <a:pt x="85" y="92"/>
                    </a:lnTo>
                    <a:lnTo>
                      <a:pt x="105" y="92"/>
                    </a:lnTo>
                    <a:lnTo>
                      <a:pt x="118" y="118"/>
                    </a:lnTo>
                    <a:lnTo>
                      <a:pt x="124" y="144"/>
                    </a:lnTo>
                    <a:lnTo>
                      <a:pt x="137" y="144"/>
                    </a:lnTo>
                    <a:lnTo>
                      <a:pt x="137" y="125"/>
                    </a:lnTo>
                    <a:lnTo>
                      <a:pt x="124" y="59"/>
                    </a:lnTo>
                    <a:lnTo>
                      <a:pt x="118" y="53"/>
                    </a:lnTo>
                    <a:lnTo>
                      <a:pt x="105" y="66"/>
                    </a:lnTo>
                    <a:lnTo>
                      <a:pt x="78" y="66"/>
                    </a:lnTo>
                    <a:lnTo>
                      <a:pt x="85" y="33"/>
                    </a:lnTo>
                    <a:lnTo>
                      <a:pt x="65" y="27"/>
                    </a:lnTo>
                    <a:lnTo>
                      <a:pt x="46" y="40"/>
                    </a:lnTo>
                    <a:lnTo>
                      <a:pt x="33" y="20"/>
                    </a:lnTo>
                    <a:lnTo>
                      <a:pt x="26" y="7"/>
                    </a:lnTo>
                    <a:lnTo>
                      <a:pt x="7"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28" name="Freeform 108">
                <a:extLst>
                  <a:ext uri="{FF2B5EF4-FFF2-40B4-BE49-F238E27FC236}">
                    <a16:creationId xmlns:a16="http://schemas.microsoft.com/office/drawing/2014/main" id="{67E32F6F-9A7F-4002-9E02-4078AD130858}"/>
                  </a:ext>
                </a:extLst>
              </p:cNvPr>
              <p:cNvSpPr>
                <a:spLocks noChangeAspect="1"/>
              </p:cNvSpPr>
              <p:nvPr/>
            </p:nvSpPr>
            <p:spPr bwMode="auto">
              <a:xfrm>
                <a:off x="627" y="2930"/>
                <a:ext cx="124" cy="190"/>
              </a:xfrm>
              <a:custGeom>
                <a:avLst/>
                <a:gdLst>
                  <a:gd name="T0" fmla="*/ 46 w 124"/>
                  <a:gd name="T1" fmla="*/ 0 h 190"/>
                  <a:gd name="T2" fmla="*/ 33 w 124"/>
                  <a:gd name="T3" fmla="*/ 7 h 190"/>
                  <a:gd name="T4" fmla="*/ 0 w 124"/>
                  <a:gd name="T5" fmla="*/ 72 h 190"/>
                  <a:gd name="T6" fmla="*/ 6 w 124"/>
                  <a:gd name="T7" fmla="*/ 98 h 190"/>
                  <a:gd name="T8" fmla="*/ 0 w 124"/>
                  <a:gd name="T9" fmla="*/ 105 h 190"/>
                  <a:gd name="T10" fmla="*/ 0 w 124"/>
                  <a:gd name="T11" fmla="*/ 144 h 190"/>
                  <a:gd name="T12" fmla="*/ 33 w 124"/>
                  <a:gd name="T13" fmla="*/ 190 h 190"/>
                  <a:gd name="T14" fmla="*/ 33 w 124"/>
                  <a:gd name="T15" fmla="*/ 157 h 190"/>
                  <a:gd name="T16" fmla="*/ 33 w 124"/>
                  <a:gd name="T17" fmla="*/ 144 h 190"/>
                  <a:gd name="T18" fmla="*/ 20 w 124"/>
                  <a:gd name="T19" fmla="*/ 118 h 190"/>
                  <a:gd name="T20" fmla="*/ 33 w 124"/>
                  <a:gd name="T21" fmla="*/ 105 h 190"/>
                  <a:gd name="T22" fmla="*/ 20 w 124"/>
                  <a:gd name="T23" fmla="*/ 72 h 190"/>
                  <a:gd name="T24" fmla="*/ 39 w 124"/>
                  <a:gd name="T25" fmla="*/ 20 h 190"/>
                  <a:gd name="T26" fmla="*/ 85 w 124"/>
                  <a:gd name="T27" fmla="*/ 20 h 190"/>
                  <a:gd name="T28" fmla="*/ 111 w 124"/>
                  <a:gd name="T29" fmla="*/ 59 h 190"/>
                  <a:gd name="T30" fmla="*/ 124 w 124"/>
                  <a:gd name="T31" fmla="*/ 66 h 190"/>
                  <a:gd name="T32" fmla="*/ 124 w 124"/>
                  <a:gd name="T33" fmla="*/ 53 h 190"/>
                  <a:gd name="T34" fmla="*/ 91 w 124"/>
                  <a:gd name="T35" fmla="*/ 13 h 190"/>
                  <a:gd name="T36" fmla="*/ 46 w 124"/>
                  <a:gd name="T37" fmla="*/ 0 h 1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190"/>
                  <a:gd name="T59" fmla="*/ 124 w 124"/>
                  <a:gd name="T60" fmla="*/ 190 h 1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190">
                    <a:moveTo>
                      <a:pt x="46" y="0"/>
                    </a:moveTo>
                    <a:lnTo>
                      <a:pt x="33" y="7"/>
                    </a:lnTo>
                    <a:lnTo>
                      <a:pt x="0" y="72"/>
                    </a:lnTo>
                    <a:lnTo>
                      <a:pt x="6" y="98"/>
                    </a:lnTo>
                    <a:lnTo>
                      <a:pt x="0" y="105"/>
                    </a:lnTo>
                    <a:lnTo>
                      <a:pt x="0" y="144"/>
                    </a:lnTo>
                    <a:lnTo>
                      <a:pt x="33" y="190"/>
                    </a:lnTo>
                    <a:lnTo>
                      <a:pt x="33" y="157"/>
                    </a:lnTo>
                    <a:lnTo>
                      <a:pt x="33" y="144"/>
                    </a:lnTo>
                    <a:lnTo>
                      <a:pt x="20" y="118"/>
                    </a:lnTo>
                    <a:lnTo>
                      <a:pt x="33" y="105"/>
                    </a:lnTo>
                    <a:lnTo>
                      <a:pt x="20" y="72"/>
                    </a:lnTo>
                    <a:lnTo>
                      <a:pt x="39" y="20"/>
                    </a:lnTo>
                    <a:lnTo>
                      <a:pt x="85" y="20"/>
                    </a:lnTo>
                    <a:lnTo>
                      <a:pt x="111" y="59"/>
                    </a:lnTo>
                    <a:lnTo>
                      <a:pt x="124" y="66"/>
                    </a:lnTo>
                    <a:lnTo>
                      <a:pt x="124" y="53"/>
                    </a:lnTo>
                    <a:lnTo>
                      <a:pt x="91" y="13"/>
                    </a:lnTo>
                    <a:lnTo>
                      <a:pt x="46"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29" name="Freeform 109">
                <a:extLst>
                  <a:ext uri="{FF2B5EF4-FFF2-40B4-BE49-F238E27FC236}">
                    <a16:creationId xmlns:a16="http://schemas.microsoft.com/office/drawing/2014/main" id="{DC4C1DA3-59C6-41AC-87A7-83CFFC6904EC}"/>
                  </a:ext>
                </a:extLst>
              </p:cNvPr>
              <p:cNvSpPr>
                <a:spLocks noChangeAspect="1"/>
              </p:cNvSpPr>
              <p:nvPr/>
            </p:nvSpPr>
            <p:spPr bwMode="auto">
              <a:xfrm>
                <a:off x="2514" y="1950"/>
                <a:ext cx="124" cy="183"/>
              </a:xfrm>
              <a:custGeom>
                <a:avLst/>
                <a:gdLst>
                  <a:gd name="T0" fmla="*/ 13 w 124"/>
                  <a:gd name="T1" fmla="*/ 0 h 183"/>
                  <a:gd name="T2" fmla="*/ 0 w 124"/>
                  <a:gd name="T3" fmla="*/ 26 h 183"/>
                  <a:gd name="T4" fmla="*/ 20 w 124"/>
                  <a:gd name="T5" fmla="*/ 65 h 183"/>
                  <a:gd name="T6" fmla="*/ 33 w 124"/>
                  <a:gd name="T7" fmla="*/ 78 h 183"/>
                  <a:gd name="T8" fmla="*/ 26 w 124"/>
                  <a:gd name="T9" fmla="*/ 98 h 183"/>
                  <a:gd name="T10" fmla="*/ 72 w 124"/>
                  <a:gd name="T11" fmla="*/ 137 h 183"/>
                  <a:gd name="T12" fmla="*/ 79 w 124"/>
                  <a:gd name="T13" fmla="*/ 163 h 183"/>
                  <a:gd name="T14" fmla="*/ 92 w 124"/>
                  <a:gd name="T15" fmla="*/ 183 h 183"/>
                  <a:gd name="T16" fmla="*/ 92 w 124"/>
                  <a:gd name="T17" fmla="*/ 157 h 183"/>
                  <a:gd name="T18" fmla="*/ 105 w 124"/>
                  <a:gd name="T19" fmla="*/ 144 h 183"/>
                  <a:gd name="T20" fmla="*/ 124 w 124"/>
                  <a:gd name="T21" fmla="*/ 137 h 183"/>
                  <a:gd name="T22" fmla="*/ 92 w 124"/>
                  <a:gd name="T23" fmla="*/ 104 h 183"/>
                  <a:gd name="T24" fmla="*/ 66 w 124"/>
                  <a:gd name="T25" fmla="*/ 111 h 183"/>
                  <a:gd name="T26" fmla="*/ 53 w 124"/>
                  <a:gd name="T27" fmla="*/ 104 h 183"/>
                  <a:gd name="T28" fmla="*/ 66 w 124"/>
                  <a:gd name="T29" fmla="*/ 85 h 183"/>
                  <a:gd name="T30" fmla="*/ 53 w 124"/>
                  <a:gd name="T31" fmla="*/ 78 h 183"/>
                  <a:gd name="T32" fmla="*/ 53 w 124"/>
                  <a:gd name="T33" fmla="*/ 52 h 183"/>
                  <a:gd name="T34" fmla="*/ 13 w 124"/>
                  <a:gd name="T35" fmla="*/ 0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4"/>
                  <a:gd name="T55" fmla="*/ 0 h 183"/>
                  <a:gd name="T56" fmla="*/ 124 w 124"/>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4" h="183">
                    <a:moveTo>
                      <a:pt x="13" y="0"/>
                    </a:moveTo>
                    <a:lnTo>
                      <a:pt x="0" y="26"/>
                    </a:lnTo>
                    <a:lnTo>
                      <a:pt x="20" y="65"/>
                    </a:lnTo>
                    <a:lnTo>
                      <a:pt x="33" y="78"/>
                    </a:lnTo>
                    <a:lnTo>
                      <a:pt x="26" y="98"/>
                    </a:lnTo>
                    <a:lnTo>
                      <a:pt x="72" y="137"/>
                    </a:lnTo>
                    <a:lnTo>
                      <a:pt x="79" y="163"/>
                    </a:lnTo>
                    <a:lnTo>
                      <a:pt x="92" y="183"/>
                    </a:lnTo>
                    <a:lnTo>
                      <a:pt x="92" y="157"/>
                    </a:lnTo>
                    <a:lnTo>
                      <a:pt x="105" y="144"/>
                    </a:lnTo>
                    <a:lnTo>
                      <a:pt x="124" y="137"/>
                    </a:lnTo>
                    <a:lnTo>
                      <a:pt x="92" y="104"/>
                    </a:lnTo>
                    <a:lnTo>
                      <a:pt x="66" y="111"/>
                    </a:lnTo>
                    <a:lnTo>
                      <a:pt x="53" y="104"/>
                    </a:lnTo>
                    <a:lnTo>
                      <a:pt x="66" y="85"/>
                    </a:lnTo>
                    <a:lnTo>
                      <a:pt x="53" y="78"/>
                    </a:lnTo>
                    <a:lnTo>
                      <a:pt x="53" y="52"/>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30" name="Freeform 110">
                <a:extLst>
                  <a:ext uri="{FF2B5EF4-FFF2-40B4-BE49-F238E27FC236}">
                    <a16:creationId xmlns:a16="http://schemas.microsoft.com/office/drawing/2014/main" id="{6DE7FC03-9A2F-4352-828F-8E16BE68F74C}"/>
                  </a:ext>
                </a:extLst>
              </p:cNvPr>
              <p:cNvSpPr>
                <a:spLocks noChangeAspect="1"/>
              </p:cNvSpPr>
              <p:nvPr/>
            </p:nvSpPr>
            <p:spPr bwMode="auto">
              <a:xfrm>
                <a:off x="895" y="2871"/>
                <a:ext cx="65" cy="157"/>
              </a:xfrm>
              <a:custGeom>
                <a:avLst/>
                <a:gdLst>
                  <a:gd name="T0" fmla="*/ 32 w 65"/>
                  <a:gd name="T1" fmla="*/ 0 h 157"/>
                  <a:gd name="T2" fmla="*/ 19 w 65"/>
                  <a:gd name="T3" fmla="*/ 7 h 157"/>
                  <a:gd name="T4" fmla="*/ 0 w 65"/>
                  <a:gd name="T5" fmla="*/ 27 h 157"/>
                  <a:gd name="T6" fmla="*/ 0 w 65"/>
                  <a:gd name="T7" fmla="*/ 72 h 157"/>
                  <a:gd name="T8" fmla="*/ 26 w 65"/>
                  <a:gd name="T9" fmla="*/ 92 h 157"/>
                  <a:gd name="T10" fmla="*/ 19 w 65"/>
                  <a:gd name="T11" fmla="*/ 112 h 157"/>
                  <a:gd name="T12" fmla="*/ 32 w 65"/>
                  <a:gd name="T13" fmla="*/ 118 h 157"/>
                  <a:gd name="T14" fmla="*/ 39 w 65"/>
                  <a:gd name="T15" fmla="*/ 144 h 157"/>
                  <a:gd name="T16" fmla="*/ 52 w 65"/>
                  <a:gd name="T17" fmla="*/ 157 h 157"/>
                  <a:gd name="T18" fmla="*/ 65 w 65"/>
                  <a:gd name="T19" fmla="*/ 151 h 157"/>
                  <a:gd name="T20" fmla="*/ 65 w 65"/>
                  <a:gd name="T21" fmla="*/ 125 h 157"/>
                  <a:gd name="T22" fmla="*/ 58 w 65"/>
                  <a:gd name="T23" fmla="*/ 112 h 157"/>
                  <a:gd name="T24" fmla="*/ 58 w 65"/>
                  <a:gd name="T25" fmla="*/ 79 h 157"/>
                  <a:gd name="T26" fmla="*/ 26 w 65"/>
                  <a:gd name="T27" fmla="*/ 66 h 157"/>
                  <a:gd name="T28" fmla="*/ 19 w 65"/>
                  <a:gd name="T29" fmla="*/ 53 h 157"/>
                  <a:gd name="T30" fmla="*/ 32 w 65"/>
                  <a:gd name="T31" fmla="*/ 40 h 157"/>
                  <a:gd name="T32" fmla="*/ 39 w 65"/>
                  <a:gd name="T33" fmla="*/ 20 h 157"/>
                  <a:gd name="T34" fmla="*/ 45 w 65"/>
                  <a:gd name="T35" fmla="*/ 0 h 157"/>
                  <a:gd name="T36" fmla="*/ 32 w 65"/>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157"/>
                  <a:gd name="T59" fmla="*/ 65 w 65"/>
                  <a:gd name="T60" fmla="*/ 157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157">
                    <a:moveTo>
                      <a:pt x="32" y="0"/>
                    </a:moveTo>
                    <a:lnTo>
                      <a:pt x="19" y="7"/>
                    </a:lnTo>
                    <a:lnTo>
                      <a:pt x="0" y="27"/>
                    </a:lnTo>
                    <a:lnTo>
                      <a:pt x="0" y="72"/>
                    </a:lnTo>
                    <a:lnTo>
                      <a:pt x="26" y="92"/>
                    </a:lnTo>
                    <a:lnTo>
                      <a:pt x="19" y="112"/>
                    </a:lnTo>
                    <a:lnTo>
                      <a:pt x="32" y="118"/>
                    </a:lnTo>
                    <a:lnTo>
                      <a:pt x="39" y="144"/>
                    </a:lnTo>
                    <a:lnTo>
                      <a:pt x="52" y="157"/>
                    </a:lnTo>
                    <a:lnTo>
                      <a:pt x="65" y="151"/>
                    </a:lnTo>
                    <a:lnTo>
                      <a:pt x="65" y="125"/>
                    </a:lnTo>
                    <a:lnTo>
                      <a:pt x="58" y="112"/>
                    </a:lnTo>
                    <a:lnTo>
                      <a:pt x="58" y="79"/>
                    </a:lnTo>
                    <a:lnTo>
                      <a:pt x="26" y="66"/>
                    </a:lnTo>
                    <a:lnTo>
                      <a:pt x="19" y="53"/>
                    </a:lnTo>
                    <a:lnTo>
                      <a:pt x="32" y="40"/>
                    </a:lnTo>
                    <a:lnTo>
                      <a:pt x="39" y="20"/>
                    </a:lnTo>
                    <a:lnTo>
                      <a:pt x="45" y="0"/>
                    </a:lnTo>
                    <a:lnTo>
                      <a:pt x="32"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31" name="Freeform 111">
                <a:extLst>
                  <a:ext uri="{FF2B5EF4-FFF2-40B4-BE49-F238E27FC236}">
                    <a16:creationId xmlns:a16="http://schemas.microsoft.com/office/drawing/2014/main" id="{4C1215BF-A82C-4F2D-97B9-4FD9F717F717}"/>
                  </a:ext>
                </a:extLst>
              </p:cNvPr>
              <p:cNvSpPr>
                <a:spLocks noChangeAspect="1"/>
              </p:cNvSpPr>
              <p:nvPr/>
            </p:nvSpPr>
            <p:spPr bwMode="auto">
              <a:xfrm>
                <a:off x="999" y="1956"/>
                <a:ext cx="105" cy="157"/>
              </a:xfrm>
              <a:custGeom>
                <a:avLst/>
                <a:gdLst>
                  <a:gd name="T0" fmla="*/ 59 w 105"/>
                  <a:gd name="T1" fmla="*/ 0 h 157"/>
                  <a:gd name="T2" fmla="*/ 46 w 105"/>
                  <a:gd name="T3" fmla="*/ 20 h 157"/>
                  <a:gd name="T4" fmla="*/ 52 w 105"/>
                  <a:gd name="T5" fmla="*/ 46 h 157"/>
                  <a:gd name="T6" fmla="*/ 39 w 105"/>
                  <a:gd name="T7" fmla="*/ 59 h 157"/>
                  <a:gd name="T8" fmla="*/ 46 w 105"/>
                  <a:gd name="T9" fmla="*/ 85 h 157"/>
                  <a:gd name="T10" fmla="*/ 39 w 105"/>
                  <a:gd name="T11" fmla="*/ 111 h 157"/>
                  <a:gd name="T12" fmla="*/ 13 w 105"/>
                  <a:gd name="T13" fmla="*/ 98 h 157"/>
                  <a:gd name="T14" fmla="*/ 0 w 105"/>
                  <a:gd name="T15" fmla="*/ 111 h 157"/>
                  <a:gd name="T16" fmla="*/ 33 w 105"/>
                  <a:gd name="T17" fmla="*/ 131 h 157"/>
                  <a:gd name="T18" fmla="*/ 33 w 105"/>
                  <a:gd name="T19" fmla="*/ 144 h 157"/>
                  <a:gd name="T20" fmla="*/ 39 w 105"/>
                  <a:gd name="T21" fmla="*/ 157 h 157"/>
                  <a:gd name="T22" fmla="*/ 59 w 105"/>
                  <a:gd name="T23" fmla="*/ 131 h 157"/>
                  <a:gd name="T24" fmla="*/ 79 w 105"/>
                  <a:gd name="T25" fmla="*/ 138 h 157"/>
                  <a:gd name="T26" fmla="*/ 79 w 105"/>
                  <a:gd name="T27" fmla="*/ 125 h 157"/>
                  <a:gd name="T28" fmla="*/ 85 w 105"/>
                  <a:gd name="T29" fmla="*/ 111 h 157"/>
                  <a:gd name="T30" fmla="*/ 79 w 105"/>
                  <a:gd name="T31" fmla="*/ 98 h 157"/>
                  <a:gd name="T32" fmla="*/ 92 w 105"/>
                  <a:gd name="T33" fmla="*/ 79 h 157"/>
                  <a:gd name="T34" fmla="*/ 72 w 105"/>
                  <a:gd name="T35" fmla="*/ 72 h 157"/>
                  <a:gd name="T36" fmla="*/ 105 w 105"/>
                  <a:gd name="T37" fmla="*/ 46 h 157"/>
                  <a:gd name="T38" fmla="*/ 98 w 105"/>
                  <a:gd name="T39" fmla="*/ 20 h 157"/>
                  <a:gd name="T40" fmla="*/ 65 w 105"/>
                  <a:gd name="T41" fmla="*/ 20 h 157"/>
                  <a:gd name="T42" fmla="*/ 79 w 105"/>
                  <a:gd name="T43" fmla="*/ 7 h 157"/>
                  <a:gd name="T44" fmla="*/ 59 w 105"/>
                  <a:gd name="T45" fmla="*/ 0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
                  <a:gd name="T70" fmla="*/ 0 h 157"/>
                  <a:gd name="T71" fmla="*/ 105 w 105"/>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 h="157">
                    <a:moveTo>
                      <a:pt x="59" y="0"/>
                    </a:moveTo>
                    <a:lnTo>
                      <a:pt x="46" y="20"/>
                    </a:lnTo>
                    <a:lnTo>
                      <a:pt x="52" y="46"/>
                    </a:lnTo>
                    <a:lnTo>
                      <a:pt x="39" y="59"/>
                    </a:lnTo>
                    <a:lnTo>
                      <a:pt x="46" y="85"/>
                    </a:lnTo>
                    <a:lnTo>
                      <a:pt x="39" y="111"/>
                    </a:lnTo>
                    <a:lnTo>
                      <a:pt x="13" y="98"/>
                    </a:lnTo>
                    <a:lnTo>
                      <a:pt x="0" y="111"/>
                    </a:lnTo>
                    <a:lnTo>
                      <a:pt x="33" y="131"/>
                    </a:lnTo>
                    <a:lnTo>
                      <a:pt x="33" y="144"/>
                    </a:lnTo>
                    <a:lnTo>
                      <a:pt x="39" y="157"/>
                    </a:lnTo>
                    <a:lnTo>
                      <a:pt x="59" y="131"/>
                    </a:lnTo>
                    <a:lnTo>
                      <a:pt x="79" y="138"/>
                    </a:lnTo>
                    <a:lnTo>
                      <a:pt x="79" y="125"/>
                    </a:lnTo>
                    <a:lnTo>
                      <a:pt x="85" y="111"/>
                    </a:lnTo>
                    <a:lnTo>
                      <a:pt x="79" y="98"/>
                    </a:lnTo>
                    <a:lnTo>
                      <a:pt x="92" y="79"/>
                    </a:lnTo>
                    <a:lnTo>
                      <a:pt x="72" y="72"/>
                    </a:lnTo>
                    <a:lnTo>
                      <a:pt x="105" y="46"/>
                    </a:lnTo>
                    <a:lnTo>
                      <a:pt x="98" y="20"/>
                    </a:lnTo>
                    <a:lnTo>
                      <a:pt x="65" y="20"/>
                    </a:lnTo>
                    <a:lnTo>
                      <a:pt x="79" y="7"/>
                    </a:lnTo>
                    <a:lnTo>
                      <a:pt x="59"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32" name="Freeform 112">
                <a:extLst>
                  <a:ext uri="{FF2B5EF4-FFF2-40B4-BE49-F238E27FC236}">
                    <a16:creationId xmlns:a16="http://schemas.microsoft.com/office/drawing/2014/main" id="{827FB75D-8D61-49F4-8E9D-C6481ADE11CE}"/>
                  </a:ext>
                </a:extLst>
              </p:cNvPr>
              <p:cNvSpPr>
                <a:spLocks noChangeAspect="1"/>
              </p:cNvSpPr>
              <p:nvPr/>
            </p:nvSpPr>
            <p:spPr bwMode="auto">
              <a:xfrm>
                <a:off x="836" y="2401"/>
                <a:ext cx="111" cy="150"/>
              </a:xfrm>
              <a:custGeom>
                <a:avLst/>
                <a:gdLst>
                  <a:gd name="T0" fmla="*/ 19 w 111"/>
                  <a:gd name="T1" fmla="*/ 85 h 150"/>
                  <a:gd name="T2" fmla="*/ 13 w 111"/>
                  <a:gd name="T3" fmla="*/ 65 h 150"/>
                  <a:gd name="T4" fmla="*/ 19 w 111"/>
                  <a:gd name="T5" fmla="*/ 46 h 150"/>
                  <a:gd name="T6" fmla="*/ 13 w 111"/>
                  <a:gd name="T7" fmla="*/ 13 h 150"/>
                  <a:gd name="T8" fmla="*/ 26 w 111"/>
                  <a:gd name="T9" fmla="*/ 0 h 150"/>
                  <a:gd name="T10" fmla="*/ 65 w 111"/>
                  <a:gd name="T11" fmla="*/ 0 h 150"/>
                  <a:gd name="T12" fmla="*/ 52 w 111"/>
                  <a:gd name="T13" fmla="*/ 13 h 150"/>
                  <a:gd name="T14" fmla="*/ 46 w 111"/>
                  <a:gd name="T15" fmla="*/ 46 h 150"/>
                  <a:gd name="T16" fmla="*/ 52 w 111"/>
                  <a:gd name="T17" fmla="*/ 85 h 150"/>
                  <a:gd name="T18" fmla="*/ 39 w 111"/>
                  <a:gd name="T19" fmla="*/ 98 h 150"/>
                  <a:gd name="T20" fmla="*/ 52 w 111"/>
                  <a:gd name="T21" fmla="*/ 117 h 150"/>
                  <a:gd name="T22" fmla="*/ 65 w 111"/>
                  <a:gd name="T23" fmla="*/ 104 h 150"/>
                  <a:gd name="T24" fmla="*/ 78 w 111"/>
                  <a:gd name="T25" fmla="*/ 104 h 150"/>
                  <a:gd name="T26" fmla="*/ 111 w 111"/>
                  <a:gd name="T27" fmla="*/ 117 h 150"/>
                  <a:gd name="T28" fmla="*/ 104 w 111"/>
                  <a:gd name="T29" fmla="*/ 150 h 150"/>
                  <a:gd name="T30" fmla="*/ 91 w 111"/>
                  <a:gd name="T31" fmla="*/ 150 h 150"/>
                  <a:gd name="T32" fmla="*/ 91 w 111"/>
                  <a:gd name="T33" fmla="*/ 144 h 150"/>
                  <a:gd name="T34" fmla="*/ 65 w 111"/>
                  <a:gd name="T35" fmla="*/ 150 h 150"/>
                  <a:gd name="T36" fmla="*/ 52 w 111"/>
                  <a:gd name="T37" fmla="*/ 131 h 150"/>
                  <a:gd name="T38" fmla="*/ 13 w 111"/>
                  <a:gd name="T39" fmla="*/ 137 h 150"/>
                  <a:gd name="T40" fmla="*/ 0 w 111"/>
                  <a:gd name="T41" fmla="*/ 98 h 150"/>
                  <a:gd name="T42" fmla="*/ 19 w 111"/>
                  <a:gd name="T43" fmla="*/ 85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150"/>
                  <a:gd name="T68" fmla="*/ 111 w 111"/>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150">
                    <a:moveTo>
                      <a:pt x="19" y="85"/>
                    </a:moveTo>
                    <a:lnTo>
                      <a:pt x="13" y="65"/>
                    </a:lnTo>
                    <a:lnTo>
                      <a:pt x="19" y="46"/>
                    </a:lnTo>
                    <a:lnTo>
                      <a:pt x="13" y="13"/>
                    </a:lnTo>
                    <a:lnTo>
                      <a:pt x="26" y="0"/>
                    </a:lnTo>
                    <a:lnTo>
                      <a:pt x="65" y="0"/>
                    </a:lnTo>
                    <a:lnTo>
                      <a:pt x="52" y="13"/>
                    </a:lnTo>
                    <a:lnTo>
                      <a:pt x="46" y="46"/>
                    </a:lnTo>
                    <a:lnTo>
                      <a:pt x="52" y="85"/>
                    </a:lnTo>
                    <a:lnTo>
                      <a:pt x="39" y="98"/>
                    </a:lnTo>
                    <a:lnTo>
                      <a:pt x="52" y="117"/>
                    </a:lnTo>
                    <a:lnTo>
                      <a:pt x="65" y="104"/>
                    </a:lnTo>
                    <a:lnTo>
                      <a:pt x="78" y="104"/>
                    </a:lnTo>
                    <a:lnTo>
                      <a:pt x="111" y="117"/>
                    </a:lnTo>
                    <a:lnTo>
                      <a:pt x="104" y="150"/>
                    </a:lnTo>
                    <a:lnTo>
                      <a:pt x="91" y="150"/>
                    </a:lnTo>
                    <a:lnTo>
                      <a:pt x="91" y="144"/>
                    </a:lnTo>
                    <a:lnTo>
                      <a:pt x="65" y="150"/>
                    </a:lnTo>
                    <a:lnTo>
                      <a:pt x="52" y="131"/>
                    </a:lnTo>
                    <a:lnTo>
                      <a:pt x="13" y="137"/>
                    </a:lnTo>
                    <a:lnTo>
                      <a:pt x="0" y="98"/>
                    </a:lnTo>
                    <a:lnTo>
                      <a:pt x="19" y="85"/>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33" name="Freeform 113">
                <a:extLst>
                  <a:ext uri="{FF2B5EF4-FFF2-40B4-BE49-F238E27FC236}">
                    <a16:creationId xmlns:a16="http://schemas.microsoft.com/office/drawing/2014/main" id="{1F0A2533-1EE3-436A-88D5-2C90D8CE4E85}"/>
                  </a:ext>
                </a:extLst>
              </p:cNvPr>
              <p:cNvSpPr>
                <a:spLocks noChangeAspect="1"/>
              </p:cNvSpPr>
              <p:nvPr/>
            </p:nvSpPr>
            <p:spPr bwMode="auto">
              <a:xfrm>
                <a:off x="2371" y="3440"/>
                <a:ext cx="124" cy="144"/>
              </a:xfrm>
              <a:custGeom>
                <a:avLst/>
                <a:gdLst>
                  <a:gd name="T0" fmla="*/ 6 w 124"/>
                  <a:gd name="T1" fmla="*/ 85 h 144"/>
                  <a:gd name="T2" fmla="*/ 26 w 124"/>
                  <a:gd name="T3" fmla="*/ 72 h 144"/>
                  <a:gd name="T4" fmla="*/ 52 w 124"/>
                  <a:gd name="T5" fmla="*/ 52 h 144"/>
                  <a:gd name="T6" fmla="*/ 58 w 124"/>
                  <a:gd name="T7" fmla="*/ 59 h 144"/>
                  <a:gd name="T8" fmla="*/ 104 w 124"/>
                  <a:gd name="T9" fmla="*/ 20 h 144"/>
                  <a:gd name="T10" fmla="*/ 124 w 124"/>
                  <a:gd name="T11" fmla="*/ 0 h 144"/>
                  <a:gd name="T12" fmla="*/ 117 w 124"/>
                  <a:gd name="T13" fmla="*/ 33 h 144"/>
                  <a:gd name="T14" fmla="*/ 98 w 124"/>
                  <a:gd name="T15" fmla="*/ 59 h 144"/>
                  <a:gd name="T16" fmla="*/ 78 w 124"/>
                  <a:gd name="T17" fmla="*/ 92 h 144"/>
                  <a:gd name="T18" fmla="*/ 52 w 124"/>
                  <a:gd name="T19" fmla="*/ 111 h 144"/>
                  <a:gd name="T20" fmla="*/ 39 w 124"/>
                  <a:gd name="T21" fmla="*/ 144 h 144"/>
                  <a:gd name="T22" fmla="*/ 0 w 124"/>
                  <a:gd name="T23" fmla="*/ 131 h 144"/>
                  <a:gd name="T24" fmla="*/ 13 w 124"/>
                  <a:gd name="T25" fmla="*/ 98 h 144"/>
                  <a:gd name="T26" fmla="*/ 6 w 124"/>
                  <a:gd name="T27" fmla="*/ 85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4"/>
                  <a:gd name="T44" fmla="*/ 124 w 124"/>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4">
                    <a:moveTo>
                      <a:pt x="6" y="85"/>
                    </a:moveTo>
                    <a:lnTo>
                      <a:pt x="26" y="72"/>
                    </a:lnTo>
                    <a:lnTo>
                      <a:pt x="52" y="52"/>
                    </a:lnTo>
                    <a:lnTo>
                      <a:pt x="58" y="59"/>
                    </a:lnTo>
                    <a:lnTo>
                      <a:pt x="104" y="20"/>
                    </a:lnTo>
                    <a:lnTo>
                      <a:pt x="124" y="0"/>
                    </a:lnTo>
                    <a:lnTo>
                      <a:pt x="117" y="33"/>
                    </a:lnTo>
                    <a:lnTo>
                      <a:pt x="98" y="59"/>
                    </a:lnTo>
                    <a:lnTo>
                      <a:pt x="78" y="92"/>
                    </a:lnTo>
                    <a:lnTo>
                      <a:pt x="52" y="111"/>
                    </a:lnTo>
                    <a:lnTo>
                      <a:pt x="39" y="144"/>
                    </a:lnTo>
                    <a:lnTo>
                      <a:pt x="0" y="131"/>
                    </a:lnTo>
                    <a:lnTo>
                      <a:pt x="13" y="98"/>
                    </a:lnTo>
                    <a:lnTo>
                      <a:pt x="6" y="85"/>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34" name="Freeform 114">
                <a:extLst>
                  <a:ext uri="{FF2B5EF4-FFF2-40B4-BE49-F238E27FC236}">
                    <a16:creationId xmlns:a16="http://schemas.microsoft.com/office/drawing/2014/main" id="{668999E8-A335-4ABC-B765-C86BB311378B}"/>
                  </a:ext>
                </a:extLst>
              </p:cNvPr>
              <p:cNvSpPr>
                <a:spLocks noChangeAspect="1"/>
              </p:cNvSpPr>
              <p:nvPr/>
            </p:nvSpPr>
            <p:spPr bwMode="auto">
              <a:xfrm>
                <a:off x="1071" y="3211"/>
                <a:ext cx="104" cy="138"/>
              </a:xfrm>
              <a:custGeom>
                <a:avLst/>
                <a:gdLst>
                  <a:gd name="T0" fmla="*/ 20 w 104"/>
                  <a:gd name="T1" fmla="*/ 0 h 138"/>
                  <a:gd name="T2" fmla="*/ 0 w 104"/>
                  <a:gd name="T3" fmla="*/ 40 h 138"/>
                  <a:gd name="T4" fmla="*/ 7 w 104"/>
                  <a:gd name="T5" fmla="*/ 72 h 138"/>
                  <a:gd name="T6" fmla="*/ 33 w 104"/>
                  <a:gd name="T7" fmla="*/ 85 h 138"/>
                  <a:gd name="T8" fmla="*/ 26 w 104"/>
                  <a:gd name="T9" fmla="*/ 98 h 138"/>
                  <a:gd name="T10" fmla="*/ 26 w 104"/>
                  <a:gd name="T11" fmla="*/ 124 h 138"/>
                  <a:gd name="T12" fmla="*/ 59 w 104"/>
                  <a:gd name="T13" fmla="*/ 138 h 138"/>
                  <a:gd name="T14" fmla="*/ 78 w 104"/>
                  <a:gd name="T15" fmla="*/ 111 h 138"/>
                  <a:gd name="T16" fmla="*/ 59 w 104"/>
                  <a:gd name="T17" fmla="*/ 92 h 138"/>
                  <a:gd name="T18" fmla="*/ 72 w 104"/>
                  <a:gd name="T19" fmla="*/ 79 h 138"/>
                  <a:gd name="T20" fmla="*/ 78 w 104"/>
                  <a:gd name="T21" fmla="*/ 79 h 138"/>
                  <a:gd name="T22" fmla="*/ 104 w 104"/>
                  <a:gd name="T23" fmla="*/ 66 h 138"/>
                  <a:gd name="T24" fmla="*/ 98 w 104"/>
                  <a:gd name="T25" fmla="*/ 46 h 138"/>
                  <a:gd name="T26" fmla="*/ 78 w 104"/>
                  <a:gd name="T27" fmla="*/ 40 h 138"/>
                  <a:gd name="T28" fmla="*/ 52 w 104"/>
                  <a:gd name="T29" fmla="*/ 7 h 138"/>
                  <a:gd name="T30" fmla="*/ 33 w 104"/>
                  <a:gd name="T31" fmla="*/ 13 h 138"/>
                  <a:gd name="T32" fmla="*/ 20 w 104"/>
                  <a:gd name="T33" fmla="*/ 0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38"/>
                  <a:gd name="T53" fmla="*/ 104 w 104"/>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38">
                    <a:moveTo>
                      <a:pt x="20" y="0"/>
                    </a:moveTo>
                    <a:lnTo>
                      <a:pt x="0" y="40"/>
                    </a:lnTo>
                    <a:lnTo>
                      <a:pt x="7" y="72"/>
                    </a:lnTo>
                    <a:lnTo>
                      <a:pt x="33" y="85"/>
                    </a:lnTo>
                    <a:lnTo>
                      <a:pt x="26" y="98"/>
                    </a:lnTo>
                    <a:lnTo>
                      <a:pt x="26" y="124"/>
                    </a:lnTo>
                    <a:lnTo>
                      <a:pt x="59" y="138"/>
                    </a:lnTo>
                    <a:lnTo>
                      <a:pt x="78" y="111"/>
                    </a:lnTo>
                    <a:lnTo>
                      <a:pt x="59" y="92"/>
                    </a:lnTo>
                    <a:lnTo>
                      <a:pt x="72" y="79"/>
                    </a:lnTo>
                    <a:lnTo>
                      <a:pt x="78" y="79"/>
                    </a:lnTo>
                    <a:lnTo>
                      <a:pt x="104" y="66"/>
                    </a:lnTo>
                    <a:lnTo>
                      <a:pt x="98" y="46"/>
                    </a:lnTo>
                    <a:lnTo>
                      <a:pt x="78" y="40"/>
                    </a:lnTo>
                    <a:lnTo>
                      <a:pt x="52" y="7"/>
                    </a:lnTo>
                    <a:lnTo>
                      <a:pt x="33" y="13"/>
                    </a:lnTo>
                    <a:lnTo>
                      <a:pt x="2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35" name="Freeform 115">
                <a:extLst>
                  <a:ext uri="{FF2B5EF4-FFF2-40B4-BE49-F238E27FC236}">
                    <a16:creationId xmlns:a16="http://schemas.microsoft.com/office/drawing/2014/main" id="{A8C5864D-630B-4C3A-9D91-582E7FCC065C}"/>
                  </a:ext>
                </a:extLst>
              </p:cNvPr>
              <p:cNvSpPr>
                <a:spLocks noChangeAspect="1"/>
              </p:cNvSpPr>
              <p:nvPr/>
            </p:nvSpPr>
            <p:spPr bwMode="auto">
              <a:xfrm>
                <a:off x="1750" y="2303"/>
                <a:ext cx="72" cy="137"/>
              </a:xfrm>
              <a:custGeom>
                <a:avLst/>
                <a:gdLst>
                  <a:gd name="T0" fmla="*/ 52 w 72"/>
                  <a:gd name="T1" fmla="*/ 0 h 137"/>
                  <a:gd name="T2" fmla="*/ 46 w 72"/>
                  <a:gd name="T3" fmla="*/ 39 h 137"/>
                  <a:gd name="T4" fmla="*/ 33 w 72"/>
                  <a:gd name="T5" fmla="*/ 52 h 137"/>
                  <a:gd name="T6" fmla="*/ 13 w 72"/>
                  <a:gd name="T7" fmla="*/ 65 h 137"/>
                  <a:gd name="T8" fmla="*/ 7 w 72"/>
                  <a:gd name="T9" fmla="*/ 91 h 137"/>
                  <a:gd name="T10" fmla="*/ 0 w 72"/>
                  <a:gd name="T11" fmla="*/ 104 h 137"/>
                  <a:gd name="T12" fmla="*/ 20 w 72"/>
                  <a:gd name="T13" fmla="*/ 131 h 137"/>
                  <a:gd name="T14" fmla="*/ 26 w 72"/>
                  <a:gd name="T15" fmla="*/ 131 h 137"/>
                  <a:gd name="T16" fmla="*/ 20 w 72"/>
                  <a:gd name="T17" fmla="*/ 104 h 137"/>
                  <a:gd name="T18" fmla="*/ 20 w 72"/>
                  <a:gd name="T19" fmla="*/ 78 h 137"/>
                  <a:gd name="T20" fmla="*/ 46 w 72"/>
                  <a:gd name="T21" fmla="*/ 65 h 137"/>
                  <a:gd name="T22" fmla="*/ 46 w 72"/>
                  <a:gd name="T23" fmla="*/ 78 h 137"/>
                  <a:gd name="T24" fmla="*/ 59 w 72"/>
                  <a:gd name="T25" fmla="*/ 137 h 137"/>
                  <a:gd name="T26" fmla="*/ 59 w 72"/>
                  <a:gd name="T27" fmla="*/ 104 h 137"/>
                  <a:gd name="T28" fmla="*/ 72 w 72"/>
                  <a:gd name="T29" fmla="*/ 85 h 137"/>
                  <a:gd name="T30" fmla="*/ 66 w 72"/>
                  <a:gd name="T31" fmla="*/ 59 h 137"/>
                  <a:gd name="T32" fmla="*/ 72 w 72"/>
                  <a:gd name="T33" fmla="*/ 6 h 137"/>
                  <a:gd name="T34" fmla="*/ 52 w 72"/>
                  <a:gd name="T35" fmla="*/ 0 h 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137"/>
                  <a:gd name="T56" fmla="*/ 72 w 72"/>
                  <a:gd name="T57" fmla="*/ 137 h 1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137">
                    <a:moveTo>
                      <a:pt x="52" y="0"/>
                    </a:moveTo>
                    <a:lnTo>
                      <a:pt x="46" y="39"/>
                    </a:lnTo>
                    <a:lnTo>
                      <a:pt x="33" y="52"/>
                    </a:lnTo>
                    <a:lnTo>
                      <a:pt x="13" y="65"/>
                    </a:lnTo>
                    <a:lnTo>
                      <a:pt x="7" y="91"/>
                    </a:lnTo>
                    <a:lnTo>
                      <a:pt x="0" y="104"/>
                    </a:lnTo>
                    <a:lnTo>
                      <a:pt x="20" y="131"/>
                    </a:lnTo>
                    <a:lnTo>
                      <a:pt x="26" y="131"/>
                    </a:lnTo>
                    <a:lnTo>
                      <a:pt x="20" y="104"/>
                    </a:lnTo>
                    <a:lnTo>
                      <a:pt x="20" y="78"/>
                    </a:lnTo>
                    <a:lnTo>
                      <a:pt x="46" y="65"/>
                    </a:lnTo>
                    <a:lnTo>
                      <a:pt x="46" y="78"/>
                    </a:lnTo>
                    <a:lnTo>
                      <a:pt x="59" y="137"/>
                    </a:lnTo>
                    <a:lnTo>
                      <a:pt x="59" y="104"/>
                    </a:lnTo>
                    <a:lnTo>
                      <a:pt x="72" y="85"/>
                    </a:lnTo>
                    <a:lnTo>
                      <a:pt x="66" y="59"/>
                    </a:lnTo>
                    <a:lnTo>
                      <a:pt x="72" y="6"/>
                    </a:lnTo>
                    <a:lnTo>
                      <a:pt x="52"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36" name="Freeform 116">
                <a:extLst>
                  <a:ext uri="{FF2B5EF4-FFF2-40B4-BE49-F238E27FC236}">
                    <a16:creationId xmlns:a16="http://schemas.microsoft.com/office/drawing/2014/main" id="{32257DCB-FEC9-4862-84F8-B5751876053C}"/>
                  </a:ext>
                </a:extLst>
              </p:cNvPr>
              <p:cNvSpPr>
                <a:spLocks noChangeAspect="1"/>
              </p:cNvSpPr>
              <p:nvPr/>
            </p:nvSpPr>
            <p:spPr bwMode="auto">
              <a:xfrm>
                <a:off x="2273" y="3388"/>
                <a:ext cx="117" cy="137"/>
              </a:xfrm>
              <a:custGeom>
                <a:avLst/>
                <a:gdLst>
                  <a:gd name="T0" fmla="*/ 78 w 117"/>
                  <a:gd name="T1" fmla="*/ 0 h 137"/>
                  <a:gd name="T2" fmla="*/ 71 w 117"/>
                  <a:gd name="T3" fmla="*/ 19 h 137"/>
                  <a:gd name="T4" fmla="*/ 45 w 117"/>
                  <a:gd name="T5" fmla="*/ 52 h 137"/>
                  <a:gd name="T6" fmla="*/ 19 w 117"/>
                  <a:gd name="T7" fmla="*/ 98 h 137"/>
                  <a:gd name="T8" fmla="*/ 0 w 117"/>
                  <a:gd name="T9" fmla="*/ 124 h 137"/>
                  <a:gd name="T10" fmla="*/ 13 w 117"/>
                  <a:gd name="T11" fmla="*/ 137 h 137"/>
                  <a:gd name="T12" fmla="*/ 58 w 117"/>
                  <a:gd name="T13" fmla="*/ 98 h 137"/>
                  <a:gd name="T14" fmla="*/ 71 w 117"/>
                  <a:gd name="T15" fmla="*/ 111 h 137"/>
                  <a:gd name="T16" fmla="*/ 78 w 117"/>
                  <a:gd name="T17" fmla="*/ 111 h 137"/>
                  <a:gd name="T18" fmla="*/ 98 w 117"/>
                  <a:gd name="T19" fmla="*/ 59 h 137"/>
                  <a:gd name="T20" fmla="*/ 91 w 117"/>
                  <a:gd name="T21" fmla="*/ 46 h 137"/>
                  <a:gd name="T22" fmla="*/ 111 w 117"/>
                  <a:gd name="T23" fmla="*/ 19 h 137"/>
                  <a:gd name="T24" fmla="*/ 117 w 117"/>
                  <a:gd name="T25" fmla="*/ 0 h 137"/>
                  <a:gd name="T26" fmla="*/ 98 w 117"/>
                  <a:gd name="T27" fmla="*/ 6 h 137"/>
                  <a:gd name="T28" fmla="*/ 78 w 117"/>
                  <a:gd name="T29" fmla="*/ 0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37"/>
                  <a:gd name="T47" fmla="*/ 117 w 117"/>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37">
                    <a:moveTo>
                      <a:pt x="78" y="0"/>
                    </a:moveTo>
                    <a:lnTo>
                      <a:pt x="71" y="19"/>
                    </a:lnTo>
                    <a:lnTo>
                      <a:pt x="45" y="52"/>
                    </a:lnTo>
                    <a:lnTo>
                      <a:pt x="19" y="98"/>
                    </a:lnTo>
                    <a:lnTo>
                      <a:pt x="0" y="124"/>
                    </a:lnTo>
                    <a:lnTo>
                      <a:pt x="13" y="137"/>
                    </a:lnTo>
                    <a:lnTo>
                      <a:pt x="58" y="98"/>
                    </a:lnTo>
                    <a:lnTo>
                      <a:pt x="71" y="111"/>
                    </a:lnTo>
                    <a:lnTo>
                      <a:pt x="78" y="111"/>
                    </a:lnTo>
                    <a:lnTo>
                      <a:pt x="98" y="59"/>
                    </a:lnTo>
                    <a:lnTo>
                      <a:pt x="91" y="46"/>
                    </a:lnTo>
                    <a:lnTo>
                      <a:pt x="111" y="19"/>
                    </a:lnTo>
                    <a:lnTo>
                      <a:pt x="117" y="0"/>
                    </a:lnTo>
                    <a:lnTo>
                      <a:pt x="98" y="6"/>
                    </a:lnTo>
                    <a:lnTo>
                      <a:pt x="78"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37" name="Freeform 117">
                <a:extLst>
                  <a:ext uri="{FF2B5EF4-FFF2-40B4-BE49-F238E27FC236}">
                    <a16:creationId xmlns:a16="http://schemas.microsoft.com/office/drawing/2014/main" id="{0756A77C-850E-4A27-8CD0-CED05BB1A6CF}"/>
                  </a:ext>
                </a:extLst>
              </p:cNvPr>
              <p:cNvSpPr>
                <a:spLocks noChangeAspect="1"/>
              </p:cNvSpPr>
              <p:nvPr/>
            </p:nvSpPr>
            <p:spPr bwMode="auto">
              <a:xfrm>
                <a:off x="1783" y="1806"/>
                <a:ext cx="137" cy="92"/>
              </a:xfrm>
              <a:custGeom>
                <a:avLst/>
                <a:gdLst>
                  <a:gd name="T0" fmla="*/ 65 w 137"/>
                  <a:gd name="T1" fmla="*/ 0 h 92"/>
                  <a:gd name="T2" fmla="*/ 39 w 137"/>
                  <a:gd name="T3" fmla="*/ 0 h 92"/>
                  <a:gd name="T4" fmla="*/ 26 w 137"/>
                  <a:gd name="T5" fmla="*/ 20 h 92"/>
                  <a:gd name="T6" fmla="*/ 0 w 137"/>
                  <a:gd name="T7" fmla="*/ 39 h 92"/>
                  <a:gd name="T8" fmla="*/ 19 w 137"/>
                  <a:gd name="T9" fmla="*/ 52 h 92"/>
                  <a:gd name="T10" fmla="*/ 26 w 137"/>
                  <a:gd name="T11" fmla="*/ 85 h 92"/>
                  <a:gd name="T12" fmla="*/ 72 w 137"/>
                  <a:gd name="T13" fmla="*/ 92 h 92"/>
                  <a:gd name="T14" fmla="*/ 117 w 137"/>
                  <a:gd name="T15" fmla="*/ 65 h 92"/>
                  <a:gd name="T16" fmla="*/ 137 w 137"/>
                  <a:gd name="T17" fmla="*/ 33 h 92"/>
                  <a:gd name="T18" fmla="*/ 111 w 137"/>
                  <a:gd name="T19" fmla="*/ 13 h 92"/>
                  <a:gd name="T20" fmla="*/ 65 w 137"/>
                  <a:gd name="T21" fmla="*/ 0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92"/>
                  <a:gd name="T35" fmla="*/ 137 w 137"/>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92">
                    <a:moveTo>
                      <a:pt x="65" y="0"/>
                    </a:moveTo>
                    <a:lnTo>
                      <a:pt x="39" y="0"/>
                    </a:lnTo>
                    <a:lnTo>
                      <a:pt x="26" y="20"/>
                    </a:lnTo>
                    <a:lnTo>
                      <a:pt x="0" y="39"/>
                    </a:lnTo>
                    <a:lnTo>
                      <a:pt x="19" y="52"/>
                    </a:lnTo>
                    <a:lnTo>
                      <a:pt x="26" y="85"/>
                    </a:lnTo>
                    <a:lnTo>
                      <a:pt x="72" y="92"/>
                    </a:lnTo>
                    <a:lnTo>
                      <a:pt x="117" y="65"/>
                    </a:lnTo>
                    <a:lnTo>
                      <a:pt x="137" y="33"/>
                    </a:lnTo>
                    <a:lnTo>
                      <a:pt x="111" y="13"/>
                    </a:lnTo>
                    <a:lnTo>
                      <a:pt x="65"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38" name="Freeform 118">
                <a:extLst>
                  <a:ext uri="{FF2B5EF4-FFF2-40B4-BE49-F238E27FC236}">
                    <a16:creationId xmlns:a16="http://schemas.microsoft.com/office/drawing/2014/main" id="{70E758F5-B6B2-478E-AE65-4CDBCCDC8141}"/>
                  </a:ext>
                </a:extLst>
              </p:cNvPr>
              <p:cNvSpPr>
                <a:spLocks noChangeAspect="1"/>
              </p:cNvSpPr>
              <p:nvPr/>
            </p:nvSpPr>
            <p:spPr bwMode="auto">
              <a:xfrm>
                <a:off x="1900" y="1911"/>
                <a:ext cx="59" cy="130"/>
              </a:xfrm>
              <a:custGeom>
                <a:avLst/>
                <a:gdLst>
                  <a:gd name="T0" fmla="*/ 0 w 59"/>
                  <a:gd name="T1" fmla="*/ 130 h 130"/>
                  <a:gd name="T2" fmla="*/ 20 w 59"/>
                  <a:gd name="T3" fmla="*/ 124 h 130"/>
                  <a:gd name="T4" fmla="*/ 40 w 59"/>
                  <a:gd name="T5" fmla="*/ 124 h 130"/>
                  <a:gd name="T6" fmla="*/ 40 w 59"/>
                  <a:gd name="T7" fmla="*/ 52 h 130"/>
                  <a:gd name="T8" fmla="*/ 59 w 59"/>
                  <a:gd name="T9" fmla="*/ 52 h 130"/>
                  <a:gd name="T10" fmla="*/ 33 w 59"/>
                  <a:gd name="T11" fmla="*/ 0 h 130"/>
                  <a:gd name="T12" fmla="*/ 33 w 59"/>
                  <a:gd name="T13" fmla="*/ 39 h 130"/>
                  <a:gd name="T14" fmla="*/ 27 w 59"/>
                  <a:gd name="T15" fmla="*/ 52 h 130"/>
                  <a:gd name="T16" fmla="*/ 0 w 59"/>
                  <a:gd name="T17" fmla="*/ 39 h 130"/>
                  <a:gd name="T18" fmla="*/ 0 w 59"/>
                  <a:gd name="T19" fmla="*/ 52 h 130"/>
                  <a:gd name="T20" fmla="*/ 13 w 59"/>
                  <a:gd name="T21" fmla="*/ 85 h 130"/>
                  <a:gd name="T22" fmla="*/ 0 w 59"/>
                  <a:gd name="T23" fmla="*/ 98 h 130"/>
                  <a:gd name="T24" fmla="*/ 0 w 59"/>
                  <a:gd name="T25" fmla="*/ 13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130"/>
                  <a:gd name="T41" fmla="*/ 59 w 59"/>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130">
                    <a:moveTo>
                      <a:pt x="0" y="130"/>
                    </a:moveTo>
                    <a:lnTo>
                      <a:pt x="20" y="124"/>
                    </a:lnTo>
                    <a:lnTo>
                      <a:pt x="40" y="124"/>
                    </a:lnTo>
                    <a:lnTo>
                      <a:pt x="40" y="52"/>
                    </a:lnTo>
                    <a:lnTo>
                      <a:pt x="59" y="52"/>
                    </a:lnTo>
                    <a:lnTo>
                      <a:pt x="33" y="0"/>
                    </a:lnTo>
                    <a:lnTo>
                      <a:pt x="33" y="39"/>
                    </a:lnTo>
                    <a:lnTo>
                      <a:pt x="27" y="52"/>
                    </a:lnTo>
                    <a:lnTo>
                      <a:pt x="0" y="39"/>
                    </a:lnTo>
                    <a:lnTo>
                      <a:pt x="0" y="52"/>
                    </a:lnTo>
                    <a:lnTo>
                      <a:pt x="13" y="85"/>
                    </a:lnTo>
                    <a:lnTo>
                      <a:pt x="0" y="98"/>
                    </a:lnTo>
                    <a:lnTo>
                      <a:pt x="0" y="13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39" name="Freeform 119">
                <a:extLst>
                  <a:ext uri="{FF2B5EF4-FFF2-40B4-BE49-F238E27FC236}">
                    <a16:creationId xmlns:a16="http://schemas.microsoft.com/office/drawing/2014/main" id="{C7DB00C7-17AE-4C59-A43F-B2F58CAB713C}"/>
                  </a:ext>
                </a:extLst>
              </p:cNvPr>
              <p:cNvSpPr>
                <a:spLocks noChangeAspect="1"/>
              </p:cNvSpPr>
              <p:nvPr/>
            </p:nvSpPr>
            <p:spPr bwMode="auto">
              <a:xfrm>
                <a:off x="496" y="2662"/>
                <a:ext cx="46" cy="124"/>
              </a:xfrm>
              <a:custGeom>
                <a:avLst/>
                <a:gdLst>
                  <a:gd name="T0" fmla="*/ 7 w 46"/>
                  <a:gd name="T1" fmla="*/ 0 h 124"/>
                  <a:gd name="T2" fmla="*/ 0 w 46"/>
                  <a:gd name="T3" fmla="*/ 26 h 124"/>
                  <a:gd name="T4" fmla="*/ 7 w 46"/>
                  <a:gd name="T5" fmla="*/ 124 h 124"/>
                  <a:gd name="T6" fmla="*/ 13 w 46"/>
                  <a:gd name="T7" fmla="*/ 118 h 124"/>
                  <a:gd name="T8" fmla="*/ 33 w 46"/>
                  <a:gd name="T9" fmla="*/ 124 h 124"/>
                  <a:gd name="T10" fmla="*/ 26 w 46"/>
                  <a:gd name="T11" fmla="*/ 92 h 124"/>
                  <a:gd name="T12" fmla="*/ 26 w 46"/>
                  <a:gd name="T13" fmla="*/ 46 h 124"/>
                  <a:gd name="T14" fmla="*/ 39 w 46"/>
                  <a:gd name="T15" fmla="*/ 33 h 124"/>
                  <a:gd name="T16" fmla="*/ 46 w 46"/>
                  <a:gd name="T17" fmla="*/ 20 h 124"/>
                  <a:gd name="T18" fmla="*/ 26 w 46"/>
                  <a:gd name="T19" fmla="*/ 13 h 124"/>
                  <a:gd name="T20" fmla="*/ 7 w 46"/>
                  <a:gd name="T21" fmla="*/ 0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24"/>
                  <a:gd name="T35" fmla="*/ 46 w 46"/>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24">
                    <a:moveTo>
                      <a:pt x="7" y="0"/>
                    </a:moveTo>
                    <a:lnTo>
                      <a:pt x="0" y="26"/>
                    </a:lnTo>
                    <a:lnTo>
                      <a:pt x="7" y="124"/>
                    </a:lnTo>
                    <a:lnTo>
                      <a:pt x="13" y="118"/>
                    </a:lnTo>
                    <a:lnTo>
                      <a:pt x="33" y="124"/>
                    </a:lnTo>
                    <a:lnTo>
                      <a:pt x="26" y="92"/>
                    </a:lnTo>
                    <a:lnTo>
                      <a:pt x="26" y="46"/>
                    </a:lnTo>
                    <a:lnTo>
                      <a:pt x="39" y="33"/>
                    </a:lnTo>
                    <a:lnTo>
                      <a:pt x="46" y="20"/>
                    </a:lnTo>
                    <a:lnTo>
                      <a:pt x="26" y="13"/>
                    </a:lnTo>
                    <a:lnTo>
                      <a:pt x="7"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40" name="Freeform 120">
                <a:extLst>
                  <a:ext uri="{FF2B5EF4-FFF2-40B4-BE49-F238E27FC236}">
                    <a16:creationId xmlns:a16="http://schemas.microsoft.com/office/drawing/2014/main" id="{895D0753-6572-4DD0-8395-45820BC2D8FD}"/>
                  </a:ext>
                </a:extLst>
              </p:cNvPr>
              <p:cNvSpPr>
                <a:spLocks noChangeAspect="1"/>
              </p:cNvSpPr>
              <p:nvPr/>
            </p:nvSpPr>
            <p:spPr bwMode="auto">
              <a:xfrm>
                <a:off x="1306" y="1669"/>
                <a:ext cx="118" cy="124"/>
              </a:xfrm>
              <a:custGeom>
                <a:avLst/>
                <a:gdLst>
                  <a:gd name="T0" fmla="*/ 105 w 118"/>
                  <a:gd name="T1" fmla="*/ 19 h 124"/>
                  <a:gd name="T2" fmla="*/ 92 w 118"/>
                  <a:gd name="T3" fmla="*/ 26 h 124"/>
                  <a:gd name="T4" fmla="*/ 92 w 118"/>
                  <a:gd name="T5" fmla="*/ 39 h 124"/>
                  <a:gd name="T6" fmla="*/ 85 w 118"/>
                  <a:gd name="T7" fmla="*/ 46 h 124"/>
                  <a:gd name="T8" fmla="*/ 78 w 118"/>
                  <a:gd name="T9" fmla="*/ 59 h 124"/>
                  <a:gd name="T10" fmla="*/ 39 w 118"/>
                  <a:gd name="T11" fmla="*/ 59 h 124"/>
                  <a:gd name="T12" fmla="*/ 39 w 118"/>
                  <a:gd name="T13" fmla="*/ 72 h 124"/>
                  <a:gd name="T14" fmla="*/ 52 w 118"/>
                  <a:gd name="T15" fmla="*/ 78 h 124"/>
                  <a:gd name="T16" fmla="*/ 65 w 118"/>
                  <a:gd name="T17" fmla="*/ 98 h 124"/>
                  <a:gd name="T18" fmla="*/ 39 w 118"/>
                  <a:gd name="T19" fmla="*/ 98 h 124"/>
                  <a:gd name="T20" fmla="*/ 52 w 118"/>
                  <a:gd name="T21" fmla="*/ 111 h 124"/>
                  <a:gd name="T22" fmla="*/ 33 w 118"/>
                  <a:gd name="T23" fmla="*/ 111 h 124"/>
                  <a:gd name="T24" fmla="*/ 26 w 118"/>
                  <a:gd name="T25" fmla="*/ 124 h 124"/>
                  <a:gd name="T26" fmla="*/ 0 w 118"/>
                  <a:gd name="T27" fmla="*/ 117 h 124"/>
                  <a:gd name="T28" fmla="*/ 13 w 118"/>
                  <a:gd name="T29" fmla="*/ 111 h 124"/>
                  <a:gd name="T30" fmla="*/ 13 w 118"/>
                  <a:gd name="T31" fmla="*/ 98 h 124"/>
                  <a:gd name="T32" fmla="*/ 7 w 118"/>
                  <a:gd name="T33" fmla="*/ 78 h 124"/>
                  <a:gd name="T34" fmla="*/ 7 w 118"/>
                  <a:gd name="T35" fmla="*/ 65 h 124"/>
                  <a:gd name="T36" fmla="*/ 13 w 118"/>
                  <a:gd name="T37" fmla="*/ 52 h 124"/>
                  <a:gd name="T38" fmla="*/ 13 w 118"/>
                  <a:gd name="T39" fmla="*/ 46 h 124"/>
                  <a:gd name="T40" fmla="*/ 0 w 118"/>
                  <a:gd name="T41" fmla="*/ 19 h 124"/>
                  <a:gd name="T42" fmla="*/ 0 w 118"/>
                  <a:gd name="T43" fmla="*/ 6 h 124"/>
                  <a:gd name="T44" fmla="*/ 39 w 118"/>
                  <a:gd name="T45" fmla="*/ 0 h 124"/>
                  <a:gd name="T46" fmla="*/ 92 w 118"/>
                  <a:gd name="T47" fmla="*/ 6 h 124"/>
                  <a:gd name="T48" fmla="*/ 118 w 118"/>
                  <a:gd name="T49" fmla="*/ 26 h 124"/>
                  <a:gd name="T50" fmla="*/ 105 w 118"/>
                  <a:gd name="T51" fmla="*/ 19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24"/>
                  <a:gd name="T80" fmla="*/ 118 w 118"/>
                  <a:gd name="T81" fmla="*/ 124 h 1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24">
                    <a:moveTo>
                      <a:pt x="105" y="19"/>
                    </a:moveTo>
                    <a:lnTo>
                      <a:pt x="92" y="26"/>
                    </a:lnTo>
                    <a:lnTo>
                      <a:pt x="92" y="39"/>
                    </a:lnTo>
                    <a:lnTo>
                      <a:pt x="85" y="46"/>
                    </a:lnTo>
                    <a:lnTo>
                      <a:pt x="78" y="59"/>
                    </a:lnTo>
                    <a:lnTo>
                      <a:pt x="39" y="59"/>
                    </a:lnTo>
                    <a:lnTo>
                      <a:pt x="39" y="72"/>
                    </a:lnTo>
                    <a:lnTo>
                      <a:pt x="52" y="78"/>
                    </a:lnTo>
                    <a:lnTo>
                      <a:pt x="65" y="98"/>
                    </a:lnTo>
                    <a:lnTo>
                      <a:pt x="39" y="98"/>
                    </a:lnTo>
                    <a:lnTo>
                      <a:pt x="52" y="111"/>
                    </a:lnTo>
                    <a:lnTo>
                      <a:pt x="33" y="111"/>
                    </a:lnTo>
                    <a:lnTo>
                      <a:pt x="26" y="124"/>
                    </a:lnTo>
                    <a:lnTo>
                      <a:pt x="0" y="117"/>
                    </a:lnTo>
                    <a:lnTo>
                      <a:pt x="13" y="111"/>
                    </a:lnTo>
                    <a:lnTo>
                      <a:pt x="13" y="98"/>
                    </a:lnTo>
                    <a:lnTo>
                      <a:pt x="7" y="78"/>
                    </a:lnTo>
                    <a:lnTo>
                      <a:pt x="7" y="65"/>
                    </a:lnTo>
                    <a:lnTo>
                      <a:pt x="13" y="52"/>
                    </a:lnTo>
                    <a:lnTo>
                      <a:pt x="13" y="46"/>
                    </a:lnTo>
                    <a:lnTo>
                      <a:pt x="0" y="19"/>
                    </a:lnTo>
                    <a:lnTo>
                      <a:pt x="0" y="6"/>
                    </a:lnTo>
                    <a:lnTo>
                      <a:pt x="39" y="0"/>
                    </a:lnTo>
                    <a:lnTo>
                      <a:pt x="92" y="6"/>
                    </a:lnTo>
                    <a:lnTo>
                      <a:pt x="118" y="26"/>
                    </a:lnTo>
                    <a:lnTo>
                      <a:pt x="105" y="19"/>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41" name="Freeform 121">
                <a:extLst>
                  <a:ext uri="{FF2B5EF4-FFF2-40B4-BE49-F238E27FC236}">
                    <a16:creationId xmlns:a16="http://schemas.microsoft.com/office/drawing/2014/main" id="{DE2387C6-CECD-46F4-AF87-CBB667A67670}"/>
                  </a:ext>
                </a:extLst>
              </p:cNvPr>
              <p:cNvSpPr>
                <a:spLocks noChangeAspect="1"/>
              </p:cNvSpPr>
              <p:nvPr/>
            </p:nvSpPr>
            <p:spPr bwMode="auto">
              <a:xfrm>
                <a:off x="529" y="2996"/>
                <a:ext cx="46" cy="117"/>
              </a:xfrm>
              <a:custGeom>
                <a:avLst/>
                <a:gdLst>
                  <a:gd name="T0" fmla="*/ 0 w 46"/>
                  <a:gd name="T1" fmla="*/ 0 h 117"/>
                  <a:gd name="T2" fmla="*/ 6 w 46"/>
                  <a:gd name="T3" fmla="*/ 58 h 117"/>
                  <a:gd name="T4" fmla="*/ 39 w 46"/>
                  <a:gd name="T5" fmla="*/ 117 h 117"/>
                  <a:gd name="T6" fmla="*/ 46 w 46"/>
                  <a:gd name="T7" fmla="*/ 104 h 117"/>
                  <a:gd name="T8" fmla="*/ 33 w 46"/>
                  <a:gd name="T9" fmla="*/ 52 h 117"/>
                  <a:gd name="T10" fmla="*/ 0 w 46"/>
                  <a:gd name="T11" fmla="*/ 0 h 117"/>
                  <a:gd name="T12" fmla="*/ 0 60000 65536"/>
                  <a:gd name="T13" fmla="*/ 0 60000 65536"/>
                  <a:gd name="T14" fmla="*/ 0 60000 65536"/>
                  <a:gd name="T15" fmla="*/ 0 60000 65536"/>
                  <a:gd name="T16" fmla="*/ 0 60000 65536"/>
                  <a:gd name="T17" fmla="*/ 0 60000 65536"/>
                  <a:gd name="T18" fmla="*/ 0 w 46"/>
                  <a:gd name="T19" fmla="*/ 0 h 117"/>
                  <a:gd name="T20" fmla="*/ 46 w 46"/>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46" h="117">
                    <a:moveTo>
                      <a:pt x="0" y="0"/>
                    </a:moveTo>
                    <a:lnTo>
                      <a:pt x="6" y="58"/>
                    </a:lnTo>
                    <a:lnTo>
                      <a:pt x="39" y="117"/>
                    </a:lnTo>
                    <a:lnTo>
                      <a:pt x="46" y="104"/>
                    </a:lnTo>
                    <a:lnTo>
                      <a:pt x="33" y="52"/>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42" name="Freeform 122">
                <a:extLst>
                  <a:ext uri="{FF2B5EF4-FFF2-40B4-BE49-F238E27FC236}">
                    <a16:creationId xmlns:a16="http://schemas.microsoft.com/office/drawing/2014/main" id="{4DD5829C-C368-49EF-B33A-EA1B7A8BB735}"/>
                  </a:ext>
                </a:extLst>
              </p:cNvPr>
              <p:cNvSpPr>
                <a:spLocks noChangeAspect="1"/>
              </p:cNvSpPr>
              <p:nvPr/>
            </p:nvSpPr>
            <p:spPr bwMode="auto">
              <a:xfrm>
                <a:off x="601" y="3094"/>
                <a:ext cx="72" cy="117"/>
              </a:xfrm>
              <a:custGeom>
                <a:avLst/>
                <a:gdLst>
                  <a:gd name="T0" fmla="*/ 0 w 72"/>
                  <a:gd name="T1" fmla="*/ 0 h 117"/>
                  <a:gd name="T2" fmla="*/ 0 w 72"/>
                  <a:gd name="T3" fmla="*/ 19 h 117"/>
                  <a:gd name="T4" fmla="*/ 13 w 72"/>
                  <a:gd name="T5" fmla="*/ 65 h 117"/>
                  <a:gd name="T6" fmla="*/ 39 w 72"/>
                  <a:gd name="T7" fmla="*/ 78 h 117"/>
                  <a:gd name="T8" fmla="*/ 39 w 72"/>
                  <a:gd name="T9" fmla="*/ 98 h 117"/>
                  <a:gd name="T10" fmla="*/ 65 w 72"/>
                  <a:gd name="T11" fmla="*/ 117 h 117"/>
                  <a:gd name="T12" fmla="*/ 72 w 72"/>
                  <a:gd name="T13" fmla="*/ 91 h 117"/>
                  <a:gd name="T14" fmla="*/ 52 w 72"/>
                  <a:gd name="T15" fmla="*/ 65 h 117"/>
                  <a:gd name="T16" fmla="*/ 32 w 72"/>
                  <a:gd name="T17" fmla="*/ 65 h 117"/>
                  <a:gd name="T18" fmla="*/ 19 w 72"/>
                  <a:gd name="T19" fmla="*/ 52 h 117"/>
                  <a:gd name="T20" fmla="*/ 26 w 72"/>
                  <a:gd name="T21" fmla="*/ 26 h 117"/>
                  <a:gd name="T22" fmla="*/ 0 w 72"/>
                  <a:gd name="T23" fmla="*/ 0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17"/>
                  <a:gd name="T38" fmla="*/ 72 w 72"/>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17">
                    <a:moveTo>
                      <a:pt x="0" y="0"/>
                    </a:moveTo>
                    <a:lnTo>
                      <a:pt x="0" y="19"/>
                    </a:lnTo>
                    <a:lnTo>
                      <a:pt x="13" y="65"/>
                    </a:lnTo>
                    <a:lnTo>
                      <a:pt x="39" y="78"/>
                    </a:lnTo>
                    <a:lnTo>
                      <a:pt x="39" y="98"/>
                    </a:lnTo>
                    <a:lnTo>
                      <a:pt x="65" y="117"/>
                    </a:lnTo>
                    <a:lnTo>
                      <a:pt x="72" y="91"/>
                    </a:lnTo>
                    <a:lnTo>
                      <a:pt x="52" y="65"/>
                    </a:lnTo>
                    <a:lnTo>
                      <a:pt x="32" y="65"/>
                    </a:lnTo>
                    <a:lnTo>
                      <a:pt x="19" y="52"/>
                    </a:lnTo>
                    <a:lnTo>
                      <a:pt x="26" y="26"/>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43" name="Freeform 123">
                <a:extLst>
                  <a:ext uri="{FF2B5EF4-FFF2-40B4-BE49-F238E27FC236}">
                    <a16:creationId xmlns:a16="http://schemas.microsoft.com/office/drawing/2014/main" id="{A4AE4E8C-AA7D-48B1-BCBD-BE681A153B04}"/>
                  </a:ext>
                </a:extLst>
              </p:cNvPr>
              <p:cNvSpPr>
                <a:spLocks noChangeAspect="1"/>
              </p:cNvSpPr>
              <p:nvPr/>
            </p:nvSpPr>
            <p:spPr bwMode="auto">
              <a:xfrm>
                <a:off x="2168" y="2878"/>
                <a:ext cx="92" cy="118"/>
              </a:xfrm>
              <a:custGeom>
                <a:avLst/>
                <a:gdLst>
                  <a:gd name="T0" fmla="*/ 85 w 92"/>
                  <a:gd name="T1" fmla="*/ 0 h 118"/>
                  <a:gd name="T2" fmla="*/ 65 w 92"/>
                  <a:gd name="T3" fmla="*/ 6 h 118"/>
                  <a:gd name="T4" fmla="*/ 46 w 92"/>
                  <a:gd name="T5" fmla="*/ 26 h 118"/>
                  <a:gd name="T6" fmla="*/ 26 w 92"/>
                  <a:gd name="T7" fmla="*/ 33 h 118"/>
                  <a:gd name="T8" fmla="*/ 20 w 92"/>
                  <a:gd name="T9" fmla="*/ 52 h 118"/>
                  <a:gd name="T10" fmla="*/ 0 w 92"/>
                  <a:gd name="T11" fmla="*/ 72 h 118"/>
                  <a:gd name="T12" fmla="*/ 7 w 92"/>
                  <a:gd name="T13" fmla="*/ 78 h 118"/>
                  <a:gd name="T14" fmla="*/ 26 w 92"/>
                  <a:gd name="T15" fmla="*/ 72 h 118"/>
                  <a:gd name="T16" fmla="*/ 33 w 92"/>
                  <a:gd name="T17" fmla="*/ 105 h 118"/>
                  <a:gd name="T18" fmla="*/ 65 w 92"/>
                  <a:gd name="T19" fmla="*/ 118 h 118"/>
                  <a:gd name="T20" fmla="*/ 85 w 92"/>
                  <a:gd name="T21" fmla="*/ 111 h 118"/>
                  <a:gd name="T22" fmla="*/ 59 w 92"/>
                  <a:gd name="T23" fmla="*/ 78 h 118"/>
                  <a:gd name="T24" fmla="*/ 46 w 92"/>
                  <a:gd name="T25" fmla="*/ 85 h 118"/>
                  <a:gd name="T26" fmla="*/ 39 w 92"/>
                  <a:gd name="T27" fmla="*/ 52 h 118"/>
                  <a:gd name="T28" fmla="*/ 65 w 92"/>
                  <a:gd name="T29" fmla="*/ 46 h 118"/>
                  <a:gd name="T30" fmla="*/ 65 w 92"/>
                  <a:gd name="T31" fmla="*/ 33 h 118"/>
                  <a:gd name="T32" fmla="*/ 92 w 92"/>
                  <a:gd name="T33" fmla="*/ 20 h 118"/>
                  <a:gd name="T34" fmla="*/ 85 w 92"/>
                  <a:gd name="T35" fmla="*/ 0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118"/>
                  <a:gd name="T56" fmla="*/ 92 w 92"/>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118">
                    <a:moveTo>
                      <a:pt x="85" y="0"/>
                    </a:moveTo>
                    <a:lnTo>
                      <a:pt x="65" y="6"/>
                    </a:lnTo>
                    <a:lnTo>
                      <a:pt x="46" y="26"/>
                    </a:lnTo>
                    <a:lnTo>
                      <a:pt x="26" y="33"/>
                    </a:lnTo>
                    <a:lnTo>
                      <a:pt x="20" y="52"/>
                    </a:lnTo>
                    <a:lnTo>
                      <a:pt x="0" y="72"/>
                    </a:lnTo>
                    <a:lnTo>
                      <a:pt x="7" y="78"/>
                    </a:lnTo>
                    <a:lnTo>
                      <a:pt x="26" y="72"/>
                    </a:lnTo>
                    <a:lnTo>
                      <a:pt x="33" y="105"/>
                    </a:lnTo>
                    <a:lnTo>
                      <a:pt x="65" y="118"/>
                    </a:lnTo>
                    <a:lnTo>
                      <a:pt x="85" y="111"/>
                    </a:lnTo>
                    <a:lnTo>
                      <a:pt x="59" y="78"/>
                    </a:lnTo>
                    <a:lnTo>
                      <a:pt x="46" y="85"/>
                    </a:lnTo>
                    <a:lnTo>
                      <a:pt x="39" y="52"/>
                    </a:lnTo>
                    <a:lnTo>
                      <a:pt x="65" y="46"/>
                    </a:lnTo>
                    <a:lnTo>
                      <a:pt x="65" y="33"/>
                    </a:lnTo>
                    <a:lnTo>
                      <a:pt x="92" y="20"/>
                    </a:lnTo>
                    <a:lnTo>
                      <a:pt x="85"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44" name="Freeform 124">
                <a:extLst>
                  <a:ext uri="{FF2B5EF4-FFF2-40B4-BE49-F238E27FC236}">
                    <a16:creationId xmlns:a16="http://schemas.microsoft.com/office/drawing/2014/main" id="{CE884AC7-2C95-485F-AC9C-14340783B823}"/>
                  </a:ext>
                </a:extLst>
              </p:cNvPr>
              <p:cNvSpPr>
                <a:spLocks noChangeAspect="1"/>
              </p:cNvSpPr>
              <p:nvPr/>
            </p:nvSpPr>
            <p:spPr bwMode="auto">
              <a:xfrm>
                <a:off x="1110" y="3068"/>
                <a:ext cx="65" cy="117"/>
              </a:xfrm>
              <a:custGeom>
                <a:avLst/>
                <a:gdLst>
                  <a:gd name="T0" fmla="*/ 13 w 65"/>
                  <a:gd name="T1" fmla="*/ 0 h 117"/>
                  <a:gd name="T2" fmla="*/ 13 w 65"/>
                  <a:gd name="T3" fmla="*/ 39 h 117"/>
                  <a:gd name="T4" fmla="*/ 0 w 65"/>
                  <a:gd name="T5" fmla="*/ 52 h 117"/>
                  <a:gd name="T6" fmla="*/ 0 w 65"/>
                  <a:gd name="T7" fmla="*/ 71 h 117"/>
                  <a:gd name="T8" fmla="*/ 13 w 65"/>
                  <a:gd name="T9" fmla="*/ 78 h 117"/>
                  <a:gd name="T10" fmla="*/ 20 w 65"/>
                  <a:gd name="T11" fmla="*/ 84 h 117"/>
                  <a:gd name="T12" fmla="*/ 20 w 65"/>
                  <a:gd name="T13" fmla="*/ 117 h 117"/>
                  <a:gd name="T14" fmla="*/ 46 w 65"/>
                  <a:gd name="T15" fmla="*/ 117 h 117"/>
                  <a:gd name="T16" fmla="*/ 46 w 65"/>
                  <a:gd name="T17" fmla="*/ 78 h 117"/>
                  <a:gd name="T18" fmla="*/ 59 w 65"/>
                  <a:gd name="T19" fmla="*/ 65 h 117"/>
                  <a:gd name="T20" fmla="*/ 59 w 65"/>
                  <a:gd name="T21" fmla="*/ 52 h 117"/>
                  <a:gd name="T22" fmla="*/ 65 w 65"/>
                  <a:gd name="T23" fmla="*/ 39 h 117"/>
                  <a:gd name="T24" fmla="*/ 39 w 65"/>
                  <a:gd name="T25" fmla="*/ 32 h 117"/>
                  <a:gd name="T26" fmla="*/ 33 w 65"/>
                  <a:gd name="T27" fmla="*/ 13 h 117"/>
                  <a:gd name="T28" fmla="*/ 13 w 65"/>
                  <a:gd name="T29" fmla="*/ 0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17"/>
                  <a:gd name="T47" fmla="*/ 65 w 65"/>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17">
                    <a:moveTo>
                      <a:pt x="13" y="0"/>
                    </a:moveTo>
                    <a:lnTo>
                      <a:pt x="13" y="39"/>
                    </a:lnTo>
                    <a:lnTo>
                      <a:pt x="0" y="52"/>
                    </a:lnTo>
                    <a:lnTo>
                      <a:pt x="0" y="71"/>
                    </a:lnTo>
                    <a:lnTo>
                      <a:pt x="13" y="78"/>
                    </a:lnTo>
                    <a:lnTo>
                      <a:pt x="20" y="84"/>
                    </a:lnTo>
                    <a:lnTo>
                      <a:pt x="20" y="117"/>
                    </a:lnTo>
                    <a:lnTo>
                      <a:pt x="46" y="117"/>
                    </a:lnTo>
                    <a:lnTo>
                      <a:pt x="46" y="78"/>
                    </a:lnTo>
                    <a:lnTo>
                      <a:pt x="59" y="65"/>
                    </a:lnTo>
                    <a:lnTo>
                      <a:pt x="59" y="52"/>
                    </a:lnTo>
                    <a:lnTo>
                      <a:pt x="65" y="39"/>
                    </a:lnTo>
                    <a:lnTo>
                      <a:pt x="39" y="32"/>
                    </a:lnTo>
                    <a:lnTo>
                      <a:pt x="33" y="13"/>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45" name="Freeform 125">
                <a:extLst>
                  <a:ext uri="{FF2B5EF4-FFF2-40B4-BE49-F238E27FC236}">
                    <a16:creationId xmlns:a16="http://schemas.microsoft.com/office/drawing/2014/main" id="{7956F8BB-97B1-4BD4-A8CE-CB95B990E8F5}"/>
                  </a:ext>
                </a:extLst>
              </p:cNvPr>
              <p:cNvSpPr>
                <a:spLocks noChangeAspect="1"/>
              </p:cNvSpPr>
              <p:nvPr/>
            </p:nvSpPr>
            <p:spPr bwMode="auto">
              <a:xfrm>
                <a:off x="2462" y="2296"/>
                <a:ext cx="85" cy="111"/>
              </a:xfrm>
              <a:custGeom>
                <a:avLst/>
                <a:gdLst>
                  <a:gd name="T0" fmla="*/ 52 w 85"/>
                  <a:gd name="T1" fmla="*/ 111 h 111"/>
                  <a:gd name="T2" fmla="*/ 52 w 85"/>
                  <a:gd name="T3" fmla="*/ 92 h 111"/>
                  <a:gd name="T4" fmla="*/ 85 w 85"/>
                  <a:gd name="T5" fmla="*/ 92 h 111"/>
                  <a:gd name="T6" fmla="*/ 78 w 85"/>
                  <a:gd name="T7" fmla="*/ 72 h 111"/>
                  <a:gd name="T8" fmla="*/ 59 w 85"/>
                  <a:gd name="T9" fmla="*/ 66 h 111"/>
                  <a:gd name="T10" fmla="*/ 52 w 85"/>
                  <a:gd name="T11" fmla="*/ 39 h 111"/>
                  <a:gd name="T12" fmla="*/ 39 w 85"/>
                  <a:gd name="T13" fmla="*/ 33 h 111"/>
                  <a:gd name="T14" fmla="*/ 39 w 85"/>
                  <a:gd name="T15" fmla="*/ 20 h 111"/>
                  <a:gd name="T16" fmla="*/ 20 w 85"/>
                  <a:gd name="T17" fmla="*/ 20 h 111"/>
                  <a:gd name="T18" fmla="*/ 0 w 85"/>
                  <a:gd name="T19" fmla="*/ 0 h 111"/>
                  <a:gd name="T20" fmla="*/ 0 w 85"/>
                  <a:gd name="T21" fmla="*/ 20 h 111"/>
                  <a:gd name="T22" fmla="*/ 39 w 85"/>
                  <a:gd name="T23" fmla="*/ 59 h 111"/>
                  <a:gd name="T24" fmla="*/ 39 w 85"/>
                  <a:gd name="T25" fmla="*/ 72 h 111"/>
                  <a:gd name="T26" fmla="*/ 52 w 85"/>
                  <a:gd name="T27" fmla="*/ 111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11"/>
                  <a:gd name="T44" fmla="*/ 85 w 85"/>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11">
                    <a:moveTo>
                      <a:pt x="52" y="111"/>
                    </a:moveTo>
                    <a:lnTo>
                      <a:pt x="52" y="92"/>
                    </a:lnTo>
                    <a:lnTo>
                      <a:pt x="85" y="92"/>
                    </a:lnTo>
                    <a:lnTo>
                      <a:pt x="78" y="72"/>
                    </a:lnTo>
                    <a:lnTo>
                      <a:pt x="59" y="66"/>
                    </a:lnTo>
                    <a:lnTo>
                      <a:pt x="52" y="39"/>
                    </a:lnTo>
                    <a:lnTo>
                      <a:pt x="39" y="33"/>
                    </a:lnTo>
                    <a:lnTo>
                      <a:pt x="39" y="20"/>
                    </a:lnTo>
                    <a:lnTo>
                      <a:pt x="20" y="20"/>
                    </a:lnTo>
                    <a:lnTo>
                      <a:pt x="0" y="0"/>
                    </a:lnTo>
                    <a:lnTo>
                      <a:pt x="0" y="20"/>
                    </a:lnTo>
                    <a:lnTo>
                      <a:pt x="39" y="59"/>
                    </a:lnTo>
                    <a:lnTo>
                      <a:pt x="39" y="72"/>
                    </a:lnTo>
                    <a:lnTo>
                      <a:pt x="52" y="111"/>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46" name="Freeform 126">
                <a:extLst>
                  <a:ext uri="{FF2B5EF4-FFF2-40B4-BE49-F238E27FC236}">
                    <a16:creationId xmlns:a16="http://schemas.microsoft.com/office/drawing/2014/main" id="{F7A47ED2-52CD-4F55-BE75-30702E7528F5}"/>
                  </a:ext>
                </a:extLst>
              </p:cNvPr>
              <p:cNvSpPr>
                <a:spLocks noChangeAspect="1"/>
              </p:cNvSpPr>
              <p:nvPr/>
            </p:nvSpPr>
            <p:spPr bwMode="auto">
              <a:xfrm>
                <a:off x="1032" y="1597"/>
                <a:ext cx="111" cy="72"/>
              </a:xfrm>
              <a:custGeom>
                <a:avLst/>
                <a:gdLst>
                  <a:gd name="T0" fmla="*/ 98 w 111"/>
                  <a:gd name="T1" fmla="*/ 0 h 72"/>
                  <a:gd name="T2" fmla="*/ 52 w 111"/>
                  <a:gd name="T3" fmla="*/ 26 h 72"/>
                  <a:gd name="T4" fmla="*/ 26 w 111"/>
                  <a:gd name="T5" fmla="*/ 39 h 72"/>
                  <a:gd name="T6" fmla="*/ 0 w 111"/>
                  <a:gd name="T7" fmla="*/ 72 h 72"/>
                  <a:gd name="T8" fmla="*/ 59 w 111"/>
                  <a:gd name="T9" fmla="*/ 52 h 72"/>
                  <a:gd name="T10" fmla="*/ 111 w 111"/>
                  <a:gd name="T11" fmla="*/ 13 h 72"/>
                  <a:gd name="T12" fmla="*/ 98 w 111"/>
                  <a:gd name="T13" fmla="*/ 0 h 72"/>
                  <a:gd name="T14" fmla="*/ 0 60000 65536"/>
                  <a:gd name="T15" fmla="*/ 0 60000 65536"/>
                  <a:gd name="T16" fmla="*/ 0 60000 65536"/>
                  <a:gd name="T17" fmla="*/ 0 60000 65536"/>
                  <a:gd name="T18" fmla="*/ 0 60000 65536"/>
                  <a:gd name="T19" fmla="*/ 0 60000 65536"/>
                  <a:gd name="T20" fmla="*/ 0 60000 65536"/>
                  <a:gd name="T21" fmla="*/ 0 w 111"/>
                  <a:gd name="T22" fmla="*/ 0 h 72"/>
                  <a:gd name="T23" fmla="*/ 111 w 111"/>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72">
                    <a:moveTo>
                      <a:pt x="98" y="0"/>
                    </a:moveTo>
                    <a:lnTo>
                      <a:pt x="52" y="26"/>
                    </a:lnTo>
                    <a:lnTo>
                      <a:pt x="26" y="39"/>
                    </a:lnTo>
                    <a:lnTo>
                      <a:pt x="0" y="72"/>
                    </a:lnTo>
                    <a:lnTo>
                      <a:pt x="59" y="52"/>
                    </a:lnTo>
                    <a:lnTo>
                      <a:pt x="111" y="13"/>
                    </a:lnTo>
                    <a:lnTo>
                      <a:pt x="98"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47" name="Freeform 127">
                <a:extLst>
                  <a:ext uri="{FF2B5EF4-FFF2-40B4-BE49-F238E27FC236}">
                    <a16:creationId xmlns:a16="http://schemas.microsoft.com/office/drawing/2014/main" id="{B721FE4B-539C-4262-8138-E303E2CF35F9}"/>
                  </a:ext>
                </a:extLst>
              </p:cNvPr>
              <p:cNvSpPr>
                <a:spLocks noChangeAspect="1"/>
              </p:cNvSpPr>
              <p:nvPr/>
            </p:nvSpPr>
            <p:spPr bwMode="auto">
              <a:xfrm>
                <a:off x="914" y="2335"/>
                <a:ext cx="53" cy="105"/>
              </a:xfrm>
              <a:custGeom>
                <a:avLst/>
                <a:gdLst>
                  <a:gd name="T0" fmla="*/ 46 w 53"/>
                  <a:gd name="T1" fmla="*/ 0 h 105"/>
                  <a:gd name="T2" fmla="*/ 26 w 53"/>
                  <a:gd name="T3" fmla="*/ 0 h 105"/>
                  <a:gd name="T4" fmla="*/ 20 w 53"/>
                  <a:gd name="T5" fmla="*/ 14 h 105"/>
                  <a:gd name="T6" fmla="*/ 0 w 53"/>
                  <a:gd name="T7" fmla="*/ 20 h 105"/>
                  <a:gd name="T8" fmla="*/ 20 w 53"/>
                  <a:gd name="T9" fmla="*/ 99 h 105"/>
                  <a:gd name="T10" fmla="*/ 33 w 53"/>
                  <a:gd name="T11" fmla="*/ 105 h 105"/>
                  <a:gd name="T12" fmla="*/ 33 w 53"/>
                  <a:gd name="T13" fmla="*/ 99 h 105"/>
                  <a:gd name="T14" fmla="*/ 53 w 53"/>
                  <a:gd name="T15" fmla="*/ 79 h 105"/>
                  <a:gd name="T16" fmla="*/ 46 w 53"/>
                  <a:gd name="T17" fmla="*/ 53 h 105"/>
                  <a:gd name="T18" fmla="*/ 53 w 53"/>
                  <a:gd name="T19" fmla="*/ 14 h 105"/>
                  <a:gd name="T20" fmla="*/ 46 w 53"/>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05"/>
                  <a:gd name="T35" fmla="*/ 53 w 53"/>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05">
                    <a:moveTo>
                      <a:pt x="46" y="0"/>
                    </a:moveTo>
                    <a:lnTo>
                      <a:pt x="26" y="0"/>
                    </a:lnTo>
                    <a:lnTo>
                      <a:pt x="20" y="14"/>
                    </a:lnTo>
                    <a:lnTo>
                      <a:pt x="0" y="20"/>
                    </a:lnTo>
                    <a:lnTo>
                      <a:pt x="20" y="99"/>
                    </a:lnTo>
                    <a:lnTo>
                      <a:pt x="33" y="105"/>
                    </a:lnTo>
                    <a:lnTo>
                      <a:pt x="33" y="99"/>
                    </a:lnTo>
                    <a:lnTo>
                      <a:pt x="53" y="79"/>
                    </a:lnTo>
                    <a:lnTo>
                      <a:pt x="46" y="53"/>
                    </a:lnTo>
                    <a:lnTo>
                      <a:pt x="53" y="14"/>
                    </a:lnTo>
                    <a:lnTo>
                      <a:pt x="46"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48" name="Freeform 128">
                <a:extLst>
                  <a:ext uri="{FF2B5EF4-FFF2-40B4-BE49-F238E27FC236}">
                    <a16:creationId xmlns:a16="http://schemas.microsoft.com/office/drawing/2014/main" id="{4E9EE31E-B003-4988-9343-252CB923CAD5}"/>
                  </a:ext>
                </a:extLst>
              </p:cNvPr>
              <p:cNvSpPr>
                <a:spLocks noChangeAspect="1"/>
              </p:cNvSpPr>
              <p:nvPr/>
            </p:nvSpPr>
            <p:spPr bwMode="auto">
              <a:xfrm>
                <a:off x="2188" y="2081"/>
                <a:ext cx="72" cy="98"/>
              </a:xfrm>
              <a:custGeom>
                <a:avLst/>
                <a:gdLst>
                  <a:gd name="T0" fmla="*/ 13 w 72"/>
                  <a:gd name="T1" fmla="*/ 0 h 98"/>
                  <a:gd name="T2" fmla="*/ 6 w 72"/>
                  <a:gd name="T3" fmla="*/ 0 h 98"/>
                  <a:gd name="T4" fmla="*/ 0 w 72"/>
                  <a:gd name="T5" fmla="*/ 19 h 98"/>
                  <a:gd name="T6" fmla="*/ 26 w 72"/>
                  <a:gd name="T7" fmla="*/ 65 h 98"/>
                  <a:gd name="T8" fmla="*/ 45 w 72"/>
                  <a:gd name="T9" fmla="*/ 71 h 98"/>
                  <a:gd name="T10" fmla="*/ 72 w 72"/>
                  <a:gd name="T11" fmla="*/ 98 h 98"/>
                  <a:gd name="T12" fmla="*/ 72 w 72"/>
                  <a:gd name="T13" fmla="*/ 65 h 98"/>
                  <a:gd name="T14" fmla="*/ 45 w 72"/>
                  <a:gd name="T15" fmla="*/ 39 h 98"/>
                  <a:gd name="T16" fmla="*/ 39 w 72"/>
                  <a:gd name="T17" fmla="*/ 13 h 98"/>
                  <a:gd name="T18" fmla="*/ 13 w 72"/>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98"/>
                  <a:gd name="T32" fmla="*/ 72 w 72"/>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98">
                    <a:moveTo>
                      <a:pt x="13" y="0"/>
                    </a:moveTo>
                    <a:lnTo>
                      <a:pt x="6" y="0"/>
                    </a:lnTo>
                    <a:lnTo>
                      <a:pt x="0" y="19"/>
                    </a:lnTo>
                    <a:lnTo>
                      <a:pt x="26" y="65"/>
                    </a:lnTo>
                    <a:lnTo>
                      <a:pt x="45" y="71"/>
                    </a:lnTo>
                    <a:lnTo>
                      <a:pt x="72" y="98"/>
                    </a:lnTo>
                    <a:lnTo>
                      <a:pt x="72" y="65"/>
                    </a:lnTo>
                    <a:lnTo>
                      <a:pt x="45" y="39"/>
                    </a:lnTo>
                    <a:lnTo>
                      <a:pt x="39" y="13"/>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49" name="Freeform 129">
                <a:extLst>
                  <a:ext uri="{FF2B5EF4-FFF2-40B4-BE49-F238E27FC236}">
                    <a16:creationId xmlns:a16="http://schemas.microsoft.com/office/drawing/2014/main" id="{6570721A-714E-4119-8C14-516C7ADEDEAE}"/>
                  </a:ext>
                </a:extLst>
              </p:cNvPr>
              <p:cNvSpPr>
                <a:spLocks noChangeAspect="1"/>
              </p:cNvSpPr>
              <p:nvPr/>
            </p:nvSpPr>
            <p:spPr bwMode="auto">
              <a:xfrm>
                <a:off x="1607" y="2434"/>
                <a:ext cx="78" cy="104"/>
              </a:xfrm>
              <a:custGeom>
                <a:avLst/>
                <a:gdLst>
                  <a:gd name="T0" fmla="*/ 32 w 78"/>
                  <a:gd name="T1" fmla="*/ 0 h 104"/>
                  <a:gd name="T2" fmla="*/ 13 w 78"/>
                  <a:gd name="T3" fmla="*/ 13 h 104"/>
                  <a:gd name="T4" fmla="*/ 0 w 78"/>
                  <a:gd name="T5" fmla="*/ 39 h 104"/>
                  <a:gd name="T6" fmla="*/ 6 w 78"/>
                  <a:gd name="T7" fmla="*/ 52 h 104"/>
                  <a:gd name="T8" fmla="*/ 19 w 78"/>
                  <a:gd name="T9" fmla="*/ 65 h 104"/>
                  <a:gd name="T10" fmla="*/ 19 w 78"/>
                  <a:gd name="T11" fmla="*/ 91 h 104"/>
                  <a:gd name="T12" fmla="*/ 32 w 78"/>
                  <a:gd name="T13" fmla="*/ 91 h 104"/>
                  <a:gd name="T14" fmla="*/ 45 w 78"/>
                  <a:gd name="T15" fmla="*/ 104 h 104"/>
                  <a:gd name="T16" fmla="*/ 65 w 78"/>
                  <a:gd name="T17" fmla="*/ 104 h 104"/>
                  <a:gd name="T18" fmla="*/ 78 w 78"/>
                  <a:gd name="T19" fmla="*/ 78 h 104"/>
                  <a:gd name="T20" fmla="*/ 65 w 78"/>
                  <a:gd name="T21" fmla="*/ 71 h 104"/>
                  <a:gd name="T22" fmla="*/ 58 w 78"/>
                  <a:gd name="T23" fmla="*/ 84 h 104"/>
                  <a:gd name="T24" fmla="*/ 45 w 78"/>
                  <a:gd name="T25" fmla="*/ 84 h 104"/>
                  <a:gd name="T26" fmla="*/ 52 w 78"/>
                  <a:gd name="T27" fmla="*/ 52 h 104"/>
                  <a:gd name="T28" fmla="*/ 39 w 78"/>
                  <a:gd name="T29" fmla="*/ 45 h 104"/>
                  <a:gd name="T30" fmla="*/ 39 w 78"/>
                  <a:gd name="T31" fmla="*/ 32 h 104"/>
                  <a:gd name="T32" fmla="*/ 58 w 78"/>
                  <a:gd name="T33" fmla="*/ 32 h 104"/>
                  <a:gd name="T34" fmla="*/ 58 w 78"/>
                  <a:gd name="T35" fmla="*/ 13 h 104"/>
                  <a:gd name="T36" fmla="*/ 52 w 78"/>
                  <a:gd name="T37" fmla="*/ 19 h 104"/>
                  <a:gd name="T38" fmla="*/ 32 w 78"/>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104"/>
                  <a:gd name="T62" fmla="*/ 78 w 78"/>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104">
                    <a:moveTo>
                      <a:pt x="32" y="0"/>
                    </a:moveTo>
                    <a:lnTo>
                      <a:pt x="13" y="13"/>
                    </a:lnTo>
                    <a:lnTo>
                      <a:pt x="0" y="39"/>
                    </a:lnTo>
                    <a:lnTo>
                      <a:pt x="6" y="52"/>
                    </a:lnTo>
                    <a:lnTo>
                      <a:pt x="19" y="65"/>
                    </a:lnTo>
                    <a:lnTo>
                      <a:pt x="19" y="91"/>
                    </a:lnTo>
                    <a:lnTo>
                      <a:pt x="32" y="91"/>
                    </a:lnTo>
                    <a:lnTo>
                      <a:pt x="45" y="104"/>
                    </a:lnTo>
                    <a:lnTo>
                      <a:pt x="65" y="104"/>
                    </a:lnTo>
                    <a:lnTo>
                      <a:pt x="78" y="78"/>
                    </a:lnTo>
                    <a:lnTo>
                      <a:pt x="65" y="71"/>
                    </a:lnTo>
                    <a:lnTo>
                      <a:pt x="58" y="84"/>
                    </a:lnTo>
                    <a:lnTo>
                      <a:pt x="45" y="84"/>
                    </a:lnTo>
                    <a:lnTo>
                      <a:pt x="52" y="52"/>
                    </a:lnTo>
                    <a:lnTo>
                      <a:pt x="39" y="45"/>
                    </a:lnTo>
                    <a:lnTo>
                      <a:pt x="39" y="32"/>
                    </a:lnTo>
                    <a:lnTo>
                      <a:pt x="58" y="32"/>
                    </a:lnTo>
                    <a:lnTo>
                      <a:pt x="58" y="13"/>
                    </a:lnTo>
                    <a:lnTo>
                      <a:pt x="52" y="19"/>
                    </a:lnTo>
                    <a:lnTo>
                      <a:pt x="32"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50" name="Freeform 130">
                <a:extLst>
                  <a:ext uri="{FF2B5EF4-FFF2-40B4-BE49-F238E27FC236}">
                    <a16:creationId xmlns:a16="http://schemas.microsoft.com/office/drawing/2014/main" id="{B11FC9E2-E6E2-47A1-AC66-7BFB584783BA}"/>
                  </a:ext>
                </a:extLst>
              </p:cNvPr>
              <p:cNvSpPr>
                <a:spLocks noChangeAspect="1"/>
              </p:cNvSpPr>
              <p:nvPr/>
            </p:nvSpPr>
            <p:spPr bwMode="auto">
              <a:xfrm>
                <a:off x="2808" y="2466"/>
                <a:ext cx="20" cy="98"/>
              </a:xfrm>
              <a:custGeom>
                <a:avLst/>
                <a:gdLst>
                  <a:gd name="T0" fmla="*/ 0 w 20"/>
                  <a:gd name="T1" fmla="*/ 0 h 98"/>
                  <a:gd name="T2" fmla="*/ 7 w 20"/>
                  <a:gd name="T3" fmla="*/ 98 h 98"/>
                  <a:gd name="T4" fmla="*/ 20 w 20"/>
                  <a:gd name="T5" fmla="*/ 72 h 98"/>
                  <a:gd name="T6" fmla="*/ 0 w 20"/>
                  <a:gd name="T7" fmla="*/ 0 h 98"/>
                  <a:gd name="T8" fmla="*/ 0 60000 65536"/>
                  <a:gd name="T9" fmla="*/ 0 60000 65536"/>
                  <a:gd name="T10" fmla="*/ 0 60000 65536"/>
                  <a:gd name="T11" fmla="*/ 0 60000 65536"/>
                  <a:gd name="T12" fmla="*/ 0 w 20"/>
                  <a:gd name="T13" fmla="*/ 0 h 98"/>
                  <a:gd name="T14" fmla="*/ 20 w 20"/>
                  <a:gd name="T15" fmla="*/ 98 h 98"/>
                </a:gdLst>
                <a:ahLst/>
                <a:cxnLst>
                  <a:cxn ang="T8">
                    <a:pos x="T0" y="T1"/>
                  </a:cxn>
                  <a:cxn ang="T9">
                    <a:pos x="T2" y="T3"/>
                  </a:cxn>
                  <a:cxn ang="T10">
                    <a:pos x="T4" y="T5"/>
                  </a:cxn>
                  <a:cxn ang="T11">
                    <a:pos x="T6" y="T7"/>
                  </a:cxn>
                </a:cxnLst>
                <a:rect l="T12" t="T13" r="T14" b="T15"/>
                <a:pathLst>
                  <a:path w="20" h="98">
                    <a:moveTo>
                      <a:pt x="0" y="0"/>
                    </a:moveTo>
                    <a:lnTo>
                      <a:pt x="7" y="98"/>
                    </a:lnTo>
                    <a:lnTo>
                      <a:pt x="20" y="72"/>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51" name="Freeform 131">
                <a:extLst>
                  <a:ext uri="{FF2B5EF4-FFF2-40B4-BE49-F238E27FC236}">
                    <a16:creationId xmlns:a16="http://schemas.microsoft.com/office/drawing/2014/main" id="{0DC44AF4-2991-421A-9963-6F4F3FEC72D7}"/>
                  </a:ext>
                </a:extLst>
              </p:cNvPr>
              <p:cNvSpPr>
                <a:spLocks noChangeAspect="1"/>
              </p:cNvSpPr>
              <p:nvPr/>
            </p:nvSpPr>
            <p:spPr bwMode="auto">
              <a:xfrm>
                <a:off x="2227" y="3656"/>
                <a:ext cx="98" cy="65"/>
              </a:xfrm>
              <a:custGeom>
                <a:avLst/>
                <a:gdLst>
                  <a:gd name="T0" fmla="*/ 98 w 98"/>
                  <a:gd name="T1" fmla="*/ 0 h 65"/>
                  <a:gd name="T2" fmla="*/ 39 w 98"/>
                  <a:gd name="T3" fmla="*/ 32 h 65"/>
                  <a:gd name="T4" fmla="*/ 0 w 98"/>
                  <a:gd name="T5" fmla="*/ 65 h 65"/>
                  <a:gd name="T6" fmla="*/ 98 w 98"/>
                  <a:gd name="T7" fmla="*/ 0 h 65"/>
                  <a:gd name="T8" fmla="*/ 0 60000 65536"/>
                  <a:gd name="T9" fmla="*/ 0 60000 65536"/>
                  <a:gd name="T10" fmla="*/ 0 60000 65536"/>
                  <a:gd name="T11" fmla="*/ 0 60000 65536"/>
                  <a:gd name="T12" fmla="*/ 0 w 98"/>
                  <a:gd name="T13" fmla="*/ 0 h 65"/>
                  <a:gd name="T14" fmla="*/ 98 w 98"/>
                  <a:gd name="T15" fmla="*/ 65 h 65"/>
                </a:gdLst>
                <a:ahLst/>
                <a:cxnLst>
                  <a:cxn ang="T8">
                    <a:pos x="T0" y="T1"/>
                  </a:cxn>
                  <a:cxn ang="T9">
                    <a:pos x="T2" y="T3"/>
                  </a:cxn>
                  <a:cxn ang="T10">
                    <a:pos x="T4" y="T5"/>
                  </a:cxn>
                  <a:cxn ang="T11">
                    <a:pos x="T6" y="T7"/>
                  </a:cxn>
                </a:cxnLst>
                <a:rect l="T12" t="T13" r="T14" b="T15"/>
                <a:pathLst>
                  <a:path w="98" h="65">
                    <a:moveTo>
                      <a:pt x="98" y="0"/>
                    </a:moveTo>
                    <a:lnTo>
                      <a:pt x="39" y="32"/>
                    </a:lnTo>
                    <a:lnTo>
                      <a:pt x="0" y="65"/>
                    </a:lnTo>
                    <a:lnTo>
                      <a:pt x="98"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52" name="Freeform 132">
                <a:extLst>
                  <a:ext uri="{FF2B5EF4-FFF2-40B4-BE49-F238E27FC236}">
                    <a16:creationId xmlns:a16="http://schemas.microsoft.com/office/drawing/2014/main" id="{133A2EBC-BB9A-4D7E-B512-1C52C1A33705}"/>
                  </a:ext>
                </a:extLst>
              </p:cNvPr>
              <p:cNvSpPr>
                <a:spLocks noChangeAspect="1"/>
              </p:cNvSpPr>
              <p:nvPr/>
            </p:nvSpPr>
            <p:spPr bwMode="auto">
              <a:xfrm>
                <a:off x="2527" y="1865"/>
                <a:ext cx="92" cy="98"/>
              </a:xfrm>
              <a:custGeom>
                <a:avLst/>
                <a:gdLst>
                  <a:gd name="T0" fmla="*/ 13 w 92"/>
                  <a:gd name="T1" fmla="*/ 0 h 98"/>
                  <a:gd name="T2" fmla="*/ 0 w 92"/>
                  <a:gd name="T3" fmla="*/ 26 h 98"/>
                  <a:gd name="T4" fmla="*/ 13 w 92"/>
                  <a:gd name="T5" fmla="*/ 59 h 98"/>
                  <a:gd name="T6" fmla="*/ 26 w 92"/>
                  <a:gd name="T7" fmla="*/ 72 h 98"/>
                  <a:gd name="T8" fmla="*/ 46 w 92"/>
                  <a:gd name="T9" fmla="*/ 78 h 98"/>
                  <a:gd name="T10" fmla="*/ 92 w 92"/>
                  <a:gd name="T11" fmla="*/ 98 h 98"/>
                  <a:gd name="T12" fmla="*/ 13 w 92"/>
                  <a:gd name="T13" fmla="*/ 0 h 98"/>
                  <a:gd name="T14" fmla="*/ 0 60000 65536"/>
                  <a:gd name="T15" fmla="*/ 0 60000 65536"/>
                  <a:gd name="T16" fmla="*/ 0 60000 65536"/>
                  <a:gd name="T17" fmla="*/ 0 60000 65536"/>
                  <a:gd name="T18" fmla="*/ 0 60000 65536"/>
                  <a:gd name="T19" fmla="*/ 0 60000 65536"/>
                  <a:gd name="T20" fmla="*/ 0 60000 65536"/>
                  <a:gd name="T21" fmla="*/ 0 w 92"/>
                  <a:gd name="T22" fmla="*/ 0 h 98"/>
                  <a:gd name="T23" fmla="*/ 92 w 92"/>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98">
                    <a:moveTo>
                      <a:pt x="13" y="0"/>
                    </a:moveTo>
                    <a:lnTo>
                      <a:pt x="0" y="26"/>
                    </a:lnTo>
                    <a:lnTo>
                      <a:pt x="13" y="59"/>
                    </a:lnTo>
                    <a:lnTo>
                      <a:pt x="26" y="72"/>
                    </a:lnTo>
                    <a:lnTo>
                      <a:pt x="46" y="78"/>
                    </a:lnTo>
                    <a:lnTo>
                      <a:pt x="92" y="98"/>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53" name="Freeform 133">
                <a:extLst>
                  <a:ext uri="{FF2B5EF4-FFF2-40B4-BE49-F238E27FC236}">
                    <a16:creationId xmlns:a16="http://schemas.microsoft.com/office/drawing/2014/main" id="{AD4AF46A-8F27-4C67-88AC-7AD730A72CB7}"/>
                  </a:ext>
                </a:extLst>
              </p:cNvPr>
              <p:cNvSpPr>
                <a:spLocks noChangeAspect="1"/>
              </p:cNvSpPr>
              <p:nvPr/>
            </p:nvSpPr>
            <p:spPr bwMode="auto">
              <a:xfrm>
                <a:off x="2697" y="3048"/>
                <a:ext cx="59" cy="98"/>
              </a:xfrm>
              <a:custGeom>
                <a:avLst/>
                <a:gdLst>
                  <a:gd name="T0" fmla="*/ 59 w 59"/>
                  <a:gd name="T1" fmla="*/ 0 h 98"/>
                  <a:gd name="T2" fmla="*/ 0 w 59"/>
                  <a:gd name="T3" fmla="*/ 98 h 98"/>
                  <a:gd name="T4" fmla="*/ 46 w 59"/>
                  <a:gd name="T5" fmla="*/ 52 h 98"/>
                  <a:gd name="T6" fmla="*/ 59 w 59"/>
                  <a:gd name="T7" fmla="*/ 0 h 98"/>
                  <a:gd name="T8" fmla="*/ 0 60000 65536"/>
                  <a:gd name="T9" fmla="*/ 0 60000 65536"/>
                  <a:gd name="T10" fmla="*/ 0 60000 65536"/>
                  <a:gd name="T11" fmla="*/ 0 60000 65536"/>
                  <a:gd name="T12" fmla="*/ 0 w 59"/>
                  <a:gd name="T13" fmla="*/ 0 h 98"/>
                  <a:gd name="T14" fmla="*/ 59 w 59"/>
                  <a:gd name="T15" fmla="*/ 98 h 98"/>
                </a:gdLst>
                <a:ahLst/>
                <a:cxnLst>
                  <a:cxn ang="T8">
                    <a:pos x="T0" y="T1"/>
                  </a:cxn>
                  <a:cxn ang="T9">
                    <a:pos x="T2" y="T3"/>
                  </a:cxn>
                  <a:cxn ang="T10">
                    <a:pos x="T4" y="T5"/>
                  </a:cxn>
                  <a:cxn ang="T11">
                    <a:pos x="T6" y="T7"/>
                  </a:cxn>
                </a:cxnLst>
                <a:rect l="T12" t="T13" r="T14" b="T15"/>
                <a:pathLst>
                  <a:path w="59" h="98">
                    <a:moveTo>
                      <a:pt x="59" y="0"/>
                    </a:moveTo>
                    <a:lnTo>
                      <a:pt x="0" y="98"/>
                    </a:lnTo>
                    <a:lnTo>
                      <a:pt x="46" y="52"/>
                    </a:lnTo>
                    <a:lnTo>
                      <a:pt x="59"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54" name="Freeform 134">
                <a:extLst>
                  <a:ext uri="{FF2B5EF4-FFF2-40B4-BE49-F238E27FC236}">
                    <a16:creationId xmlns:a16="http://schemas.microsoft.com/office/drawing/2014/main" id="{B51CC315-8258-430F-A819-E379E7096A19}"/>
                  </a:ext>
                </a:extLst>
              </p:cNvPr>
              <p:cNvSpPr>
                <a:spLocks noChangeAspect="1"/>
              </p:cNvSpPr>
              <p:nvPr/>
            </p:nvSpPr>
            <p:spPr bwMode="auto">
              <a:xfrm>
                <a:off x="2240" y="2793"/>
                <a:ext cx="72" cy="98"/>
              </a:xfrm>
              <a:custGeom>
                <a:avLst/>
                <a:gdLst>
                  <a:gd name="T0" fmla="*/ 46 w 72"/>
                  <a:gd name="T1" fmla="*/ 0 h 98"/>
                  <a:gd name="T2" fmla="*/ 20 w 72"/>
                  <a:gd name="T3" fmla="*/ 0 h 98"/>
                  <a:gd name="T4" fmla="*/ 13 w 72"/>
                  <a:gd name="T5" fmla="*/ 13 h 98"/>
                  <a:gd name="T6" fmla="*/ 26 w 72"/>
                  <a:gd name="T7" fmla="*/ 20 h 98"/>
                  <a:gd name="T8" fmla="*/ 33 w 72"/>
                  <a:gd name="T9" fmla="*/ 33 h 98"/>
                  <a:gd name="T10" fmla="*/ 0 w 72"/>
                  <a:gd name="T11" fmla="*/ 65 h 98"/>
                  <a:gd name="T12" fmla="*/ 26 w 72"/>
                  <a:gd name="T13" fmla="*/ 59 h 98"/>
                  <a:gd name="T14" fmla="*/ 39 w 72"/>
                  <a:gd name="T15" fmla="*/ 72 h 98"/>
                  <a:gd name="T16" fmla="*/ 39 w 72"/>
                  <a:gd name="T17" fmla="*/ 85 h 98"/>
                  <a:gd name="T18" fmla="*/ 59 w 72"/>
                  <a:gd name="T19" fmla="*/ 98 h 98"/>
                  <a:gd name="T20" fmla="*/ 72 w 72"/>
                  <a:gd name="T21" fmla="*/ 85 h 98"/>
                  <a:gd name="T22" fmla="*/ 59 w 72"/>
                  <a:gd name="T23" fmla="*/ 65 h 98"/>
                  <a:gd name="T24" fmla="*/ 65 w 72"/>
                  <a:gd name="T25" fmla="*/ 46 h 98"/>
                  <a:gd name="T26" fmla="*/ 52 w 72"/>
                  <a:gd name="T27" fmla="*/ 26 h 98"/>
                  <a:gd name="T28" fmla="*/ 59 w 72"/>
                  <a:gd name="T29" fmla="*/ 13 h 98"/>
                  <a:gd name="T30" fmla="*/ 46 w 72"/>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98"/>
                  <a:gd name="T50" fmla="*/ 72 w 72"/>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98">
                    <a:moveTo>
                      <a:pt x="46" y="0"/>
                    </a:moveTo>
                    <a:lnTo>
                      <a:pt x="20" y="0"/>
                    </a:lnTo>
                    <a:lnTo>
                      <a:pt x="13" y="13"/>
                    </a:lnTo>
                    <a:lnTo>
                      <a:pt x="26" y="20"/>
                    </a:lnTo>
                    <a:lnTo>
                      <a:pt x="33" y="33"/>
                    </a:lnTo>
                    <a:lnTo>
                      <a:pt x="0" y="65"/>
                    </a:lnTo>
                    <a:lnTo>
                      <a:pt x="26" y="59"/>
                    </a:lnTo>
                    <a:lnTo>
                      <a:pt x="39" y="72"/>
                    </a:lnTo>
                    <a:lnTo>
                      <a:pt x="39" y="85"/>
                    </a:lnTo>
                    <a:lnTo>
                      <a:pt x="59" y="98"/>
                    </a:lnTo>
                    <a:lnTo>
                      <a:pt x="72" y="85"/>
                    </a:lnTo>
                    <a:lnTo>
                      <a:pt x="59" y="65"/>
                    </a:lnTo>
                    <a:lnTo>
                      <a:pt x="65" y="46"/>
                    </a:lnTo>
                    <a:lnTo>
                      <a:pt x="52" y="26"/>
                    </a:lnTo>
                    <a:lnTo>
                      <a:pt x="59" y="13"/>
                    </a:lnTo>
                    <a:lnTo>
                      <a:pt x="46"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55" name="Freeform 135">
                <a:extLst>
                  <a:ext uri="{FF2B5EF4-FFF2-40B4-BE49-F238E27FC236}">
                    <a16:creationId xmlns:a16="http://schemas.microsoft.com/office/drawing/2014/main" id="{EA65511A-3C0A-4000-9C50-239DC03D411A}"/>
                  </a:ext>
                </a:extLst>
              </p:cNvPr>
              <p:cNvSpPr>
                <a:spLocks noChangeAspect="1"/>
              </p:cNvSpPr>
              <p:nvPr/>
            </p:nvSpPr>
            <p:spPr bwMode="auto">
              <a:xfrm>
                <a:off x="607" y="2499"/>
                <a:ext cx="53" cy="85"/>
              </a:xfrm>
              <a:custGeom>
                <a:avLst/>
                <a:gdLst>
                  <a:gd name="T0" fmla="*/ 40 w 53"/>
                  <a:gd name="T1" fmla="*/ 0 h 85"/>
                  <a:gd name="T2" fmla="*/ 20 w 53"/>
                  <a:gd name="T3" fmla="*/ 6 h 85"/>
                  <a:gd name="T4" fmla="*/ 7 w 53"/>
                  <a:gd name="T5" fmla="*/ 13 h 85"/>
                  <a:gd name="T6" fmla="*/ 0 w 53"/>
                  <a:gd name="T7" fmla="*/ 39 h 85"/>
                  <a:gd name="T8" fmla="*/ 0 w 53"/>
                  <a:gd name="T9" fmla="*/ 72 h 85"/>
                  <a:gd name="T10" fmla="*/ 13 w 53"/>
                  <a:gd name="T11" fmla="*/ 85 h 85"/>
                  <a:gd name="T12" fmla="*/ 33 w 53"/>
                  <a:gd name="T13" fmla="*/ 85 h 85"/>
                  <a:gd name="T14" fmla="*/ 53 w 53"/>
                  <a:gd name="T15" fmla="*/ 65 h 85"/>
                  <a:gd name="T16" fmla="*/ 46 w 53"/>
                  <a:gd name="T17" fmla="*/ 39 h 85"/>
                  <a:gd name="T18" fmla="*/ 53 w 53"/>
                  <a:gd name="T19" fmla="*/ 0 h 85"/>
                  <a:gd name="T20" fmla="*/ 40 w 53"/>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85"/>
                  <a:gd name="T35" fmla="*/ 53 w 53"/>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85">
                    <a:moveTo>
                      <a:pt x="40" y="0"/>
                    </a:moveTo>
                    <a:lnTo>
                      <a:pt x="20" y="6"/>
                    </a:lnTo>
                    <a:lnTo>
                      <a:pt x="7" y="13"/>
                    </a:lnTo>
                    <a:lnTo>
                      <a:pt x="0" y="39"/>
                    </a:lnTo>
                    <a:lnTo>
                      <a:pt x="0" y="72"/>
                    </a:lnTo>
                    <a:lnTo>
                      <a:pt x="13" y="85"/>
                    </a:lnTo>
                    <a:lnTo>
                      <a:pt x="33" y="85"/>
                    </a:lnTo>
                    <a:lnTo>
                      <a:pt x="53" y="65"/>
                    </a:lnTo>
                    <a:lnTo>
                      <a:pt x="46" y="39"/>
                    </a:lnTo>
                    <a:lnTo>
                      <a:pt x="53" y="0"/>
                    </a:lnTo>
                    <a:lnTo>
                      <a:pt x="4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56" name="Freeform 136">
                <a:extLst>
                  <a:ext uri="{FF2B5EF4-FFF2-40B4-BE49-F238E27FC236}">
                    <a16:creationId xmlns:a16="http://schemas.microsoft.com/office/drawing/2014/main" id="{266F9454-75E5-4E6D-AFED-8153C14E07DF}"/>
                  </a:ext>
                </a:extLst>
              </p:cNvPr>
              <p:cNvSpPr>
                <a:spLocks noChangeAspect="1"/>
              </p:cNvSpPr>
              <p:nvPr/>
            </p:nvSpPr>
            <p:spPr bwMode="auto">
              <a:xfrm>
                <a:off x="705" y="3133"/>
                <a:ext cx="92" cy="26"/>
              </a:xfrm>
              <a:custGeom>
                <a:avLst/>
                <a:gdLst>
                  <a:gd name="T0" fmla="*/ 85 w 92"/>
                  <a:gd name="T1" fmla="*/ 0 h 26"/>
                  <a:gd name="T2" fmla="*/ 72 w 92"/>
                  <a:gd name="T3" fmla="*/ 13 h 26"/>
                  <a:gd name="T4" fmla="*/ 13 w 92"/>
                  <a:gd name="T5" fmla="*/ 6 h 26"/>
                  <a:gd name="T6" fmla="*/ 0 w 92"/>
                  <a:gd name="T7" fmla="*/ 13 h 26"/>
                  <a:gd name="T8" fmla="*/ 39 w 92"/>
                  <a:gd name="T9" fmla="*/ 26 h 26"/>
                  <a:gd name="T10" fmla="*/ 92 w 92"/>
                  <a:gd name="T11" fmla="*/ 13 h 26"/>
                  <a:gd name="T12" fmla="*/ 85 w 92"/>
                  <a:gd name="T13" fmla="*/ 0 h 26"/>
                  <a:gd name="T14" fmla="*/ 0 60000 65536"/>
                  <a:gd name="T15" fmla="*/ 0 60000 65536"/>
                  <a:gd name="T16" fmla="*/ 0 60000 65536"/>
                  <a:gd name="T17" fmla="*/ 0 60000 65536"/>
                  <a:gd name="T18" fmla="*/ 0 60000 65536"/>
                  <a:gd name="T19" fmla="*/ 0 60000 65536"/>
                  <a:gd name="T20" fmla="*/ 0 60000 65536"/>
                  <a:gd name="T21" fmla="*/ 0 w 92"/>
                  <a:gd name="T22" fmla="*/ 0 h 26"/>
                  <a:gd name="T23" fmla="*/ 92 w 9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26">
                    <a:moveTo>
                      <a:pt x="85" y="0"/>
                    </a:moveTo>
                    <a:lnTo>
                      <a:pt x="72" y="13"/>
                    </a:lnTo>
                    <a:lnTo>
                      <a:pt x="13" y="6"/>
                    </a:lnTo>
                    <a:lnTo>
                      <a:pt x="0" y="13"/>
                    </a:lnTo>
                    <a:lnTo>
                      <a:pt x="39" y="26"/>
                    </a:lnTo>
                    <a:lnTo>
                      <a:pt x="92" y="13"/>
                    </a:lnTo>
                    <a:lnTo>
                      <a:pt x="85"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57" name="Freeform 137">
                <a:extLst>
                  <a:ext uri="{FF2B5EF4-FFF2-40B4-BE49-F238E27FC236}">
                    <a16:creationId xmlns:a16="http://schemas.microsoft.com/office/drawing/2014/main" id="{152B548B-B3C3-4A05-AFB5-A19F344277DE}"/>
                  </a:ext>
                </a:extLst>
              </p:cNvPr>
              <p:cNvSpPr>
                <a:spLocks noChangeAspect="1"/>
              </p:cNvSpPr>
              <p:nvPr/>
            </p:nvSpPr>
            <p:spPr bwMode="auto">
              <a:xfrm>
                <a:off x="836" y="3375"/>
                <a:ext cx="65" cy="85"/>
              </a:xfrm>
              <a:custGeom>
                <a:avLst/>
                <a:gdLst>
                  <a:gd name="T0" fmla="*/ 26 w 65"/>
                  <a:gd name="T1" fmla="*/ 0 h 85"/>
                  <a:gd name="T2" fmla="*/ 6 w 65"/>
                  <a:gd name="T3" fmla="*/ 6 h 85"/>
                  <a:gd name="T4" fmla="*/ 0 w 65"/>
                  <a:gd name="T5" fmla="*/ 19 h 85"/>
                  <a:gd name="T6" fmla="*/ 26 w 65"/>
                  <a:gd name="T7" fmla="*/ 39 h 85"/>
                  <a:gd name="T8" fmla="*/ 39 w 65"/>
                  <a:gd name="T9" fmla="*/ 72 h 85"/>
                  <a:gd name="T10" fmla="*/ 52 w 65"/>
                  <a:gd name="T11" fmla="*/ 85 h 85"/>
                  <a:gd name="T12" fmla="*/ 65 w 65"/>
                  <a:gd name="T13" fmla="*/ 39 h 85"/>
                  <a:gd name="T14" fmla="*/ 52 w 65"/>
                  <a:gd name="T15" fmla="*/ 32 h 85"/>
                  <a:gd name="T16" fmla="*/ 52 w 65"/>
                  <a:gd name="T17" fmla="*/ 19 h 85"/>
                  <a:gd name="T18" fmla="*/ 26 w 6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85"/>
                  <a:gd name="T32" fmla="*/ 65 w 6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85">
                    <a:moveTo>
                      <a:pt x="26" y="0"/>
                    </a:moveTo>
                    <a:lnTo>
                      <a:pt x="6" y="6"/>
                    </a:lnTo>
                    <a:lnTo>
                      <a:pt x="0" y="19"/>
                    </a:lnTo>
                    <a:lnTo>
                      <a:pt x="26" y="39"/>
                    </a:lnTo>
                    <a:lnTo>
                      <a:pt x="39" y="72"/>
                    </a:lnTo>
                    <a:lnTo>
                      <a:pt x="52" y="85"/>
                    </a:lnTo>
                    <a:lnTo>
                      <a:pt x="65" y="39"/>
                    </a:lnTo>
                    <a:lnTo>
                      <a:pt x="52" y="32"/>
                    </a:lnTo>
                    <a:lnTo>
                      <a:pt x="52" y="19"/>
                    </a:lnTo>
                    <a:lnTo>
                      <a:pt x="26"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58" name="Freeform 138">
                <a:extLst>
                  <a:ext uri="{FF2B5EF4-FFF2-40B4-BE49-F238E27FC236}">
                    <a16:creationId xmlns:a16="http://schemas.microsoft.com/office/drawing/2014/main" id="{09BF695C-AA17-4FB1-8704-5E216EFC8A3F}"/>
                  </a:ext>
                </a:extLst>
              </p:cNvPr>
              <p:cNvSpPr>
                <a:spLocks noChangeAspect="1"/>
              </p:cNvSpPr>
              <p:nvPr/>
            </p:nvSpPr>
            <p:spPr bwMode="auto">
              <a:xfrm>
                <a:off x="705" y="1911"/>
                <a:ext cx="85" cy="78"/>
              </a:xfrm>
              <a:custGeom>
                <a:avLst/>
                <a:gdLst>
                  <a:gd name="T0" fmla="*/ 33 w 85"/>
                  <a:gd name="T1" fmla="*/ 0 h 78"/>
                  <a:gd name="T2" fmla="*/ 0 w 85"/>
                  <a:gd name="T3" fmla="*/ 32 h 78"/>
                  <a:gd name="T4" fmla="*/ 7 w 85"/>
                  <a:gd name="T5" fmla="*/ 52 h 78"/>
                  <a:gd name="T6" fmla="*/ 20 w 85"/>
                  <a:gd name="T7" fmla="*/ 45 h 78"/>
                  <a:gd name="T8" fmla="*/ 26 w 85"/>
                  <a:gd name="T9" fmla="*/ 52 h 78"/>
                  <a:gd name="T10" fmla="*/ 26 w 85"/>
                  <a:gd name="T11" fmla="*/ 78 h 78"/>
                  <a:gd name="T12" fmla="*/ 72 w 85"/>
                  <a:gd name="T13" fmla="*/ 52 h 78"/>
                  <a:gd name="T14" fmla="*/ 85 w 85"/>
                  <a:gd name="T15" fmla="*/ 39 h 78"/>
                  <a:gd name="T16" fmla="*/ 66 w 85"/>
                  <a:gd name="T17" fmla="*/ 39 h 78"/>
                  <a:gd name="T18" fmla="*/ 72 w 85"/>
                  <a:gd name="T19" fmla="*/ 26 h 78"/>
                  <a:gd name="T20" fmla="*/ 53 w 85"/>
                  <a:gd name="T21" fmla="*/ 32 h 78"/>
                  <a:gd name="T22" fmla="*/ 39 w 85"/>
                  <a:gd name="T23" fmla="*/ 32 h 78"/>
                  <a:gd name="T24" fmla="*/ 46 w 85"/>
                  <a:gd name="T25" fmla="*/ 13 h 78"/>
                  <a:gd name="T26" fmla="*/ 33 w 85"/>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78"/>
                  <a:gd name="T44" fmla="*/ 85 w 8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78">
                    <a:moveTo>
                      <a:pt x="33" y="0"/>
                    </a:moveTo>
                    <a:lnTo>
                      <a:pt x="0" y="32"/>
                    </a:lnTo>
                    <a:lnTo>
                      <a:pt x="7" y="52"/>
                    </a:lnTo>
                    <a:lnTo>
                      <a:pt x="20" y="45"/>
                    </a:lnTo>
                    <a:lnTo>
                      <a:pt x="26" y="52"/>
                    </a:lnTo>
                    <a:lnTo>
                      <a:pt x="26" y="78"/>
                    </a:lnTo>
                    <a:lnTo>
                      <a:pt x="72" y="52"/>
                    </a:lnTo>
                    <a:lnTo>
                      <a:pt x="85" y="39"/>
                    </a:lnTo>
                    <a:lnTo>
                      <a:pt x="66" y="39"/>
                    </a:lnTo>
                    <a:lnTo>
                      <a:pt x="72" y="26"/>
                    </a:lnTo>
                    <a:lnTo>
                      <a:pt x="53" y="32"/>
                    </a:lnTo>
                    <a:lnTo>
                      <a:pt x="39" y="32"/>
                    </a:lnTo>
                    <a:lnTo>
                      <a:pt x="46" y="13"/>
                    </a:lnTo>
                    <a:lnTo>
                      <a:pt x="3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59" name="Freeform 139">
                <a:extLst>
                  <a:ext uri="{FF2B5EF4-FFF2-40B4-BE49-F238E27FC236}">
                    <a16:creationId xmlns:a16="http://schemas.microsoft.com/office/drawing/2014/main" id="{05478847-7120-40A4-BFCF-7F94129AA79F}"/>
                  </a:ext>
                </a:extLst>
              </p:cNvPr>
              <p:cNvSpPr>
                <a:spLocks noChangeAspect="1"/>
              </p:cNvSpPr>
              <p:nvPr/>
            </p:nvSpPr>
            <p:spPr bwMode="auto">
              <a:xfrm>
                <a:off x="496" y="2335"/>
                <a:ext cx="39" cy="79"/>
              </a:xfrm>
              <a:custGeom>
                <a:avLst/>
                <a:gdLst>
                  <a:gd name="T0" fmla="*/ 26 w 39"/>
                  <a:gd name="T1" fmla="*/ 0 h 79"/>
                  <a:gd name="T2" fmla="*/ 39 w 39"/>
                  <a:gd name="T3" fmla="*/ 0 h 79"/>
                  <a:gd name="T4" fmla="*/ 33 w 39"/>
                  <a:gd name="T5" fmla="*/ 66 h 79"/>
                  <a:gd name="T6" fmla="*/ 13 w 39"/>
                  <a:gd name="T7" fmla="*/ 79 h 79"/>
                  <a:gd name="T8" fmla="*/ 0 w 39"/>
                  <a:gd name="T9" fmla="*/ 46 h 79"/>
                  <a:gd name="T10" fmla="*/ 26 w 39"/>
                  <a:gd name="T11" fmla="*/ 0 h 79"/>
                  <a:gd name="T12" fmla="*/ 0 60000 65536"/>
                  <a:gd name="T13" fmla="*/ 0 60000 65536"/>
                  <a:gd name="T14" fmla="*/ 0 60000 65536"/>
                  <a:gd name="T15" fmla="*/ 0 60000 65536"/>
                  <a:gd name="T16" fmla="*/ 0 60000 65536"/>
                  <a:gd name="T17" fmla="*/ 0 60000 65536"/>
                  <a:gd name="T18" fmla="*/ 0 w 39"/>
                  <a:gd name="T19" fmla="*/ 0 h 79"/>
                  <a:gd name="T20" fmla="*/ 39 w 39"/>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39" h="79">
                    <a:moveTo>
                      <a:pt x="26" y="0"/>
                    </a:moveTo>
                    <a:lnTo>
                      <a:pt x="39" y="0"/>
                    </a:lnTo>
                    <a:lnTo>
                      <a:pt x="33" y="66"/>
                    </a:lnTo>
                    <a:lnTo>
                      <a:pt x="13" y="79"/>
                    </a:lnTo>
                    <a:lnTo>
                      <a:pt x="0" y="46"/>
                    </a:lnTo>
                    <a:lnTo>
                      <a:pt x="26"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60" name="Freeform 140">
                <a:extLst>
                  <a:ext uri="{FF2B5EF4-FFF2-40B4-BE49-F238E27FC236}">
                    <a16:creationId xmlns:a16="http://schemas.microsoft.com/office/drawing/2014/main" id="{259150A8-531A-42D7-BBAF-6C347B89DBA8}"/>
                  </a:ext>
                </a:extLst>
              </p:cNvPr>
              <p:cNvSpPr>
                <a:spLocks noChangeAspect="1"/>
              </p:cNvSpPr>
              <p:nvPr/>
            </p:nvSpPr>
            <p:spPr bwMode="auto">
              <a:xfrm>
                <a:off x="1019" y="2695"/>
                <a:ext cx="59" cy="78"/>
              </a:xfrm>
              <a:custGeom>
                <a:avLst/>
                <a:gdLst>
                  <a:gd name="T0" fmla="*/ 52 w 59"/>
                  <a:gd name="T1" fmla="*/ 0 h 78"/>
                  <a:gd name="T2" fmla="*/ 45 w 59"/>
                  <a:gd name="T3" fmla="*/ 0 h 78"/>
                  <a:gd name="T4" fmla="*/ 32 w 59"/>
                  <a:gd name="T5" fmla="*/ 13 h 78"/>
                  <a:gd name="T6" fmla="*/ 13 w 59"/>
                  <a:gd name="T7" fmla="*/ 20 h 78"/>
                  <a:gd name="T8" fmla="*/ 0 w 59"/>
                  <a:gd name="T9" fmla="*/ 59 h 78"/>
                  <a:gd name="T10" fmla="*/ 13 w 59"/>
                  <a:gd name="T11" fmla="*/ 72 h 78"/>
                  <a:gd name="T12" fmla="*/ 39 w 59"/>
                  <a:gd name="T13" fmla="*/ 78 h 78"/>
                  <a:gd name="T14" fmla="*/ 45 w 59"/>
                  <a:gd name="T15" fmla="*/ 52 h 78"/>
                  <a:gd name="T16" fmla="*/ 59 w 59"/>
                  <a:gd name="T17" fmla="*/ 39 h 78"/>
                  <a:gd name="T18" fmla="*/ 52 w 59"/>
                  <a:gd name="T19" fmla="*/ 20 h 78"/>
                  <a:gd name="T20" fmla="*/ 59 w 59"/>
                  <a:gd name="T21" fmla="*/ 6 h 78"/>
                  <a:gd name="T22" fmla="*/ 52 w 59"/>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78"/>
                  <a:gd name="T38" fmla="*/ 59 w 59"/>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78">
                    <a:moveTo>
                      <a:pt x="52" y="0"/>
                    </a:moveTo>
                    <a:lnTo>
                      <a:pt x="45" y="0"/>
                    </a:lnTo>
                    <a:lnTo>
                      <a:pt x="32" y="13"/>
                    </a:lnTo>
                    <a:lnTo>
                      <a:pt x="13" y="20"/>
                    </a:lnTo>
                    <a:lnTo>
                      <a:pt x="0" y="59"/>
                    </a:lnTo>
                    <a:lnTo>
                      <a:pt x="13" y="72"/>
                    </a:lnTo>
                    <a:lnTo>
                      <a:pt x="39" y="78"/>
                    </a:lnTo>
                    <a:lnTo>
                      <a:pt x="45" y="52"/>
                    </a:lnTo>
                    <a:lnTo>
                      <a:pt x="59" y="39"/>
                    </a:lnTo>
                    <a:lnTo>
                      <a:pt x="52" y="20"/>
                    </a:lnTo>
                    <a:lnTo>
                      <a:pt x="59" y="6"/>
                    </a:lnTo>
                    <a:lnTo>
                      <a:pt x="52"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61" name="Freeform 141">
                <a:extLst>
                  <a:ext uri="{FF2B5EF4-FFF2-40B4-BE49-F238E27FC236}">
                    <a16:creationId xmlns:a16="http://schemas.microsoft.com/office/drawing/2014/main" id="{3E5DDE31-676D-46E6-9D8F-A3BB1D457ED9}"/>
                  </a:ext>
                </a:extLst>
              </p:cNvPr>
              <p:cNvSpPr>
                <a:spLocks noChangeAspect="1"/>
              </p:cNvSpPr>
              <p:nvPr/>
            </p:nvSpPr>
            <p:spPr bwMode="auto">
              <a:xfrm>
                <a:off x="1384" y="3133"/>
                <a:ext cx="27" cy="78"/>
              </a:xfrm>
              <a:custGeom>
                <a:avLst/>
                <a:gdLst>
                  <a:gd name="T0" fmla="*/ 27 w 27"/>
                  <a:gd name="T1" fmla="*/ 0 h 78"/>
                  <a:gd name="T2" fmla="*/ 0 w 27"/>
                  <a:gd name="T3" fmla="*/ 78 h 78"/>
                  <a:gd name="T4" fmla="*/ 27 w 27"/>
                  <a:gd name="T5" fmla="*/ 52 h 78"/>
                  <a:gd name="T6" fmla="*/ 27 w 27"/>
                  <a:gd name="T7" fmla="*/ 0 h 78"/>
                  <a:gd name="T8" fmla="*/ 0 60000 65536"/>
                  <a:gd name="T9" fmla="*/ 0 60000 65536"/>
                  <a:gd name="T10" fmla="*/ 0 60000 65536"/>
                  <a:gd name="T11" fmla="*/ 0 60000 65536"/>
                  <a:gd name="T12" fmla="*/ 0 w 27"/>
                  <a:gd name="T13" fmla="*/ 0 h 78"/>
                  <a:gd name="T14" fmla="*/ 27 w 27"/>
                  <a:gd name="T15" fmla="*/ 78 h 78"/>
                </a:gdLst>
                <a:ahLst/>
                <a:cxnLst>
                  <a:cxn ang="T8">
                    <a:pos x="T0" y="T1"/>
                  </a:cxn>
                  <a:cxn ang="T9">
                    <a:pos x="T2" y="T3"/>
                  </a:cxn>
                  <a:cxn ang="T10">
                    <a:pos x="T4" y="T5"/>
                  </a:cxn>
                  <a:cxn ang="T11">
                    <a:pos x="T6" y="T7"/>
                  </a:cxn>
                </a:cxnLst>
                <a:rect l="T12" t="T13" r="T14" b="T15"/>
                <a:pathLst>
                  <a:path w="27" h="78">
                    <a:moveTo>
                      <a:pt x="27" y="0"/>
                    </a:moveTo>
                    <a:lnTo>
                      <a:pt x="0" y="78"/>
                    </a:lnTo>
                    <a:lnTo>
                      <a:pt x="27" y="52"/>
                    </a:lnTo>
                    <a:lnTo>
                      <a:pt x="27"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62" name="Freeform 142">
                <a:extLst>
                  <a:ext uri="{FF2B5EF4-FFF2-40B4-BE49-F238E27FC236}">
                    <a16:creationId xmlns:a16="http://schemas.microsoft.com/office/drawing/2014/main" id="{9F9A29D7-04B2-453B-9763-E3975113A9B9}"/>
                  </a:ext>
                </a:extLst>
              </p:cNvPr>
              <p:cNvSpPr>
                <a:spLocks noChangeAspect="1"/>
              </p:cNvSpPr>
              <p:nvPr/>
            </p:nvSpPr>
            <p:spPr bwMode="auto">
              <a:xfrm>
                <a:off x="2070" y="2368"/>
                <a:ext cx="79" cy="52"/>
              </a:xfrm>
              <a:custGeom>
                <a:avLst/>
                <a:gdLst>
                  <a:gd name="T0" fmla="*/ 26 w 79"/>
                  <a:gd name="T1" fmla="*/ 0 h 52"/>
                  <a:gd name="T2" fmla="*/ 7 w 79"/>
                  <a:gd name="T3" fmla="*/ 7 h 52"/>
                  <a:gd name="T4" fmla="*/ 0 w 79"/>
                  <a:gd name="T5" fmla="*/ 20 h 52"/>
                  <a:gd name="T6" fmla="*/ 13 w 79"/>
                  <a:gd name="T7" fmla="*/ 46 h 52"/>
                  <a:gd name="T8" fmla="*/ 33 w 79"/>
                  <a:gd name="T9" fmla="*/ 52 h 52"/>
                  <a:gd name="T10" fmla="*/ 46 w 79"/>
                  <a:gd name="T11" fmla="*/ 33 h 52"/>
                  <a:gd name="T12" fmla="*/ 79 w 79"/>
                  <a:gd name="T13" fmla="*/ 7 h 52"/>
                  <a:gd name="T14" fmla="*/ 59 w 79"/>
                  <a:gd name="T15" fmla="*/ 0 h 52"/>
                  <a:gd name="T16" fmla="*/ 52 w 79"/>
                  <a:gd name="T17" fmla="*/ 13 h 52"/>
                  <a:gd name="T18" fmla="*/ 26 w 79"/>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52"/>
                  <a:gd name="T32" fmla="*/ 79 w 7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52">
                    <a:moveTo>
                      <a:pt x="26" y="0"/>
                    </a:moveTo>
                    <a:lnTo>
                      <a:pt x="7" y="7"/>
                    </a:lnTo>
                    <a:lnTo>
                      <a:pt x="0" y="20"/>
                    </a:lnTo>
                    <a:lnTo>
                      <a:pt x="13" y="46"/>
                    </a:lnTo>
                    <a:lnTo>
                      <a:pt x="33" y="52"/>
                    </a:lnTo>
                    <a:lnTo>
                      <a:pt x="46" y="33"/>
                    </a:lnTo>
                    <a:lnTo>
                      <a:pt x="79" y="7"/>
                    </a:lnTo>
                    <a:lnTo>
                      <a:pt x="59" y="0"/>
                    </a:lnTo>
                    <a:lnTo>
                      <a:pt x="52" y="13"/>
                    </a:lnTo>
                    <a:lnTo>
                      <a:pt x="26"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63" name="Freeform 143">
                <a:extLst>
                  <a:ext uri="{FF2B5EF4-FFF2-40B4-BE49-F238E27FC236}">
                    <a16:creationId xmlns:a16="http://schemas.microsoft.com/office/drawing/2014/main" id="{153D6284-7C98-46F3-B880-1E7A02ED8452}"/>
                  </a:ext>
                </a:extLst>
              </p:cNvPr>
              <p:cNvSpPr>
                <a:spLocks noChangeAspect="1"/>
              </p:cNvSpPr>
              <p:nvPr/>
            </p:nvSpPr>
            <p:spPr bwMode="auto">
              <a:xfrm>
                <a:off x="2051" y="2969"/>
                <a:ext cx="71" cy="40"/>
              </a:xfrm>
              <a:custGeom>
                <a:avLst/>
                <a:gdLst>
                  <a:gd name="T0" fmla="*/ 13 w 71"/>
                  <a:gd name="T1" fmla="*/ 0 h 40"/>
                  <a:gd name="T2" fmla="*/ 0 w 71"/>
                  <a:gd name="T3" fmla="*/ 27 h 40"/>
                  <a:gd name="T4" fmla="*/ 13 w 71"/>
                  <a:gd name="T5" fmla="*/ 40 h 40"/>
                  <a:gd name="T6" fmla="*/ 71 w 71"/>
                  <a:gd name="T7" fmla="*/ 40 h 40"/>
                  <a:gd name="T8" fmla="*/ 71 w 71"/>
                  <a:gd name="T9" fmla="*/ 27 h 40"/>
                  <a:gd name="T10" fmla="*/ 52 w 71"/>
                  <a:gd name="T11" fmla="*/ 20 h 40"/>
                  <a:gd name="T12" fmla="*/ 26 w 71"/>
                  <a:gd name="T13" fmla="*/ 20 h 40"/>
                  <a:gd name="T14" fmla="*/ 13 w 71"/>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40"/>
                  <a:gd name="T26" fmla="*/ 71 w 7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40">
                    <a:moveTo>
                      <a:pt x="13" y="0"/>
                    </a:moveTo>
                    <a:lnTo>
                      <a:pt x="0" y="27"/>
                    </a:lnTo>
                    <a:lnTo>
                      <a:pt x="13" y="40"/>
                    </a:lnTo>
                    <a:lnTo>
                      <a:pt x="71" y="40"/>
                    </a:lnTo>
                    <a:lnTo>
                      <a:pt x="71" y="27"/>
                    </a:lnTo>
                    <a:lnTo>
                      <a:pt x="52" y="20"/>
                    </a:lnTo>
                    <a:lnTo>
                      <a:pt x="26" y="20"/>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64" name="Freeform 144">
                <a:extLst>
                  <a:ext uri="{FF2B5EF4-FFF2-40B4-BE49-F238E27FC236}">
                    <a16:creationId xmlns:a16="http://schemas.microsoft.com/office/drawing/2014/main" id="{722CA551-706B-499D-A271-A65E3D3B2EA8}"/>
                  </a:ext>
                </a:extLst>
              </p:cNvPr>
              <p:cNvSpPr>
                <a:spLocks noChangeAspect="1"/>
              </p:cNvSpPr>
              <p:nvPr/>
            </p:nvSpPr>
            <p:spPr bwMode="auto">
              <a:xfrm>
                <a:off x="1802" y="1976"/>
                <a:ext cx="72" cy="72"/>
              </a:xfrm>
              <a:custGeom>
                <a:avLst/>
                <a:gdLst>
                  <a:gd name="T0" fmla="*/ 14 w 72"/>
                  <a:gd name="T1" fmla="*/ 0 h 72"/>
                  <a:gd name="T2" fmla="*/ 0 w 72"/>
                  <a:gd name="T3" fmla="*/ 0 h 72"/>
                  <a:gd name="T4" fmla="*/ 20 w 72"/>
                  <a:gd name="T5" fmla="*/ 59 h 72"/>
                  <a:gd name="T6" fmla="*/ 33 w 72"/>
                  <a:gd name="T7" fmla="*/ 72 h 72"/>
                  <a:gd name="T8" fmla="*/ 59 w 72"/>
                  <a:gd name="T9" fmla="*/ 59 h 72"/>
                  <a:gd name="T10" fmla="*/ 72 w 72"/>
                  <a:gd name="T11" fmla="*/ 52 h 72"/>
                  <a:gd name="T12" fmla="*/ 72 w 72"/>
                  <a:gd name="T13" fmla="*/ 39 h 72"/>
                  <a:gd name="T14" fmla="*/ 59 w 72"/>
                  <a:gd name="T15" fmla="*/ 26 h 72"/>
                  <a:gd name="T16" fmla="*/ 46 w 72"/>
                  <a:gd name="T17" fmla="*/ 46 h 72"/>
                  <a:gd name="T18" fmla="*/ 33 w 72"/>
                  <a:gd name="T19" fmla="*/ 46 h 72"/>
                  <a:gd name="T20" fmla="*/ 20 w 72"/>
                  <a:gd name="T21" fmla="*/ 26 h 72"/>
                  <a:gd name="T22" fmla="*/ 14 w 72"/>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72"/>
                  <a:gd name="T38" fmla="*/ 72 w 72"/>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72">
                    <a:moveTo>
                      <a:pt x="14" y="0"/>
                    </a:moveTo>
                    <a:lnTo>
                      <a:pt x="0" y="0"/>
                    </a:lnTo>
                    <a:lnTo>
                      <a:pt x="20" y="59"/>
                    </a:lnTo>
                    <a:lnTo>
                      <a:pt x="33" y="72"/>
                    </a:lnTo>
                    <a:lnTo>
                      <a:pt x="59" y="59"/>
                    </a:lnTo>
                    <a:lnTo>
                      <a:pt x="72" y="52"/>
                    </a:lnTo>
                    <a:lnTo>
                      <a:pt x="72" y="39"/>
                    </a:lnTo>
                    <a:lnTo>
                      <a:pt x="59" y="26"/>
                    </a:lnTo>
                    <a:lnTo>
                      <a:pt x="46" y="46"/>
                    </a:lnTo>
                    <a:lnTo>
                      <a:pt x="33" y="46"/>
                    </a:lnTo>
                    <a:lnTo>
                      <a:pt x="20" y="26"/>
                    </a:lnTo>
                    <a:lnTo>
                      <a:pt x="14"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65" name="Freeform 145">
                <a:extLst>
                  <a:ext uri="{FF2B5EF4-FFF2-40B4-BE49-F238E27FC236}">
                    <a16:creationId xmlns:a16="http://schemas.microsoft.com/office/drawing/2014/main" id="{AAD5DF7B-260A-45FC-8724-2E6F9DC6C0F3}"/>
                  </a:ext>
                </a:extLst>
              </p:cNvPr>
              <p:cNvSpPr>
                <a:spLocks noChangeAspect="1"/>
              </p:cNvSpPr>
              <p:nvPr/>
            </p:nvSpPr>
            <p:spPr bwMode="auto">
              <a:xfrm>
                <a:off x="2038" y="3211"/>
                <a:ext cx="26" cy="72"/>
              </a:xfrm>
              <a:custGeom>
                <a:avLst/>
                <a:gdLst>
                  <a:gd name="T0" fmla="*/ 26 w 26"/>
                  <a:gd name="T1" fmla="*/ 0 h 72"/>
                  <a:gd name="T2" fmla="*/ 0 w 26"/>
                  <a:gd name="T3" fmla="*/ 72 h 72"/>
                  <a:gd name="T4" fmla="*/ 26 w 26"/>
                  <a:gd name="T5" fmla="*/ 53 h 72"/>
                  <a:gd name="T6" fmla="*/ 26 w 26"/>
                  <a:gd name="T7" fmla="*/ 0 h 72"/>
                  <a:gd name="T8" fmla="*/ 0 60000 65536"/>
                  <a:gd name="T9" fmla="*/ 0 60000 65536"/>
                  <a:gd name="T10" fmla="*/ 0 60000 65536"/>
                  <a:gd name="T11" fmla="*/ 0 60000 65536"/>
                  <a:gd name="T12" fmla="*/ 0 w 26"/>
                  <a:gd name="T13" fmla="*/ 0 h 72"/>
                  <a:gd name="T14" fmla="*/ 26 w 26"/>
                  <a:gd name="T15" fmla="*/ 72 h 72"/>
                </a:gdLst>
                <a:ahLst/>
                <a:cxnLst>
                  <a:cxn ang="T8">
                    <a:pos x="T0" y="T1"/>
                  </a:cxn>
                  <a:cxn ang="T9">
                    <a:pos x="T2" y="T3"/>
                  </a:cxn>
                  <a:cxn ang="T10">
                    <a:pos x="T4" y="T5"/>
                  </a:cxn>
                  <a:cxn ang="T11">
                    <a:pos x="T6" y="T7"/>
                  </a:cxn>
                </a:cxnLst>
                <a:rect l="T12" t="T13" r="T14" b="T15"/>
                <a:pathLst>
                  <a:path w="26" h="72">
                    <a:moveTo>
                      <a:pt x="26" y="0"/>
                    </a:moveTo>
                    <a:lnTo>
                      <a:pt x="0" y="72"/>
                    </a:lnTo>
                    <a:lnTo>
                      <a:pt x="26" y="53"/>
                    </a:lnTo>
                    <a:lnTo>
                      <a:pt x="26"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66" name="Freeform 146">
                <a:extLst>
                  <a:ext uri="{FF2B5EF4-FFF2-40B4-BE49-F238E27FC236}">
                    <a16:creationId xmlns:a16="http://schemas.microsoft.com/office/drawing/2014/main" id="{20408BB5-EF59-4CB2-9879-7A0D5DDDEF91}"/>
                  </a:ext>
                </a:extLst>
              </p:cNvPr>
              <p:cNvSpPr>
                <a:spLocks noChangeAspect="1"/>
              </p:cNvSpPr>
              <p:nvPr/>
            </p:nvSpPr>
            <p:spPr bwMode="auto">
              <a:xfrm>
                <a:off x="705" y="2277"/>
                <a:ext cx="39" cy="65"/>
              </a:xfrm>
              <a:custGeom>
                <a:avLst/>
                <a:gdLst>
                  <a:gd name="T0" fmla="*/ 33 w 39"/>
                  <a:gd name="T1" fmla="*/ 0 h 65"/>
                  <a:gd name="T2" fmla="*/ 26 w 39"/>
                  <a:gd name="T3" fmla="*/ 0 h 65"/>
                  <a:gd name="T4" fmla="*/ 13 w 39"/>
                  <a:gd name="T5" fmla="*/ 13 h 65"/>
                  <a:gd name="T6" fmla="*/ 0 w 39"/>
                  <a:gd name="T7" fmla="*/ 32 h 65"/>
                  <a:gd name="T8" fmla="*/ 0 w 39"/>
                  <a:gd name="T9" fmla="*/ 45 h 65"/>
                  <a:gd name="T10" fmla="*/ 13 w 39"/>
                  <a:gd name="T11" fmla="*/ 65 h 65"/>
                  <a:gd name="T12" fmla="*/ 26 w 39"/>
                  <a:gd name="T13" fmla="*/ 65 h 65"/>
                  <a:gd name="T14" fmla="*/ 33 w 39"/>
                  <a:gd name="T15" fmla="*/ 52 h 65"/>
                  <a:gd name="T16" fmla="*/ 33 w 39"/>
                  <a:gd name="T17" fmla="*/ 19 h 65"/>
                  <a:gd name="T18" fmla="*/ 39 w 39"/>
                  <a:gd name="T19" fmla="*/ 13 h 65"/>
                  <a:gd name="T20" fmla="*/ 33 w 39"/>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65"/>
                  <a:gd name="T35" fmla="*/ 39 w 39"/>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65">
                    <a:moveTo>
                      <a:pt x="33" y="0"/>
                    </a:moveTo>
                    <a:lnTo>
                      <a:pt x="26" y="0"/>
                    </a:lnTo>
                    <a:lnTo>
                      <a:pt x="13" y="13"/>
                    </a:lnTo>
                    <a:lnTo>
                      <a:pt x="0" y="32"/>
                    </a:lnTo>
                    <a:lnTo>
                      <a:pt x="0" y="45"/>
                    </a:lnTo>
                    <a:lnTo>
                      <a:pt x="13" y="65"/>
                    </a:lnTo>
                    <a:lnTo>
                      <a:pt x="26" y="65"/>
                    </a:lnTo>
                    <a:lnTo>
                      <a:pt x="33" y="52"/>
                    </a:lnTo>
                    <a:lnTo>
                      <a:pt x="33" y="19"/>
                    </a:lnTo>
                    <a:lnTo>
                      <a:pt x="39" y="13"/>
                    </a:lnTo>
                    <a:lnTo>
                      <a:pt x="3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67" name="Freeform 147">
                <a:extLst>
                  <a:ext uri="{FF2B5EF4-FFF2-40B4-BE49-F238E27FC236}">
                    <a16:creationId xmlns:a16="http://schemas.microsoft.com/office/drawing/2014/main" id="{49188020-6787-481C-9161-2429EDDAF24B}"/>
                  </a:ext>
                </a:extLst>
              </p:cNvPr>
              <p:cNvSpPr>
                <a:spLocks noChangeAspect="1"/>
              </p:cNvSpPr>
              <p:nvPr/>
            </p:nvSpPr>
            <p:spPr bwMode="auto">
              <a:xfrm>
                <a:off x="1953" y="3211"/>
                <a:ext cx="71" cy="40"/>
              </a:xfrm>
              <a:custGeom>
                <a:avLst/>
                <a:gdLst>
                  <a:gd name="T0" fmla="*/ 52 w 71"/>
                  <a:gd name="T1" fmla="*/ 0 h 40"/>
                  <a:gd name="T2" fmla="*/ 39 w 71"/>
                  <a:gd name="T3" fmla="*/ 7 h 40"/>
                  <a:gd name="T4" fmla="*/ 39 w 71"/>
                  <a:gd name="T5" fmla="*/ 7 h 40"/>
                  <a:gd name="T6" fmla="*/ 26 w 71"/>
                  <a:gd name="T7" fmla="*/ 13 h 40"/>
                  <a:gd name="T8" fmla="*/ 13 w 71"/>
                  <a:gd name="T9" fmla="*/ 13 h 40"/>
                  <a:gd name="T10" fmla="*/ 0 w 71"/>
                  <a:gd name="T11" fmla="*/ 26 h 40"/>
                  <a:gd name="T12" fmla="*/ 6 w 71"/>
                  <a:gd name="T13" fmla="*/ 40 h 40"/>
                  <a:gd name="T14" fmla="*/ 39 w 71"/>
                  <a:gd name="T15" fmla="*/ 40 h 40"/>
                  <a:gd name="T16" fmla="*/ 52 w 71"/>
                  <a:gd name="T17" fmla="*/ 33 h 40"/>
                  <a:gd name="T18" fmla="*/ 65 w 71"/>
                  <a:gd name="T19" fmla="*/ 20 h 40"/>
                  <a:gd name="T20" fmla="*/ 71 w 71"/>
                  <a:gd name="T21" fmla="*/ 7 h 40"/>
                  <a:gd name="T22" fmla="*/ 52 w 71"/>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40"/>
                  <a:gd name="T38" fmla="*/ 71 w 71"/>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40">
                    <a:moveTo>
                      <a:pt x="52" y="0"/>
                    </a:moveTo>
                    <a:lnTo>
                      <a:pt x="39" y="7"/>
                    </a:lnTo>
                    <a:lnTo>
                      <a:pt x="26" y="13"/>
                    </a:lnTo>
                    <a:lnTo>
                      <a:pt x="13" y="13"/>
                    </a:lnTo>
                    <a:lnTo>
                      <a:pt x="0" y="26"/>
                    </a:lnTo>
                    <a:lnTo>
                      <a:pt x="6" y="40"/>
                    </a:lnTo>
                    <a:lnTo>
                      <a:pt x="39" y="40"/>
                    </a:lnTo>
                    <a:lnTo>
                      <a:pt x="52" y="33"/>
                    </a:lnTo>
                    <a:lnTo>
                      <a:pt x="65" y="20"/>
                    </a:lnTo>
                    <a:lnTo>
                      <a:pt x="71" y="7"/>
                    </a:lnTo>
                    <a:lnTo>
                      <a:pt x="52"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68" name="Freeform 148">
                <a:extLst>
                  <a:ext uri="{FF2B5EF4-FFF2-40B4-BE49-F238E27FC236}">
                    <a16:creationId xmlns:a16="http://schemas.microsoft.com/office/drawing/2014/main" id="{0DC4F9A2-324B-4784-B445-4A537B808D0B}"/>
                  </a:ext>
                </a:extLst>
              </p:cNvPr>
              <p:cNvSpPr>
                <a:spLocks noChangeAspect="1"/>
              </p:cNvSpPr>
              <p:nvPr/>
            </p:nvSpPr>
            <p:spPr bwMode="auto">
              <a:xfrm>
                <a:off x="1816" y="1826"/>
                <a:ext cx="71" cy="52"/>
              </a:xfrm>
              <a:custGeom>
                <a:avLst/>
                <a:gdLst>
                  <a:gd name="T0" fmla="*/ 19 w 71"/>
                  <a:gd name="T1" fmla="*/ 0 h 52"/>
                  <a:gd name="T2" fmla="*/ 0 w 71"/>
                  <a:gd name="T3" fmla="*/ 19 h 52"/>
                  <a:gd name="T4" fmla="*/ 6 w 71"/>
                  <a:gd name="T5" fmla="*/ 32 h 52"/>
                  <a:gd name="T6" fmla="*/ 52 w 71"/>
                  <a:gd name="T7" fmla="*/ 52 h 52"/>
                  <a:gd name="T8" fmla="*/ 71 w 71"/>
                  <a:gd name="T9" fmla="*/ 26 h 52"/>
                  <a:gd name="T10" fmla="*/ 58 w 71"/>
                  <a:gd name="T11" fmla="*/ 6 h 52"/>
                  <a:gd name="T12" fmla="*/ 19 w 71"/>
                  <a:gd name="T13" fmla="*/ 0 h 52"/>
                  <a:gd name="T14" fmla="*/ 0 60000 65536"/>
                  <a:gd name="T15" fmla="*/ 0 60000 65536"/>
                  <a:gd name="T16" fmla="*/ 0 60000 65536"/>
                  <a:gd name="T17" fmla="*/ 0 60000 65536"/>
                  <a:gd name="T18" fmla="*/ 0 60000 65536"/>
                  <a:gd name="T19" fmla="*/ 0 60000 65536"/>
                  <a:gd name="T20" fmla="*/ 0 60000 65536"/>
                  <a:gd name="T21" fmla="*/ 0 w 71"/>
                  <a:gd name="T22" fmla="*/ 0 h 52"/>
                  <a:gd name="T23" fmla="*/ 71 w 7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52">
                    <a:moveTo>
                      <a:pt x="19" y="0"/>
                    </a:moveTo>
                    <a:lnTo>
                      <a:pt x="0" y="19"/>
                    </a:lnTo>
                    <a:lnTo>
                      <a:pt x="6" y="32"/>
                    </a:lnTo>
                    <a:lnTo>
                      <a:pt x="52" y="52"/>
                    </a:lnTo>
                    <a:lnTo>
                      <a:pt x="71" y="26"/>
                    </a:lnTo>
                    <a:lnTo>
                      <a:pt x="58" y="6"/>
                    </a:lnTo>
                    <a:lnTo>
                      <a:pt x="19"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69" name="Freeform 149">
                <a:extLst>
                  <a:ext uri="{FF2B5EF4-FFF2-40B4-BE49-F238E27FC236}">
                    <a16:creationId xmlns:a16="http://schemas.microsoft.com/office/drawing/2014/main" id="{476B9B10-A889-4CC7-BF5D-61143F58CAF4}"/>
                  </a:ext>
                </a:extLst>
              </p:cNvPr>
              <p:cNvSpPr>
                <a:spLocks noChangeAspect="1"/>
              </p:cNvSpPr>
              <p:nvPr/>
            </p:nvSpPr>
            <p:spPr bwMode="auto">
              <a:xfrm>
                <a:off x="2358" y="2277"/>
                <a:ext cx="45" cy="65"/>
              </a:xfrm>
              <a:custGeom>
                <a:avLst/>
                <a:gdLst>
                  <a:gd name="T0" fmla="*/ 13 w 45"/>
                  <a:gd name="T1" fmla="*/ 0 h 65"/>
                  <a:gd name="T2" fmla="*/ 0 w 45"/>
                  <a:gd name="T3" fmla="*/ 6 h 65"/>
                  <a:gd name="T4" fmla="*/ 6 w 45"/>
                  <a:gd name="T5" fmla="*/ 19 h 65"/>
                  <a:gd name="T6" fmla="*/ 32 w 45"/>
                  <a:gd name="T7" fmla="*/ 26 h 65"/>
                  <a:gd name="T8" fmla="*/ 19 w 45"/>
                  <a:gd name="T9" fmla="*/ 58 h 65"/>
                  <a:gd name="T10" fmla="*/ 39 w 45"/>
                  <a:gd name="T11" fmla="*/ 65 h 65"/>
                  <a:gd name="T12" fmla="*/ 45 w 45"/>
                  <a:gd name="T13" fmla="*/ 26 h 65"/>
                  <a:gd name="T14" fmla="*/ 13 w 45"/>
                  <a:gd name="T15" fmla="*/ 0 h 65"/>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65"/>
                  <a:gd name="T26" fmla="*/ 45 w 4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65">
                    <a:moveTo>
                      <a:pt x="13" y="0"/>
                    </a:moveTo>
                    <a:lnTo>
                      <a:pt x="0" y="6"/>
                    </a:lnTo>
                    <a:lnTo>
                      <a:pt x="6" y="19"/>
                    </a:lnTo>
                    <a:lnTo>
                      <a:pt x="32" y="26"/>
                    </a:lnTo>
                    <a:lnTo>
                      <a:pt x="19" y="58"/>
                    </a:lnTo>
                    <a:lnTo>
                      <a:pt x="39" y="65"/>
                    </a:lnTo>
                    <a:lnTo>
                      <a:pt x="45" y="26"/>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70" name="Freeform 150">
                <a:extLst>
                  <a:ext uri="{FF2B5EF4-FFF2-40B4-BE49-F238E27FC236}">
                    <a16:creationId xmlns:a16="http://schemas.microsoft.com/office/drawing/2014/main" id="{9F134EA7-2D4B-4AF0-8D86-2F66D11C5EC1}"/>
                  </a:ext>
                </a:extLst>
              </p:cNvPr>
              <p:cNvSpPr>
                <a:spLocks noChangeAspect="1"/>
              </p:cNvSpPr>
              <p:nvPr/>
            </p:nvSpPr>
            <p:spPr bwMode="auto">
              <a:xfrm>
                <a:off x="1189" y="3329"/>
                <a:ext cx="65" cy="59"/>
              </a:xfrm>
              <a:custGeom>
                <a:avLst/>
                <a:gdLst>
                  <a:gd name="T0" fmla="*/ 13 w 65"/>
                  <a:gd name="T1" fmla="*/ 0 h 59"/>
                  <a:gd name="T2" fmla="*/ 0 w 65"/>
                  <a:gd name="T3" fmla="*/ 26 h 59"/>
                  <a:gd name="T4" fmla="*/ 13 w 65"/>
                  <a:gd name="T5" fmla="*/ 39 h 59"/>
                  <a:gd name="T6" fmla="*/ 19 w 65"/>
                  <a:gd name="T7" fmla="*/ 52 h 59"/>
                  <a:gd name="T8" fmla="*/ 39 w 65"/>
                  <a:gd name="T9" fmla="*/ 59 h 59"/>
                  <a:gd name="T10" fmla="*/ 32 w 65"/>
                  <a:gd name="T11" fmla="*/ 46 h 59"/>
                  <a:gd name="T12" fmla="*/ 58 w 65"/>
                  <a:gd name="T13" fmla="*/ 39 h 59"/>
                  <a:gd name="T14" fmla="*/ 65 w 65"/>
                  <a:gd name="T15" fmla="*/ 26 h 59"/>
                  <a:gd name="T16" fmla="*/ 13 w 65"/>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59"/>
                  <a:gd name="T29" fmla="*/ 65 w 6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59">
                    <a:moveTo>
                      <a:pt x="13" y="0"/>
                    </a:moveTo>
                    <a:lnTo>
                      <a:pt x="0" y="26"/>
                    </a:lnTo>
                    <a:lnTo>
                      <a:pt x="13" y="39"/>
                    </a:lnTo>
                    <a:lnTo>
                      <a:pt x="19" y="52"/>
                    </a:lnTo>
                    <a:lnTo>
                      <a:pt x="39" y="59"/>
                    </a:lnTo>
                    <a:lnTo>
                      <a:pt x="32" y="46"/>
                    </a:lnTo>
                    <a:lnTo>
                      <a:pt x="58" y="39"/>
                    </a:lnTo>
                    <a:lnTo>
                      <a:pt x="65" y="26"/>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71" name="Freeform 151">
                <a:extLst>
                  <a:ext uri="{FF2B5EF4-FFF2-40B4-BE49-F238E27FC236}">
                    <a16:creationId xmlns:a16="http://schemas.microsoft.com/office/drawing/2014/main" id="{710D9D93-B10E-4B39-9242-D9591C87453B}"/>
                  </a:ext>
                </a:extLst>
              </p:cNvPr>
              <p:cNvSpPr>
                <a:spLocks noChangeAspect="1"/>
              </p:cNvSpPr>
              <p:nvPr/>
            </p:nvSpPr>
            <p:spPr bwMode="auto">
              <a:xfrm>
                <a:off x="1796" y="3277"/>
                <a:ext cx="65" cy="52"/>
              </a:xfrm>
              <a:custGeom>
                <a:avLst/>
                <a:gdLst>
                  <a:gd name="T0" fmla="*/ 39 w 65"/>
                  <a:gd name="T1" fmla="*/ 6 h 52"/>
                  <a:gd name="T2" fmla="*/ 0 w 65"/>
                  <a:gd name="T3" fmla="*/ 19 h 52"/>
                  <a:gd name="T4" fmla="*/ 13 w 65"/>
                  <a:gd name="T5" fmla="*/ 0 h 52"/>
                  <a:gd name="T6" fmla="*/ 52 w 65"/>
                  <a:gd name="T7" fmla="*/ 0 h 52"/>
                  <a:gd name="T8" fmla="*/ 65 w 65"/>
                  <a:gd name="T9" fmla="*/ 13 h 52"/>
                  <a:gd name="T10" fmla="*/ 33 w 65"/>
                  <a:gd name="T11" fmla="*/ 52 h 52"/>
                  <a:gd name="T12" fmla="*/ 20 w 65"/>
                  <a:gd name="T13" fmla="*/ 45 h 52"/>
                  <a:gd name="T14" fmla="*/ 39 w 65"/>
                  <a:gd name="T15" fmla="*/ 26 h 52"/>
                  <a:gd name="T16" fmla="*/ 39 w 65"/>
                  <a:gd name="T17" fmla="*/ 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52"/>
                  <a:gd name="T29" fmla="*/ 65 w 65"/>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52">
                    <a:moveTo>
                      <a:pt x="39" y="6"/>
                    </a:moveTo>
                    <a:lnTo>
                      <a:pt x="0" y="19"/>
                    </a:lnTo>
                    <a:lnTo>
                      <a:pt x="13" y="0"/>
                    </a:lnTo>
                    <a:lnTo>
                      <a:pt x="52" y="0"/>
                    </a:lnTo>
                    <a:lnTo>
                      <a:pt x="65" y="13"/>
                    </a:lnTo>
                    <a:lnTo>
                      <a:pt x="33" y="52"/>
                    </a:lnTo>
                    <a:lnTo>
                      <a:pt x="20" y="45"/>
                    </a:lnTo>
                    <a:lnTo>
                      <a:pt x="39" y="26"/>
                    </a:lnTo>
                    <a:lnTo>
                      <a:pt x="39" y="6"/>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72" name="Freeform 152">
                <a:extLst>
                  <a:ext uri="{FF2B5EF4-FFF2-40B4-BE49-F238E27FC236}">
                    <a16:creationId xmlns:a16="http://schemas.microsoft.com/office/drawing/2014/main" id="{79FFE02F-8C78-436E-A42C-03EB88F3ED71}"/>
                  </a:ext>
                </a:extLst>
              </p:cNvPr>
              <p:cNvSpPr>
                <a:spLocks noChangeAspect="1"/>
              </p:cNvSpPr>
              <p:nvPr/>
            </p:nvSpPr>
            <p:spPr bwMode="auto">
              <a:xfrm>
                <a:off x="1659" y="1819"/>
                <a:ext cx="59" cy="20"/>
              </a:xfrm>
              <a:custGeom>
                <a:avLst/>
                <a:gdLst>
                  <a:gd name="T0" fmla="*/ 32 w 59"/>
                  <a:gd name="T1" fmla="*/ 0 h 20"/>
                  <a:gd name="T2" fmla="*/ 13 w 59"/>
                  <a:gd name="T3" fmla="*/ 0 h 20"/>
                  <a:gd name="T4" fmla="*/ 0 w 59"/>
                  <a:gd name="T5" fmla="*/ 20 h 20"/>
                  <a:gd name="T6" fmla="*/ 39 w 59"/>
                  <a:gd name="T7" fmla="*/ 13 h 20"/>
                  <a:gd name="T8" fmla="*/ 59 w 59"/>
                  <a:gd name="T9" fmla="*/ 7 h 20"/>
                  <a:gd name="T10" fmla="*/ 59 w 59"/>
                  <a:gd name="T11" fmla="*/ 0 h 20"/>
                  <a:gd name="T12" fmla="*/ 32 w 59"/>
                  <a:gd name="T13" fmla="*/ 0 h 20"/>
                  <a:gd name="T14" fmla="*/ 0 60000 65536"/>
                  <a:gd name="T15" fmla="*/ 0 60000 65536"/>
                  <a:gd name="T16" fmla="*/ 0 60000 65536"/>
                  <a:gd name="T17" fmla="*/ 0 60000 65536"/>
                  <a:gd name="T18" fmla="*/ 0 60000 65536"/>
                  <a:gd name="T19" fmla="*/ 0 60000 65536"/>
                  <a:gd name="T20" fmla="*/ 0 60000 65536"/>
                  <a:gd name="T21" fmla="*/ 0 w 59"/>
                  <a:gd name="T22" fmla="*/ 0 h 20"/>
                  <a:gd name="T23" fmla="*/ 59 w 5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0">
                    <a:moveTo>
                      <a:pt x="32" y="0"/>
                    </a:moveTo>
                    <a:lnTo>
                      <a:pt x="13" y="0"/>
                    </a:lnTo>
                    <a:lnTo>
                      <a:pt x="0" y="20"/>
                    </a:lnTo>
                    <a:lnTo>
                      <a:pt x="39" y="13"/>
                    </a:lnTo>
                    <a:lnTo>
                      <a:pt x="59" y="7"/>
                    </a:lnTo>
                    <a:lnTo>
                      <a:pt x="59" y="0"/>
                    </a:lnTo>
                    <a:lnTo>
                      <a:pt x="32"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73" name="Freeform 153">
                <a:extLst>
                  <a:ext uri="{FF2B5EF4-FFF2-40B4-BE49-F238E27FC236}">
                    <a16:creationId xmlns:a16="http://schemas.microsoft.com/office/drawing/2014/main" id="{7FDE8D77-A60D-4517-958B-974D05675963}"/>
                  </a:ext>
                </a:extLst>
              </p:cNvPr>
              <p:cNvSpPr>
                <a:spLocks noChangeAspect="1"/>
              </p:cNvSpPr>
              <p:nvPr/>
            </p:nvSpPr>
            <p:spPr bwMode="auto">
              <a:xfrm>
                <a:off x="777" y="3028"/>
                <a:ext cx="59" cy="46"/>
              </a:xfrm>
              <a:custGeom>
                <a:avLst/>
                <a:gdLst>
                  <a:gd name="T0" fmla="*/ 7 w 59"/>
                  <a:gd name="T1" fmla="*/ 0 h 46"/>
                  <a:gd name="T2" fmla="*/ 20 w 59"/>
                  <a:gd name="T3" fmla="*/ 26 h 46"/>
                  <a:gd name="T4" fmla="*/ 13 w 59"/>
                  <a:gd name="T5" fmla="*/ 33 h 46"/>
                  <a:gd name="T6" fmla="*/ 0 w 59"/>
                  <a:gd name="T7" fmla="*/ 40 h 46"/>
                  <a:gd name="T8" fmla="*/ 13 w 59"/>
                  <a:gd name="T9" fmla="*/ 46 h 46"/>
                  <a:gd name="T10" fmla="*/ 20 w 59"/>
                  <a:gd name="T11" fmla="*/ 46 h 46"/>
                  <a:gd name="T12" fmla="*/ 33 w 59"/>
                  <a:gd name="T13" fmla="*/ 46 h 46"/>
                  <a:gd name="T14" fmla="*/ 46 w 59"/>
                  <a:gd name="T15" fmla="*/ 46 h 46"/>
                  <a:gd name="T16" fmla="*/ 59 w 59"/>
                  <a:gd name="T17" fmla="*/ 46 h 46"/>
                  <a:gd name="T18" fmla="*/ 59 w 59"/>
                  <a:gd name="T19" fmla="*/ 33 h 46"/>
                  <a:gd name="T20" fmla="*/ 59 w 59"/>
                  <a:gd name="T21" fmla="*/ 26 h 46"/>
                  <a:gd name="T22" fmla="*/ 46 w 59"/>
                  <a:gd name="T23" fmla="*/ 20 h 46"/>
                  <a:gd name="T24" fmla="*/ 33 w 59"/>
                  <a:gd name="T25" fmla="*/ 13 h 46"/>
                  <a:gd name="T26" fmla="*/ 20 w 59"/>
                  <a:gd name="T27" fmla="*/ 7 h 46"/>
                  <a:gd name="T28" fmla="*/ 7 w 59"/>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46"/>
                  <a:gd name="T47" fmla="*/ 59 w 59"/>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46">
                    <a:moveTo>
                      <a:pt x="7" y="0"/>
                    </a:moveTo>
                    <a:lnTo>
                      <a:pt x="20" y="26"/>
                    </a:lnTo>
                    <a:lnTo>
                      <a:pt x="13" y="33"/>
                    </a:lnTo>
                    <a:lnTo>
                      <a:pt x="0" y="40"/>
                    </a:lnTo>
                    <a:lnTo>
                      <a:pt x="13" y="46"/>
                    </a:lnTo>
                    <a:lnTo>
                      <a:pt x="20" y="46"/>
                    </a:lnTo>
                    <a:lnTo>
                      <a:pt x="33" y="46"/>
                    </a:lnTo>
                    <a:lnTo>
                      <a:pt x="46" y="46"/>
                    </a:lnTo>
                    <a:lnTo>
                      <a:pt x="59" y="46"/>
                    </a:lnTo>
                    <a:lnTo>
                      <a:pt x="59" y="33"/>
                    </a:lnTo>
                    <a:lnTo>
                      <a:pt x="59" y="26"/>
                    </a:lnTo>
                    <a:lnTo>
                      <a:pt x="46" y="20"/>
                    </a:lnTo>
                    <a:lnTo>
                      <a:pt x="33" y="13"/>
                    </a:lnTo>
                    <a:lnTo>
                      <a:pt x="20" y="7"/>
                    </a:lnTo>
                    <a:lnTo>
                      <a:pt x="7"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74" name="Freeform 154">
                <a:extLst>
                  <a:ext uri="{FF2B5EF4-FFF2-40B4-BE49-F238E27FC236}">
                    <a16:creationId xmlns:a16="http://schemas.microsoft.com/office/drawing/2014/main" id="{61F1A34F-E51A-49A9-8284-91FE4BCE14BF}"/>
                  </a:ext>
                </a:extLst>
              </p:cNvPr>
              <p:cNvSpPr>
                <a:spLocks noChangeAspect="1"/>
              </p:cNvSpPr>
              <p:nvPr/>
            </p:nvSpPr>
            <p:spPr bwMode="auto">
              <a:xfrm>
                <a:off x="1913" y="2871"/>
                <a:ext cx="59" cy="27"/>
              </a:xfrm>
              <a:custGeom>
                <a:avLst/>
                <a:gdLst>
                  <a:gd name="T0" fmla="*/ 0 w 59"/>
                  <a:gd name="T1" fmla="*/ 27 h 27"/>
                  <a:gd name="T2" fmla="*/ 14 w 59"/>
                  <a:gd name="T3" fmla="*/ 7 h 27"/>
                  <a:gd name="T4" fmla="*/ 46 w 59"/>
                  <a:gd name="T5" fmla="*/ 7 h 27"/>
                  <a:gd name="T6" fmla="*/ 53 w 59"/>
                  <a:gd name="T7" fmla="*/ 0 h 27"/>
                  <a:gd name="T8" fmla="*/ 59 w 59"/>
                  <a:gd name="T9" fmla="*/ 20 h 27"/>
                  <a:gd name="T10" fmla="*/ 27 w 59"/>
                  <a:gd name="T11" fmla="*/ 27 h 27"/>
                  <a:gd name="T12" fmla="*/ 0 w 59"/>
                  <a:gd name="T13" fmla="*/ 27 h 27"/>
                  <a:gd name="T14" fmla="*/ 0 60000 65536"/>
                  <a:gd name="T15" fmla="*/ 0 60000 65536"/>
                  <a:gd name="T16" fmla="*/ 0 60000 65536"/>
                  <a:gd name="T17" fmla="*/ 0 60000 65536"/>
                  <a:gd name="T18" fmla="*/ 0 60000 65536"/>
                  <a:gd name="T19" fmla="*/ 0 60000 65536"/>
                  <a:gd name="T20" fmla="*/ 0 60000 65536"/>
                  <a:gd name="T21" fmla="*/ 0 w 59"/>
                  <a:gd name="T22" fmla="*/ 0 h 27"/>
                  <a:gd name="T23" fmla="*/ 59 w 5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7">
                    <a:moveTo>
                      <a:pt x="0" y="27"/>
                    </a:moveTo>
                    <a:lnTo>
                      <a:pt x="14" y="7"/>
                    </a:lnTo>
                    <a:lnTo>
                      <a:pt x="46" y="7"/>
                    </a:lnTo>
                    <a:lnTo>
                      <a:pt x="53" y="0"/>
                    </a:lnTo>
                    <a:lnTo>
                      <a:pt x="59" y="20"/>
                    </a:lnTo>
                    <a:lnTo>
                      <a:pt x="27" y="27"/>
                    </a:lnTo>
                    <a:lnTo>
                      <a:pt x="0" y="27"/>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75" name="Freeform 155">
                <a:extLst>
                  <a:ext uri="{FF2B5EF4-FFF2-40B4-BE49-F238E27FC236}">
                    <a16:creationId xmlns:a16="http://schemas.microsoft.com/office/drawing/2014/main" id="{E38A2599-45C1-403C-8F62-C55DB853D985}"/>
                  </a:ext>
                </a:extLst>
              </p:cNvPr>
              <p:cNvSpPr>
                <a:spLocks noChangeAspect="1"/>
              </p:cNvSpPr>
              <p:nvPr/>
            </p:nvSpPr>
            <p:spPr bwMode="auto">
              <a:xfrm>
                <a:off x="1639" y="1525"/>
                <a:ext cx="65" cy="26"/>
              </a:xfrm>
              <a:custGeom>
                <a:avLst/>
                <a:gdLst>
                  <a:gd name="T0" fmla="*/ 0 w 65"/>
                  <a:gd name="T1" fmla="*/ 0 h 26"/>
                  <a:gd name="T2" fmla="*/ 7 w 65"/>
                  <a:gd name="T3" fmla="*/ 13 h 26"/>
                  <a:gd name="T4" fmla="*/ 20 w 65"/>
                  <a:gd name="T5" fmla="*/ 26 h 26"/>
                  <a:gd name="T6" fmla="*/ 65 w 65"/>
                  <a:gd name="T7" fmla="*/ 7 h 26"/>
                  <a:gd name="T8" fmla="*/ 52 w 65"/>
                  <a:gd name="T9" fmla="*/ 0 h 26"/>
                  <a:gd name="T10" fmla="*/ 0 w 65"/>
                  <a:gd name="T11" fmla="*/ 0 h 26"/>
                  <a:gd name="T12" fmla="*/ 0 60000 65536"/>
                  <a:gd name="T13" fmla="*/ 0 60000 65536"/>
                  <a:gd name="T14" fmla="*/ 0 60000 65536"/>
                  <a:gd name="T15" fmla="*/ 0 60000 65536"/>
                  <a:gd name="T16" fmla="*/ 0 60000 65536"/>
                  <a:gd name="T17" fmla="*/ 0 60000 65536"/>
                  <a:gd name="T18" fmla="*/ 0 w 65"/>
                  <a:gd name="T19" fmla="*/ 0 h 26"/>
                  <a:gd name="T20" fmla="*/ 65 w 6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5" h="26">
                    <a:moveTo>
                      <a:pt x="0" y="0"/>
                    </a:moveTo>
                    <a:lnTo>
                      <a:pt x="7" y="13"/>
                    </a:lnTo>
                    <a:lnTo>
                      <a:pt x="20" y="26"/>
                    </a:lnTo>
                    <a:lnTo>
                      <a:pt x="65" y="7"/>
                    </a:lnTo>
                    <a:lnTo>
                      <a:pt x="52" y="0"/>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76" name="Line 156">
                <a:extLst>
                  <a:ext uri="{FF2B5EF4-FFF2-40B4-BE49-F238E27FC236}">
                    <a16:creationId xmlns:a16="http://schemas.microsoft.com/office/drawing/2014/main" id="{A29BD889-C362-4096-8F16-AAA7F288439C}"/>
                  </a:ext>
                </a:extLst>
              </p:cNvPr>
              <p:cNvSpPr>
                <a:spLocks noChangeAspect="1" noChangeShapeType="1"/>
              </p:cNvSpPr>
              <p:nvPr/>
            </p:nvSpPr>
            <p:spPr bwMode="auto">
              <a:xfrm flipH="1">
                <a:off x="1358" y="1937"/>
                <a:ext cx="53" cy="1"/>
              </a:xfrm>
              <a:prstGeom prst="line">
                <a:avLst/>
              </a:prstGeom>
              <a:noFill/>
              <a:ln w="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8977" name="Freeform 157">
                <a:extLst>
                  <a:ext uri="{FF2B5EF4-FFF2-40B4-BE49-F238E27FC236}">
                    <a16:creationId xmlns:a16="http://schemas.microsoft.com/office/drawing/2014/main" id="{124A0638-DD99-4632-ABAE-8023570592D6}"/>
                  </a:ext>
                </a:extLst>
              </p:cNvPr>
              <p:cNvSpPr>
                <a:spLocks noChangeAspect="1"/>
              </p:cNvSpPr>
              <p:nvPr/>
            </p:nvSpPr>
            <p:spPr bwMode="auto">
              <a:xfrm>
                <a:off x="1463" y="3617"/>
                <a:ext cx="52" cy="32"/>
              </a:xfrm>
              <a:custGeom>
                <a:avLst/>
                <a:gdLst>
                  <a:gd name="T0" fmla="*/ 13 w 52"/>
                  <a:gd name="T1" fmla="*/ 32 h 32"/>
                  <a:gd name="T2" fmla="*/ 0 w 52"/>
                  <a:gd name="T3" fmla="*/ 13 h 32"/>
                  <a:gd name="T4" fmla="*/ 13 w 52"/>
                  <a:gd name="T5" fmla="*/ 0 h 32"/>
                  <a:gd name="T6" fmla="*/ 52 w 52"/>
                  <a:gd name="T7" fmla="*/ 13 h 32"/>
                  <a:gd name="T8" fmla="*/ 46 w 52"/>
                  <a:gd name="T9" fmla="*/ 32 h 32"/>
                  <a:gd name="T10" fmla="*/ 13 w 52"/>
                  <a:gd name="T11" fmla="*/ 32 h 32"/>
                  <a:gd name="T12" fmla="*/ 0 60000 65536"/>
                  <a:gd name="T13" fmla="*/ 0 60000 65536"/>
                  <a:gd name="T14" fmla="*/ 0 60000 65536"/>
                  <a:gd name="T15" fmla="*/ 0 60000 65536"/>
                  <a:gd name="T16" fmla="*/ 0 60000 65536"/>
                  <a:gd name="T17" fmla="*/ 0 60000 65536"/>
                  <a:gd name="T18" fmla="*/ 0 w 52"/>
                  <a:gd name="T19" fmla="*/ 0 h 32"/>
                  <a:gd name="T20" fmla="*/ 52 w 5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52" h="32">
                    <a:moveTo>
                      <a:pt x="13" y="32"/>
                    </a:moveTo>
                    <a:lnTo>
                      <a:pt x="0" y="13"/>
                    </a:lnTo>
                    <a:lnTo>
                      <a:pt x="13" y="0"/>
                    </a:lnTo>
                    <a:lnTo>
                      <a:pt x="52" y="13"/>
                    </a:lnTo>
                    <a:lnTo>
                      <a:pt x="46" y="32"/>
                    </a:lnTo>
                    <a:lnTo>
                      <a:pt x="13" y="32"/>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78" name="Freeform 158">
                <a:extLst>
                  <a:ext uri="{FF2B5EF4-FFF2-40B4-BE49-F238E27FC236}">
                    <a16:creationId xmlns:a16="http://schemas.microsoft.com/office/drawing/2014/main" id="{0E057A7A-58BD-441D-844B-611C64CD430A}"/>
                  </a:ext>
                </a:extLst>
              </p:cNvPr>
              <p:cNvSpPr>
                <a:spLocks noChangeAspect="1"/>
              </p:cNvSpPr>
              <p:nvPr/>
            </p:nvSpPr>
            <p:spPr bwMode="auto">
              <a:xfrm>
                <a:off x="1097" y="3649"/>
                <a:ext cx="52" cy="26"/>
              </a:xfrm>
              <a:custGeom>
                <a:avLst/>
                <a:gdLst>
                  <a:gd name="T0" fmla="*/ 7 w 52"/>
                  <a:gd name="T1" fmla="*/ 0 h 26"/>
                  <a:gd name="T2" fmla="*/ 0 w 52"/>
                  <a:gd name="T3" fmla="*/ 7 h 26"/>
                  <a:gd name="T4" fmla="*/ 0 w 52"/>
                  <a:gd name="T5" fmla="*/ 13 h 26"/>
                  <a:gd name="T6" fmla="*/ 52 w 52"/>
                  <a:gd name="T7" fmla="*/ 26 h 26"/>
                  <a:gd name="T8" fmla="*/ 7 w 52"/>
                  <a:gd name="T9" fmla="*/ 0 h 26"/>
                  <a:gd name="T10" fmla="*/ 0 60000 65536"/>
                  <a:gd name="T11" fmla="*/ 0 60000 65536"/>
                  <a:gd name="T12" fmla="*/ 0 60000 65536"/>
                  <a:gd name="T13" fmla="*/ 0 60000 65536"/>
                  <a:gd name="T14" fmla="*/ 0 60000 65536"/>
                  <a:gd name="T15" fmla="*/ 0 w 52"/>
                  <a:gd name="T16" fmla="*/ 0 h 26"/>
                  <a:gd name="T17" fmla="*/ 52 w 52"/>
                  <a:gd name="T18" fmla="*/ 26 h 26"/>
                </a:gdLst>
                <a:ahLst/>
                <a:cxnLst>
                  <a:cxn ang="T10">
                    <a:pos x="T0" y="T1"/>
                  </a:cxn>
                  <a:cxn ang="T11">
                    <a:pos x="T2" y="T3"/>
                  </a:cxn>
                  <a:cxn ang="T12">
                    <a:pos x="T4" y="T5"/>
                  </a:cxn>
                  <a:cxn ang="T13">
                    <a:pos x="T6" y="T7"/>
                  </a:cxn>
                  <a:cxn ang="T14">
                    <a:pos x="T8" y="T9"/>
                  </a:cxn>
                </a:cxnLst>
                <a:rect l="T15" t="T16" r="T17" b="T18"/>
                <a:pathLst>
                  <a:path w="52" h="26">
                    <a:moveTo>
                      <a:pt x="7" y="0"/>
                    </a:moveTo>
                    <a:lnTo>
                      <a:pt x="0" y="7"/>
                    </a:lnTo>
                    <a:lnTo>
                      <a:pt x="0" y="13"/>
                    </a:lnTo>
                    <a:lnTo>
                      <a:pt x="52" y="26"/>
                    </a:lnTo>
                    <a:lnTo>
                      <a:pt x="7"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79" name="Freeform 159">
                <a:extLst>
                  <a:ext uri="{FF2B5EF4-FFF2-40B4-BE49-F238E27FC236}">
                    <a16:creationId xmlns:a16="http://schemas.microsoft.com/office/drawing/2014/main" id="{CD188E28-22BA-41E6-A2E1-70CAD42D6B25}"/>
                  </a:ext>
                </a:extLst>
              </p:cNvPr>
              <p:cNvSpPr>
                <a:spLocks noChangeAspect="1"/>
              </p:cNvSpPr>
              <p:nvPr/>
            </p:nvSpPr>
            <p:spPr bwMode="auto">
              <a:xfrm>
                <a:off x="2469" y="2505"/>
                <a:ext cx="26" cy="46"/>
              </a:xfrm>
              <a:custGeom>
                <a:avLst/>
                <a:gdLst>
                  <a:gd name="T0" fmla="*/ 6 w 26"/>
                  <a:gd name="T1" fmla="*/ 0 h 46"/>
                  <a:gd name="T2" fmla="*/ 0 w 26"/>
                  <a:gd name="T3" fmla="*/ 46 h 46"/>
                  <a:gd name="T4" fmla="*/ 19 w 26"/>
                  <a:gd name="T5" fmla="*/ 46 h 46"/>
                  <a:gd name="T6" fmla="*/ 26 w 26"/>
                  <a:gd name="T7" fmla="*/ 40 h 46"/>
                  <a:gd name="T8" fmla="*/ 13 w 26"/>
                  <a:gd name="T9" fmla="*/ 33 h 46"/>
                  <a:gd name="T10" fmla="*/ 6 w 26"/>
                  <a:gd name="T11" fmla="*/ 0 h 46"/>
                  <a:gd name="T12" fmla="*/ 0 60000 65536"/>
                  <a:gd name="T13" fmla="*/ 0 60000 65536"/>
                  <a:gd name="T14" fmla="*/ 0 60000 65536"/>
                  <a:gd name="T15" fmla="*/ 0 60000 65536"/>
                  <a:gd name="T16" fmla="*/ 0 60000 65536"/>
                  <a:gd name="T17" fmla="*/ 0 60000 65536"/>
                  <a:gd name="T18" fmla="*/ 0 w 26"/>
                  <a:gd name="T19" fmla="*/ 0 h 46"/>
                  <a:gd name="T20" fmla="*/ 26 w 2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6" h="46">
                    <a:moveTo>
                      <a:pt x="6" y="0"/>
                    </a:moveTo>
                    <a:lnTo>
                      <a:pt x="0" y="46"/>
                    </a:lnTo>
                    <a:lnTo>
                      <a:pt x="19" y="46"/>
                    </a:lnTo>
                    <a:lnTo>
                      <a:pt x="26" y="40"/>
                    </a:lnTo>
                    <a:lnTo>
                      <a:pt x="13" y="33"/>
                    </a:lnTo>
                    <a:lnTo>
                      <a:pt x="6"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80" name="Freeform 160">
                <a:extLst>
                  <a:ext uri="{FF2B5EF4-FFF2-40B4-BE49-F238E27FC236}">
                    <a16:creationId xmlns:a16="http://schemas.microsoft.com/office/drawing/2014/main" id="{CC2729A8-53C8-4B6F-9972-EF04E9D4DC2B}"/>
                  </a:ext>
                </a:extLst>
              </p:cNvPr>
              <p:cNvSpPr>
                <a:spLocks noChangeAspect="1"/>
              </p:cNvSpPr>
              <p:nvPr/>
            </p:nvSpPr>
            <p:spPr bwMode="auto">
              <a:xfrm>
                <a:off x="816" y="2826"/>
                <a:ext cx="46" cy="52"/>
              </a:xfrm>
              <a:custGeom>
                <a:avLst/>
                <a:gdLst>
                  <a:gd name="T0" fmla="*/ 13 w 46"/>
                  <a:gd name="T1" fmla="*/ 0 h 52"/>
                  <a:gd name="T2" fmla="*/ 0 w 46"/>
                  <a:gd name="T3" fmla="*/ 6 h 52"/>
                  <a:gd name="T4" fmla="*/ 0 w 46"/>
                  <a:gd name="T5" fmla="*/ 32 h 52"/>
                  <a:gd name="T6" fmla="*/ 26 w 46"/>
                  <a:gd name="T7" fmla="*/ 52 h 52"/>
                  <a:gd name="T8" fmla="*/ 46 w 46"/>
                  <a:gd name="T9" fmla="*/ 26 h 52"/>
                  <a:gd name="T10" fmla="*/ 13 w 46"/>
                  <a:gd name="T11" fmla="*/ 0 h 52"/>
                  <a:gd name="T12" fmla="*/ 0 60000 65536"/>
                  <a:gd name="T13" fmla="*/ 0 60000 65536"/>
                  <a:gd name="T14" fmla="*/ 0 60000 65536"/>
                  <a:gd name="T15" fmla="*/ 0 60000 65536"/>
                  <a:gd name="T16" fmla="*/ 0 60000 65536"/>
                  <a:gd name="T17" fmla="*/ 0 60000 65536"/>
                  <a:gd name="T18" fmla="*/ 0 w 46"/>
                  <a:gd name="T19" fmla="*/ 0 h 52"/>
                  <a:gd name="T20" fmla="*/ 46 w 4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46" h="52">
                    <a:moveTo>
                      <a:pt x="13" y="0"/>
                    </a:moveTo>
                    <a:lnTo>
                      <a:pt x="0" y="6"/>
                    </a:lnTo>
                    <a:lnTo>
                      <a:pt x="0" y="32"/>
                    </a:lnTo>
                    <a:lnTo>
                      <a:pt x="26" y="52"/>
                    </a:lnTo>
                    <a:lnTo>
                      <a:pt x="46" y="26"/>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81" name="Freeform 161">
                <a:extLst>
                  <a:ext uri="{FF2B5EF4-FFF2-40B4-BE49-F238E27FC236}">
                    <a16:creationId xmlns:a16="http://schemas.microsoft.com/office/drawing/2014/main" id="{AAF49C03-6219-4EBF-84F2-64CD3DFA904D}"/>
                  </a:ext>
                </a:extLst>
              </p:cNvPr>
              <p:cNvSpPr>
                <a:spLocks noChangeAspect="1"/>
              </p:cNvSpPr>
              <p:nvPr/>
            </p:nvSpPr>
            <p:spPr bwMode="auto">
              <a:xfrm>
                <a:off x="1117" y="3564"/>
                <a:ext cx="45" cy="53"/>
              </a:xfrm>
              <a:custGeom>
                <a:avLst/>
                <a:gdLst>
                  <a:gd name="T0" fmla="*/ 13 w 45"/>
                  <a:gd name="T1" fmla="*/ 0 h 53"/>
                  <a:gd name="T2" fmla="*/ 0 w 45"/>
                  <a:gd name="T3" fmla="*/ 7 h 53"/>
                  <a:gd name="T4" fmla="*/ 26 w 45"/>
                  <a:gd name="T5" fmla="*/ 46 h 53"/>
                  <a:gd name="T6" fmla="*/ 45 w 45"/>
                  <a:gd name="T7" fmla="*/ 53 h 53"/>
                  <a:gd name="T8" fmla="*/ 45 w 45"/>
                  <a:gd name="T9" fmla="*/ 39 h 53"/>
                  <a:gd name="T10" fmla="*/ 39 w 45"/>
                  <a:gd name="T11" fmla="*/ 33 h 53"/>
                  <a:gd name="T12" fmla="*/ 32 w 45"/>
                  <a:gd name="T13" fmla="*/ 20 h 53"/>
                  <a:gd name="T14" fmla="*/ 13 w 45"/>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53"/>
                  <a:gd name="T26" fmla="*/ 45 w 45"/>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53">
                    <a:moveTo>
                      <a:pt x="13" y="0"/>
                    </a:moveTo>
                    <a:lnTo>
                      <a:pt x="0" y="7"/>
                    </a:lnTo>
                    <a:lnTo>
                      <a:pt x="26" y="46"/>
                    </a:lnTo>
                    <a:lnTo>
                      <a:pt x="45" y="53"/>
                    </a:lnTo>
                    <a:lnTo>
                      <a:pt x="45" y="39"/>
                    </a:lnTo>
                    <a:lnTo>
                      <a:pt x="39" y="33"/>
                    </a:lnTo>
                    <a:lnTo>
                      <a:pt x="32" y="20"/>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82" name="Freeform 162">
                <a:extLst>
                  <a:ext uri="{FF2B5EF4-FFF2-40B4-BE49-F238E27FC236}">
                    <a16:creationId xmlns:a16="http://schemas.microsoft.com/office/drawing/2014/main" id="{39B28E45-74FD-4CFA-9C8B-9F0A7CB78278}"/>
                  </a:ext>
                </a:extLst>
              </p:cNvPr>
              <p:cNvSpPr>
                <a:spLocks noChangeAspect="1"/>
              </p:cNvSpPr>
              <p:nvPr/>
            </p:nvSpPr>
            <p:spPr bwMode="auto">
              <a:xfrm>
                <a:off x="1476" y="3519"/>
                <a:ext cx="52" cy="39"/>
              </a:xfrm>
              <a:custGeom>
                <a:avLst/>
                <a:gdLst>
                  <a:gd name="T0" fmla="*/ 0 w 52"/>
                  <a:gd name="T1" fmla="*/ 32 h 39"/>
                  <a:gd name="T2" fmla="*/ 0 w 52"/>
                  <a:gd name="T3" fmla="*/ 6 h 39"/>
                  <a:gd name="T4" fmla="*/ 26 w 52"/>
                  <a:gd name="T5" fmla="*/ 0 h 39"/>
                  <a:gd name="T6" fmla="*/ 52 w 52"/>
                  <a:gd name="T7" fmla="*/ 19 h 39"/>
                  <a:gd name="T8" fmla="*/ 39 w 52"/>
                  <a:gd name="T9" fmla="*/ 39 h 39"/>
                  <a:gd name="T10" fmla="*/ 0 w 52"/>
                  <a:gd name="T11" fmla="*/ 32 h 39"/>
                  <a:gd name="T12" fmla="*/ 0 60000 65536"/>
                  <a:gd name="T13" fmla="*/ 0 60000 65536"/>
                  <a:gd name="T14" fmla="*/ 0 60000 65536"/>
                  <a:gd name="T15" fmla="*/ 0 60000 65536"/>
                  <a:gd name="T16" fmla="*/ 0 60000 65536"/>
                  <a:gd name="T17" fmla="*/ 0 60000 65536"/>
                  <a:gd name="T18" fmla="*/ 0 w 52"/>
                  <a:gd name="T19" fmla="*/ 0 h 39"/>
                  <a:gd name="T20" fmla="*/ 52 w 52"/>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2" h="39">
                    <a:moveTo>
                      <a:pt x="0" y="32"/>
                    </a:moveTo>
                    <a:lnTo>
                      <a:pt x="0" y="6"/>
                    </a:lnTo>
                    <a:lnTo>
                      <a:pt x="26" y="0"/>
                    </a:lnTo>
                    <a:lnTo>
                      <a:pt x="52" y="19"/>
                    </a:lnTo>
                    <a:lnTo>
                      <a:pt x="39" y="39"/>
                    </a:lnTo>
                    <a:lnTo>
                      <a:pt x="0" y="32"/>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83" name="Freeform 163">
                <a:extLst>
                  <a:ext uri="{FF2B5EF4-FFF2-40B4-BE49-F238E27FC236}">
                    <a16:creationId xmlns:a16="http://schemas.microsoft.com/office/drawing/2014/main" id="{D295CD8E-0C61-460B-92E0-A804289F13A1}"/>
                  </a:ext>
                </a:extLst>
              </p:cNvPr>
              <p:cNvSpPr>
                <a:spLocks noChangeAspect="1"/>
              </p:cNvSpPr>
              <p:nvPr/>
            </p:nvSpPr>
            <p:spPr bwMode="auto">
              <a:xfrm>
                <a:off x="1182" y="3564"/>
                <a:ext cx="46" cy="46"/>
              </a:xfrm>
              <a:custGeom>
                <a:avLst/>
                <a:gdLst>
                  <a:gd name="T0" fmla="*/ 0 w 46"/>
                  <a:gd name="T1" fmla="*/ 0 h 46"/>
                  <a:gd name="T2" fmla="*/ 0 w 46"/>
                  <a:gd name="T3" fmla="*/ 13 h 46"/>
                  <a:gd name="T4" fmla="*/ 33 w 46"/>
                  <a:gd name="T5" fmla="*/ 46 h 46"/>
                  <a:gd name="T6" fmla="*/ 46 w 46"/>
                  <a:gd name="T7" fmla="*/ 26 h 46"/>
                  <a:gd name="T8" fmla="*/ 0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0"/>
                    </a:moveTo>
                    <a:lnTo>
                      <a:pt x="0" y="13"/>
                    </a:lnTo>
                    <a:lnTo>
                      <a:pt x="33" y="46"/>
                    </a:lnTo>
                    <a:lnTo>
                      <a:pt x="46" y="26"/>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84" name="Freeform 164">
                <a:extLst>
                  <a:ext uri="{FF2B5EF4-FFF2-40B4-BE49-F238E27FC236}">
                    <a16:creationId xmlns:a16="http://schemas.microsoft.com/office/drawing/2014/main" id="{6E656D85-9AAB-467A-9238-E662F52F3CFE}"/>
                  </a:ext>
                </a:extLst>
              </p:cNvPr>
              <p:cNvSpPr>
                <a:spLocks noChangeAspect="1"/>
              </p:cNvSpPr>
              <p:nvPr/>
            </p:nvSpPr>
            <p:spPr bwMode="auto">
              <a:xfrm>
                <a:off x="1620" y="1884"/>
                <a:ext cx="52" cy="20"/>
              </a:xfrm>
              <a:custGeom>
                <a:avLst/>
                <a:gdLst>
                  <a:gd name="T0" fmla="*/ 39 w 52"/>
                  <a:gd name="T1" fmla="*/ 0 h 20"/>
                  <a:gd name="T2" fmla="*/ 0 w 52"/>
                  <a:gd name="T3" fmla="*/ 20 h 20"/>
                  <a:gd name="T4" fmla="*/ 26 w 52"/>
                  <a:gd name="T5" fmla="*/ 20 h 20"/>
                  <a:gd name="T6" fmla="*/ 52 w 52"/>
                  <a:gd name="T7" fmla="*/ 0 h 20"/>
                  <a:gd name="T8" fmla="*/ 39 w 52"/>
                  <a:gd name="T9" fmla="*/ 0 h 20"/>
                  <a:gd name="T10" fmla="*/ 0 60000 65536"/>
                  <a:gd name="T11" fmla="*/ 0 60000 65536"/>
                  <a:gd name="T12" fmla="*/ 0 60000 65536"/>
                  <a:gd name="T13" fmla="*/ 0 60000 65536"/>
                  <a:gd name="T14" fmla="*/ 0 60000 65536"/>
                  <a:gd name="T15" fmla="*/ 0 w 52"/>
                  <a:gd name="T16" fmla="*/ 0 h 20"/>
                  <a:gd name="T17" fmla="*/ 52 w 52"/>
                  <a:gd name="T18" fmla="*/ 20 h 20"/>
                </a:gdLst>
                <a:ahLst/>
                <a:cxnLst>
                  <a:cxn ang="T10">
                    <a:pos x="T0" y="T1"/>
                  </a:cxn>
                  <a:cxn ang="T11">
                    <a:pos x="T2" y="T3"/>
                  </a:cxn>
                  <a:cxn ang="T12">
                    <a:pos x="T4" y="T5"/>
                  </a:cxn>
                  <a:cxn ang="T13">
                    <a:pos x="T6" y="T7"/>
                  </a:cxn>
                  <a:cxn ang="T14">
                    <a:pos x="T8" y="T9"/>
                  </a:cxn>
                </a:cxnLst>
                <a:rect l="T15" t="T16" r="T17" b="T18"/>
                <a:pathLst>
                  <a:path w="52" h="20">
                    <a:moveTo>
                      <a:pt x="39" y="0"/>
                    </a:moveTo>
                    <a:lnTo>
                      <a:pt x="0" y="20"/>
                    </a:lnTo>
                    <a:lnTo>
                      <a:pt x="26" y="20"/>
                    </a:lnTo>
                    <a:lnTo>
                      <a:pt x="52" y="0"/>
                    </a:lnTo>
                    <a:lnTo>
                      <a:pt x="39"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85" name="Freeform 165">
                <a:extLst>
                  <a:ext uri="{FF2B5EF4-FFF2-40B4-BE49-F238E27FC236}">
                    <a16:creationId xmlns:a16="http://schemas.microsoft.com/office/drawing/2014/main" id="{011853B7-4B32-4926-8E11-BA1B801755C8}"/>
                  </a:ext>
                </a:extLst>
              </p:cNvPr>
              <p:cNvSpPr>
                <a:spLocks noChangeAspect="1"/>
              </p:cNvSpPr>
              <p:nvPr/>
            </p:nvSpPr>
            <p:spPr bwMode="auto">
              <a:xfrm>
                <a:off x="1789" y="1610"/>
                <a:ext cx="20" cy="52"/>
              </a:xfrm>
              <a:custGeom>
                <a:avLst/>
                <a:gdLst>
                  <a:gd name="T0" fmla="*/ 0 w 20"/>
                  <a:gd name="T1" fmla="*/ 0 h 52"/>
                  <a:gd name="T2" fmla="*/ 0 w 20"/>
                  <a:gd name="T3" fmla="*/ 39 h 52"/>
                  <a:gd name="T4" fmla="*/ 13 w 20"/>
                  <a:gd name="T5" fmla="*/ 52 h 52"/>
                  <a:gd name="T6" fmla="*/ 20 w 20"/>
                  <a:gd name="T7" fmla="*/ 26 h 52"/>
                  <a:gd name="T8" fmla="*/ 0 w 20"/>
                  <a:gd name="T9" fmla="*/ 0 h 52"/>
                  <a:gd name="T10" fmla="*/ 0 60000 65536"/>
                  <a:gd name="T11" fmla="*/ 0 60000 65536"/>
                  <a:gd name="T12" fmla="*/ 0 60000 65536"/>
                  <a:gd name="T13" fmla="*/ 0 60000 65536"/>
                  <a:gd name="T14" fmla="*/ 0 60000 65536"/>
                  <a:gd name="T15" fmla="*/ 0 w 20"/>
                  <a:gd name="T16" fmla="*/ 0 h 52"/>
                  <a:gd name="T17" fmla="*/ 20 w 20"/>
                  <a:gd name="T18" fmla="*/ 52 h 52"/>
                </a:gdLst>
                <a:ahLst/>
                <a:cxnLst>
                  <a:cxn ang="T10">
                    <a:pos x="T0" y="T1"/>
                  </a:cxn>
                  <a:cxn ang="T11">
                    <a:pos x="T2" y="T3"/>
                  </a:cxn>
                  <a:cxn ang="T12">
                    <a:pos x="T4" y="T5"/>
                  </a:cxn>
                  <a:cxn ang="T13">
                    <a:pos x="T6" y="T7"/>
                  </a:cxn>
                  <a:cxn ang="T14">
                    <a:pos x="T8" y="T9"/>
                  </a:cxn>
                </a:cxnLst>
                <a:rect l="T15" t="T16" r="T17" b="T18"/>
                <a:pathLst>
                  <a:path w="20" h="52">
                    <a:moveTo>
                      <a:pt x="0" y="0"/>
                    </a:moveTo>
                    <a:lnTo>
                      <a:pt x="0" y="39"/>
                    </a:lnTo>
                    <a:lnTo>
                      <a:pt x="13" y="52"/>
                    </a:lnTo>
                    <a:lnTo>
                      <a:pt x="20" y="26"/>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86" name="Freeform 166">
                <a:extLst>
                  <a:ext uri="{FF2B5EF4-FFF2-40B4-BE49-F238E27FC236}">
                    <a16:creationId xmlns:a16="http://schemas.microsoft.com/office/drawing/2014/main" id="{5C571A18-ED95-4FB8-BFF3-3D5AA3F5903E}"/>
                  </a:ext>
                </a:extLst>
              </p:cNvPr>
              <p:cNvSpPr>
                <a:spLocks noChangeAspect="1"/>
              </p:cNvSpPr>
              <p:nvPr/>
            </p:nvSpPr>
            <p:spPr bwMode="auto">
              <a:xfrm>
                <a:off x="1084" y="3688"/>
                <a:ext cx="46" cy="27"/>
              </a:xfrm>
              <a:custGeom>
                <a:avLst/>
                <a:gdLst>
                  <a:gd name="T0" fmla="*/ 0 w 46"/>
                  <a:gd name="T1" fmla="*/ 0 h 27"/>
                  <a:gd name="T2" fmla="*/ 39 w 46"/>
                  <a:gd name="T3" fmla="*/ 27 h 27"/>
                  <a:gd name="T4" fmla="*/ 46 w 46"/>
                  <a:gd name="T5" fmla="*/ 27 h 27"/>
                  <a:gd name="T6" fmla="*/ 0 w 46"/>
                  <a:gd name="T7" fmla="*/ 0 h 27"/>
                  <a:gd name="T8" fmla="*/ 0 60000 65536"/>
                  <a:gd name="T9" fmla="*/ 0 60000 65536"/>
                  <a:gd name="T10" fmla="*/ 0 60000 65536"/>
                  <a:gd name="T11" fmla="*/ 0 60000 65536"/>
                  <a:gd name="T12" fmla="*/ 0 w 46"/>
                  <a:gd name="T13" fmla="*/ 0 h 27"/>
                  <a:gd name="T14" fmla="*/ 46 w 46"/>
                  <a:gd name="T15" fmla="*/ 27 h 27"/>
                </a:gdLst>
                <a:ahLst/>
                <a:cxnLst>
                  <a:cxn ang="T8">
                    <a:pos x="T0" y="T1"/>
                  </a:cxn>
                  <a:cxn ang="T9">
                    <a:pos x="T2" y="T3"/>
                  </a:cxn>
                  <a:cxn ang="T10">
                    <a:pos x="T4" y="T5"/>
                  </a:cxn>
                  <a:cxn ang="T11">
                    <a:pos x="T6" y="T7"/>
                  </a:cxn>
                </a:cxnLst>
                <a:rect l="T12" t="T13" r="T14" b="T15"/>
                <a:pathLst>
                  <a:path w="46" h="27">
                    <a:moveTo>
                      <a:pt x="0" y="0"/>
                    </a:moveTo>
                    <a:lnTo>
                      <a:pt x="39" y="27"/>
                    </a:lnTo>
                    <a:lnTo>
                      <a:pt x="46" y="27"/>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87" name="Freeform 167">
                <a:extLst>
                  <a:ext uri="{FF2B5EF4-FFF2-40B4-BE49-F238E27FC236}">
                    <a16:creationId xmlns:a16="http://schemas.microsoft.com/office/drawing/2014/main" id="{D4072AFD-94C6-4D0A-8762-18340EF016AA}"/>
                  </a:ext>
                </a:extLst>
              </p:cNvPr>
              <p:cNvSpPr>
                <a:spLocks noChangeAspect="1"/>
              </p:cNvSpPr>
              <p:nvPr/>
            </p:nvSpPr>
            <p:spPr bwMode="auto">
              <a:xfrm>
                <a:off x="2286" y="1813"/>
                <a:ext cx="45" cy="19"/>
              </a:xfrm>
              <a:custGeom>
                <a:avLst/>
                <a:gdLst>
                  <a:gd name="T0" fmla="*/ 13 w 45"/>
                  <a:gd name="T1" fmla="*/ 0 h 19"/>
                  <a:gd name="T2" fmla="*/ 0 w 45"/>
                  <a:gd name="T3" fmla="*/ 0 h 19"/>
                  <a:gd name="T4" fmla="*/ 0 w 45"/>
                  <a:gd name="T5" fmla="*/ 6 h 19"/>
                  <a:gd name="T6" fmla="*/ 13 w 45"/>
                  <a:gd name="T7" fmla="*/ 19 h 19"/>
                  <a:gd name="T8" fmla="*/ 19 w 45"/>
                  <a:gd name="T9" fmla="*/ 13 h 19"/>
                  <a:gd name="T10" fmla="*/ 45 w 45"/>
                  <a:gd name="T11" fmla="*/ 6 h 19"/>
                  <a:gd name="T12" fmla="*/ 13 w 45"/>
                  <a:gd name="T13" fmla="*/ 0 h 19"/>
                  <a:gd name="T14" fmla="*/ 0 60000 65536"/>
                  <a:gd name="T15" fmla="*/ 0 60000 65536"/>
                  <a:gd name="T16" fmla="*/ 0 60000 65536"/>
                  <a:gd name="T17" fmla="*/ 0 60000 65536"/>
                  <a:gd name="T18" fmla="*/ 0 60000 65536"/>
                  <a:gd name="T19" fmla="*/ 0 60000 65536"/>
                  <a:gd name="T20" fmla="*/ 0 60000 65536"/>
                  <a:gd name="T21" fmla="*/ 0 w 45"/>
                  <a:gd name="T22" fmla="*/ 0 h 19"/>
                  <a:gd name="T23" fmla="*/ 45 w 4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9">
                    <a:moveTo>
                      <a:pt x="13" y="0"/>
                    </a:moveTo>
                    <a:lnTo>
                      <a:pt x="0" y="0"/>
                    </a:lnTo>
                    <a:lnTo>
                      <a:pt x="0" y="6"/>
                    </a:lnTo>
                    <a:lnTo>
                      <a:pt x="13" y="19"/>
                    </a:lnTo>
                    <a:lnTo>
                      <a:pt x="19" y="13"/>
                    </a:lnTo>
                    <a:lnTo>
                      <a:pt x="45" y="6"/>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88" name="Freeform 168">
                <a:extLst>
                  <a:ext uri="{FF2B5EF4-FFF2-40B4-BE49-F238E27FC236}">
                    <a16:creationId xmlns:a16="http://schemas.microsoft.com/office/drawing/2014/main" id="{12D739FA-C2AD-4EE5-A098-6152839EEE84}"/>
                  </a:ext>
                </a:extLst>
              </p:cNvPr>
              <p:cNvSpPr>
                <a:spLocks noChangeAspect="1"/>
              </p:cNvSpPr>
              <p:nvPr/>
            </p:nvSpPr>
            <p:spPr bwMode="auto">
              <a:xfrm>
                <a:off x="1652" y="1460"/>
                <a:ext cx="39" cy="26"/>
              </a:xfrm>
              <a:custGeom>
                <a:avLst/>
                <a:gdLst>
                  <a:gd name="T0" fmla="*/ 13 w 39"/>
                  <a:gd name="T1" fmla="*/ 0 h 26"/>
                  <a:gd name="T2" fmla="*/ 0 w 39"/>
                  <a:gd name="T3" fmla="*/ 0 h 26"/>
                  <a:gd name="T4" fmla="*/ 20 w 39"/>
                  <a:gd name="T5" fmla="*/ 19 h 26"/>
                  <a:gd name="T6" fmla="*/ 39 w 39"/>
                  <a:gd name="T7" fmla="*/ 26 h 26"/>
                  <a:gd name="T8" fmla="*/ 39 w 39"/>
                  <a:gd name="T9" fmla="*/ 6 h 26"/>
                  <a:gd name="T10" fmla="*/ 13 w 39"/>
                  <a:gd name="T11" fmla="*/ 0 h 26"/>
                  <a:gd name="T12" fmla="*/ 0 60000 65536"/>
                  <a:gd name="T13" fmla="*/ 0 60000 65536"/>
                  <a:gd name="T14" fmla="*/ 0 60000 65536"/>
                  <a:gd name="T15" fmla="*/ 0 60000 65536"/>
                  <a:gd name="T16" fmla="*/ 0 60000 65536"/>
                  <a:gd name="T17" fmla="*/ 0 60000 65536"/>
                  <a:gd name="T18" fmla="*/ 0 w 39"/>
                  <a:gd name="T19" fmla="*/ 0 h 26"/>
                  <a:gd name="T20" fmla="*/ 39 w 3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9" h="26">
                    <a:moveTo>
                      <a:pt x="13" y="0"/>
                    </a:moveTo>
                    <a:lnTo>
                      <a:pt x="0" y="0"/>
                    </a:lnTo>
                    <a:lnTo>
                      <a:pt x="20" y="19"/>
                    </a:lnTo>
                    <a:lnTo>
                      <a:pt x="39" y="26"/>
                    </a:lnTo>
                    <a:lnTo>
                      <a:pt x="39" y="6"/>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89" name="Freeform 169">
                <a:extLst>
                  <a:ext uri="{FF2B5EF4-FFF2-40B4-BE49-F238E27FC236}">
                    <a16:creationId xmlns:a16="http://schemas.microsoft.com/office/drawing/2014/main" id="{5D760976-02B5-494A-96C3-F013C449E529}"/>
                  </a:ext>
                </a:extLst>
              </p:cNvPr>
              <p:cNvSpPr>
                <a:spLocks noChangeAspect="1"/>
              </p:cNvSpPr>
              <p:nvPr/>
            </p:nvSpPr>
            <p:spPr bwMode="auto">
              <a:xfrm>
                <a:off x="2129" y="2224"/>
                <a:ext cx="39" cy="33"/>
              </a:xfrm>
              <a:custGeom>
                <a:avLst/>
                <a:gdLst>
                  <a:gd name="T0" fmla="*/ 13 w 39"/>
                  <a:gd name="T1" fmla="*/ 0 h 33"/>
                  <a:gd name="T2" fmla="*/ 0 w 39"/>
                  <a:gd name="T3" fmla="*/ 26 h 33"/>
                  <a:gd name="T4" fmla="*/ 39 w 39"/>
                  <a:gd name="T5" fmla="*/ 33 h 33"/>
                  <a:gd name="T6" fmla="*/ 39 w 39"/>
                  <a:gd name="T7" fmla="*/ 20 h 33"/>
                  <a:gd name="T8" fmla="*/ 13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13" y="0"/>
                    </a:moveTo>
                    <a:lnTo>
                      <a:pt x="0" y="26"/>
                    </a:lnTo>
                    <a:lnTo>
                      <a:pt x="39" y="33"/>
                    </a:lnTo>
                    <a:lnTo>
                      <a:pt x="39" y="20"/>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90" name="Freeform 170">
                <a:extLst>
                  <a:ext uri="{FF2B5EF4-FFF2-40B4-BE49-F238E27FC236}">
                    <a16:creationId xmlns:a16="http://schemas.microsoft.com/office/drawing/2014/main" id="{CDAD518B-0173-4281-9005-2A8C8EFA7E7B}"/>
                  </a:ext>
                </a:extLst>
              </p:cNvPr>
              <p:cNvSpPr>
                <a:spLocks noChangeAspect="1"/>
              </p:cNvSpPr>
              <p:nvPr/>
            </p:nvSpPr>
            <p:spPr bwMode="auto">
              <a:xfrm>
                <a:off x="1665" y="2969"/>
                <a:ext cx="13" cy="40"/>
              </a:xfrm>
              <a:custGeom>
                <a:avLst/>
                <a:gdLst>
                  <a:gd name="T0" fmla="*/ 0 w 13"/>
                  <a:gd name="T1" fmla="*/ 0 h 40"/>
                  <a:gd name="T2" fmla="*/ 0 w 13"/>
                  <a:gd name="T3" fmla="*/ 40 h 40"/>
                  <a:gd name="T4" fmla="*/ 13 w 13"/>
                  <a:gd name="T5" fmla="*/ 33 h 40"/>
                  <a:gd name="T6" fmla="*/ 0 w 13"/>
                  <a:gd name="T7" fmla="*/ 0 h 40"/>
                  <a:gd name="T8" fmla="*/ 0 60000 65536"/>
                  <a:gd name="T9" fmla="*/ 0 60000 65536"/>
                  <a:gd name="T10" fmla="*/ 0 60000 65536"/>
                  <a:gd name="T11" fmla="*/ 0 60000 65536"/>
                  <a:gd name="T12" fmla="*/ 0 w 13"/>
                  <a:gd name="T13" fmla="*/ 0 h 40"/>
                  <a:gd name="T14" fmla="*/ 13 w 13"/>
                  <a:gd name="T15" fmla="*/ 40 h 40"/>
                </a:gdLst>
                <a:ahLst/>
                <a:cxnLst>
                  <a:cxn ang="T8">
                    <a:pos x="T0" y="T1"/>
                  </a:cxn>
                  <a:cxn ang="T9">
                    <a:pos x="T2" y="T3"/>
                  </a:cxn>
                  <a:cxn ang="T10">
                    <a:pos x="T4" y="T5"/>
                  </a:cxn>
                  <a:cxn ang="T11">
                    <a:pos x="T6" y="T7"/>
                  </a:cxn>
                </a:cxnLst>
                <a:rect l="T12" t="T13" r="T14" b="T15"/>
                <a:pathLst>
                  <a:path w="13" h="40">
                    <a:moveTo>
                      <a:pt x="0" y="0"/>
                    </a:moveTo>
                    <a:lnTo>
                      <a:pt x="0" y="40"/>
                    </a:lnTo>
                    <a:lnTo>
                      <a:pt x="13" y="33"/>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91" name="Freeform 171">
                <a:extLst>
                  <a:ext uri="{FF2B5EF4-FFF2-40B4-BE49-F238E27FC236}">
                    <a16:creationId xmlns:a16="http://schemas.microsoft.com/office/drawing/2014/main" id="{7F3B1BC9-CC6E-4E8C-A007-49815A2EB610}"/>
                  </a:ext>
                </a:extLst>
              </p:cNvPr>
              <p:cNvSpPr>
                <a:spLocks noChangeAspect="1"/>
              </p:cNvSpPr>
              <p:nvPr/>
            </p:nvSpPr>
            <p:spPr bwMode="auto">
              <a:xfrm>
                <a:off x="2018" y="2192"/>
                <a:ext cx="20" cy="32"/>
              </a:xfrm>
              <a:custGeom>
                <a:avLst/>
                <a:gdLst>
                  <a:gd name="T0" fmla="*/ 13 w 20"/>
                  <a:gd name="T1" fmla="*/ 0 h 32"/>
                  <a:gd name="T2" fmla="*/ 0 w 20"/>
                  <a:gd name="T3" fmla="*/ 13 h 32"/>
                  <a:gd name="T4" fmla="*/ 20 w 20"/>
                  <a:gd name="T5" fmla="*/ 32 h 32"/>
                  <a:gd name="T6" fmla="*/ 20 w 20"/>
                  <a:gd name="T7" fmla="*/ 6 h 32"/>
                  <a:gd name="T8" fmla="*/ 13 w 20"/>
                  <a:gd name="T9" fmla="*/ 0 h 32"/>
                  <a:gd name="T10" fmla="*/ 0 60000 65536"/>
                  <a:gd name="T11" fmla="*/ 0 60000 65536"/>
                  <a:gd name="T12" fmla="*/ 0 60000 65536"/>
                  <a:gd name="T13" fmla="*/ 0 60000 65536"/>
                  <a:gd name="T14" fmla="*/ 0 60000 65536"/>
                  <a:gd name="T15" fmla="*/ 0 w 20"/>
                  <a:gd name="T16" fmla="*/ 0 h 32"/>
                  <a:gd name="T17" fmla="*/ 20 w 20"/>
                  <a:gd name="T18" fmla="*/ 32 h 32"/>
                </a:gdLst>
                <a:ahLst/>
                <a:cxnLst>
                  <a:cxn ang="T10">
                    <a:pos x="T0" y="T1"/>
                  </a:cxn>
                  <a:cxn ang="T11">
                    <a:pos x="T2" y="T3"/>
                  </a:cxn>
                  <a:cxn ang="T12">
                    <a:pos x="T4" y="T5"/>
                  </a:cxn>
                  <a:cxn ang="T13">
                    <a:pos x="T6" y="T7"/>
                  </a:cxn>
                  <a:cxn ang="T14">
                    <a:pos x="T8" y="T9"/>
                  </a:cxn>
                </a:cxnLst>
                <a:rect l="T15" t="T16" r="T17" b="T18"/>
                <a:pathLst>
                  <a:path w="20" h="32">
                    <a:moveTo>
                      <a:pt x="13" y="0"/>
                    </a:moveTo>
                    <a:lnTo>
                      <a:pt x="0" y="13"/>
                    </a:lnTo>
                    <a:lnTo>
                      <a:pt x="20" y="32"/>
                    </a:lnTo>
                    <a:lnTo>
                      <a:pt x="20" y="6"/>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92" name="Freeform 172">
                <a:extLst>
                  <a:ext uri="{FF2B5EF4-FFF2-40B4-BE49-F238E27FC236}">
                    <a16:creationId xmlns:a16="http://schemas.microsoft.com/office/drawing/2014/main" id="{9FBFB123-C790-4FF4-8E46-72023D5FADD6}"/>
                  </a:ext>
                </a:extLst>
              </p:cNvPr>
              <p:cNvSpPr>
                <a:spLocks noChangeAspect="1"/>
              </p:cNvSpPr>
              <p:nvPr/>
            </p:nvSpPr>
            <p:spPr bwMode="auto">
              <a:xfrm>
                <a:off x="2390" y="1799"/>
                <a:ext cx="33" cy="33"/>
              </a:xfrm>
              <a:custGeom>
                <a:avLst/>
                <a:gdLst>
                  <a:gd name="T0" fmla="*/ 7 w 33"/>
                  <a:gd name="T1" fmla="*/ 0 h 33"/>
                  <a:gd name="T2" fmla="*/ 0 w 33"/>
                  <a:gd name="T3" fmla="*/ 20 h 33"/>
                  <a:gd name="T4" fmla="*/ 20 w 33"/>
                  <a:gd name="T5" fmla="*/ 33 h 33"/>
                  <a:gd name="T6" fmla="*/ 33 w 33"/>
                  <a:gd name="T7" fmla="*/ 27 h 33"/>
                  <a:gd name="T8" fmla="*/ 7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7" y="0"/>
                    </a:moveTo>
                    <a:lnTo>
                      <a:pt x="0" y="20"/>
                    </a:lnTo>
                    <a:lnTo>
                      <a:pt x="20" y="33"/>
                    </a:lnTo>
                    <a:lnTo>
                      <a:pt x="33" y="27"/>
                    </a:lnTo>
                    <a:lnTo>
                      <a:pt x="7"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93" name="Freeform 173">
                <a:extLst>
                  <a:ext uri="{FF2B5EF4-FFF2-40B4-BE49-F238E27FC236}">
                    <a16:creationId xmlns:a16="http://schemas.microsoft.com/office/drawing/2014/main" id="{E0E5A4EA-8AE4-4311-8EEB-82148DF20E64}"/>
                  </a:ext>
                </a:extLst>
              </p:cNvPr>
              <p:cNvSpPr>
                <a:spLocks noChangeAspect="1"/>
              </p:cNvSpPr>
              <p:nvPr/>
            </p:nvSpPr>
            <p:spPr bwMode="auto">
              <a:xfrm>
                <a:off x="2136" y="1976"/>
                <a:ext cx="19" cy="33"/>
              </a:xfrm>
              <a:custGeom>
                <a:avLst/>
                <a:gdLst>
                  <a:gd name="T0" fmla="*/ 6 w 19"/>
                  <a:gd name="T1" fmla="*/ 33 h 33"/>
                  <a:gd name="T2" fmla="*/ 19 w 19"/>
                  <a:gd name="T3" fmla="*/ 13 h 33"/>
                  <a:gd name="T4" fmla="*/ 0 w 19"/>
                  <a:gd name="T5" fmla="*/ 0 h 33"/>
                  <a:gd name="T6" fmla="*/ 6 w 19"/>
                  <a:gd name="T7" fmla="*/ 33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6" y="33"/>
                    </a:moveTo>
                    <a:lnTo>
                      <a:pt x="19" y="13"/>
                    </a:lnTo>
                    <a:lnTo>
                      <a:pt x="0" y="0"/>
                    </a:lnTo>
                    <a:lnTo>
                      <a:pt x="6" y="33"/>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94" name="Freeform 174">
                <a:extLst>
                  <a:ext uri="{FF2B5EF4-FFF2-40B4-BE49-F238E27FC236}">
                    <a16:creationId xmlns:a16="http://schemas.microsoft.com/office/drawing/2014/main" id="{D656F4D4-6D01-4500-9613-0A3D67F43838}"/>
                  </a:ext>
                </a:extLst>
              </p:cNvPr>
              <p:cNvSpPr>
                <a:spLocks noChangeAspect="1"/>
              </p:cNvSpPr>
              <p:nvPr/>
            </p:nvSpPr>
            <p:spPr bwMode="auto">
              <a:xfrm>
                <a:off x="2567" y="1917"/>
                <a:ext cx="32" cy="26"/>
              </a:xfrm>
              <a:custGeom>
                <a:avLst/>
                <a:gdLst>
                  <a:gd name="T0" fmla="*/ 0 w 32"/>
                  <a:gd name="T1" fmla="*/ 0 h 26"/>
                  <a:gd name="T2" fmla="*/ 13 w 32"/>
                  <a:gd name="T3" fmla="*/ 20 h 26"/>
                  <a:gd name="T4" fmla="*/ 32 w 32"/>
                  <a:gd name="T5" fmla="*/ 26 h 26"/>
                  <a:gd name="T6" fmla="*/ 0 w 32"/>
                  <a:gd name="T7" fmla="*/ 0 h 26"/>
                  <a:gd name="T8" fmla="*/ 0 60000 65536"/>
                  <a:gd name="T9" fmla="*/ 0 60000 65536"/>
                  <a:gd name="T10" fmla="*/ 0 60000 65536"/>
                  <a:gd name="T11" fmla="*/ 0 60000 65536"/>
                  <a:gd name="T12" fmla="*/ 0 w 32"/>
                  <a:gd name="T13" fmla="*/ 0 h 26"/>
                  <a:gd name="T14" fmla="*/ 32 w 32"/>
                  <a:gd name="T15" fmla="*/ 26 h 26"/>
                </a:gdLst>
                <a:ahLst/>
                <a:cxnLst>
                  <a:cxn ang="T8">
                    <a:pos x="T0" y="T1"/>
                  </a:cxn>
                  <a:cxn ang="T9">
                    <a:pos x="T2" y="T3"/>
                  </a:cxn>
                  <a:cxn ang="T10">
                    <a:pos x="T4" y="T5"/>
                  </a:cxn>
                  <a:cxn ang="T11">
                    <a:pos x="T6" y="T7"/>
                  </a:cxn>
                </a:cxnLst>
                <a:rect l="T12" t="T13" r="T14" b="T15"/>
                <a:pathLst>
                  <a:path w="32" h="26">
                    <a:moveTo>
                      <a:pt x="0" y="0"/>
                    </a:moveTo>
                    <a:lnTo>
                      <a:pt x="13" y="20"/>
                    </a:lnTo>
                    <a:lnTo>
                      <a:pt x="32" y="26"/>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95" name="Freeform 175">
                <a:extLst>
                  <a:ext uri="{FF2B5EF4-FFF2-40B4-BE49-F238E27FC236}">
                    <a16:creationId xmlns:a16="http://schemas.microsoft.com/office/drawing/2014/main" id="{270A729F-1E7C-4681-84BF-2960A108D6E4}"/>
                  </a:ext>
                </a:extLst>
              </p:cNvPr>
              <p:cNvSpPr>
                <a:spLocks noChangeAspect="1"/>
              </p:cNvSpPr>
              <p:nvPr/>
            </p:nvSpPr>
            <p:spPr bwMode="auto">
              <a:xfrm>
                <a:off x="1724" y="3303"/>
                <a:ext cx="20" cy="26"/>
              </a:xfrm>
              <a:custGeom>
                <a:avLst/>
                <a:gdLst>
                  <a:gd name="T0" fmla="*/ 0 w 20"/>
                  <a:gd name="T1" fmla="*/ 0 h 26"/>
                  <a:gd name="T2" fmla="*/ 0 w 20"/>
                  <a:gd name="T3" fmla="*/ 26 h 26"/>
                  <a:gd name="T4" fmla="*/ 13 w 20"/>
                  <a:gd name="T5" fmla="*/ 26 h 26"/>
                  <a:gd name="T6" fmla="*/ 20 w 20"/>
                  <a:gd name="T7" fmla="*/ 13 h 26"/>
                  <a:gd name="T8" fmla="*/ 0 w 20"/>
                  <a:gd name="T9" fmla="*/ 0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0" y="0"/>
                    </a:moveTo>
                    <a:lnTo>
                      <a:pt x="0" y="26"/>
                    </a:lnTo>
                    <a:lnTo>
                      <a:pt x="13" y="26"/>
                    </a:lnTo>
                    <a:lnTo>
                      <a:pt x="20" y="13"/>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96" name="Freeform 176">
                <a:extLst>
                  <a:ext uri="{FF2B5EF4-FFF2-40B4-BE49-F238E27FC236}">
                    <a16:creationId xmlns:a16="http://schemas.microsoft.com/office/drawing/2014/main" id="{C3527804-EA76-4131-9F57-4598CCA335A7}"/>
                  </a:ext>
                </a:extLst>
              </p:cNvPr>
              <p:cNvSpPr>
                <a:spLocks noChangeAspect="1"/>
              </p:cNvSpPr>
              <p:nvPr/>
            </p:nvSpPr>
            <p:spPr bwMode="auto">
              <a:xfrm>
                <a:off x="666" y="2100"/>
                <a:ext cx="33" cy="33"/>
              </a:xfrm>
              <a:custGeom>
                <a:avLst/>
                <a:gdLst>
                  <a:gd name="T0" fmla="*/ 33 w 33"/>
                  <a:gd name="T1" fmla="*/ 0 h 33"/>
                  <a:gd name="T2" fmla="*/ 0 w 33"/>
                  <a:gd name="T3" fmla="*/ 33 h 33"/>
                  <a:gd name="T4" fmla="*/ 26 w 33"/>
                  <a:gd name="T5" fmla="*/ 20 h 33"/>
                  <a:gd name="T6" fmla="*/ 33 w 33"/>
                  <a:gd name="T7" fmla="*/ 0 h 33"/>
                  <a:gd name="T8" fmla="*/ 0 60000 65536"/>
                  <a:gd name="T9" fmla="*/ 0 60000 65536"/>
                  <a:gd name="T10" fmla="*/ 0 60000 65536"/>
                  <a:gd name="T11" fmla="*/ 0 60000 65536"/>
                  <a:gd name="T12" fmla="*/ 0 w 33"/>
                  <a:gd name="T13" fmla="*/ 0 h 33"/>
                  <a:gd name="T14" fmla="*/ 33 w 33"/>
                  <a:gd name="T15" fmla="*/ 33 h 33"/>
                </a:gdLst>
                <a:ahLst/>
                <a:cxnLst>
                  <a:cxn ang="T8">
                    <a:pos x="T0" y="T1"/>
                  </a:cxn>
                  <a:cxn ang="T9">
                    <a:pos x="T2" y="T3"/>
                  </a:cxn>
                  <a:cxn ang="T10">
                    <a:pos x="T4" y="T5"/>
                  </a:cxn>
                  <a:cxn ang="T11">
                    <a:pos x="T6" y="T7"/>
                  </a:cxn>
                </a:cxnLst>
                <a:rect l="T12" t="T13" r="T14" b="T15"/>
                <a:pathLst>
                  <a:path w="33" h="33">
                    <a:moveTo>
                      <a:pt x="33" y="0"/>
                    </a:moveTo>
                    <a:lnTo>
                      <a:pt x="0" y="33"/>
                    </a:lnTo>
                    <a:lnTo>
                      <a:pt x="26" y="20"/>
                    </a:lnTo>
                    <a:lnTo>
                      <a:pt x="3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97" name="Freeform 177">
                <a:extLst>
                  <a:ext uri="{FF2B5EF4-FFF2-40B4-BE49-F238E27FC236}">
                    <a16:creationId xmlns:a16="http://schemas.microsoft.com/office/drawing/2014/main" id="{E6CEDF7A-0E64-49D1-B233-1BCF497B4283}"/>
                  </a:ext>
                </a:extLst>
              </p:cNvPr>
              <p:cNvSpPr>
                <a:spLocks noChangeAspect="1"/>
              </p:cNvSpPr>
              <p:nvPr/>
            </p:nvSpPr>
            <p:spPr bwMode="auto">
              <a:xfrm>
                <a:off x="588" y="2858"/>
                <a:ext cx="19" cy="26"/>
              </a:xfrm>
              <a:custGeom>
                <a:avLst/>
                <a:gdLst>
                  <a:gd name="T0" fmla="*/ 19 w 19"/>
                  <a:gd name="T1" fmla="*/ 0 h 26"/>
                  <a:gd name="T2" fmla="*/ 0 w 19"/>
                  <a:gd name="T3" fmla="*/ 13 h 26"/>
                  <a:gd name="T4" fmla="*/ 0 w 19"/>
                  <a:gd name="T5" fmla="*/ 26 h 26"/>
                  <a:gd name="T6" fmla="*/ 13 w 19"/>
                  <a:gd name="T7" fmla="*/ 13 h 26"/>
                  <a:gd name="T8" fmla="*/ 19 w 19"/>
                  <a:gd name="T9" fmla="*/ 0 h 26"/>
                  <a:gd name="T10" fmla="*/ 0 60000 65536"/>
                  <a:gd name="T11" fmla="*/ 0 60000 65536"/>
                  <a:gd name="T12" fmla="*/ 0 60000 65536"/>
                  <a:gd name="T13" fmla="*/ 0 60000 65536"/>
                  <a:gd name="T14" fmla="*/ 0 60000 65536"/>
                  <a:gd name="T15" fmla="*/ 0 w 19"/>
                  <a:gd name="T16" fmla="*/ 0 h 26"/>
                  <a:gd name="T17" fmla="*/ 19 w 19"/>
                  <a:gd name="T18" fmla="*/ 26 h 26"/>
                </a:gdLst>
                <a:ahLst/>
                <a:cxnLst>
                  <a:cxn ang="T10">
                    <a:pos x="T0" y="T1"/>
                  </a:cxn>
                  <a:cxn ang="T11">
                    <a:pos x="T2" y="T3"/>
                  </a:cxn>
                  <a:cxn ang="T12">
                    <a:pos x="T4" y="T5"/>
                  </a:cxn>
                  <a:cxn ang="T13">
                    <a:pos x="T6" y="T7"/>
                  </a:cxn>
                  <a:cxn ang="T14">
                    <a:pos x="T8" y="T9"/>
                  </a:cxn>
                </a:cxnLst>
                <a:rect l="T15" t="T16" r="T17" b="T18"/>
                <a:pathLst>
                  <a:path w="19" h="26">
                    <a:moveTo>
                      <a:pt x="19" y="0"/>
                    </a:moveTo>
                    <a:lnTo>
                      <a:pt x="0" y="13"/>
                    </a:lnTo>
                    <a:lnTo>
                      <a:pt x="0" y="26"/>
                    </a:lnTo>
                    <a:lnTo>
                      <a:pt x="13" y="13"/>
                    </a:lnTo>
                    <a:lnTo>
                      <a:pt x="19"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98" name="Freeform 178">
                <a:extLst>
                  <a:ext uri="{FF2B5EF4-FFF2-40B4-BE49-F238E27FC236}">
                    <a16:creationId xmlns:a16="http://schemas.microsoft.com/office/drawing/2014/main" id="{49CE86B8-07AF-46FA-A7E4-8AB44E898F1D}"/>
                  </a:ext>
                </a:extLst>
              </p:cNvPr>
              <p:cNvSpPr>
                <a:spLocks noChangeAspect="1"/>
              </p:cNvSpPr>
              <p:nvPr/>
            </p:nvSpPr>
            <p:spPr bwMode="auto">
              <a:xfrm>
                <a:off x="1476" y="3538"/>
                <a:ext cx="33" cy="13"/>
              </a:xfrm>
              <a:custGeom>
                <a:avLst/>
                <a:gdLst>
                  <a:gd name="T0" fmla="*/ 0 w 33"/>
                  <a:gd name="T1" fmla="*/ 13 h 13"/>
                  <a:gd name="T2" fmla="*/ 26 w 33"/>
                  <a:gd name="T3" fmla="*/ 13 h 13"/>
                  <a:gd name="T4" fmla="*/ 33 w 33"/>
                  <a:gd name="T5" fmla="*/ 0 h 13"/>
                  <a:gd name="T6" fmla="*/ 0 w 33"/>
                  <a:gd name="T7" fmla="*/ 13 h 13"/>
                  <a:gd name="T8" fmla="*/ 0 60000 65536"/>
                  <a:gd name="T9" fmla="*/ 0 60000 65536"/>
                  <a:gd name="T10" fmla="*/ 0 60000 65536"/>
                  <a:gd name="T11" fmla="*/ 0 60000 65536"/>
                  <a:gd name="T12" fmla="*/ 0 w 33"/>
                  <a:gd name="T13" fmla="*/ 0 h 13"/>
                  <a:gd name="T14" fmla="*/ 33 w 33"/>
                  <a:gd name="T15" fmla="*/ 13 h 13"/>
                </a:gdLst>
                <a:ahLst/>
                <a:cxnLst>
                  <a:cxn ang="T8">
                    <a:pos x="T0" y="T1"/>
                  </a:cxn>
                  <a:cxn ang="T9">
                    <a:pos x="T2" y="T3"/>
                  </a:cxn>
                  <a:cxn ang="T10">
                    <a:pos x="T4" y="T5"/>
                  </a:cxn>
                  <a:cxn ang="T11">
                    <a:pos x="T6" y="T7"/>
                  </a:cxn>
                </a:cxnLst>
                <a:rect l="T12" t="T13" r="T14" b="T15"/>
                <a:pathLst>
                  <a:path w="33" h="13">
                    <a:moveTo>
                      <a:pt x="0" y="13"/>
                    </a:moveTo>
                    <a:lnTo>
                      <a:pt x="26" y="13"/>
                    </a:lnTo>
                    <a:lnTo>
                      <a:pt x="33" y="0"/>
                    </a:lnTo>
                    <a:lnTo>
                      <a:pt x="0" y="13"/>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8999" name="Freeform 179">
                <a:extLst>
                  <a:ext uri="{FF2B5EF4-FFF2-40B4-BE49-F238E27FC236}">
                    <a16:creationId xmlns:a16="http://schemas.microsoft.com/office/drawing/2014/main" id="{8EEA8CA0-0F8C-4E1E-AC76-2DC56BEDA226}"/>
                  </a:ext>
                </a:extLst>
              </p:cNvPr>
              <p:cNvSpPr>
                <a:spLocks noChangeAspect="1"/>
              </p:cNvSpPr>
              <p:nvPr/>
            </p:nvSpPr>
            <p:spPr bwMode="auto">
              <a:xfrm>
                <a:off x="1554" y="3512"/>
                <a:ext cx="13" cy="33"/>
              </a:xfrm>
              <a:custGeom>
                <a:avLst/>
                <a:gdLst>
                  <a:gd name="T0" fmla="*/ 13 w 13"/>
                  <a:gd name="T1" fmla="*/ 0 h 33"/>
                  <a:gd name="T2" fmla="*/ 0 w 13"/>
                  <a:gd name="T3" fmla="*/ 7 h 33"/>
                  <a:gd name="T4" fmla="*/ 0 w 13"/>
                  <a:gd name="T5" fmla="*/ 20 h 33"/>
                  <a:gd name="T6" fmla="*/ 13 w 13"/>
                  <a:gd name="T7" fmla="*/ 33 h 33"/>
                  <a:gd name="T8" fmla="*/ 13 w 13"/>
                  <a:gd name="T9" fmla="*/ 0 h 33"/>
                  <a:gd name="T10" fmla="*/ 0 60000 65536"/>
                  <a:gd name="T11" fmla="*/ 0 60000 65536"/>
                  <a:gd name="T12" fmla="*/ 0 60000 65536"/>
                  <a:gd name="T13" fmla="*/ 0 60000 65536"/>
                  <a:gd name="T14" fmla="*/ 0 60000 65536"/>
                  <a:gd name="T15" fmla="*/ 0 w 13"/>
                  <a:gd name="T16" fmla="*/ 0 h 33"/>
                  <a:gd name="T17" fmla="*/ 13 w 13"/>
                  <a:gd name="T18" fmla="*/ 33 h 33"/>
                </a:gdLst>
                <a:ahLst/>
                <a:cxnLst>
                  <a:cxn ang="T10">
                    <a:pos x="T0" y="T1"/>
                  </a:cxn>
                  <a:cxn ang="T11">
                    <a:pos x="T2" y="T3"/>
                  </a:cxn>
                  <a:cxn ang="T12">
                    <a:pos x="T4" y="T5"/>
                  </a:cxn>
                  <a:cxn ang="T13">
                    <a:pos x="T6" y="T7"/>
                  </a:cxn>
                  <a:cxn ang="T14">
                    <a:pos x="T8" y="T9"/>
                  </a:cxn>
                </a:cxnLst>
                <a:rect l="T15" t="T16" r="T17" b="T18"/>
                <a:pathLst>
                  <a:path w="13" h="33">
                    <a:moveTo>
                      <a:pt x="13" y="0"/>
                    </a:moveTo>
                    <a:lnTo>
                      <a:pt x="0" y="7"/>
                    </a:lnTo>
                    <a:lnTo>
                      <a:pt x="0" y="20"/>
                    </a:lnTo>
                    <a:lnTo>
                      <a:pt x="13" y="33"/>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00" name="Freeform 180">
                <a:extLst>
                  <a:ext uri="{FF2B5EF4-FFF2-40B4-BE49-F238E27FC236}">
                    <a16:creationId xmlns:a16="http://schemas.microsoft.com/office/drawing/2014/main" id="{7898A7EC-D91E-45B7-A337-55FCC18F4817}"/>
                  </a:ext>
                </a:extLst>
              </p:cNvPr>
              <p:cNvSpPr>
                <a:spLocks noChangeAspect="1"/>
              </p:cNvSpPr>
              <p:nvPr/>
            </p:nvSpPr>
            <p:spPr bwMode="auto">
              <a:xfrm>
                <a:off x="1358" y="2767"/>
                <a:ext cx="26" cy="26"/>
              </a:xfrm>
              <a:custGeom>
                <a:avLst/>
                <a:gdLst>
                  <a:gd name="T0" fmla="*/ 13 w 26"/>
                  <a:gd name="T1" fmla="*/ 0 h 26"/>
                  <a:gd name="T2" fmla="*/ 0 w 26"/>
                  <a:gd name="T3" fmla="*/ 13 h 26"/>
                  <a:gd name="T4" fmla="*/ 13 w 26"/>
                  <a:gd name="T5" fmla="*/ 26 h 26"/>
                  <a:gd name="T6" fmla="*/ 26 w 26"/>
                  <a:gd name="T7" fmla="*/ 19 h 26"/>
                  <a:gd name="T8" fmla="*/ 13 w 26"/>
                  <a:gd name="T9" fmla="*/ 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3" y="0"/>
                    </a:moveTo>
                    <a:lnTo>
                      <a:pt x="0" y="13"/>
                    </a:lnTo>
                    <a:lnTo>
                      <a:pt x="13" y="26"/>
                    </a:lnTo>
                    <a:lnTo>
                      <a:pt x="26" y="19"/>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01" name="Freeform 181">
                <a:extLst>
                  <a:ext uri="{FF2B5EF4-FFF2-40B4-BE49-F238E27FC236}">
                    <a16:creationId xmlns:a16="http://schemas.microsoft.com/office/drawing/2014/main" id="{A55F7F3E-82A5-4858-8A40-D1021B1227C4}"/>
                  </a:ext>
                </a:extLst>
              </p:cNvPr>
              <p:cNvSpPr>
                <a:spLocks noChangeAspect="1"/>
              </p:cNvSpPr>
              <p:nvPr/>
            </p:nvSpPr>
            <p:spPr bwMode="auto">
              <a:xfrm>
                <a:off x="2645" y="2041"/>
                <a:ext cx="26" cy="26"/>
              </a:xfrm>
              <a:custGeom>
                <a:avLst/>
                <a:gdLst>
                  <a:gd name="T0" fmla="*/ 0 w 26"/>
                  <a:gd name="T1" fmla="*/ 0 h 26"/>
                  <a:gd name="T2" fmla="*/ 13 w 26"/>
                  <a:gd name="T3" fmla="*/ 0 h 26"/>
                  <a:gd name="T4" fmla="*/ 26 w 26"/>
                  <a:gd name="T5" fmla="*/ 13 h 26"/>
                  <a:gd name="T6" fmla="*/ 13 w 26"/>
                  <a:gd name="T7" fmla="*/ 26 h 26"/>
                  <a:gd name="T8" fmla="*/ 13 w 26"/>
                  <a:gd name="T9" fmla="*/ 26 h 26"/>
                  <a:gd name="T10" fmla="*/ 0 w 26"/>
                  <a:gd name="T11" fmla="*/ 20 h 26"/>
                  <a:gd name="T12" fmla="*/ 0 w 26"/>
                  <a:gd name="T13" fmla="*/ 0 h 26"/>
                  <a:gd name="T14" fmla="*/ 0 60000 65536"/>
                  <a:gd name="T15" fmla="*/ 0 60000 65536"/>
                  <a:gd name="T16" fmla="*/ 0 60000 65536"/>
                  <a:gd name="T17" fmla="*/ 0 60000 65536"/>
                  <a:gd name="T18" fmla="*/ 0 60000 65536"/>
                  <a:gd name="T19" fmla="*/ 0 60000 65536"/>
                  <a:gd name="T20" fmla="*/ 0 60000 65536"/>
                  <a:gd name="T21" fmla="*/ 0 w 26"/>
                  <a:gd name="T22" fmla="*/ 0 h 26"/>
                  <a:gd name="T23" fmla="*/ 26 w 2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6">
                    <a:moveTo>
                      <a:pt x="0" y="0"/>
                    </a:moveTo>
                    <a:lnTo>
                      <a:pt x="13" y="0"/>
                    </a:lnTo>
                    <a:lnTo>
                      <a:pt x="26" y="13"/>
                    </a:lnTo>
                    <a:lnTo>
                      <a:pt x="13" y="26"/>
                    </a:lnTo>
                    <a:lnTo>
                      <a:pt x="0" y="20"/>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02" name="Freeform 182">
                <a:extLst>
                  <a:ext uri="{FF2B5EF4-FFF2-40B4-BE49-F238E27FC236}">
                    <a16:creationId xmlns:a16="http://schemas.microsoft.com/office/drawing/2014/main" id="{23B01649-6984-41F0-B9C2-AE64836C73EE}"/>
                  </a:ext>
                </a:extLst>
              </p:cNvPr>
              <p:cNvSpPr>
                <a:spLocks noChangeAspect="1"/>
              </p:cNvSpPr>
              <p:nvPr/>
            </p:nvSpPr>
            <p:spPr bwMode="auto">
              <a:xfrm>
                <a:off x="2318" y="2303"/>
                <a:ext cx="26" cy="26"/>
              </a:xfrm>
              <a:custGeom>
                <a:avLst/>
                <a:gdLst>
                  <a:gd name="T0" fmla="*/ 13 w 26"/>
                  <a:gd name="T1" fmla="*/ 0 h 26"/>
                  <a:gd name="T2" fmla="*/ 0 w 26"/>
                  <a:gd name="T3" fmla="*/ 26 h 26"/>
                  <a:gd name="T4" fmla="*/ 26 w 26"/>
                  <a:gd name="T5" fmla="*/ 26 h 26"/>
                  <a:gd name="T6" fmla="*/ 26 w 26"/>
                  <a:gd name="T7" fmla="*/ 13 h 26"/>
                  <a:gd name="T8" fmla="*/ 13 w 26"/>
                  <a:gd name="T9" fmla="*/ 0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13" y="0"/>
                    </a:moveTo>
                    <a:lnTo>
                      <a:pt x="0" y="26"/>
                    </a:lnTo>
                    <a:lnTo>
                      <a:pt x="26" y="26"/>
                    </a:lnTo>
                    <a:lnTo>
                      <a:pt x="26" y="13"/>
                    </a:lnTo>
                    <a:lnTo>
                      <a:pt x="13"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03" name="Freeform 183">
                <a:extLst>
                  <a:ext uri="{FF2B5EF4-FFF2-40B4-BE49-F238E27FC236}">
                    <a16:creationId xmlns:a16="http://schemas.microsoft.com/office/drawing/2014/main" id="{44799572-7396-461E-A2B1-205F4DF525EC}"/>
                  </a:ext>
                </a:extLst>
              </p:cNvPr>
              <p:cNvSpPr>
                <a:spLocks noChangeAspect="1"/>
              </p:cNvSpPr>
              <p:nvPr/>
            </p:nvSpPr>
            <p:spPr bwMode="auto">
              <a:xfrm>
                <a:off x="1835" y="3610"/>
                <a:ext cx="26" cy="20"/>
              </a:xfrm>
              <a:custGeom>
                <a:avLst/>
                <a:gdLst>
                  <a:gd name="T0" fmla="*/ 26 w 26"/>
                  <a:gd name="T1" fmla="*/ 0 h 20"/>
                  <a:gd name="T2" fmla="*/ 0 w 26"/>
                  <a:gd name="T3" fmla="*/ 13 h 20"/>
                  <a:gd name="T4" fmla="*/ 0 w 26"/>
                  <a:gd name="T5" fmla="*/ 20 h 20"/>
                  <a:gd name="T6" fmla="*/ 26 w 26"/>
                  <a:gd name="T7" fmla="*/ 0 h 20"/>
                  <a:gd name="T8" fmla="*/ 0 60000 65536"/>
                  <a:gd name="T9" fmla="*/ 0 60000 65536"/>
                  <a:gd name="T10" fmla="*/ 0 60000 65536"/>
                  <a:gd name="T11" fmla="*/ 0 60000 65536"/>
                  <a:gd name="T12" fmla="*/ 0 w 26"/>
                  <a:gd name="T13" fmla="*/ 0 h 20"/>
                  <a:gd name="T14" fmla="*/ 26 w 26"/>
                  <a:gd name="T15" fmla="*/ 20 h 20"/>
                </a:gdLst>
                <a:ahLst/>
                <a:cxnLst>
                  <a:cxn ang="T8">
                    <a:pos x="T0" y="T1"/>
                  </a:cxn>
                  <a:cxn ang="T9">
                    <a:pos x="T2" y="T3"/>
                  </a:cxn>
                  <a:cxn ang="T10">
                    <a:pos x="T4" y="T5"/>
                  </a:cxn>
                  <a:cxn ang="T11">
                    <a:pos x="T6" y="T7"/>
                  </a:cxn>
                </a:cxnLst>
                <a:rect l="T12" t="T13" r="T14" b="T15"/>
                <a:pathLst>
                  <a:path w="26" h="20">
                    <a:moveTo>
                      <a:pt x="26" y="0"/>
                    </a:moveTo>
                    <a:lnTo>
                      <a:pt x="0" y="13"/>
                    </a:lnTo>
                    <a:lnTo>
                      <a:pt x="0" y="20"/>
                    </a:lnTo>
                    <a:lnTo>
                      <a:pt x="26"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04" name="Freeform 184">
                <a:extLst>
                  <a:ext uri="{FF2B5EF4-FFF2-40B4-BE49-F238E27FC236}">
                    <a16:creationId xmlns:a16="http://schemas.microsoft.com/office/drawing/2014/main" id="{E4D7637E-E150-4920-A119-D8F8A6DC7B7B}"/>
                  </a:ext>
                </a:extLst>
              </p:cNvPr>
              <p:cNvSpPr>
                <a:spLocks noChangeAspect="1"/>
              </p:cNvSpPr>
              <p:nvPr/>
            </p:nvSpPr>
            <p:spPr bwMode="auto">
              <a:xfrm>
                <a:off x="2423" y="3519"/>
                <a:ext cx="26" cy="19"/>
              </a:xfrm>
              <a:custGeom>
                <a:avLst/>
                <a:gdLst>
                  <a:gd name="T0" fmla="*/ 26 w 26"/>
                  <a:gd name="T1" fmla="*/ 0 h 19"/>
                  <a:gd name="T2" fmla="*/ 13 w 26"/>
                  <a:gd name="T3" fmla="*/ 13 h 19"/>
                  <a:gd name="T4" fmla="*/ 0 w 26"/>
                  <a:gd name="T5" fmla="*/ 19 h 19"/>
                  <a:gd name="T6" fmla="*/ 13 w 26"/>
                  <a:gd name="T7" fmla="*/ 13 h 19"/>
                  <a:gd name="T8" fmla="*/ 0 60000 65536"/>
                  <a:gd name="T9" fmla="*/ 0 60000 65536"/>
                  <a:gd name="T10" fmla="*/ 0 60000 65536"/>
                  <a:gd name="T11" fmla="*/ 0 60000 65536"/>
                  <a:gd name="T12" fmla="*/ 0 w 26"/>
                  <a:gd name="T13" fmla="*/ 0 h 19"/>
                  <a:gd name="T14" fmla="*/ 26 w 26"/>
                  <a:gd name="T15" fmla="*/ 19 h 19"/>
                </a:gdLst>
                <a:ahLst/>
                <a:cxnLst>
                  <a:cxn ang="T8">
                    <a:pos x="T0" y="T1"/>
                  </a:cxn>
                  <a:cxn ang="T9">
                    <a:pos x="T2" y="T3"/>
                  </a:cxn>
                  <a:cxn ang="T10">
                    <a:pos x="T4" y="T5"/>
                  </a:cxn>
                  <a:cxn ang="T11">
                    <a:pos x="T6" y="T7"/>
                  </a:cxn>
                </a:cxnLst>
                <a:rect l="T12" t="T13" r="T14" b="T15"/>
                <a:pathLst>
                  <a:path w="26" h="19">
                    <a:moveTo>
                      <a:pt x="26" y="0"/>
                    </a:moveTo>
                    <a:lnTo>
                      <a:pt x="13" y="13"/>
                    </a:lnTo>
                    <a:lnTo>
                      <a:pt x="0" y="19"/>
                    </a:lnTo>
                    <a:lnTo>
                      <a:pt x="13" y="13"/>
                    </a:lnTo>
                  </a:path>
                </a:pathLst>
              </a:custGeom>
              <a:noFill/>
              <a:ln w="0" cap="rnd"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9005" name="Freeform 185">
                <a:extLst>
                  <a:ext uri="{FF2B5EF4-FFF2-40B4-BE49-F238E27FC236}">
                    <a16:creationId xmlns:a16="http://schemas.microsoft.com/office/drawing/2014/main" id="{AEBFB8D5-1EA9-4CE1-9C85-99A746FC1A4F}"/>
                  </a:ext>
                </a:extLst>
              </p:cNvPr>
              <p:cNvSpPr>
                <a:spLocks noChangeAspect="1"/>
              </p:cNvSpPr>
              <p:nvPr/>
            </p:nvSpPr>
            <p:spPr bwMode="auto">
              <a:xfrm>
                <a:off x="2390" y="1839"/>
                <a:ext cx="20" cy="13"/>
              </a:xfrm>
              <a:custGeom>
                <a:avLst/>
                <a:gdLst>
                  <a:gd name="T0" fmla="*/ 0 w 20"/>
                  <a:gd name="T1" fmla="*/ 0 h 13"/>
                  <a:gd name="T2" fmla="*/ 7 w 20"/>
                  <a:gd name="T3" fmla="*/ 13 h 13"/>
                  <a:gd name="T4" fmla="*/ 20 w 20"/>
                  <a:gd name="T5" fmla="*/ 13 h 13"/>
                  <a:gd name="T6" fmla="*/ 0 w 20"/>
                  <a:gd name="T7" fmla="*/ 0 h 13"/>
                  <a:gd name="T8" fmla="*/ 0 60000 65536"/>
                  <a:gd name="T9" fmla="*/ 0 60000 65536"/>
                  <a:gd name="T10" fmla="*/ 0 60000 65536"/>
                  <a:gd name="T11" fmla="*/ 0 60000 65536"/>
                  <a:gd name="T12" fmla="*/ 0 w 20"/>
                  <a:gd name="T13" fmla="*/ 0 h 13"/>
                  <a:gd name="T14" fmla="*/ 20 w 20"/>
                  <a:gd name="T15" fmla="*/ 13 h 13"/>
                </a:gdLst>
                <a:ahLst/>
                <a:cxnLst>
                  <a:cxn ang="T8">
                    <a:pos x="T0" y="T1"/>
                  </a:cxn>
                  <a:cxn ang="T9">
                    <a:pos x="T2" y="T3"/>
                  </a:cxn>
                  <a:cxn ang="T10">
                    <a:pos x="T4" y="T5"/>
                  </a:cxn>
                  <a:cxn ang="T11">
                    <a:pos x="T6" y="T7"/>
                  </a:cxn>
                </a:cxnLst>
                <a:rect l="T12" t="T13" r="T14" b="T15"/>
                <a:pathLst>
                  <a:path w="20" h="13">
                    <a:moveTo>
                      <a:pt x="0" y="0"/>
                    </a:moveTo>
                    <a:lnTo>
                      <a:pt x="7" y="13"/>
                    </a:lnTo>
                    <a:lnTo>
                      <a:pt x="20" y="13"/>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06" name="Freeform 186">
                <a:extLst>
                  <a:ext uri="{FF2B5EF4-FFF2-40B4-BE49-F238E27FC236}">
                    <a16:creationId xmlns:a16="http://schemas.microsoft.com/office/drawing/2014/main" id="{7914AA9A-4752-413F-B695-EA979E095B83}"/>
                  </a:ext>
                </a:extLst>
              </p:cNvPr>
              <p:cNvSpPr>
                <a:spLocks noChangeAspect="1"/>
              </p:cNvSpPr>
              <p:nvPr/>
            </p:nvSpPr>
            <p:spPr bwMode="auto">
              <a:xfrm>
                <a:off x="1874" y="3617"/>
                <a:ext cx="20" cy="13"/>
              </a:xfrm>
              <a:custGeom>
                <a:avLst/>
                <a:gdLst>
                  <a:gd name="T0" fmla="*/ 20 w 20"/>
                  <a:gd name="T1" fmla="*/ 0 h 13"/>
                  <a:gd name="T2" fmla="*/ 7 w 20"/>
                  <a:gd name="T3" fmla="*/ 0 h 13"/>
                  <a:gd name="T4" fmla="*/ 0 w 20"/>
                  <a:gd name="T5" fmla="*/ 13 h 13"/>
                  <a:gd name="T6" fmla="*/ 20 w 20"/>
                  <a:gd name="T7" fmla="*/ 0 h 13"/>
                  <a:gd name="T8" fmla="*/ 0 60000 65536"/>
                  <a:gd name="T9" fmla="*/ 0 60000 65536"/>
                  <a:gd name="T10" fmla="*/ 0 60000 65536"/>
                  <a:gd name="T11" fmla="*/ 0 60000 65536"/>
                  <a:gd name="T12" fmla="*/ 0 w 20"/>
                  <a:gd name="T13" fmla="*/ 0 h 13"/>
                  <a:gd name="T14" fmla="*/ 20 w 20"/>
                  <a:gd name="T15" fmla="*/ 13 h 13"/>
                </a:gdLst>
                <a:ahLst/>
                <a:cxnLst>
                  <a:cxn ang="T8">
                    <a:pos x="T0" y="T1"/>
                  </a:cxn>
                  <a:cxn ang="T9">
                    <a:pos x="T2" y="T3"/>
                  </a:cxn>
                  <a:cxn ang="T10">
                    <a:pos x="T4" y="T5"/>
                  </a:cxn>
                  <a:cxn ang="T11">
                    <a:pos x="T6" y="T7"/>
                  </a:cxn>
                </a:cxnLst>
                <a:rect l="T12" t="T13" r="T14" b="T15"/>
                <a:pathLst>
                  <a:path w="20" h="13">
                    <a:moveTo>
                      <a:pt x="20" y="0"/>
                    </a:moveTo>
                    <a:lnTo>
                      <a:pt x="7" y="0"/>
                    </a:lnTo>
                    <a:lnTo>
                      <a:pt x="0" y="13"/>
                    </a:lnTo>
                    <a:lnTo>
                      <a:pt x="2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07" name="Freeform 187">
                <a:extLst>
                  <a:ext uri="{FF2B5EF4-FFF2-40B4-BE49-F238E27FC236}">
                    <a16:creationId xmlns:a16="http://schemas.microsoft.com/office/drawing/2014/main" id="{773F91C8-4218-453D-A1BA-6AC436C2D2E7}"/>
                  </a:ext>
                </a:extLst>
              </p:cNvPr>
              <p:cNvSpPr>
                <a:spLocks noChangeAspect="1"/>
              </p:cNvSpPr>
              <p:nvPr/>
            </p:nvSpPr>
            <p:spPr bwMode="auto">
              <a:xfrm>
                <a:off x="1287" y="2839"/>
                <a:ext cx="13" cy="19"/>
              </a:xfrm>
              <a:custGeom>
                <a:avLst/>
                <a:gdLst>
                  <a:gd name="T0" fmla="*/ 0 w 13"/>
                  <a:gd name="T1" fmla="*/ 0 h 19"/>
                  <a:gd name="T2" fmla="*/ 6 w 13"/>
                  <a:gd name="T3" fmla="*/ 19 h 19"/>
                  <a:gd name="T4" fmla="*/ 13 w 13"/>
                  <a:gd name="T5" fmla="*/ 6 h 19"/>
                  <a:gd name="T6" fmla="*/ 0 w 13"/>
                  <a:gd name="T7" fmla="*/ 0 h 19"/>
                  <a:gd name="T8" fmla="*/ 0 60000 65536"/>
                  <a:gd name="T9" fmla="*/ 0 60000 65536"/>
                  <a:gd name="T10" fmla="*/ 0 60000 65536"/>
                  <a:gd name="T11" fmla="*/ 0 60000 65536"/>
                  <a:gd name="T12" fmla="*/ 0 w 13"/>
                  <a:gd name="T13" fmla="*/ 0 h 19"/>
                  <a:gd name="T14" fmla="*/ 13 w 13"/>
                  <a:gd name="T15" fmla="*/ 19 h 19"/>
                </a:gdLst>
                <a:ahLst/>
                <a:cxnLst>
                  <a:cxn ang="T8">
                    <a:pos x="T0" y="T1"/>
                  </a:cxn>
                  <a:cxn ang="T9">
                    <a:pos x="T2" y="T3"/>
                  </a:cxn>
                  <a:cxn ang="T10">
                    <a:pos x="T4" y="T5"/>
                  </a:cxn>
                  <a:cxn ang="T11">
                    <a:pos x="T6" y="T7"/>
                  </a:cxn>
                </a:cxnLst>
                <a:rect l="T12" t="T13" r="T14" b="T15"/>
                <a:pathLst>
                  <a:path w="13" h="19">
                    <a:moveTo>
                      <a:pt x="0" y="0"/>
                    </a:moveTo>
                    <a:lnTo>
                      <a:pt x="6" y="19"/>
                    </a:lnTo>
                    <a:lnTo>
                      <a:pt x="13" y="6"/>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08" name="Freeform 188">
                <a:extLst>
                  <a:ext uri="{FF2B5EF4-FFF2-40B4-BE49-F238E27FC236}">
                    <a16:creationId xmlns:a16="http://schemas.microsoft.com/office/drawing/2014/main" id="{5115F52D-9364-4CBC-BD46-107BD1DA1B66}"/>
                  </a:ext>
                </a:extLst>
              </p:cNvPr>
              <p:cNvSpPr>
                <a:spLocks noChangeAspect="1"/>
              </p:cNvSpPr>
              <p:nvPr/>
            </p:nvSpPr>
            <p:spPr bwMode="auto">
              <a:xfrm>
                <a:off x="2194" y="3590"/>
                <a:ext cx="20" cy="20"/>
              </a:xfrm>
              <a:custGeom>
                <a:avLst/>
                <a:gdLst>
                  <a:gd name="T0" fmla="*/ 20 w 20"/>
                  <a:gd name="T1" fmla="*/ 0 h 20"/>
                  <a:gd name="T2" fmla="*/ 0 w 20"/>
                  <a:gd name="T3" fmla="*/ 20 h 20"/>
                  <a:gd name="T4" fmla="*/ 7 w 20"/>
                  <a:gd name="T5" fmla="*/ 7 h 20"/>
                  <a:gd name="T6" fmla="*/ 2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20" y="0"/>
                    </a:moveTo>
                    <a:lnTo>
                      <a:pt x="0" y="20"/>
                    </a:lnTo>
                    <a:lnTo>
                      <a:pt x="7" y="7"/>
                    </a:lnTo>
                    <a:lnTo>
                      <a:pt x="2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09" name="Freeform 189">
                <a:extLst>
                  <a:ext uri="{FF2B5EF4-FFF2-40B4-BE49-F238E27FC236}">
                    <a16:creationId xmlns:a16="http://schemas.microsoft.com/office/drawing/2014/main" id="{781F0D5D-DB21-4F98-9CB9-6D3184D45339}"/>
                  </a:ext>
                </a:extLst>
              </p:cNvPr>
              <p:cNvSpPr>
                <a:spLocks noChangeAspect="1"/>
              </p:cNvSpPr>
              <p:nvPr/>
            </p:nvSpPr>
            <p:spPr bwMode="auto">
              <a:xfrm>
                <a:off x="2547" y="1898"/>
                <a:ext cx="20" cy="19"/>
              </a:xfrm>
              <a:custGeom>
                <a:avLst/>
                <a:gdLst>
                  <a:gd name="T0" fmla="*/ 20 w 20"/>
                  <a:gd name="T1" fmla="*/ 19 h 19"/>
                  <a:gd name="T2" fmla="*/ 0 w 20"/>
                  <a:gd name="T3" fmla="*/ 0 h 19"/>
                  <a:gd name="T4" fmla="*/ 6 w 20"/>
                  <a:gd name="T5" fmla="*/ 13 h 19"/>
                  <a:gd name="T6" fmla="*/ 20 w 20"/>
                  <a:gd name="T7" fmla="*/ 19 h 19"/>
                  <a:gd name="T8" fmla="*/ 0 60000 65536"/>
                  <a:gd name="T9" fmla="*/ 0 60000 65536"/>
                  <a:gd name="T10" fmla="*/ 0 60000 65536"/>
                  <a:gd name="T11" fmla="*/ 0 60000 65536"/>
                  <a:gd name="T12" fmla="*/ 0 w 20"/>
                  <a:gd name="T13" fmla="*/ 0 h 19"/>
                  <a:gd name="T14" fmla="*/ 20 w 20"/>
                  <a:gd name="T15" fmla="*/ 19 h 19"/>
                </a:gdLst>
                <a:ahLst/>
                <a:cxnLst>
                  <a:cxn ang="T8">
                    <a:pos x="T0" y="T1"/>
                  </a:cxn>
                  <a:cxn ang="T9">
                    <a:pos x="T2" y="T3"/>
                  </a:cxn>
                  <a:cxn ang="T10">
                    <a:pos x="T4" y="T5"/>
                  </a:cxn>
                  <a:cxn ang="T11">
                    <a:pos x="T6" y="T7"/>
                  </a:cxn>
                </a:cxnLst>
                <a:rect l="T12" t="T13" r="T14" b="T15"/>
                <a:pathLst>
                  <a:path w="20" h="19">
                    <a:moveTo>
                      <a:pt x="20" y="19"/>
                    </a:moveTo>
                    <a:lnTo>
                      <a:pt x="0" y="0"/>
                    </a:lnTo>
                    <a:lnTo>
                      <a:pt x="6" y="13"/>
                    </a:lnTo>
                    <a:lnTo>
                      <a:pt x="20" y="19"/>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10" name="Line 190">
                <a:extLst>
                  <a:ext uri="{FF2B5EF4-FFF2-40B4-BE49-F238E27FC236}">
                    <a16:creationId xmlns:a16="http://schemas.microsoft.com/office/drawing/2014/main" id="{16E7D626-AA8E-4E06-B9DC-011C226C2E03}"/>
                  </a:ext>
                </a:extLst>
              </p:cNvPr>
              <p:cNvSpPr>
                <a:spLocks noChangeAspect="1" noChangeShapeType="1"/>
              </p:cNvSpPr>
              <p:nvPr/>
            </p:nvSpPr>
            <p:spPr bwMode="auto">
              <a:xfrm flipV="1">
                <a:off x="2214" y="3577"/>
                <a:ext cx="19" cy="13"/>
              </a:xfrm>
              <a:prstGeom prst="line">
                <a:avLst/>
              </a:prstGeom>
              <a:noFill/>
              <a:ln w="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9011" name="Line 191">
                <a:extLst>
                  <a:ext uri="{FF2B5EF4-FFF2-40B4-BE49-F238E27FC236}">
                    <a16:creationId xmlns:a16="http://schemas.microsoft.com/office/drawing/2014/main" id="{B85ED88F-A95E-47E5-BC74-BF4B88DD8628}"/>
                  </a:ext>
                </a:extLst>
              </p:cNvPr>
              <p:cNvSpPr>
                <a:spLocks noChangeAspect="1" noChangeShapeType="1"/>
              </p:cNvSpPr>
              <p:nvPr/>
            </p:nvSpPr>
            <p:spPr bwMode="auto">
              <a:xfrm>
                <a:off x="2331" y="1780"/>
                <a:ext cx="13" cy="13"/>
              </a:xfrm>
              <a:prstGeom prst="line">
                <a:avLst/>
              </a:prstGeom>
              <a:noFill/>
              <a:ln w="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9012" name="Freeform 192">
                <a:extLst>
                  <a:ext uri="{FF2B5EF4-FFF2-40B4-BE49-F238E27FC236}">
                    <a16:creationId xmlns:a16="http://schemas.microsoft.com/office/drawing/2014/main" id="{4C0664BB-FE14-4FC3-B507-D38514B94188}"/>
                  </a:ext>
                </a:extLst>
              </p:cNvPr>
              <p:cNvSpPr>
                <a:spLocks noChangeAspect="1"/>
              </p:cNvSpPr>
              <p:nvPr/>
            </p:nvSpPr>
            <p:spPr bwMode="auto">
              <a:xfrm>
                <a:off x="1593" y="3603"/>
                <a:ext cx="14" cy="14"/>
              </a:xfrm>
              <a:custGeom>
                <a:avLst/>
                <a:gdLst>
                  <a:gd name="T0" fmla="*/ 14 w 14"/>
                  <a:gd name="T1" fmla="*/ 0 h 14"/>
                  <a:gd name="T2" fmla="*/ 0 w 14"/>
                  <a:gd name="T3" fmla="*/ 0 h 14"/>
                  <a:gd name="T4" fmla="*/ 0 w 14"/>
                  <a:gd name="T5" fmla="*/ 14 h 14"/>
                  <a:gd name="T6" fmla="*/ 14 w 14"/>
                  <a:gd name="T7" fmla="*/ 0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14" y="0"/>
                    </a:moveTo>
                    <a:lnTo>
                      <a:pt x="0" y="0"/>
                    </a:lnTo>
                    <a:lnTo>
                      <a:pt x="0" y="14"/>
                    </a:lnTo>
                    <a:lnTo>
                      <a:pt x="14"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13" name="Line 193">
                <a:extLst>
                  <a:ext uri="{FF2B5EF4-FFF2-40B4-BE49-F238E27FC236}">
                    <a16:creationId xmlns:a16="http://schemas.microsoft.com/office/drawing/2014/main" id="{76CFB1D6-BDF0-4806-BCB8-B01D4C706D10}"/>
                  </a:ext>
                </a:extLst>
              </p:cNvPr>
              <p:cNvSpPr>
                <a:spLocks noChangeAspect="1" noChangeShapeType="1"/>
              </p:cNvSpPr>
              <p:nvPr/>
            </p:nvSpPr>
            <p:spPr bwMode="auto">
              <a:xfrm flipV="1">
                <a:off x="855" y="2466"/>
                <a:ext cx="14" cy="20"/>
              </a:xfrm>
              <a:prstGeom prst="line">
                <a:avLst/>
              </a:prstGeom>
              <a:noFill/>
              <a:ln w="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9014" name="Freeform 194">
                <a:extLst>
                  <a:ext uri="{FF2B5EF4-FFF2-40B4-BE49-F238E27FC236}">
                    <a16:creationId xmlns:a16="http://schemas.microsoft.com/office/drawing/2014/main" id="{D72826B2-C08F-41D0-A55E-47F5C074B324}"/>
                  </a:ext>
                </a:extLst>
              </p:cNvPr>
              <p:cNvSpPr>
                <a:spLocks noChangeAspect="1"/>
              </p:cNvSpPr>
              <p:nvPr/>
            </p:nvSpPr>
            <p:spPr bwMode="auto">
              <a:xfrm>
                <a:off x="1482" y="3623"/>
                <a:ext cx="20" cy="7"/>
              </a:xfrm>
              <a:custGeom>
                <a:avLst/>
                <a:gdLst>
                  <a:gd name="T0" fmla="*/ 7 w 20"/>
                  <a:gd name="T1" fmla="*/ 0 h 7"/>
                  <a:gd name="T2" fmla="*/ 0 w 20"/>
                  <a:gd name="T3" fmla="*/ 7 h 7"/>
                  <a:gd name="T4" fmla="*/ 20 w 20"/>
                  <a:gd name="T5" fmla="*/ 7 h 7"/>
                  <a:gd name="T6" fmla="*/ 7 w 20"/>
                  <a:gd name="T7" fmla="*/ 0 h 7"/>
                  <a:gd name="T8" fmla="*/ 0 60000 65536"/>
                  <a:gd name="T9" fmla="*/ 0 60000 65536"/>
                  <a:gd name="T10" fmla="*/ 0 60000 65536"/>
                  <a:gd name="T11" fmla="*/ 0 60000 65536"/>
                  <a:gd name="T12" fmla="*/ 0 w 20"/>
                  <a:gd name="T13" fmla="*/ 0 h 7"/>
                  <a:gd name="T14" fmla="*/ 20 w 20"/>
                  <a:gd name="T15" fmla="*/ 7 h 7"/>
                </a:gdLst>
                <a:ahLst/>
                <a:cxnLst>
                  <a:cxn ang="T8">
                    <a:pos x="T0" y="T1"/>
                  </a:cxn>
                  <a:cxn ang="T9">
                    <a:pos x="T2" y="T3"/>
                  </a:cxn>
                  <a:cxn ang="T10">
                    <a:pos x="T4" y="T5"/>
                  </a:cxn>
                  <a:cxn ang="T11">
                    <a:pos x="T6" y="T7"/>
                  </a:cxn>
                </a:cxnLst>
                <a:rect l="T12" t="T13" r="T14" b="T15"/>
                <a:pathLst>
                  <a:path w="20" h="7">
                    <a:moveTo>
                      <a:pt x="7" y="0"/>
                    </a:moveTo>
                    <a:lnTo>
                      <a:pt x="0" y="7"/>
                    </a:lnTo>
                    <a:lnTo>
                      <a:pt x="20" y="7"/>
                    </a:lnTo>
                    <a:lnTo>
                      <a:pt x="7"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15" name="Freeform 195">
                <a:extLst>
                  <a:ext uri="{FF2B5EF4-FFF2-40B4-BE49-F238E27FC236}">
                    <a16:creationId xmlns:a16="http://schemas.microsoft.com/office/drawing/2014/main" id="{3A53BA89-7252-4D99-9D64-252F013C8A5C}"/>
                  </a:ext>
                </a:extLst>
              </p:cNvPr>
              <p:cNvSpPr>
                <a:spLocks noChangeAspect="1"/>
              </p:cNvSpPr>
              <p:nvPr/>
            </p:nvSpPr>
            <p:spPr bwMode="auto">
              <a:xfrm>
                <a:off x="2390" y="3551"/>
                <a:ext cx="13" cy="7"/>
              </a:xfrm>
              <a:custGeom>
                <a:avLst/>
                <a:gdLst>
                  <a:gd name="T0" fmla="*/ 13 w 13"/>
                  <a:gd name="T1" fmla="*/ 7 h 7"/>
                  <a:gd name="T2" fmla="*/ 13 w 13"/>
                  <a:gd name="T3" fmla="*/ 0 h 7"/>
                  <a:gd name="T4" fmla="*/ 0 w 13"/>
                  <a:gd name="T5" fmla="*/ 7 h 7"/>
                  <a:gd name="T6" fmla="*/ 13 w 13"/>
                  <a:gd name="T7" fmla="*/ 0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13" y="7"/>
                    </a:moveTo>
                    <a:lnTo>
                      <a:pt x="13" y="0"/>
                    </a:lnTo>
                    <a:lnTo>
                      <a:pt x="0" y="7"/>
                    </a:lnTo>
                    <a:lnTo>
                      <a:pt x="13" y="0"/>
                    </a:lnTo>
                  </a:path>
                </a:pathLst>
              </a:custGeom>
              <a:noFill/>
              <a:ln w="0" cap="rnd"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9016" name="Freeform 196">
                <a:extLst>
                  <a:ext uri="{FF2B5EF4-FFF2-40B4-BE49-F238E27FC236}">
                    <a16:creationId xmlns:a16="http://schemas.microsoft.com/office/drawing/2014/main" id="{F46E8000-D8BA-4A89-BE44-667DEE317C5B}"/>
                  </a:ext>
                </a:extLst>
              </p:cNvPr>
              <p:cNvSpPr>
                <a:spLocks noChangeAspect="1"/>
              </p:cNvSpPr>
              <p:nvPr/>
            </p:nvSpPr>
            <p:spPr bwMode="auto">
              <a:xfrm>
                <a:off x="855" y="2505"/>
                <a:ext cx="7" cy="13"/>
              </a:xfrm>
              <a:custGeom>
                <a:avLst/>
                <a:gdLst>
                  <a:gd name="T0" fmla="*/ 0 w 7"/>
                  <a:gd name="T1" fmla="*/ 0 h 13"/>
                  <a:gd name="T2" fmla="*/ 0 w 7"/>
                  <a:gd name="T3" fmla="*/ 13 h 13"/>
                  <a:gd name="T4" fmla="*/ 7 w 7"/>
                  <a:gd name="T5" fmla="*/ 13 h 13"/>
                  <a:gd name="T6" fmla="*/ 0 w 7"/>
                  <a:gd name="T7" fmla="*/ 0 h 13"/>
                  <a:gd name="T8" fmla="*/ 0 60000 65536"/>
                  <a:gd name="T9" fmla="*/ 0 60000 65536"/>
                  <a:gd name="T10" fmla="*/ 0 60000 65536"/>
                  <a:gd name="T11" fmla="*/ 0 60000 65536"/>
                  <a:gd name="T12" fmla="*/ 0 w 7"/>
                  <a:gd name="T13" fmla="*/ 0 h 13"/>
                  <a:gd name="T14" fmla="*/ 7 w 7"/>
                  <a:gd name="T15" fmla="*/ 13 h 13"/>
                </a:gdLst>
                <a:ahLst/>
                <a:cxnLst>
                  <a:cxn ang="T8">
                    <a:pos x="T0" y="T1"/>
                  </a:cxn>
                  <a:cxn ang="T9">
                    <a:pos x="T2" y="T3"/>
                  </a:cxn>
                  <a:cxn ang="T10">
                    <a:pos x="T4" y="T5"/>
                  </a:cxn>
                  <a:cxn ang="T11">
                    <a:pos x="T6" y="T7"/>
                  </a:cxn>
                </a:cxnLst>
                <a:rect l="T12" t="T13" r="T14" b="T15"/>
                <a:pathLst>
                  <a:path w="7" h="13">
                    <a:moveTo>
                      <a:pt x="0" y="0"/>
                    </a:moveTo>
                    <a:lnTo>
                      <a:pt x="0" y="13"/>
                    </a:lnTo>
                    <a:lnTo>
                      <a:pt x="7" y="13"/>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sp>
            <p:nvSpPr>
              <p:cNvPr id="29017" name="Line 197">
                <a:extLst>
                  <a:ext uri="{FF2B5EF4-FFF2-40B4-BE49-F238E27FC236}">
                    <a16:creationId xmlns:a16="http://schemas.microsoft.com/office/drawing/2014/main" id="{B71EE83E-69F3-45B1-908F-B0A1F1F7E9CA}"/>
                  </a:ext>
                </a:extLst>
              </p:cNvPr>
              <p:cNvSpPr>
                <a:spLocks noChangeAspect="1" noChangeShapeType="1"/>
              </p:cNvSpPr>
              <p:nvPr/>
            </p:nvSpPr>
            <p:spPr bwMode="auto">
              <a:xfrm flipH="1" flipV="1">
                <a:off x="2632" y="2035"/>
                <a:ext cx="13" cy="6"/>
              </a:xfrm>
              <a:prstGeom prst="line">
                <a:avLst/>
              </a:prstGeom>
              <a:noFill/>
              <a:ln w="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9018" name="Line 198">
                <a:extLst>
                  <a:ext uri="{FF2B5EF4-FFF2-40B4-BE49-F238E27FC236}">
                    <a16:creationId xmlns:a16="http://schemas.microsoft.com/office/drawing/2014/main" id="{D0BEE319-3076-4A51-A96F-C6D585C183BD}"/>
                  </a:ext>
                </a:extLst>
              </p:cNvPr>
              <p:cNvSpPr>
                <a:spLocks noChangeAspect="1" noChangeShapeType="1"/>
              </p:cNvSpPr>
              <p:nvPr/>
            </p:nvSpPr>
            <p:spPr bwMode="auto">
              <a:xfrm>
                <a:off x="588" y="2701"/>
                <a:ext cx="1" cy="14"/>
              </a:xfrm>
              <a:prstGeom prst="line">
                <a:avLst/>
              </a:prstGeom>
              <a:noFill/>
              <a:ln w="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9019" name="Line 199">
                <a:extLst>
                  <a:ext uri="{FF2B5EF4-FFF2-40B4-BE49-F238E27FC236}">
                    <a16:creationId xmlns:a16="http://schemas.microsoft.com/office/drawing/2014/main" id="{AA28E6EF-87B8-4416-B44E-42054A375FA3}"/>
                  </a:ext>
                </a:extLst>
              </p:cNvPr>
              <p:cNvSpPr>
                <a:spLocks noChangeAspect="1" noChangeShapeType="1"/>
              </p:cNvSpPr>
              <p:nvPr/>
            </p:nvSpPr>
            <p:spPr bwMode="auto">
              <a:xfrm flipH="1">
                <a:off x="908" y="2525"/>
                <a:ext cx="6" cy="13"/>
              </a:xfrm>
              <a:prstGeom prst="line">
                <a:avLst/>
              </a:prstGeom>
              <a:noFill/>
              <a:ln w="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9020" name="Freeform 200">
                <a:extLst>
                  <a:ext uri="{FF2B5EF4-FFF2-40B4-BE49-F238E27FC236}">
                    <a16:creationId xmlns:a16="http://schemas.microsoft.com/office/drawing/2014/main" id="{10DB651E-B56D-4F98-95EB-86BEC9E8389D}"/>
                  </a:ext>
                </a:extLst>
              </p:cNvPr>
              <p:cNvSpPr>
                <a:spLocks noChangeAspect="1"/>
              </p:cNvSpPr>
              <p:nvPr/>
            </p:nvSpPr>
            <p:spPr bwMode="auto">
              <a:xfrm>
                <a:off x="836" y="2845"/>
                <a:ext cx="6" cy="13"/>
              </a:xfrm>
              <a:custGeom>
                <a:avLst/>
                <a:gdLst>
                  <a:gd name="T0" fmla="*/ 0 w 6"/>
                  <a:gd name="T1" fmla="*/ 0 h 13"/>
                  <a:gd name="T2" fmla="*/ 0 w 6"/>
                  <a:gd name="T3" fmla="*/ 13 h 13"/>
                  <a:gd name="T4" fmla="*/ 6 w 6"/>
                  <a:gd name="T5" fmla="*/ 7 h 13"/>
                  <a:gd name="T6" fmla="*/ 0 w 6"/>
                  <a:gd name="T7" fmla="*/ 0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0" y="0"/>
                    </a:moveTo>
                    <a:lnTo>
                      <a:pt x="0" y="13"/>
                    </a:lnTo>
                    <a:lnTo>
                      <a:pt x="6" y="7"/>
                    </a:lnTo>
                    <a:lnTo>
                      <a:pt x="0" y="0"/>
                    </a:lnTo>
                    <a:close/>
                  </a:path>
                </a:pathLst>
              </a:custGeom>
              <a:solidFill>
                <a:srgbClr val="FFFF80"/>
              </a:solidFill>
              <a:ln w="0" cap="rnd" cmpd="sng">
                <a:solidFill>
                  <a:schemeClr val="tx1"/>
                </a:solidFill>
                <a:prstDash val="sysDot"/>
                <a:round/>
                <a:headEnd/>
                <a:tailEnd/>
              </a:ln>
            </p:spPr>
            <p:txBody>
              <a:bodyPr/>
              <a:lstStyle/>
              <a:p>
                <a:endParaRPr lang="es-ES"/>
              </a:p>
            </p:txBody>
          </p:sp>
        </p:grpSp>
        <p:sp>
          <p:nvSpPr>
            <p:cNvPr id="115913" name="Text Box 201">
              <a:extLst>
                <a:ext uri="{FF2B5EF4-FFF2-40B4-BE49-F238E27FC236}">
                  <a16:creationId xmlns:a16="http://schemas.microsoft.com/office/drawing/2014/main" id="{8C8783A1-E5BE-423B-8D6C-A15DC00F8CD5}"/>
                </a:ext>
              </a:extLst>
            </p:cNvPr>
            <p:cNvSpPr txBox="1">
              <a:spLocks noChangeArrowheads="1"/>
            </p:cNvSpPr>
            <p:nvPr/>
          </p:nvSpPr>
          <p:spPr bwMode="auto">
            <a:xfrm>
              <a:off x="5012" y="1873"/>
              <a:ext cx="822" cy="162"/>
            </a:xfrm>
            <a:prstGeom prst="rect">
              <a:avLst/>
            </a:prstGeom>
            <a:noFill/>
            <a:ln w="9525">
              <a:noFill/>
              <a:miter lim="800000"/>
              <a:headEnd/>
              <a:tailEnd/>
            </a:ln>
            <a:effectLst/>
          </p:spPr>
          <p:txBody>
            <a:bodyPr>
              <a:spAutoFit/>
            </a:bodyPr>
            <a:lstStyle/>
            <a:p>
              <a:pPr algn="ctr">
                <a:lnSpc>
                  <a:spcPct val="90000"/>
                </a:lnSpc>
                <a:defRPr/>
              </a:pPr>
              <a:r>
                <a:rPr lang="es-ES_tradnl" sz="1200" b="1" i="1">
                  <a:effectLst>
                    <a:outerShdw blurRad="38100" dist="38100" dir="2700000" algn="tl">
                      <a:srgbClr val="010199"/>
                    </a:outerShdw>
                  </a:effectLst>
                </a:rPr>
                <a:t>Poqoy killa</a:t>
              </a:r>
            </a:p>
          </p:txBody>
        </p:sp>
      </p:grpSp>
      <p:grpSp>
        <p:nvGrpSpPr>
          <p:cNvPr id="7" name="Group 202">
            <a:extLst>
              <a:ext uri="{FF2B5EF4-FFF2-40B4-BE49-F238E27FC236}">
                <a16:creationId xmlns:a16="http://schemas.microsoft.com/office/drawing/2014/main" id="{85F61465-EA71-4ED0-8715-8731B0614734}"/>
              </a:ext>
            </a:extLst>
          </p:cNvPr>
          <p:cNvGrpSpPr>
            <a:grpSpLocks/>
          </p:cNvGrpSpPr>
          <p:nvPr/>
        </p:nvGrpSpPr>
        <p:grpSpPr bwMode="auto">
          <a:xfrm>
            <a:off x="5795963" y="2030413"/>
            <a:ext cx="1590675" cy="685800"/>
            <a:chOff x="3651" y="1279"/>
            <a:chExt cx="1002" cy="432"/>
          </a:xfrm>
        </p:grpSpPr>
        <p:grpSp>
          <p:nvGrpSpPr>
            <p:cNvPr id="28809" name="Group 203">
              <a:extLst>
                <a:ext uri="{FF2B5EF4-FFF2-40B4-BE49-F238E27FC236}">
                  <a16:creationId xmlns:a16="http://schemas.microsoft.com/office/drawing/2014/main" id="{2DF03695-6879-4B26-BE65-29561A4BF907}"/>
                </a:ext>
              </a:extLst>
            </p:cNvPr>
            <p:cNvGrpSpPr>
              <a:grpSpLocks noChangeAspect="1"/>
            </p:cNvGrpSpPr>
            <p:nvPr/>
          </p:nvGrpSpPr>
          <p:grpSpPr bwMode="auto">
            <a:xfrm>
              <a:off x="4042" y="1279"/>
              <a:ext cx="270" cy="270"/>
              <a:chOff x="1332" y="1162"/>
              <a:chExt cx="453" cy="451"/>
            </a:xfrm>
          </p:grpSpPr>
          <p:sp>
            <p:nvSpPr>
              <p:cNvPr id="28811" name="Freeform 204">
                <a:extLst>
                  <a:ext uri="{FF2B5EF4-FFF2-40B4-BE49-F238E27FC236}">
                    <a16:creationId xmlns:a16="http://schemas.microsoft.com/office/drawing/2014/main" id="{FD910953-B5AE-478A-A3C0-7E8925C151A9}"/>
                  </a:ext>
                </a:extLst>
              </p:cNvPr>
              <p:cNvSpPr>
                <a:spLocks noChangeAspect="1"/>
              </p:cNvSpPr>
              <p:nvPr/>
            </p:nvSpPr>
            <p:spPr bwMode="auto">
              <a:xfrm>
                <a:off x="1332" y="1162"/>
                <a:ext cx="453" cy="451"/>
              </a:xfrm>
              <a:custGeom>
                <a:avLst/>
                <a:gdLst>
                  <a:gd name="T0" fmla="*/ 250 w 453"/>
                  <a:gd name="T1" fmla="*/ 2 h 451"/>
                  <a:gd name="T2" fmla="*/ 294 w 453"/>
                  <a:gd name="T3" fmla="*/ 11 h 451"/>
                  <a:gd name="T4" fmla="*/ 335 w 453"/>
                  <a:gd name="T5" fmla="*/ 28 h 451"/>
                  <a:gd name="T6" fmla="*/ 362 w 453"/>
                  <a:gd name="T7" fmla="*/ 45 h 451"/>
                  <a:gd name="T8" fmla="*/ 387 w 453"/>
                  <a:gd name="T9" fmla="*/ 67 h 451"/>
                  <a:gd name="T10" fmla="*/ 414 w 453"/>
                  <a:gd name="T11" fmla="*/ 100 h 451"/>
                  <a:gd name="T12" fmla="*/ 436 w 453"/>
                  <a:gd name="T13" fmla="*/ 138 h 451"/>
                  <a:gd name="T14" fmla="*/ 448 w 453"/>
                  <a:gd name="T15" fmla="*/ 181 h 451"/>
                  <a:gd name="T16" fmla="*/ 453 w 453"/>
                  <a:gd name="T17" fmla="*/ 226 h 451"/>
                  <a:gd name="T18" fmla="*/ 450 w 453"/>
                  <a:gd name="T19" fmla="*/ 264 h 451"/>
                  <a:gd name="T20" fmla="*/ 443 w 453"/>
                  <a:gd name="T21" fmla="*/ 293 h 451"/>
                  <a:gd name="T22" fmla="*/ 426 w 453"/>
                  <a:gd name="T23" fmla="*/ 333 h 451"/>
                  <a:gd name="T24" fmla="*/ 402 w 453"/>
                  <a:gd name="T25" fmla="*/ 368 h 451"/>
                  <a:gd name="T26" fmla="*/ 370 w 453"/>
                  <a:gd name="T27" fmla="*/ 400 h 451"/>
                  <a:gd name="T28" fmla="*/ 334 w 453"/>
                  <a:gd name="T29" fmla="*/ 424 h 451"/>
                  <a:gd name="T30" fmla="*/ 314 w 453"/>
                  <a:gd name="T31" fmla="*/ 434 h 451"/>
                  <a:gd name="T32" fmla="*/ 273 w 453"/>
                  <a:gd name="T33" fmla="*/ 446 h 451"/>
                  <a:gd name="T34" fmla="*/ 227 w 453"/>
                  <a:gd name="T35" fmla="*/ 451 h 451"/>
                  <a:gd name="T36" fmla="*/ 182 w 453"/>
                  <a:gd name="T37" fmla="*/ 446 h 451"/>
                  <a:gd name="T38" fmla="*/ 138 w 453"/>
                  <a:gd name="T39" fmla="*/ 434 h 451"/>
                  <a:gd name="T40" fmla="*/ 101 w 453"/>
                  <a:gd name="T41" fmla="*/ 412 h 451"/>
                  <a:gd name="T42" fmla="*/ 89 w 453"/>
                  <a:gd name="T43" fmla="*/ 403 h 451"/>
                  <a:gd name="T44" fmla="*/ 67 w 453"/>
                  <a:gd name="T45" fmla="*/ 385 h 451"/>
                  <a:gd name="T46" fmla="*/ 39 w 453"/>
                  <a:gd name="T47" fmla="*/ 351 h 451"/>
                  <a:gd name="T48" fmla="*/ 18 w 453"/>
                  <a:gd name="T49" fmla="*/ 313 h 451"/>
                  <a:gd name="T50" fmla="*/ 5 w 453"/>
                  <a:gd name="T51" fmla="*/ 271 h 451"/>
                  <a:gd name="T52" fmla="*/ 0 w 453"/>
                  <a:gd name="T53" fmla="*/ 226 h 451"/>
                  <a:gd name="T54" fmla="*/ 5 w 453"/>
                  <a:gd name="T55" fmla="*/ 181 h 451"/>
                  <a:gd name="T56" fmla="*/ 11 w 453"/>
                  <a:gd name="T57" fmla="*/ 159 h 451"/>
                  <a:gd name="T58" fmla="*/ 28 w 453"/>
                  <a:gd name="T59" fmla="*/ 119 h 451"/>
                  <a:gd name="T60" fmla="*/ 52 w 453"/>
                  <a:gd name="T61" fmla="*/ 83 h 451"/>
                  <a:gd name="T62" fmla="*/ 84 w 453"/>
                  <a:gd name="T63" fmla="*/ 52 h 451"/>
                  <a:gd name="T64" fmla="*/ 119 w 453"/>
                  <a:gd name="T65" fmla="*/ 28 h 451"/>
                  <a:gd name="T66" fmla="*/ 160 w 453"/>
                  <a:gd name="T67" fmla="*/ 11 h 451"/>
                  <a:gd name="T68" fmla="*/ 204 w 453"/>
                  <a:gd name="T69" fmla="*/ 2 h 451"/>
                  <a:gd name="T70" fmla="*/ 227 w 453"/>
                  <a:gd name="T71" fmla="*/ 0 h 4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3"/>
                  <a:gd name="T109" fmla="*/ 0 h 451"/>
                  <a:gd name="T110" fmla="*/ 453 w 453"/>
                  <a:gd name="T111" fmla="*/ 451 h 4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3" h="451">
                    <a:moveTo>
                      <a:pt x="246" y="1"/>
                    </a:moveTo>
                    <a:lnTo>
                      <a:pt x="250" y="2"/>
                    </a:lnTo>
                    <a:lnTo>
                      <a:pt x="273" y="5"/>
                    </a:lnTo>
                    <a:lnTo>
                      <a:pt x="294" y="11"/>
                    </a:lnTo>
                    <a:lnTo>
                      <a:pt x="314" y="18"/>
                    </a:lnTo>
                    <a:lnTo>
                      <a:pt x="335" y="28"/>
                    </a:lnTo>
                    <a:lnTo>
                      <a:pt x="353" y="39"/>
                    </a:lnTo>
                    <a:lnTo>
                      <a:pt x="362" y="45"/>
                    </a:lnTo>
                    <a:lnTo>
                      <a:pt x="370" y="52"/>
                    </a:lnTo>
                    <a:lnTo>
                      <a:pt x="387" y="67"/>
                    </a:lnTo>
                    <a:lnTo>
                      <a:pt x="402" y="83"/>
                    </a:lnTo>
                    <a:lnTo>
                      <a:pt x="414" y="100"/>
                    </a:lnTo>
                    <a:lnTo>
                      <a:pt x="426" y="119"/>
                    </a:lnTo>
                    <a:lnTo>
                      <a:pt x="436" y="138"/>
                    </a:lnTo>
                    <a:lnTo>
                      <a:pt x="443" y="159"/>
                    </a:lnTo>
                    <a:lnTo>
                      <a:pt x="448" y="181"/>
                    </a:lnTo>
                    <a:lnTo>
                      <a:pt x="453" y="203"/>
                    </a:lnTo>
                    <a:lnTo>
                      <a:pt x="453" y="226"/>
                    </a:lnTo>
                    <a:lnTo>
                      <a:pt x="453" y="249"/>
                    </a:lnTo>
                    <a:lnTo>
                      <a:pt x="450" y="264"/>
                    </a:lnTo>
                    <a:lnTo>
                      <a:pt x="448" y="271"/>
                    </a:lnTo>
                    <a:lnTo>
                      <a:pt x="443" y="293"/>
                    </a:lnTo>
                    <a:lnTo>
                      <a:pt x="436" y="313"/>
                    </a:lnTo>
                    <a:lnTo>
                      <a:pt x="426" y="333"/>
                    </a:lnTo>
                    <a:lnTo>
                      <a:pt x="414" y="351"/>
                    </a:lnTo>
                    <a:lnTo>
                      <a:pt x="402" y="368"/>
                    </a:lnTo>
                    <a:lnTo>
                      <a:pt x="387" y="385"/>
                    </a:lnTo>
                    <a:lnTo>
                      <a:pt x="370" y="400"/>
                    </a:lnTo>
                    <a:lnTo>
                      <a:pt x="352" y="412"/>
                    </a:lnTo>
                    <a:lnTo>
                      <a:pt x="334" y="424"/>
                    </a:lnTo>
                    <a:lnTo>
                      <a:pt x="331" y="425"/>
                    </a:lnTo>
                    <a:lnTo>
                      <a:pt x="314" y="434"/>
                    </a:lnTo>
                    <a:lnTo>
                      <a:pt x="294" y="441"/>
                    </a:lnTo>
                    <a:lnTo>
                      <a:pt x="273" y="446"/>
                    </a:lnTo>
                    <a:lnTo>
                      <a:pt x="250" y="451"/>
                    </a:lnTo>
                    <a:lnTo>
                      <a:pt x="227" y="451"/>
                    </a:lnTo>
                    <a:lnTo>
                      <a:pt x="204" y="451"/>
                    </a:lnTo>
                    <a:lnTo>
                      <a:pt x="182" y="446"/>
                    </a:lnTo>
                    <a:lnTo>
                      <a:pt x="160" y="441"/>
                    </a:lnTo>
                    <a:lnTo>
                      <a:pt x="138" y="434"/>
                    </a:lnTo>
                    <a:lnTo>
                      <a:pt x="119" y="424"/>
                    </a:lnTo>
                    <a:lnTo>
                      <a:pt x="101" y="412"/>
                    </a:lnTo>
                    <a:lnTo>
                      <a:pt x="93" y="407"/>
                    </a:lnTo>
                    <a:lnTo>
                      <a:pt x="89" y="403"/>
                    </a:lnTo>
                    <a:lnTo>
                      <a:pt x="84" y="400"/>
                    </a:lnTo>
                    <a:lnTo>
                      <a:pt x="67" y="385"/>
                    </a:lnTo>
                    <a:lnTo>
                      <a:pt x="52" y="368"/>
                    </a:lnTo>
                    <a:lnTo>
                      <a:pt x="39" y="351"/>
                    </a:lnTo>
                    <a:lnTo>
                      <a:pt x="28" y="333"/>
                    </a:lnTo>
                    <a:lnTo>
                      <a:pt x="18" y="313"/>
                    </a:lnTo>
                    <a:lnTo>
                      <a:pt x="11" y="293"/>
                    </a:lnTo>
                    <a:lnTo>
                      <a:pt x="5" y="271"/>
                    </a:lnTo>
                    <a:lnTo>
                      <a:pt x="2" y="249"/>
                    </a:lnTo>
                    <a:lnTo>
                      <a:pt x="0" y="226"/>
                    </a:lnTo>
                    <a:lnTo>
                      <a:pt x="2" y="203"/>
                    </a:lnTo>
                    <a:lnTo>
                      <a:pt x="5" y="181"/>
                    </a:lnTo>
                    <a:lnTo>
                      <a:pt x="8" y="166"/>
                    </a:lnTo>
                    <a:lnTo>
                      <a:pt x="11" y="159"/>
                    </a:lnTo>
                    <a:lnTo>
                      <a:pt x="18" y="138"/>
                    </a:lnTo>
                    <a:lnTo>
                      <a:pt x="28" y="119"/>
                    </a:lnTo>
                    <a:lnTo>
                      <a:pt x="39" y="100"/>
                    </a:lnTo>
                    <a:lnTo>
                      <a:pt x="52" y="83"/>
                    </a:lnTo>
                    <a:lnTo>
                      <a:pt x="67" y="67"/>
                    </a:lnTo>
                    <a:lnTo>
                      <a:pt x="84" y="52"/>
                    </a:lnTo>
                    <a:lnTo>
                      <a:pt x="101" y="39"/>
                    </a:lnTo>
                    <a:lnTo>
                      <a:pt x="119" y="28"/>
                    </a:lnTo>
                    <a:lnTo>
                      <a:pt x="138" y="18"/>
                    </a:lnTo>
                    <a:lnTo>
                      <a:pt x="160" y="11"/>
                    </a:lnTo>
                    <a:lnTo>
                      <a:pt x="182" y="5"/>
                    </a:lnTo>
                    <a:lnTo>
                      <a:pt x="204" y="2"/>
                    </a:lnTo>
                    <a:lnTo>
                      <a:pt x="217" y="0"/>
                    </a:lnTo>
                    <a:lnTo>
                      <a:pt x="227" y="0"/>
                    </a:lnTo>
                    <a:lnTo>
                      <a:pt x="246" y="1"/>
                    </a:lnTo>
                    <a:close/>
                  </a:path>
                </a:pathLst>
              </a:custGeom>
              <a:solidFill>
                <a:srgbClr val="FFFF80"/>
              </a:solidFill>
              <a:ln w="0" cap="rnd" cmpd="sng">
                <a:solidFill>
                  <a:srgbClr val="000000"/>
                </a:solidFill>
                <a:prstDash val="sysDot"/>
                <a:round/>
                <a:headEnd/>
                <a:tailEnd/>
              </a:ln>
            </p:spPr>
            <p:txBody>
              <a:bodyPr/>
              <a:lstStyle/>
              <a:p>
                <a:endParaRPr lang="es-ES"/>
              </a:p>
            </p:txBody>
          </p:sp>
          <p:sp>
            <p:nvSpPr>
              <p:cNvPr id="28812" name="Freeform 205">
                <a:extLst>
                  <a:ext uri="{FF2B5EF4-FFF2-40B4-BE49-F238E27FC236}">
                    <a16:creationId xmlns:a16="http://schemas.microsoft.com/office/drawing/2014/main" id="{139AF05A-8756-4A62-8AFA-01D09A741DED}"/>
                  </a:ext>
                </a:extLst>
              </p:cNvPr>
              <p:cNvSpPr>
                <a:spLocks noChangeAspect="1"/>
              </p:cNvSpPr>
              <p:nvPr/>
            </p:nvSpPr>
            <p:spPr bwMode="auto">
              <a:xfrm>
                <a:off x="1425" y="1559"/>
                <a:ext cx="193" cy="54"/>
              </a:xfrm>
              <a:custGeom>
                <a:avLst/>
                <a:gdLst>
                  <a:gd name="T0" fmla="*/ 0 w 193"/>
                  <a:gd name="T1" fmla="*/ 10 h 54"/>
                  <a:gd name="T2" fmla="*/ 8 w 193"/>
                  <a:gd name="T3" fmla="*/ 15 h 54"/>
                  <a:gd name="T4" fmla="*/ 26 w 193"/>
                  <a:gd name="T5" fmla="*/ 27 h 54"/>
                  <a:gd name="T6" fmla="*/ 45 w 193"/>
                  <a:gd name="T7" fmla="*/ 37 h 54"/>
                  <a:gd name="T8" fmla="*/ 67 w 193"/>
                  <a:gd name="T9" fmla="*/ 44 h 54"/>
                  <a:gd name="T10" fmla="*/ 89 w 193"/>
                  <a:gd name="T11" fmla="*/ 49 h 54"/>
                  <a:gd name="T12" fmla="*/ 111 w 193"/>
                  <a:gd name="T13" fmla="*/ 54 h 54"/>
                  <a:gd name="T14" fmla="*/ 134 w 193"/>
                  <a:gd name="T15" fmla="*/ 54 h 54"/>
                  <a:gd name="T16" fmla="*/ 157 w 193"/>
                  <a:gd name="T17" fmla="*/ 54 h 54"/>
                  <a:gd name="T18" fmla="*/ 180 w 193"/>
                  <a:gd name="T19" fmla="*/ 49 h 54"/>
                  <a:gd name="T20" fmla="*/ 193 w 193"/>
                  <a:gd name="T21" fmla="*/ 35 h 54"/>
                  <a:gd name="T22" fmla="*/ 182 w 193"/>
                  <a:gd name="T23" fmla="*/ 33 h 54"/>
                  <a:gd name="T24" fmla="*/ 170 w 193"/>
                  <a:gd name="T25" fmla="*/ 34 h 54"/>
                  <a:gd name="T26" fmla="*/ 161 w 193"/>
                  <a:gd name="T27" fmla="*/ 40 h 54"/>
                  <a:gd name="T28" fmla="*/ 150 w 193"/>
                  <a:gd name="T29" fmla="*/ 45 h 54"/>
                  <a:gd name="T30" fmla="*/ 140 w 193"/>
                  <a:gd name="T31" fmla="*/ 49 h 54"/>
                  <a:gd name="T32" fmla="*/ 129 w 193"/>
                  <a:gd name="T33" fmla="*/ 51 h 54"/>
                  <a:gd name="T34" fmla="*/ 102 w 193"/>
                  <a:gd name="T35" fmla="*/ 47 h 54"/>
                  <a:gd name="T36" fmla="*/ 89 w 193"/>
                  <a:gd name="T37" fmla="*/ 45 h 54"/>
                  <a:gd name="T38" fmla="*/ 78 w 193"/>
                  <a:gd name="T39" fmla="*/ 40 h 54"/>
                  <a:gd name="T40" fmla="*/ 87 w 193"/>
                  <a:gd name="T41" fmla="*/ 37 h 54"/>
                  <a:gd name="T42" fmla="*/ 94 w 193"/>
                  <a:gd name="T43" fmla="*/ 37 h 54"/>
                  <a:gd name="T44" fmla="*/ 101 w 193"/>
                  <a:gd name="T45" fmla="*/ 34 h 54"/>
                  <a:gd name="T46" fmla="*/ 64 w 193"/>
                  <a:gd name="T47" fmla="*/ 26 h 54"/>
                  <a:gd name="T48" fmla="*/ 57 w 193"/>
                  <a:gd name="T49" fmla="*/ 17 h 54"/>
                  <a:gd name="T50" fmla="*/ 55 w 193"/>
                  <a:gd name="T51" fmla="*/ 20 h 54"/>
                  <a:gd name="T52" fmla="*/ 55 w 193"/>
                  <a:gd name="T53" fmla="*/ 15 h 54"/>
                  <a:gd name="T54" fmla="*/ 50 w 193"/>
                  <a:gd name="T55" fmla="*/ 12 h 54"/>
                  <a:gd name="T56" fmla="*/ 45 w 193"/>
                  <a:gd name="T57" fmla="*/ 12 h 54"/>
                  <a:gd name="T58" fmla="*/ 45 w 193"/>
                  <a:gd name="T59" fmla="*/ 16 h 54"/>
                  <a:gd name="T60" fmla="*/ 43 w 193"/>
                  <a:gd name="T61" fmla="*/ 17 h 54"/>
                  <a:gd name="T62" fmla="*/ 40 w 193"/>
                  <a:gd name="T63" fmla="*/ 15 h 54"/>
                  <a:gd name="T64" fmla="*/ 26 w 193"/>
                  <a:gd name="T65" fmla="*/ 10 h 54"/>
                  <a:gd name="T66" fmla="*/ 20 w 193"/>
                  <a:gd name="T67" fmla="*/ 7 h 54"/>
                  <a:gd name="T68" fmla="*/ 23 w 193"/>
                  <a:gd name="T69" fmla="*/ 15 h 54"/>
                  <a:gd name="T70" fmla="*/ 19 w 193"/>
                  <a:gd name="T71" fmla="*/ 13 h 54"/>
                  <a:gd name="T72" fmla="*/ 11 w 193"/>
                  <a:gd name="T73" fmla="*/ 3 h 54"/>
                  <a:gd name="T74" fmla="*/ 5 w 193"/>
                  <a:gd name="T75" fmla="*/ 0 h 54"/>
                  <a:gd name="T76" fmla="*/ 11 w 193"/>
                  <a:gd name="T77" fmla="*/ 11 h 54"/>
                  <a:gd name="T78" fmla="*/ 0 w 193"/>
                  <a:gd name="T79" fmla="*/ 10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3"/>
                  <a:gd name="T121" fmla="*/ 0 h 54"/>
                  <a:gd name="T122" fmla="*/ 193 w 193"/>
                  <a:gd name="T123" fmla="*/ 54 h 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3" h="54">
                    <a:moveTo>
                      <a:pt x="0" y="10"/>
                    </a:moveTo>
                    <a:lnTo>
                      <a:pt x="8" y="15"/>
                    </a:lnTo>
                    <a:lnTo>
                      <a:pt x="26" y="27"/>
                    </a:lnTo>
                    <a:lnTo>
                      <a:pt x="45" y="37"/>
                    </a:lnTo>
                    <a:lnTo>
                      <a:pt x="67" y="44"/>
                    </a:lnTo>
                    <a:lnTo>
                      <a:pt x="89" y="49"/>
                    </a:lnTo>
                    <a:lnTo>
                      <a:pt x="111" y="54"/>
                    </a:lnTo>
                    <a:lnTo>
                      <a:pt x="134" y="54"/>
                    </a:lnTo>
                    <a:lnTo>
                      <a:pt x="157" y="54"/>
                    </a:lnTo>
                    <a:lnTo>
                      <a:pt x="180" y="49"/>
                    </a:lnTo>
                    <a:lnTo>
                      <a:pt x="193" y="35"/>
                    </a:lnTo>
                    <a:lnTo>
                      <a:pt x="182" y="33"/>
                    </a:lnTo>
                    <a:lnTo>
                      <a:pt x="170" y="34"/>
                    </a:lnTo>
                    <a:lnTo>
                      <a:pt x="161" y="40"/>
                    </a:lnTo>
                    <a:lnTo>
                      <a:pt x="150" y="45"/>
                    </a:lnTo>
                    <a:lnTo>
                      <a:pt x="140" y="49"/>
                    </a:lnTo>
                    <a:lnTo>
                      <a:pt x="129" y="51"/>
                    </a:lnTo>
                    <a:lnTo>
                      <a:pt x="102" y="47"/>
                    </a:lnTo>
                    <a:lnTo>
                      <a:pt x="89" y="45"/>
                    </a:lnTo>
                    <a:lnTo>
                      <a:pt x="78" y="40"/>
                    </a:lnTo>
                    <a:lnTo>
                      <a:pt x="87" y="37"/>
                    </a:lnTo>
                    <a:lnTo>
                      <a:pt x="94" y="37"/>
                    </a:lnTo>
                    <a:lnTo>
                      <a:pt x="101" y="34"/>
                    </a:lnTo>
                    <a:lnTo>
                      <a:pt x="64" y="26"/>
                    </a:lnTo>
                    <a:lnTo>
                      <a:pt x="57" y="17"/>
                    </a:lnTo>
                    <a:lnTo>
                      <a:pt x="55" y="20"/>
                    </a:lnTo>
                    <a:lnTo>
                      <a:pt x="55" y="15"/>
                    </a:lnTo>
                    <a:lnTo>
                      <a:pt x="50" y="12"/>
                    </a:lnTo>
                    <a:lnTo>
                      <a:pt x="45" y="12"/>
                    </a:lnTo>
                    <a:lnTo>
                      <a:pt x="45" y="16"/>
                    </a:lnTo>
                    <a:lnTo>
                      <a:pt x="43" y="17"/>
                    </a:lnTo>
                    <a:lnTo>
                      <a:pt x="40" y="15"/>
                    </a:lnTo>
                    <a:lnTo>
                      <a:pt x="26" y="10"/>
                    </a:lnTo>
                    <a:lnTo>
                      <a:pt x="20" y="7"/>
                    </a:lnTo>
                    <a:lnTo>
                      <a:pt x="23" y="15"/>
                    </a:lnTo>
                    <a:lnTo>
                      <a:pt x="19" y="13"/>
                    </a:lnTo>
                    <a:lnTo>
                      <a:pt x="11" y="3"/>
                    </a:lnTo>
                    <a:lnTo>
                      <a:pt x="5" y="0"/>
                    </a:lnTo>
                    <a:lnTo>
                      <a:pt x="11" y="11"/>
                    </a:lnTo>
                    <a:lnTo>
                      <a:pt x="0" y="1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13" name="Freeform 206">
                <a:extLst>
                  <a:ext uri="{FF2B5EF4-FFF2-40B4-BE49-F238E27FC236}">
                    <a16:creationId xmlns:a16="http://schemas.microsoft.com/office/drawing/2014/main" id="{81969EA6-5205-416D-B207-E35E295B45AF}"/>
                  </a:ext>
                </a:extLst>
              </p:cNvPr>
              <p:cNvSpPr>
                <a:spLocks noChangeAspect="1"/>
              </p:cNvSpPr>
              <p:nvPr/>
            </p:nvSpPr>
            <p:spPr bwMode="auto">
              <a:xfrm>
                <a:off x="1332" y="1314"/>
                <a:ext cx="98" cy="251"/>
              </a:xfrm>
              <a:custGeom>
                <a:avLst/>
                <a:gdLst>
                  <a:gd name="T0" fmla="*/ 5 w 98"/>
                  <a:gd name="T1" fmla="*/ 29 h 251"/>
                  <a:gd name="T2" fmla="*/ 0 w 98"/>
                  <a:gd name="T3" fmla="*/ 74 h 251"/>
                  <a:gd name="T4" fmla="*/ 5 w 98"/>
                  <a:gd name="T5" fmla="*/ 119 h 251"/>
                  <a:gd name="T6" fmla="*/ 18 w 98"/>
                  <a:gd name="T7" fmla="*/ 161 h 251"/>
                  <a:gd name="T8" fmla="*/ 39 w 98"/>
                  <a:gd name="T9" fmla="*/ 199 h 251"/>
                  <a:gd name="T10" fmla="*/ 67 w 98"/>
                  <a:gd name="T11" fmla="*/ 233 h 251"/>
                  <a:gd name="T12" fmla="*/ 89 w 98"/>
                  <a:gd name="T13" fmla="*/ 251 h 251"/>
                  <a:gd name="T14" fmla="*/ 86 w 98"/>
                  <a:gd name="T15" fmla="*/ 237 h 251"/>
                  <a:gd name="T16" fmla="*/ 70 w 98"/>
                  <a:gd name="T17" fmla="*/ 224 h 251"/>
                  <a:gd name="T18" fmla="*/ 56 w 98"/>
                  <a:gd name="T19" fmla="*/ 214 h 251"/>
                  <a:gd name="T20" fmla="*/ 50 w 98"/>
                  <a:gd name="T21" fmla="*/ 201 h 251"/>
                  <a:gd name="T22" fmla="*/ 62 w 98"/>
                  <a:gd name="T23" fmla="*/ 206 h 251"/>
                  <a:gd name="T24" fmla="*/ 57 w 98"/>
                  <a:gd name="T25" fmla="*/ 193 h 251"/>
                  <a:gd name="T26" fmla="*/ 64 w 98"/>
                  <a:gd name="T27" fmla="*/ 189 h 251"/>
                  <a:gd name="T28" fmla="*/ 64 w 98"/>
                  <a:gd name="T29" fmla="*/ 184 h 251"/>
                  <a:gd name="T30" fmla="*/ 52 w 98"/>
                  <a:gd name="T31" fmla="*/ 181 h 251"/>
                  <a:gd name="T32" fmla="*/ 45 w 98"/>
                  <a:gd name="T33" fmla="*/ 180 h 251"/>
                  <a:gd name="T34" fmla="*/ 49 w 98"/>
                  <a:gd name="T35" fmla="*/ 176 h 251"/>
                  <a:gd name="T36" fmla="*/ 51 w 98"/>
                  <a:gd name="T37" fmla="*/ 175 h 251"/>
                  <a:gd name="T38" fmla="*/ 55 w 98"/>
                  <a:gd name="T39" fmla="*/ 173 h 251"/>
                  <a:gd name="T40" fmla="*/ 73 w 98"/>
                  <a:gd name="T41" fmla="*/ 171 h 251"/>
                  <a:gd name="T42" fmla="*/ 75 w 98"/>
                  <a:gd name="T43" fmla="*/ 161 h 251"/>
                  <a:gd name="T44" fmla="*/ 80 w 98"/>
                  <a:gd name="T45" fmla="*/ 164 h 251"/>
                  <a:gd name="T46" fmla="*/ 86 w 98"/>
                  <a:gd name="T47" fmla="*/ 159 h 251"/>
                  <a:gd name="T48" fmla="*/ 98 w 98"/>
                  <a:gd name="T49" fmla="*/ 160 h 251"/>
                  <a:gd name="T50" fmla="*/ 83 w 98"/>
                  <a:gd name="T51" fmla="*/ 146 h 251"/>
                  <a:gd name="T52" fmla="*/ 74 w 98"/>
                  <a:gd name="T53" fmla="*/ 126 h 251"/>
                  <a:gd name="T54" fmla="*/ 68 w 98"/>
                  <a:gd name="T55" fmla="*/ 114 h 251"/>
                  <a:gd name="T56" fmla="*/ 53 w 98"/>
                  <a:gd name="T57" fmla="*/ 96 h 251"/>
                  <a:gd name="T58" fmla="*/ 41 w 98"/>
                  <a:gd name="T59" fmla="*/ 85 h 251"/>
                  <a:gd name="T60" fmla="*/ 29 w 98"/>
                  <a:gd name="T61" fmla="*/ 69 h 251"/>
                  <a:gd name="T62" fmla="*/ 23 w 98"/>
                  <a:gd name="T63" fmla="*/ 61 h 251"/>
                  <a:gd name="T64" fmla="*/ 30 w 98"/>
                  <a:gd name="T65" fmla="*/ 50 h 251"/>
                  <a:gd name="T66" fmla="*/ 32 w 98"/>
                  <a:gd name="T67" fmla="*/ 37 h 251"/>
                  <a:gd name="T68" fmla="*/ 29 w 98"/>
                  <a:gd name="T69" fmla="*/ 30 h 251"/>
                  <a:gd name="T70" fmla="*/ 21 w 98"/>
                  <a:gd name="T71" fmla="*/ 41 h 251"/>
                  <a:gd name="T72" fmla="*/ 19 w 98"/>
                  <a:gd name="T73" fmla="*/ 30 h 251"/>
                  <a:gd name="T74" fmla="*/ 23 w 98"/>
                  <a:gd name="T75" fmla="*/ 10 h 251"/>
                  <a:gd name="T76" fmla="*/ 18 w 98"/>
                  <a:gd name="T77" fmla="*/ 8 h 251"/>
                  <a:gd name="T78" fmla="*/ 8 w 98"/>
                  <a:gd name="T79" fmla="*/ 14 h 2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8"/>
                  <a:gd name="T121" fmla="*/ 0 h 251"/>
                  <a:gd name="T122" fmla="*/ 98 w 98"/>
                  <a:gd name="T123" fmla="*/ 251 h 2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8" h="251">
                    <a:moveTo>
                      <a:pt x="8" y="14"/>
                    </a:moveTo>
                    <a:lnTo>
                      <a:pt x="5" y="29"/>
                    </a:lnTo>
                    <a:lnTo>
                      <a:pt x="2" y="51"/>
                    </a:lnTo>
                    <a:lnTo>
                      <a:pt x="0" y="74"/>
                    </a:lnTo>
                    <a:lnTo>
                      <a:pt x="2" y="97"/>
                    </a:lnTo>
                    <a:lnTo>
                      <a:pt x="5" y="119"/>
                    </a:lnTo>
                    <a:lnTo>
                      <a:pt x="11" y="141"/>
                    </a:lnTo>
                    <a:lnTo>
                      <a:pt x="18" y="161"/>
                    </a:lnTo>
                    <a:lnTo>
                      <a:pt x="28" y="181"/>
                    </a:lnTo>
                    <a:lnTo>
                      <a:pt x="39" y="199"/>
                    </a:lnTo>
                    <a:lnTo>
                      <a:pt x="52" y="216"/>
                    </a:lnTo>
                    <a:lnTo>
                      <a:pt x="67" y="233"/>
                    </a:lnTo>
                    <a:lnTo>
                      <a:pt x="84" y="248"/>
                    </a:lnTo>
                    <a:lnTo>
                      <a:pt x="89" y="251"/>
                    </a:lnTo>
                    <a:lnTo>
                      <a:pt x="89" y="243"/>
                    </a:lnTo>
                    <a:lnTo>
                      <a:pt x="86" y="237"/>
                    </a:lnTo>
                    <a:lnTo>
                      <a:pt x="80" y="228"/>
                    </a:lnTo>
                    <a:lnTo>
                      <a:pt x="70" y="224"/>
                    </a:lnTo>
                    <a:lnTo>
                      <a:pt x="63" y="220"/>
                    </a:lnTo>
                    <a:lnTo>
                      <a:pt x="56" y="214"/>
                    </a:lnTo>
                    <a:lnTo>
                      <a:pt x="50" y="204"/>
                    </a:lnTo>
                    <a:lnTo>
                      <a:pt x="50" y="201"/>
                    </a:lnTo>
                    <a:lnTo>
                      <a:pt x="58" y="206"/>
                    </a:lnTo>
                    <a:lnTo>
                      <a:pt x="62" y="206"/>
                    </a:lnTo>
                    <a:lnTo>
                      <a:pt x="58" y="201"/>
                    </a:lnTo>
                    <a:lnTo>
                      <a:pt x="57" y="193"/>
                    </a:lnTo>
                    <a:lnTo>
                      <a:pt x="64" y="192"/>
                    </a:lnTo>
                    <a:lnTo>
                      <a:pt x="64" y="189"/>
                    </a:lnTo>
                    <a:lnTo>
                      <a:pt x="66" y="187"/>
                    </a:lnTo>
                    <a:lnTo>
                      <a:pt x="64" y="184"/>
                    </a:lnTo>
                    <a:lnTo>
                      <a:pt x="56" y="186"/>
                    </a:lnTo>
                    <a:lnTo>
                      <a:pt x="52" y="181"/>
                    </a:lnTo>
                    <a:lnTo>
                      <a:pt x="51" y="183"/>
                    </a:lnTo>
                    <a:lnTo>
                      <a:pt x="45" y="180"/>
                    </a:lnTo>
                    <a:lnTo>
                      <a:pt x="47" y="173"/>
                    </a:lnTo>
                    <a:lnTo>
                      <a:pt x="49" y="176"/>
                    </a:lnTo>
                    <a:lnTo>
                      <a:pt x="51" y="177"/>
                    </a:lnTo>
                    <a:lnTo>
                      <a:pt x="51" y="175"/>
                    </a:lnTo>
                    <a:lnTo>
                      <a:pt x="53" y="172"/>
                    </a:lnTo>
                    <a:lnTo>
                      <a:pt x="55" y="173"/>
                    </a:lnTo>
                    <a:lnTo>
                      <a:pt x="59" y="176"/>
                    </a:lnTo>
                    <a:lnTo>
                      <a:pt x="73" y="171"/>
                    </a:lnTo>
                    <a:lnTo>
                      <a:pt x="73" y="163"/>
                    </a:lnTo>
                    <a:lnTo>
                      <a:pt x="75" y="161"/>
                    </a:lnTo>
                    <a:lnTo>
                      <a:pt x="78" y="164"/>
                    </a:lnTo>
                    <a:lnTo>
                      <a:pt x="80" y="164"/>
                    </a:lnTo>
                    <a:lnTo>
                      <a:pt x="83" y="158"/>
                    </a:lnTo>
                    <a:lnTo>
                      <a:pt x="86" y="159"/>
                    </a:lnTo>
                    <a:lnTo>
                      <a:pt x="89" y="156"/>
                    </a:lnTo>
                    <a:lnTo>
                      <a:pt x="98" y="160"/>
                    </a:lnTo>
                    <a:lnTo>
                      <a:pt x="90" y="152"/>
                    </a:lnTo>
                    <a:lnTo>
                      <a:pt x="83" y="146"/>
                    </a:lnTo>
                    <a:lnTo>
                      <a:pt x="80" y="137"/>
                    </a:lnTo>
                    <a:lnTo>
                      <a:pt x="74" y="126"/>
                    </a:lnTo>
                    <a:lnTo>
                      <a:pt x="72" y="118"/>
                    </a:lnTo>
                    <a:lnTo>
                      <a:pt x="68" y="114"/>
                    </a:lnTo>
                    <a:lnTo>
                      <a:pt x="58" y="104"/>
                    </a:lnTo>
                    <a:lnTo>
                      <a:pt x="53" y="96"/>
                    </a:lnTo>
                    <a:lnTo>
                      <a:pt x="47" y="92"/>
                    </a:lnTo>
                    <a:lnTo>
                      <a:pt x="41" y="85"/>
                    </a:lnTo>
                    <a:lnTo>
                      <a:pt x="38" y="71"/>
                    </a:lnTo>
                    <a:lnTo>
                      <a:pt x="29" y="69"/>
                    </a:lnTo>
                    <a:lnTo>
                      <a:pt x="22" y="67"/>
                    </a:lnTo>
                    <a:lnTo>
                      <a:pt x="23" y="61"/>
                    </a:lnTo>
                    <a:lnTo>
                      <a:pt x="28" y="62"/>
                    </a:lnTo>
                    <a:lnTo>
                      <a:pt x="30" y="50"/>
                    </a:lnTo>
                    <a:lnTo>
                      <a:pt x="33" y="35"/>
                    </a:lnTo>
                    <a:lnTo>
                      <a:pt x="32" y="37"/>
                    </a:lnTo>
                    <a:lnTo>
                      <a:pt x="29" y="37"/>
                    </a:lnTo>
                    <a:lnTo>
                      <a:pt x="29" y="30"/>
                    </a:lnTo>
                    <a:lnTo>
                      <a:pt x="22" y="40"/>
                    </a:lnTo>
                    <a:lnTo>
                      <a:pt x="21" y="41"/>
                    </a:lnTo>
                    <a:lnTo>
                      <a:pt x="17" y="37"/>
                    </a:lnTo>
                    <a:lnTo>
                      <a:pt x="19" y="30"/>
                    </a:lnTo>
                    <a:lnTo>
                      <a:pt x="24" y="19"/>
                    </a:lnTo>
                    <a:lnTo>
                      <a:pt x="23" y="10"/>
                    </a:lnTo>
                    <a:lnTo>
                      <a:pt x="24" y="0"/>
                    </a:lnTo>
                    <a:lnTo>
                      <a:pt x="18" y="8"/>
                    </a:lnTo>
                    <a:lnTo>
                      <a:pt x="16" y="8"/>
                    </a:lnTo>
                    <a:lnTo>
                      <a:pt x="8" y="14"/>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14" name="Freeform 207">
                <a:extLst>
                  <a:ext uri="{FF2B5EF4-FFF2-40B4-BE49-F238E27FC236}">
                    <a16:creationId xmlns:a16="http://schemas.microsoft.com/office/drawing/2014/main" id="{42795EA1-6318-4A97-839F-3E87F2BA0608}"/>
                  </a:ext>
                </a:extLst>
              </p:cNvPr>
              <p:cNvSpPr>
                <a:spLocks noChangeAspect="1"/>
              </p:cNvSpPr>
              <p:nvPr/>
            </p:nvSpPr>
            <p:spPr bwMode="auto">
              <a:xfrm>
                <a:off x="1635" y="1232"/>
                <a:ext cx="17" cy="14"/>
              </a:xfrm>
              <a:custGeom>
                <a:avLst/>
                <a:gdLst>
                  <a:gd name="T0" fmla="*/ 17 w 17"/>
                  <a:gd name="T1" fmla="*/ 2 h 14"/>
                  <a:gd name="T2" fmla="*/ 8 w 17"/>
                  <a:gd name="T3" fmla="*/ 0 h 14"/>
                  <a:gd name="T4" fmla="*/ 6 w 17"/>
                  <a:gd name="T5" fmla="*/ 8 h 14"/>
                  <a:gd name="T6" fmla="*/ 0 w 17"/>
                  <a:gd name="T7" fmla="*/ 11 h 14"/>
                  <a:gd name="T8" fmla="*/ 11 w 17"/>
                  <a:gd name="T9" fmla="*/ 13 h 14"/>
                  <a:gd name="T10" fmla="*/ 16 w 17"/>
                  <a:gd name="T11" fmla="*/ 14 h 14"/>
                  <a:gd name="T12" fmla="*/ 17 w 17"/>
                  <a:gd name="T13" fmla="*/ 2 h 14"/>
                  <a:gd name="T14" fmla="*/ 0 60000 65536"/>
                  <a:gd name="T15" fmla="*/ 0 60000 65536"/>
                  <a:gd name="T16" fmla="*/ 0 60000 65536"/>
                  <a:gd name="T17" fmla="*/ 0 60000 65536"/>
                  <a:gd name="T18" fmla="*/ 0 60000 65536"/>
                  <a:gd name="T19" fmla="*/ 0 60000 65536"/>
                  <a:gd name="T20" fmla="*/ 0 60000 65536"/>
                  <a:gd name="T21" fmla="*/ 0 w 17"/>
                  <a:gd name="T22" fmla="*/ 0 h 14"/>
                  <a:gd name="T23" fmla="*/ 17 w 1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4">
                    <a:moveTo>
                      <a:pt x="17" y="2"/>
                    </a:moveTo>
                    <a:lnTo>
                      <a:pt x="8" y="0"/>
                    </a:lnTo>
                    <a:lnTo>
                      <a:pt x="6" y="8"/>
                    </a:lnTo>
                    <a:lnTo>
                      <a:pt x="0" y="11"/>
                    </a:lnTo>
                    <a:lnTo>
                      <a:pt x="11" y="13"/>
                    </a:lnTo>
                    <a:lnTo>
                      <a:pt x="16" y="14"/>
                    </a:lnTo>
                    <a:lnTo>
                      <a:pt x="17" y="2"/>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15" name="Freeform 208">
                <a:extLst>
                  <a:ext uri="{FF2B5EF4-FFF2-40B4-BE49-F238E27FC236}">
                    <a16:creationId xmlns:a16="http://schemas.microsoft.com/office/drawing/2014/main" id="{2188FCB6-9FAD-4EF3-8AF7-5550024929C2}"/>
                  </a:ext>
                </a:extLst>
              </p:cNvPr>
              <p:cNvSpPr>
                <a:spLocks noChangeAspect="1"/>
              </p:cNvSpPr>
              <p:nvPr/>
            </p:nvSpPr>
            <p:spPr bwMode="auto">
              <a:xfrm>
                <a:off x="1453" y="1162"/>
                <a:ext cx="204" cy="163"/>
              </a:xfrm>
              <a:custGeom>
                <a:avLst/>
                <a:gdLst>
                  <a:gd name="T0" fmla="*/ 71 w 204"/>
                  <a:gd name="T1" fmla="*/ 95 h 163"/>
                  <a:gd name="T2" fmla="*/ 68 w 204"/>
                  <a:gd name="T3" fmla="*/ 102 h 163"/>
                  <a:gd name="T4" fmla="*/ 51 w 204"/>
                  <a:gd name="T5" fmla="*/ 114 h 163"/>
                  <a:gd name="T6" fmla="*/ 38 w 204"/>
                  <a:gd name="T7" fmla="*/ 124 h 163"/>
                  <a:gd name="T8" fmla="*/ 21 w 204"/>
                  <a:gd name="T9" fmla="*/ 138 h 163"/>
                  <a:gd name="T10" fmla="*/ 0 w 204"/>
                  <a:gd name="T11" fmla="*/ 163 h 163"/>
                  <a:gd name="T12" fmla="*/ 26 w 204"/>
                  <a:gd name="T13" fmla="*/ 147 h 163"/>
                  <a:gd name="T14" fmla="*/ 51 w 204"/>
                  <a:gd name="T15" fmla="*/ 126 h 163"/>
                  <a:gd name="T16" fmla="*/ 76 w 204"/>
                  <a:gd name="T17" fmla="*/ 114 h 163"/>
                  <a:gd name="T18" fmla="*/ 83 w 204"/>
                  <a:gd name="T19" fmla="*/ 109 h 163"/>
                  <a:gd name="T20" fmla="*/ 100 w 204"/>
                  <a:gd name="T21" fmla="*/ 113 h 163"/>
                  <a:gd name="T22" fmla="*/ 105 w 204"/>
                  <a:gd name="T23" fmla="*/ 100 h 163"/>
                  <a:gd name="T24" fmla="*/ 117 w 204"/>
                  <a:gd name="T25" fmla="*/ 96 h 163"/>
                  <a:gd name="T26" fmla="*/ 107 w 204"/>
                  <a:gd name="T27" fmla="*/ 121 h 163"/>
                  <a:gd name="T28" fmla="*/ 120 w 204"/>
                  <a:gd name="T29" fmla="*/ 136 h 163"/>
                  <a:gd name="T30" fmla="*/ 128 w 204"/>
                  <a:gd name="T31" fmla="*/ 132 h 163"/>
                  <a:gd name="T32" fmla="*/ 136 w 204"/>
                  <a:gd name="T33" fmla="*/ 129 h 163"/>
                  <a:gd name="T34" fmla="*/ 146 w 204"/>
                  <a:gd name="T35" fmla="*/ 114 h 163"/>
                  <a:gd name="T36" fmla="*/ 154 w 204"/>
                  <a:gd name="T37" fmla="*/ 103 h 163"/>
                  <a:gd name="T38" fmla="*/ 157 w 204"/>
                  <a:gd name="T39" fmla="*/ 97 h 163"/>
                  <a:gd name="T40" fmla="*/ 163 w 204"/>
                  <a:gd name="T41" fmla="*/ 97 h 163"/>
                  <a:gd name="T42" fmla="*/ 156 w 204"/>
                  <a:gd name="T43" fmla="*/ 111 h 163"/>
                  <a:gd name="T44" fmla="*/ 154 w 204"/>
                  <a:gd name="T45" fmla="*/ 124 h 163"/>
                  <a:gd name="T46" fmla="*/ 164 w 204"/>
                  <a:gd name="T47" fmla="*/ 123 h 163"/>
                  <a:gd name="T48" fmla="*/ 173 w 204"/>
                  <a:gd name="T49" fmla="*/ 114 h 163"/>
                  <a:gd name="T50" fmla="*/ 204 w 204"/>
                  <a:gd name="T51" fmla="*/ 146 h 163"/>
                  <a:gd name="T52" fmla="*/ 194 w 204"/>
                  <a:gd name="T53" fmla="*/ 121 h 163"/>
                  <a:gd name="T54" fmla="*/ 201 w 204"/>
                  <a:gd name="T55" fmla="*/ 113 h 163"/>
                  <a:gd name="T56" fmla="*/ 185 w 204"/>
                  <a:gd name="T57" fmla="*/ 103 h 163"/>
                  <a:gd name="T58" fmla="*/ 168 w 204"/>
                  <a:gd name="T59" fmla="*/ 81 h 163"/>
                  <a:gd name="T60" fmla="*/ 177 w 204"/>
                  <a:gd name="T61" fmla="*/ 68 h 163"/>
                  <a:gd name="T62" fmla="*/ 164 w 204"/>
                  <a:gd name="T63" fmla="*/ 55 h 163"/>
                  <a:gd name="T64" fmla="*/ 164 w 204"/>
                  <a:gd name="T65" fmla="*/ 39 h 163"/>
                  <a:gd name="T66" fmla="*/ 162 w 204"/>
                  <a:gd name="T67" fmla="*/ 23 h 163"/>
                  <a:gd name="T68" fmla="*/ 156 w 204"/>
                  <a:gd name="T69" fmla="*/ 47 h 163"/>
                  <a:gd name="T70" fmla="*/ 150 w 204"/>
                  <a:gd name="T71" fmla="*/ 33 h 163"/>
                  <a:gd name="T72" fmla="*/ 142 w 204"/>
                  <a:gd name="T73" fmla="*/ 23 h 163"/>
                  <a:gd name="T74" fmla="*/ 125 w 204"/>
                  <a:gd name="T75" fmla="*/ 1 h 163"/>
                  <a:gd name="T76" fmla="*/ 86 w 204"/>
                  <a:gd name="T77" fmla="*/ 7 h 163"/>
                  <a:gd name="T78" fmla="*/ 73 w 204"/>
                  <a:gd name="T79" fmla="*/ 22 h 163"/>
                  <a:gd name="T80" fmla="*/ 82 w 204"/>
                  <a:gd name="T81" fmla="*/ 35 h 163"/>
                  <a:gd name="T82" fmla="*/ 90 w 204"/>
                  <a:gd name="T83" fmla="*/ 41 h 163"/>
                  <a:gd name="T84" fmla="*/ 96 w 204"/>
                  <a:gd name="T85" fmla="*/ 29 h 163"/>
                  <a:gd name="T86" fmla="*/ 120 w 204"/>
                  <a:gd name="T87" fmla="*/ 30 h 163"/>
                  <a:gd name="T88" fmla="*/ 125 w 204"/>
                  <a:gd name="T89" fmla="*/ 36 h 163"/>
                  <a:gd name="T90" fmla="*/ 119 w 204"/>
                  <a:gd name="T91" fmla="*/ 55 h 163"/>
                  <a:gd name="T92" fmla="*/ 113 w 204"/>
                  <a:gd name="T93" fmla="*/ 52 h 163"/>
                  <a:gd name="T94" fmla="*/ 93 w 204"/>
                  <a:gd name="T95" fmla="*/ 46 h 163"/>
                  <a:gd name="T96" fmla="*/ 80 w 204"/>
                  <a:gd name="T97" fmla="*/ 56 h 163"/>
                  <a:gd name="T98" fmla="*/ 67 w 204"/>
                  <a:gd name="T99" fmla="*/ 60 h 163"/>
                  <a:gd name="T100" fmla="*/ 62 w 204"/>
                  <a:gd name="T101" fmla="*/ 64 h 163"/>
                  <a:gd name="T102" fmla="*/ 83 w 204"/>
                  <a:gd name="T103" fmla="*/ 68 h 163"/>
                  <a:gd name="T104" fmla="*/ 105 w 204"/>
                  <a:gd name="T105" fmla="*/ 75 h 163"/>
                  <a:gd name="T106" fmla="*/ 78 w 204"/>
                  <a:gd name="T107" fmla="*/ 78 h 163"/>
                  <a:gd name="T108" fmla="*/ 61 w 204"/>
                  <a:gd name="T109" fmla="*/ 78 h 163"/>
                  <a:gd name="T110" fmla="*/ 45 w 204"/>
                  <a:gd name="T111" fmla="*/ 89 h 163"/>
                  <a:gd name="T112" fmla="*/ 20 w 204"/>
                  <a:gd name="T113" fmla="*/ 94 h 163"/>
                  <a:gd name="T114" fmla="*/ 34 w 204"/>
                  <a:gd name="T115" fmla="*/ 96 h 163"/>
                  <a:gd name="T116" fmla="*/ 61 w 204"/>
                  <a:gd name="T117" fmla="*/ 92 h 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4"/>
                  <a:gd name="T178" fmla="*/ 0 h 163"/>
                  <a:gd name="T179" fmla="*/ 204 w 204"/>
                  <a:gd name="T180" fmla="*/ 163 h 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4" h="163">
                    <a:moveTo>
                      <a:pt x="61" y="92"/>
                    </a:moveTo>
                    <a:lnTo>
                      <a:pt x="68" y="90"/>
                    </a:lnTo>
                    <a:lnTo>
                      <a:pt x="71" y="95"/>
                    </a:lnTo>
                    <a:lnTo>
                      <a:pt x="88" y="92"/>
                    </a:lnTo>
                    <a:lnTo>
                      <a:pt x="77" y="98"/>
                    </a:lnTo>
                    <a:lnTo>
                      <a:pt x="68" y="102"/>
                    </a:lnTo>
                    <a:lnTo>
                      <a:pt x="63" y="106"/>
                    </a:lnTo>
                    <a:lnTo>
                      <a:pt x="53" y="109"/>
                    </a:lnTo>
                    <a:lnTo>
                      <a:pt x="51" y="114"/>
                    </a:lnTo>
                    <a:lnTo>
                      <a:pt x="51" y="120"/>
                    </a:lnTo>
                    <a:lnTo>
                      <a:pt x="43" y="124"/>
                    </a:lnTo>
                    <a:lnTo>
                      <a:pt x="38" y="124"/>
                    </a:lnTo>
                    <a:lnTo>
                      <a:pt x="36" y="129"/>
                    </a:lnTo>
                    <a:lnTo>
                      <a:pt x="28" y="134"/>
                    </a:lnTo>
                    <a:lnTo>
                      <a:pt x="21" y="138"/>
                    </a:lnTo>
                    <a:lnTo>
                      <a:pt x="15" y="143"/>
                    </a:lnTo>
                    <a:lnTo>
                      <a:pt x="8" y="158"/>
                    </a:lnTo>
                    <a:lnTo>
                      <a:pt x="0" y="163"/>
                    </a:lnTo>
                    <a:lnTo>
                      <a:pt x="8" y="162"/>
                    </a:lnTo>
                    <a:lnTo>
                      <a:pt x="15" y="154"/>
                    </a:lnTo>
                    <a:lnTo>
                      <a:pt x="26" y="147"/>
                    </a:lnTo>
                    <a:lnTo>
                      <a:pt x="32" y="142"/>
                    </a:lnTo>
                    <a:lnTo>
                      <a:pt x="42" y="134"/>
                    </a:lnTo>
                    <a:lnTo>
                      <a:pt x="51" y="126"/>
                    </a:lnTo>
                    <a:lnTo>
                      <a:pt x="63" y="119"/>
                    </a:lnTo>
                    <a:lnTo>
                      <a:pt x="69" y="117"/>
                    </a:lnTo>
                    <a:lnTo>
                      <a:pt x="76" y="114"/>
                    </a:lnTo>
                    <a:lnTo>
                      <a:pt x="73" y="109"/>
                    </a:lnTo>
                    <a:lnTo>
                      <a:pt x="80" y="104"/>
                    </a:lnTo>
                    <a:lnTo>
                      <a:pt x="83" y="109"/>
                    </a:lnTo>
                    <a:lnTo>
                      <a:pt x="91" y="104"/>
                    </a:lnTo>
                    <a:lnTo>
                      <a:pt x="96" y="107"/>
                    </a:lnTo>
                    <a:lnTo>
                      <a:pt x="100" y="113"/>
                    </a:lnTo>
                    <a:lnTo>
                      <a:pt x="111" y="112"/>
                    </a:lnTo>
                    <a:lnTo>
                      <a:pt x="114" y="106"/>
                    </a:lnTo>
                    <a:lnTo>
                      <a:pt x="105" y="100"/>
                    </a:lnTo>
                    <a:lnTo>
                      <a:pt x="112" y="98"/>
                    </a:lnTo>
                    <a:lnTo>
                      <a:pt x="110" y="92"/>
                    </a:lnTo>
                    <a:lnTo>
                      <a:pt x="117" y="96"/>
                    </a:lnTo>
                    <a:lnTo>
                      <a:pt x="118" y="102"/>
                    </a:lnTo>
                    <a:lnTo>
                      <a:pt x="116" y="117"/>
                    </a:lnTo>
                    <a:lnTo>
                      <a:pt x="107" y="121"/>
                    </a:lnTo>
                    <a:lnTo>
                      <a:pt x="112" y="123"/>
                    </a:lnTo>
                    <a:lnTo>
                      <a:pt x="116" y="129"/>
                    </a:lnTo>
                    <a:lnTo>
                      <a:pt x="120" y="136"/>
                    </a:lnTo>
                    <a:lnTo>
                      <a:pt x="123" y="131"/>
                    </a:lnTo>
                    <a:lnTo>
                      <a:pt x="127" y="124"/>
                    </a:lnTo>
                    <a:lnTo>
                      <a:pt x="128" y="132"/>
                    </a:lnTo>
                    <a:lnTo>
                      <a:pt x="131" y="136"/>
                    </a:lnTo>
                    <a:lnTo>
                      <a:pt x="139" y="137"/>
                    </a:lnTo>
                    <a:lnTo>
                      <a:pt x="136" y="129"/>
                    </a:lnTo>
                    <a:lnTo>
                      <a:pt x="141" y="130"/>
                    </a:lnTo>
                    <a:lnTo>
                      <a:pt x="145" y="121"/>
                    </a:lnTo>
                    <a:lnTo>
                      <a:pt x="146" y="114"/>
                    </a:lnTo>
                    <a:lnTo>
                      <a:pt x="152" y="112"/>
                    </a:lnTo>
                    <a:lnTo>
                      <a:pt x="152" y="106"/>
                    </a:lnTo>
                    <a:lnTo>
                      <a:pt x="154" y="103"/>
                    </a:lnTo>
                    <a:lnTo>
                      <a:pt x="152" y="97"/>
                    </a:lnTo>
                    <a:lnTo>
                      <a:pt x="152" y="95"/>
                    </a:lnTo>
                    <a:lnTo>
                      <a:pt x="157" y="97"/>
                    </a:lnTo>
                    <a:lnTo>
                      <a:pt x="158" y="95"/>
                    </a:lnTo>
                    <a:lnTo>
                      <a:pt x="158" y="87"/>
                    </a:lnTo>
                    <a:lnTo>
                      <a:pt x="163" y="97"/>
                    </a:lnTo>
                    <a:lnTo>
                      <a:pt x="159" y="97"/>
                    </a:lnTo>
                    <a:lnTo>
                      <a:pt x="159" y="111"/>
                    </a:lnTo>
                    <a:lnTo>
                      <a:pt x="156" y="111"/>
                    </a:lnTo>
                    <a:lnTo>
                      <a:pt x="152" y="112"/>
                    </a:lnTo>
                    <a:lnTo>
                      <a:pt x="150" y="123"/>
                    </a:lnTo>
                    <a:lnTo>
                      <a:pt x="154" y="124"/>
                    </a:lnTo>
                    <a:lnTo>
                      <a:pt x="162" y="126"/>
                    </a:lnTo>
                    <a:lnTo>
                      <a:pt x="169" y="126"/>
                    </a:lnTo>
                    <a:lnTo>
                      <a:pt x="164" y="123"/>
                    </a:lnTo>
                    <a:lnTo>
                      <a:pt x="157" y="120"/>
                    </a:lnTo>
                    <a:lnTo>
                      <a:pt x="160" y="114"/>
                    </a:lnTo>
                    <a:lnTo>
                      <a:pt x="173" y="114"/>
                    </a:lnTo>
                    <a:lnTo>
                      <a:pt x="187" y="121"/>
                    </a:lnTo>
                    <a:lnTo>
                      <a:pt x="194" y="131"/>
                    </a:lnTo>
                    <a:lnTo>
                      <a:pt x="204" y="146"/>
                    </a:lnTo>
                    <a:lnTo>
                      <a:pt x="202" y="136"/>
                    </a:lnTo>
                    <a:lnTo>
                      <a:pt x="198" y="129"/>
                    </a:lnTo>
                    <a:lnTo>
                      <a:pt x="194" y="121"/>
                    </a:lnTo>
                    <a:lnTo>
                      <a:pt x="193" y="117"/>
                    </a:lnTo>
                    <a:lnTo>
                      <a:pt x="199" y="118"/>
                    </a:lnTo>
                    <a:lnTo>
                      <a:pt x="201" y="113"/>
                    </a:lnTo>
                    <a:lnTo>
                      <a:pt x="196" y="112"/>
                    </a:lnTo>
                    <a:lnTo>
                      <a:pt x="187" y="109"/>
                    </a:lnTo>
                    <a:lnTo>
                      <a:pt x="185" y="103"/>
                    </a:lnTo>
                    <a:lnTo>
                      <a:pt x="179" y="102"/>
                    </a:lnTo>
                    <a:lnTo>
                      <a:pt x="170" y="87"/>
                    </a:lnTo>
                    <a:lnTo>
                      <a:pt x="168" y="81"/>
                    </a:lnTo>
                    <a:lnTo>
                      <a:pt x="176" y="74"/>
                    </a:lnTo>
                    <a:lnTo>
                      <a:pt x="182" y="74"/>
                    </a:lnTo>
                    <a:lnTo>
                      <a:pt x="177" y="68"/>
                    </a:lnTo>
                    <a:lnTo>
                      <a:pt x="167" y="66"/>
                    </a:lnTo>
                    <a:lnTo>
                      <a:pt x="160" y="62"/>
                    </a:lnTo>
                    <a:lnTo>
                      <a:pt x="164" y="55"/>
                    </a:lnTo>
                    <a:lnTo>
                      <a:pt x="171" y="55"/>
                    </a:lnTo>
                    <a:lnTo>
                      <a:pt x="163" y="46"/>
                    </a:lnTo>
                    <a:lnTo>
                      <a:pt x="164" y="39"/>
                    </a:lnTo>
                    <a:lnTo>
                      <a:pt x="173" y="33"/>
                    </a:lnTo>
                    <a:lnTo>
                      <a:pt x="159" y="18"/>
                    </a:lnTo>
                    <a:lnTo>
                      <a:pt x="162" y="23"/>
                    </a:lnTo>
                    <a:lnTo>
                      <a:pt x="160" y="32"/>
                    </a:lnTo>
                    <a:lnTo>
                      <a:pt x="157" y="41"/>
                    </a:lnTo>
                    <a:lnTo>
                      <a:pt x="156" y="47"/>
                    </a:lnTo>
                    <a:lnTo>
                      <a:pt x="148" y="49"/>
                    </a:lnTo>
                    <a:lnTo>
                      <a:pt x="146" y="39"/>
                    </a:lnTo>
                    <a:lnTo>
                      <a:pt x="150" y="33"/>
                    </a:lnTo>
                    <a:lnTo>
                      <a:pt x="145" y="28"/>
                    </a:lnTo>
                    <a:lnTo>
                      <a:pt x="153" y="28"/>
                    </a:lnTo>
                    <a:lnTo>
                      <a:pt x="142" y="23"/>
                    </a:lnTo>
                    <a:lnTo>
                      <a:pt x="136" y="22"/>
                    </a:lnTo>
                    <a:lnTo>
                      <a:pt x="133" y="17"/>
                    </a:lnTo>
                    <a:lnTo>
                      <a:pt x="125" y="1"/>
                    </a:lnTo>
                    <a:lnTo>
                      <a:pt x="106" y="0"/>
                    </a:lnTo>
                    <a:lnTo>
                      <a:pt x="96" y="0"/>
                    </a:lnTo>
                    <a:lnTo>
                      <a:pt x="86" y="7"/>
                    </a:lnTo>
                    <a:lnTo>
                      <a:pt x="83" y="13"/>
                    </a:lnTo>
                    <a:lnTo>
                      <a:pt x="78" y="18"/>
                    </a:lnTo>
                    <a:lnTo>
                      <a:pt x="73" y="22"/>
                    </a:lnTo>
                    <a:lnTo>
                      <a:pt x="77" y="29"/>
                    </a:lnTo>
                    <a:lnTo>
                      <a:pt x="85" y="27"/>
                    </a:lnTo>
                    <a:lnTo>
                      <a:pt x="82" y="35"/>
                    </a:lnTo>
                    <a:lnTo>
                      <a:pt x="80" y="40"/>
                    </a:lnTo>
                    <a:lnTo>
                      <a:pt x="85" y="41"/>
                    </a:lnTo>
                    <a:lnTo>
                      <a:pt x="90" y="41"/>
                    </a:lnTo>
                    <a:lnTo>
                      <a:pt x="97" y="41"/>
                    </a:lnTo>
                    <a:lnTo>
                      <a:pt x="91" y="32"/>
                    </a:lnTo>
                    <a:lnTo>
                      <a:pt x="96" y="29"/>
                    </a:lnTo>
                    <a:lnTo>
                      <a:pt x="107" y="28"/>
                    </a:lnTo>
                    <a:lnTo>
                      <a:pt x="116" y="27"/>
                    </a:lnTo>
                    <a:lnTo>
                      <a:pt x="120" y="30"/>
                    </a:lnTo>
                    <a:lnTo>
                      <a:pt x="116" y="38"/>
                    </a:lnTo>
                    <a:lnTo>
                      <a:pt x="120" y="41"/>
                    </a:lnTo>
                    <a:lnTo>
                      <a:pt x="125" y="36"/>
                    </a:lnTo>
                    <a:lnTo>
                      <a:pt x="124" y="43"/>
                    </a:lnTo>
                    <a:lnTo>
                      <a:pt x="124" y="56"/>
                    </a:lnTo>
                    <a:lnTo>
                      <a:pt x="119" y="55"/>
                    </a:lnTo>
                    <a:lnTo>
                      <a:pt x="116" y="57"/>
                    </a:lnTo>
                    <a:lnTo>
                      <a:pt x="106" y="53"/>
                    </a:lnTo>
                    <a:lnTo>
                      <a:pt x="113" y="52"/>
                    </a:lnTo>
                    <a:lnTo>
                      <a:pt x="108" y="49"/>
                    </a:lnTo>
                    <a:lnTo>
                      <a:pt x="102" y="46"/>
                    </a:lnTo>
                    <a:lnTo>
                      <a:pt x="93" y="46"/>
                    </a:lnTo>
                    <a:lnTo>
                      <a:pt x="88" y="51"/>
                    </a:lnTo>
                    <a:lnTo>
                      <a:pt x="94" y="58"/>
                    </a:lnTo>
                    <a:lnTo>
                      <a:pt x="80" y="56"/>
                    </a:lnTo>
                    <a:lnTo>
                      <a:pt x="74" y="58"/>
                    </a:lnTo>
                    <a:lnTo>
                      <a:pt x="68" y="56"/>
                    </a:lnTo>
                    <a:lnTo>
                      <a:pt x="67" y="60"/>
                    </a:lnTo>
                    <a:lnTo>
                      <a:pt x="60" y="61"/>
                    </a:lnTo>
                    <a:lnTo>
                      <a:pt x="55" y="69"/>
                    </a:lnTo>
                    <a:lnTo>
                      <a:pt x="62" y="64"/>
                    </a:lnTo>
                    <a:lnTo>
                      <a:pt x="69" y="63"/>
                    </a:lnTo>
                    <a:lnTo>
                      <a:pt x="76" y="64"/>
                    </a:lnTo>
                    <a:lnTo>
                      <a:pt x="83" y="68"/>
                    </a:lnTo>
                    <a:lnTo>
                      <a:pt x="94" y="69"/>
                    </a:lnTo>
                    <a:lnTo>
                      <a:pt x="99" y="73"/>
                    </a:lnTo>
                    <a:lnTo>
                      <a:pt x="105" y="75"/>
                    </a:lnTo>
                    <a:lnTo>
                      <a:pt x="99" y="78"/>
                    </a:lnTo>
                    <a:lnTo>
                      <a:pt x="83" y="80"/>
                    </a:lnTo>
                    <a:lnTo>
                      <a:pt x="78" y="78"/>
                    </a:lnTo>
                    <a:lnTo>
                      <a:pt x="76" y="73"/>
                    </a:lnTo>
                    <a:lnTo>
                      <a:pt x="67" y="78"/>
                    </a:lnTo>
                    <a:lnTo>
                      <a:pt x="61" y="78"/>
                    </a:lnTo>
                    <a:lnTo>
                      <a:pt x="59" y="83"/>
                    </a:lnTo>
                    <a:lnTo>
                      <a:pt x="53" y="83"/>
                    </a:lnTo>
                    <a:lnTo>
                      <a:pt x="45" y="89"/>
                    </a:lnTo>
                    <a:lnTo>
                      <a:pt x="37" y="90"/>
                    </a:lnTo>
                    <a:lnTo>
                      <a:pt x="28" y="90"/>
                    </a:lnTo>
                    <a:lnTo>
                      <a:pt x="20" y="94"/>
                    </a:lnTo>
                    <a:lnTo>
                      <a:pt x="9" y="100"/>
                    </a:lnTo>
                    <a:lnTo>
                      <a:pt x="21" y="100"/>
                    </a:lnTo>
                    <a:lnTo>
                      <a:pt x="34" y="96"/>
                    </a:lnTo>
                    <a:lnTo>
                      <a:pt x="43" y="97"/>
                    </a:lnTo>
                    <a:lnTo>
                      <a:pt x="44" y="103"/>
                    </a:lnTo>
                    <a:lnTo>
                      <a:pt x="61" y="92"/>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16" name="Freeform 209">
                <a:extLst>
                  <a:ext uri="{FF2B5EF4-FFF2-40B4-BE49-F238E27FC236}">
                    <a16:creationId xmlns:a16="http://schemas.microsoft.com/office/drawing/2014/main" id="{AA04770F-438D-4D1E-8ADA-7DB7E45D84B9}"/>
                  </a:ext>
                </a:extLst>
              </p:cNvPr>
              <p:cNvSpPr>
                <a:spLocks noChangeAspect="1"/>
              </p:cNvSpPr>
              <p:nvPr/>
            </p:nvSpPr>
            <p:spPr bwMode="auto">
              <a:xfrm>
                <a:off x="1512" y="1305"/>
                <a:ext cx="115" cy="147"/>
              </a:xfrm>
              <a:custGeom>
                <a:avLst/>
                <a:gdLst>
                  <a:gd name="T0" fmla="*/ 110 w 115"/>
                  <a:gd name="T1" fmla="*/ 74 h 147"/>
                  <a:gd name="T2" fmla="*/ 103 w 115"/>
                  <a:gd name="T3" fmla="*/ 62 h 147"/>
                  <a:gd name="T4" fmla="*/ 91 w 115"/>
                  <a:gd name="T5" fmla="*/ 57 h 147"/>
                  <a:gd name="T6" fmla="*/ 89 w 115"/>
                  <a:gd name="T7" fmla="*/ 46 h 147"/>
                  <a:gd name="T8" fmla="*/ 97 w 115"/>
                  <a:gd name="T9" fmla="*/ 45 h 147"/>
                  <a:gd name="T10" fmla="*/ 83 w 115"/>
                  <a:gd name="T11" fmla="*/ 42 h 147"/>
                  <a:gd name="T12" fmla="*/ 86 w 115"/>
                  <a:gd name="T13" fmla="*/ 22 h 147"/>
                  <a:gd name="T14" fmla="*/ 86 w 115"/>
                  <a:gd name="T15" fmla="*/ 9 h 147"/>
                  <a:gd name="T16" fmla="*/ 77 w 115"/>
                  <a:gd name="T17" fmla="*/ 4 h 147"/>
                  <a:gd name="T18" fmla="*/ 74 w 115"/>
                  <a:gd name="T19" fmla="*/ 6 h 147"/>
                  <a:gd name="T20" fmla="*/ 68 w 115"/>
                  <a:gd name="T21" fmla="*/ 16 h 147"/>
                  <a:gd name="T22" fmla="*/ 61 w 115"/>
                  <a:gd name="T23" fmla="*/ 31 h 147"/>
                  <a:gd name="T24" fmla="*/ 57 w 115"/>
                  <a:gd name="T25" fmla="*/ 38 h 147"/>
                  <a:gd name="T26" fmla="*/ 49 w 115"/>
                  <a:gd name="T27" fmla="*/ 27 h 147"/>
                  <a:gd name="T28" fmla="*/ 42 w 115"/>
                  <a:gd name="T29" fmla="*/ 20 h 147"/>
                  <a:gd name="T30" fmla="*/ 31 w 115"/>
                  <a:gd name="T31" fmla="*/ 22 h 147"/>
                  <a:gd name="T32" fmla="*/ 19 w 115"/>
                  <a:gd name="T33" fmla="*/ 29 h 147"/>
                  <a:gd name="T34" fmla="*/ 26 w 115"/>
                  <a:gd name="T35" fmla="*/ 32 h 147"/>
                  <a:gd name="T36" fmla="*/ 37 w 115"/>
                  <a:gd name="T37" fmla="*/ 27 h 147"/>
                  <a:gd name="T38" fmla="*/ 38 w 115"/>
                  <a:gd name="T39" fmla="*/ 34 h 147"/>
                  <a:gd name="T40" fmla="*/ 34 w 115"/>
                  <a:gd name="T41" fmla="*/ 48 h 147"/>
                  <a:gd name="T42" fmla="*/ 27 w 115"/>
                  <a:gd name="T43" fmla="*/ 60 h 147"/>
                  <a:gd name="T44" fmla="*/ 18 w 115"/>
                  <a:gd name="T45" fmla="*/ 65 h 147"/>
                  <a:gd name="T46" fmla="*/ 25 w 115"/>
                  <a:gd name="T47" fmla="*/ 74 h 147"/>
                  <a:gd name="T48" fmla="*/ 29 w 115"/>
                  <a:gd name="T49" fmla="*/ 93 h 147"/>
                  <a:gd name="T50" fmla="*/ 15 w 115"/>
                  <a:gd name="T51" fmla="*/ 100 h 147"/>
                  <a:gd name="T52" fmla="*/ 6 w 115"/>
                  <a:gd name="T53" fmla="*/ 124 h 147"/>
                  <a:gd name="T54" fmla="*/ 3 w 115"/>
                  <a:gd name="T55" fmla="*/ 142 h 147"/>
                  <a:gd name="T56" fmla="*/ 8 w 115"/>
                  <a:gd name="T57" fmla="*/ 145 h 147"/>
                  <a:gd name="T58" fmla="*/ 14 w 115"/>
                  <a:gd name="T59" fmla="*/ 127 h 147"/>
                  <a:gd name="T60" fmla="*/ 12 w 115"/>
                  <a:gd name="T61" fmla="*/ 124 h 147"/>
                  <a:gd name="T62" fmla="*/ 21 w 115"/>
                  <a:gd name="T63" fmla="*/ 117 h 147"/>
                  <a:gd name="T64" fmla="*/ 38 w 115"/>
                  <a:gd name="T65" fmla="*/ 114 h 147"/>
                  <a:gd name="T66" fmla="*/ 47 w 115"/>
                  <a:gd name="T67" fmla="*/ 123 h 147"/>
                  <a:gd name="T68" fmla="*/ 59 w 115"/>
                  <a:gd name="T69" fmla="*/ 133 h 147"/>
                  <a:gd name="T70" fmla="*/ 69 w 115"/>
                  <a:gd name="T71" fmla="*/ 122 h 147"/>
                  <a:gd name="T72" fmla="*/ 91 w 115"/>
                  <a:gd name="T73" fmla="*/ 128 h 147"/>
                  <a:gd name="T74" fmla="*/ 103 w 115"/>
                  <a:gd name="T75" fmla="*/ 118 h 147"/>
                  <a:gd name="T76" fmla="*/ 93 w 115"/>
                  <a:gd name="T77" fmla="*/ 108 h 147"/>
                  <a:gd name="T78" fmla="*/ 87 w 115"/>
                  <a:gd name="T79" fmla="*/ 123 h 147"/>
                  <a:gd name="T80" fmla="*/ 78 w 115"/>
                  <a:gd name="T81" fmla="*/ 111 h 147"/>
                  <a:gd name="T82" fmla="*/ 61 w 115"/>
                  <a:gd name="T83" fmla="*/ 108 h 147"/>
                  <a:gd name="T84" fmla="*/ 59 w 115"/>
                  <a:gd name="T85" fmla="*/ 116 h 147"/>
                  <a:gd name="T86" fmla="*/ 51 w 115"/>
                  <a:gd name="T87" fmla="*/ 106 h 147"/>
                  <a:gd name="T88" fmla="*/ 40 w 115"/>
                  <a:gd name="T89" fmla="*/ 104 h 147"/>
                  <a:gd name="T90" fmla="*/ 52 w 115"/>
                  <a:gd name="T91" fmla="*/ 101 h 147"/>
                  <a:gd name="T92" fmla="*/ 51 w 115"/>
                  <a:gd name="T93" fmla="*/ 82 h 147"/>
                  <a:gd name="T94" fmla="*/ 60 w 115"/>
                  <a:gd name="T95" fmla="*/ 77 h 147"/>
                  <a:gd name="T96" fmla="*/ 58 w 115"/>
                  <a:gd name="T97" fmla="*/ 63 h 147"/>
                  <a:gd name="T98" fmla="*/ 70 w 115"/>
                  <a:gd name="T99" fmla="*/ 49 h 147"/>
                  <a:gd name="T100" fmla="*/ 74 w 115"/>
                  <a:gd name="T101" fmla="*/ 62 h 147"/>
                  <a:gd name="T102" fmla="*/ 65 w 115"/>
                  <a:gd name="T103" fmla="*/ 73 h 147"/>
                  <a:gd name="T104" fmla="*/ 70 w 115"/>
                  <a:gd name="T105" fmla="*/ 88 h 147"/>
                  <a:gd name="T106" fmla="*/ 86 w 115"/>
                  <a:gd name="T107" fmla="*/ 96 h 147"/>
                  <a:gd name="T108" fmla="*/ 97 w 115"/>
                  <a:gd name="T109" fmla="*/ 88 h 147"/>
                  <a:gd name="T110" fmla="*/ 97 w 115"/>
                  <a:gd name="T111" fmla="*/ 82 h 147"/>
                  <a:gd name="T112" fmla="*/ 115 w 115"/>
                  <a:gd name="T113" fmla="*/ 82 h 1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
                  <a:gd name="T172" fmla="*/ 0 h 147"/>
                  <a:gd name="T173" fmla="*/ 115 w 115"/>
                  <a:gd name="T174" fmla="*/ 147 h 1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 h="147">
                    <a:moveTo>
                      <a:pt x="115" y="82"/>
                    </a:moveTo>
                    <a:lnTo>
                      <a:pt x="110" y="74"/>
                    </a:lnTo>
                    <a:lnTo>
                      <a:pt x="105" y="70"/>
                    </a:lnTo>
                    <a:lnTo>
                      <a:pt x="103" y="62"/>
                    </a:lnTo>
                    <a:lnTo>
                      <a:pt x="98" y="63"/>
                    </a:lnTo>
                    <a:lnTo>
                      <a:pt x="91" y="57"/>
                    </a:lnTo>
                    <a:lnTo>
                      <a:pt x="87" y="53"/>
                    </a:lnTo>
                    <a:lnTo>
                      <a:pt x="89" y="46"/>
                    </a:lnTo>
                    <a:lnTo>
                      <a:pt x="95" y="51"/>
                    </a:lnTo>
                    <a:lnTo>
                      <a:pt x="97" y="45"/>
                    </a:lnTo>
                    <a:lnTo>
                      <a:pt x="91" y="39"/>
                    </a:lnTo>
                    <a:lnTo>
                      <a:pt x="83" y="42"/>
                    </a:lnTo>
                    <a:lnTo>
                      <a:pt x="82" y="32"/>
                    </a:lnTo>
                    <a:lnTo>
                      <a:pt x="86" y="22"/>
                    </a:lnTo>
                    <a:lnTo>
                      <a:pt x="91" y="21"/>
                    </a:lnTo>
                    <a:lnTo>
                      <a:pt x="86" y="9"/>
                    </a:lnTo>
                    <a:lnTo>
                      <a:pt x="81" y="14"/>
                    </a:lnTo>
                    <a:lnTo>
                      <a:pt x="77" y="4"/>
                    </a:lnTo>
                    <a:lnTo>
                      <a:pt x="70" y="0"/>
                    </a:lnTo>
                    <a:lnTo>
                      <a:pt x="74" y="6"/>
                    </a:lnTo>
                    <a:lnTo>
                      <a:pt x="74" y="12"/>
                    </a:lnTo>
                    <a:lnTo>
                      <a:pt x="68" y="16"/>
                    </a:lnTo>
                    <a:lnTo>
                      <a:pt x="59" y="19"/>
                    </a:lnTo>
                    <a:lnTo>
                      <a:pt x="61" y="31"/>
                    </a:lnTo>
                    <a:lnTo>
                      <a:pt x="61" y="38"/>
                    </a:lnTo>
                    <a:lnTo>
                      <a:pt x="57" y="38"/>
                    </a:lnTo>
                    <a:lnTo>
                      <a:pt x="48" y="32"/>
                    </a:lnTo>
                    <a:lnTo>
                      <a:pt x="49" y="27"/>
                    </a:lnTo>
                    <a:lnTo>
                      <a:pt x="54" y="25"/>
                    </a:lnTo>
                    <a:lnTo>
                      <a:pt x="42" y="20"/>
                    </a:lnTo>
                    <a:lnTo>
                      <a:pt x="38" y="10"/>
                    </a:lnTo>
                    <a:lnTo>
                      <a:pt x="31" y="22"/>
                    </a:lnTo>
                    <a:lnTo>
                      <a:pt x="25" y="26"/>
                    </a:lnTo>
                    <a:lnTo>
                      <a:pt x="19" y="29"/>
                    </a:lnTo>
                    <a:lnTo>
                      <a:pt x="21" y="34"/>
                    </a:lnTo>
                    <a:lnTo>
                      <a:pt x="26" y="32"/>
                    </a:lnTo>
                    <a:lnTo>
                      <a:pt x="35" y="32"/>
                    </a:lnTo>
                    <a:lnTo>
                      <a:pt x="37" y="27"/>
                    </a:lnTo>
                    <a:lnTo>
                      <a:pt x="43" y="29"/>
                    </a:lnTo>
                    <a:lnTo>
                      <a:pt x="38" y="34"/>
                    </a:lnTo>
                    <a:lnTo>
                      <a:pt x="40" y="42"/>
                    </a:lnTo>
                    <a:lnTo>
                      <a:pt x="34" y="48"/>
                    </a:lnTo>
                    <a:lnTo>
                      <a:pt x="35" y="53"/>
                    </a:lnTo>
                    <a:lnTo>
                      <a:pt x="27" y="60"/>
                    </a:lnTo>
                    <a:lnTo>
                      <a:pt x="23" y="59"/>
                    </a:lnTo>
                    <a:lnTo>
                      <a:pt x="18" y="65"/>
                    </a:lnTo>
                    <a:lnTo>
                      <a:pt x="20" y="77"/>
                    </a:lnTo>
                    <a:lnTo>
                      <a:pt x="25" y="74"/>
                    </a:lnTo>
                    <a:lnTo>
                      <a:pt x="31" y="83"/>
                    </a:lnTo>
                    <a:lnTo>
                      <a:pt x="29" y="93"/>
                    </a:lnTo>
                    <a:lnTo>
                      <a:pt x="20" y="93"/>
                    </a:lnTo>
                    <a:lnTo>
                      <a:pt x="15" y="100"/>
                    </a:lnTo>
                    <a:lnTo>
                      <a:pt x="10" y="108"/>
                    </a:lnTo>
                    <a:lnTo>
                      <a:pt x="6" y="124"/>
                    </a:lnTo>
                    <a:lnTo>
                      <a:pt x="0" y="134"/>
                    </a:lnTo>
                    <a:lnTo>
                      <a:pt x="3" y="142"/>
                    </a:lnTo>
                    <a:lnTo>
                      <a:pt x="2" y="147"/>
                    </a:lnTo>
                    <a:lnTo>
                      <a:pt x="8" y="145"/>
                    </a:lnTo>
                    <a:lnTo>
                      <a:pt x="13" y="139"/>
                    </a:lnTo>
                    <a:lnTo>
                      <a:pt x="14" y="127"/>
                    </a:lnTo>
                    <a:lnTo>
                      <a:pt x="7" y="130"/>
                    </a:lnTo>
                    <a:lnTo>
                      <a:pt x="12" y="124"/>
                    </a:lnTo>
                    <a:lnTo>
                      <a:pt x="14" y="118"/>
                    </a:lnTo>
                    <a:lnTo>
                      <a:pt x="21" y="117"/>
                    </a:lnTo>
                    <a:lnTo>
                      <a:pt x="31" y="118"/>
                    </a:lnTo>
                    <a:lnTo>
                      <a:pt x="38" y="114"/>
                    </a:lnTo>
                    <a:lnTo>
                      <a:pt x="44" y="119"/>
                    </a:lnTo>
                    <a:lnTo>
                      <a:pt x="47" y="123"/>
                    </a:lnTo>
                    <a:lnTo>
                      <a:pt x="52" y="129"/>
                    </a:lnTo>
                    <a:lnTo>
                      <a:pt x="59" y="133"/>
                    </a:lnTo>
                    <a:lnTo>
                      <a:pt x="64" y="131"/>
                    </a:lnTo>
                    <a:lnTo>
                      <a:pt x="69" y="122"/>
                    </a:lnTo>
                    <a:lnTo>
                      <a:pt x="81" y="127"/>
                    </a:lnTo>
                    <a:lnTo>
                      <a:pt x="91" y="128"/>
                    </a:lnTo>
                    <a:lnTo>
                      <a:pt x="93" y="123"/>
                    </a:lnTo>
                    <a:lnTo>
                      <a:pt x="103" y="118"/>
                    </a:lnTo>
                    <a:lnTo>
                      <a:pt x="94" y="118"/>
                    </a:lnTo>
                    <a:lnTo>
                      <a:pt x="93" y="108"/>
                    </a:lnTo>
                    <a:lnTo>
                      <a:pt x="88" y="116"/>
                    </a:lnTo>
                    <a:lnTo>
                      <a:pt x="87" y="123"/>
                    </a:lnTo>
                    <a:lnTo>
                      <a:pt x="82" y="121"/>
                    </a:lnTo>
                    <a:lnTo>
                      <a:pt x="78" y="111"/>
                    </a:lnTo>
                    <a:lnTo>
                      <a:pt x="76" y="104"/>
                    </a:lnTo>
                    <a:lnTo>
                      <a:pt x="61" y="108"/>
                    </a:lnTo>
                    <a:lnTo>
                      <a:pt x="57" y="106"/>
                    </a:lnTo>
                    <a:lnTo>
                      <a:pt x="59" y="116"/>
                    </a:lnTo>
                    <a:lnTo>
                      <a:pt x="53" y="112"/>
                    </a:lnTo>
                    <a:lnTo>
                      <a:pt x="51" y="106"/>
                    </a:lnTo>
                    <a:lnTo>
                      <a:pt x="36" y="108"/>
                    </a:lnTo>
                    <a:lnTo>
                      <a:pt x="40" y="104"/>
                    </a:lnTo>
                    <a:lnTo>
                      <a:pt x="46" y="96"/>
                    </a:lnTo>
                    <a:lnTo>
                      <a:pt x="52" y="101"/>
                    </a:lnTo>
                    <a:lnTo>
                      <a:pt x="58" y="93"/>
                    </a:lnTo>
                    <a:lnTo>
                      <a:pt x="51" y="82"/>
                    </a:lnTo>
                    <a:lnTo>
                      <a:pt x="55" y="78"/>
                    </a:lnTo>
                    <a:lnTo>
                      <a:pt x="60" y="77"/>
                    </a:lnTo>
                    <a:lnTo>
                      <a:pt x="58" y="68"/>
                    </a:lnTo>
                    <a:lnTo>
                      <a:pt x="58" y="63"/>
                    </a:lnTo>
                    <a:lnTo>
                      <a:pt x="57" y="55"/>
                    </a:lnTo>
                    <a:lnTo>
                      <a:pt x="70" y="49"/>
                    </a:lnTo>
                    <a:lnTo>
                      <a:pt x="75" y="50"/>
                    </a:lnTo>
                    <a:lnTo>
                      <a:pt x="74" y="62"/>
                    </a:lnTo>
                    <a:lnTo>
                      <a:pt x="64" y="68"/>
                    </a:lnTo>
                    <a:lnTo>
                      <a:pt x="65" y="73"/>
                    </a:lnTo>
                    <a:lnTo>
                      <a:pt x="66" y="82"/>
                    </a:lnTo>
                    <a:lnTo>
                      <a:pt x="70" y="88"/>
                    </a:lnTo>
                    <a:lnTo>
                      <a:pt x="80" y="93"/>
                    </a:lnTo>
                    <a:lnTo>
                      <a:pt x="86" y="96"/>
                    </a:lnTo>
                    <a:lnTo>
                      <a:pt x="94" y="99"/>
                    </a:lnTo>
                    <a:lnTo>
                      <a:pt x="97" y="88"/>
                    </a:lnTo>
                    <a:lnTo>
                      <a:pt x="91" y="82"/>
                    </a:lnTo>
                    <a:lnTo>
                      <a:pt x="97" y="82"/>
                    </a:lnTo>
                    <a:lnTo>
                      <a:pt x="109" y="80"/>
                    </a:lnTo>
                    <a:lnTo>
                      <a:pt x="115" y="82"/>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17" name="Freeform 210">
                <a:extLst>
                  <a:ext uri="{FF2B5EF4-FFF2-40B4-BE49-F238E27FC236}">
                    <a16:creationId xmlns:a16="http://schemas.microsoft.com/office/drawing/2014/main" id="{88F9B4D9-44B0-4B92-816F-BE76B83F12CA}"/>
                  </a:ext>
                </a:extLst>
              </p:cNvPr>
              <p:cNvSpPr>
                <a:spLocks noChangeAspect="1"/>
              </p:cNvSpPr>
              <p:nvPr/>
            </p:nvSpPr>
            <p:spPr bwMode="auto">
              <a:xfrm>
                <a:off x="1615" y="1378"/>
                <a:ext cx="73" cy="103"/>
              </a:xfrm>
              <a:custGeom>
                <a:avLst/>
                <a:gdLst>
                  <a:gd name="T0" fmla="*/ 69 w 73"/>
                  <a:gd name="T1" fmla="*/ 33 h 103"/>
                  <a:gd name="T2" fmla="*/ 60 w 73"/>
                  <a:gd name="T3" fmla="*/ 9 h 103"/>
                  <a:gd name="T4" fmla="*/ 56 w 73"/>
                  <a:gd name="T5" fmla="*/ 0 h 103"/>
                  <a:gd name="T6" fmla="*/ 57 w 73"/>
                  <a:gd name="T7" fmla="*/ 12 h 103"/>
                  <a:gd name="T8" fmla="*/ 62 w 73"/>
                  <a:gd name="T9" fmla="*/ 20 h 103"/>
                  <a:gd name="T10" fmla="*/ 53 w 73"/>
                  <a:gd name="T11" fmla="*/ 33 h 103"/>
                  <a:gd name="T12" fmla="*/ 45 w 73"/>
                  <a:gd name="T13" fmla="*/ 45 h 103"/>
                  <a:gd name="T14" fmla="*/ 45 w 73"/>
                  <a:gd name="T15" fmla="*/ 50 h 103"/>
                  <a:gd name="T16" fmla="*/ 35 w 73"/>
                  <a:gd name="T17" fmla="*/ 49 h 103"/>
                  <a:gd name="T18" fmla="*/ 30 w 73"/>
                  <a:gd name="T19" fmla="*/ 55 h 103"/>
                  <a:gd name="T20" fmla="*/ 25 w 73"/>
                  <a:gd name="T21" fmla="*/ 60 h 103"/>
                  <a:gd name="T22" fmla="*/ 19 w 73"/>
                  <a:gd name="T23" fmla="*/ 55 h 103"/>
                  <a:gd name="T24" fmla="*/ 7 w 73"/>
                  <a:gd name="T25" fmla="*/ 46 h 103"/>
                  <a:gd name="T26" fmla="*/ 15 w 73"/>
                  <a:gd name="T27" fmla="*/ 54 h 103"/>
                  <a:gd name="T28" fmla="*/ 2 w 73"/>
                  <a:gd name="T29" fmla="*/ 55 h 103"/>
                  <a:gd name="T30" fmla="*/ 2 w 73"/>
                  <a:gd name="T31" fmla="*/ 58 h 103"/>
                  <a:gd name="T32" fmla="*/ 7 w 73"/>
                  <a:gd name="T33" fmla="*/ 62 h 103"/>
                  <a:gd name="T34" fmla="*/ 3 w 73"/>
                  <a:gd name="T35" fmla="*/ 71 h 103"/>
                  <a:gd name="T36" fmla="*/ 7 w 73"/>
                  <a:gd name="T37" fmla="*/ 74 h 103"/>
                  <a:gd name="T38" fmla="*/ 7 w 73"/>
                  <a:gd name="T39" fmla="*/ 85 h 103"/>
                  <a:gd name="T40" fmla="*/ 14 w 73"/>
                  <a:gd name="T41" fmla="*/ 85 h 103"/>
                  <a:gd name="T42" fmla="*/ 22 w 73"/>
                  <a:gd name="T43" fmla="*/ 101 h 103"/>
                  <a:gd name="T44" fmla="*/ 24 w 73"/>
                  <a:gd name="T45" fmla="*/ 91 h 103"/>
                  <a:gd name="T46" fmla="*/ 31 w 73"/>
                  <a:gd name="T47" fmla="*/ 80 h 103"/>
                  <a:gd name="T48" fmla="*/ 30 w 73"/>
                  <a:gd name="T49" fmla="*/ 92 h 103"/>
                  <a:gd name="T50" fmla="*/ 32 w 73"/>
                  <a:gd name="T51" fmla="*/ 103 h 103"/>
                  <a:gd name="T52" fmla="*/ 35 w 73"/>
                  <a:gd name="T53" fmla="*/ 95 h 103"/>
                  <a:gd name="T54" fmla="*/ 35 w 73"/>
                  <a:gd name="T55" fmla="*/ 91 h 103"/>
                  <a:gd name="T56" fmla="*/ 46 w 73"/>
                  <a:gd name="T57" fmla="*/ 77 h 103"/>
                  <a:gd name="T58" fmla="*/ 45 w 73"/>
                  <a:gd name="T59" fmla="*/ 88 h 103"/>
                  <a:gd name="T60" fmla="*/ 49 w 73"/>
                  <a:gd name="T61" fmla="*/ 96 h 103"/>
                  <a:gd name="T62" fmla="*/ 73 w 73"/>
                  <a:gd name="T63" fmla="*/ 35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103"/>
                  <a:gd name="T98" fmla="*/ 73 w 73"/>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103">
                    <a:moveTo>
                      <a:pt x="73" y="35"/>
                    </a:moveTo>
                    <a:lnTo>
                      <a:pt x="69" y="33"/>
                    </a:lnTo>
                    <a:lnTo>
                      <a:pt x="63" y="26"/>
                    </a:lnTo>
                    <a:lnTo>
                      <a:pt x="60" y="9"/>
                    </a:lnTo>
                    <a:lnTo>
                      <a:pt x="58" y="4"/>
                    </a:lnTo>
                    <a:lnTo>
                      <a:pt x="56" y="0"/>
                    </a:lnTo>
                    <a:lnTo>
                      <a:pt x="53" y="7"/>
                    </a:lnTo>
                    <a:lnTo>
                      <a:pt x="57" y="12"/>
                    </a:lnTo>
                    <a:lnTo>
                      <a:pt x="57" y="18"/>
                    </a:lnTo>
                    <a:lnTo>
                      <a:pt x="62" y="20"/>
                    </a:lnTo>
                    <a:lnTo>
                      <a:pt x="57" y="31"/>
                    </a:lnTo>
                    <a:lnTo>
                      <a:pt x="53" y="33"/>
                    </a:lnTo>
                    <a:lnTo>
                      <a:pt x="52" y="40"/>
                    </a:lnTo>
                    <a:lnTo>
                      <a:pt x="45" y="45"/>
                    </a:lnTo>
                    <a:lnTo>
                      <a:pt x="47" y="49"/>
                    </a:lnTo>
                    <a:lnTo>
                      <a:pt x="45" y="50"/>
                    </a:lnTo>
                    <a:lnTo>
                      <a:pt x="37" y="48"/>
                    </a:lnTo>
                    <a:lnTo>
                      <a:pt x="35" y="49"/>
                    </a:lnTo>
                    <a:lnTo>
                      <a:pt x="28" y="51"/>
                    </a:lnTo>
                    <a:lnTo>
                      <a:pt x="30" y="55"/>
                    </a:lnTo>
                    <a:lnTo>
                      <a:pt x="31" y="61"/>
                    </a:lnTo>
                    <a:lnTo>
                      <a:pt x="25" y="60"/>
                    </a:lnTo>
                    <a:lnTo>
                      <a:pt x="22" y="55"/>
                    </a:lnTo>
                    <a:lnTo>
                      <a:pt x="19" y="55"/>
                    </a:lnTo>
                    <a:lnTo>
                      <a:pt x="14" y="46"/>
                    </a:lnTo>
                    <a:lnTo>
                      <a:pt x="7" y="46"/>
                    </a:lnTo>
                    <a:lnTo>
                      <a:pt x="5" y="50"/>
                    </a:lnTo>
                    <a:lnTo>
                      <a:pt x="15" y="54"/>
                    </a:lnTo>
                    <a:lnTo>
                      <a:pt x="8" y="57"/>
                    </a:lnTo>
                    <a:lnTo>
                      <a:pt x="2" y="55"/>
                    </a:lnTo>
                    <a:lnTo>
                      <a:pt x="0" y="58"/>
                    </a:lnTo>
                    <a:lnTo>
                      <a:pt x="2" y="58"/>
                    </a:lnTo>
                    <a:lnTo>
                      <a:pt x="3" y="61"/>
                    </a:lnTo>
                    <a:lnTo>
                      <a:pt x="7" y="62"/>
                    </a:lnTo>
                    <a:lnTo>
                      <a:pt x="5" y="68"/>
                    </a:lnTo>
                    <a:lnTo>
                      <a:pt x="3" y="71"/>
                    </a:lnTo>
                    <a:lnTo>
                      <a:pt x="9" y="72"/>
                    </a:lnTo>
                    <a:lnTo>
                      <a:pt x="7" y="74"/>
                    </a:lnTo>
                    <a:lnTo>
                      <a:pt x="8" y="80"/>
                    </a:lnTo>
                    <a:lnTo>
                      <a:pt x="7" y="85"/>
                    </a:lnTo>
                    <a:lnTo>
                      <a:pt x="14" y="80"/>
                    </a:lnTo>
                    <a:lnTo>
                      <a:pt x="14" y="85"/>
                    </a:lnTo>
                    <a:lnTo>
                      <a:pt x="20" y="83"/>
                    </a:lnTo>
                    <a:lnTo>
                      <a:pt x="22" y="101"/>
                    </a:lnTo>
                    <a:lnTo>
                      <a:pt x="26" y="101"/>
                    </a:lnTo>
                    <a:lnTo>
                      <a:pt x="24" y="91"/>
                    </a:lnTo>
                    <a:lnTo>
                      <a:pt x="29" y="82"/>
                    </a:lnTo>
                    <a:lnTo>
                      <a:pt x="31" y="80"/>
                    </a:lnTo>
                    <a:lnTo>
                      <a:pt x="31" y="84"/>
                    </a:lnTo>
                    <a:lnTo>
                      <a:pt x="30" y="92"/>
                    </a:lnTo>
                    <a:lnTo>
                      <a:pt x="29" y="97"/>
                    </a:lnTo>
                    <a:lnTo>
                      <a:pt x="32" y="103"/>
                    </a:lnTo>
                    <a:lnTo>
                      <a:pt x="32" y="99"/>
                    </a:lnTo>
                    <a:lnTo>
                      <a:pt x="35" y="95"/>
                    </a:lnTo>
                    <a:lnTo>
                      <a:pt x="40" y="94"/>
                    </a:lnTo>
                    <a:lnTo>
                      <a:pt x="35" y="91"/>
                    </a:lnTo>
                    <a:lnTo>
                      <a:pt x="39" y="79"/>
                    </a:lnTo>
                    <a:lnTo>
                      <a:pt x="46" y="77"/>
                    </a:lnTo>
                    <a:lnTo>
                      <a:pt x="48" y="80"/>
                    </a:lnTo>
                    <a:lnTo>
                      <a:pt x="45" y="88"/>
                    </a:lnTo>
                    <a:lnTo>
                      <a:pt x="48" y="94"/>
                    </a:lnTo>
                    <a:lnTo>
                      <a:pt x="49" y="96"/>
                    </a:lnTo>
                    <a:lnTo>
                      <a:pt x="53" y="92"/>
                    </a:lnTo>
                    <a:lnTo>
                      <a:pt x="73" y="35"/>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18" name="Freeform 211">
                <a:extLst>
                  <a:ext uri="{FF2B5EF4-FFF2-40B4-BE49-F238E27FC236}">
                    <a16:creationId xmlns:a16="http://schemas.microsoft.com/office/drawing/2014/main" id="{E519C03A-36A9-4A75-A223-1FA4B68C854D}"/>
                  </a:ext>
                </a:extLst>
              </p:cNvPr>
              <p:cNvSpPr>
                <a:spLocks noChangeAspect="1"/>
              </p:cNvSpPr>
              <p:nvPr/>
            </p:nvSpPr>
            <p:spPr bwMode="auto">
              <a:xfrm>
                <a:off x="1502" y="1520"/>
                <a:ext cx="118" cy="61"/>
              </a:xfrm>
              <a:custGeom>
                <a:avLst/>
                <a:gdLst>
                  <a:gd name="T0" fmla="*/ 24 w 118"/>
                  <a:gd name="T1" fmla="*/ 52 h 61"/>
                  <a:gd name="T2" fmla="*/ 13 w 118"/>
                  <a:gd name="T3" fmla="*/ 49 h 61"/>
                  <a:gd name="T4" fmla="*/ 12 w 118"/>
                  <a:gd name="T5" fmla="*/ 40 h 61"/>
                  <a:gd name="T6" fmla="*/ 5 w 118"/>
                  <a:gd name="T7" fmla="*/ 35 h 61"/>
                  <a:gd name="T8" fmla="*/ 7 w 118"/>
                  <a:gd name="T9" fmla="*/ 25 h 61"/>
                  <a:gd name="T10" fmla="*/ 5 w 118"/>
                  <a:gd name="T11" fmla="*/ 21 h 61"/>
                  <a:gd name="T12" fmla="*/ 6 w 118"/>
                  <a:gd name="T13" fmla="*/ 15 h 61"/>
                  <a:gd name="T14" fmla="*/ 1 w 118"/>
                  <a:gd name="T15" fmla="*/ 10 h 61"/>
                  <a:gd name="T16" fmla="*/ 0 w 118"/>
                  <a:gd name="T17" fmla="*/ 6 h 61"/>
                  <a:gd name="T18" fmla="*/ 2 w 118"/>
                  <a:gd name="T19" fmla="*/ 4 h 61"/>
                  <a:gd name="T20" fmla="*/ 10 w 118"/>
                  <a:gd name="T21" fmla="*/ 5 h 61"/>
                  <a:gd name="T22" fmla="*/ 13 w 118"/>
                  <a:gd name="T23" fmla="*/ 11 h 61"/>
                  <a:gd name="T24" fmla="*/ 24 w 118"/>
                  <a:gd name="T25" fmla="*/ 15 h 61"/>
                  <a:gd name="T26" fmla="*/ 35 w 118"/>
                  <a:gd name="T27" fmla="*/ 14 h 61"/>
                  <a:gd name="T28" fmla="*/ 36 w 118"/>
                  <a:gd name="T29" fmla="*/ 10 h 61"/>
                  <a:gd name="T30" fmla="*/ 41 w 118"/>
                  <a:gd name="T31" fmla="*/ 8 h 61"/>
                  <a:gd name="T32" fmla="*/ 41 w 118"/>
                  <a:gd name="T33" fmla="*/ 5 h 61"/>
                  <a:gd name="T34" fmla="*/ 44 w 118"/>
                  <a:gd name="T35" fmla="*/ 3 h 61"/>
                  <a:gd name="T36" fmla="*/ 46 w 118"/>
                  <a:gd name="T37" fmla="*/ 0 h 61"/>
                  <a:gd name="T38" fmla="*/ 50 w 118"/>
                  <a:gd name="T39" fmla="*/ 1 h 61"/>
                  <a:gd name="T40" fmla="*/ 51 w 118"/>
                  <a:gd name="T41" fmla="*/ 9 h 61"/>
                  <a:gd name="T42" fmla="*/ 56 w 118"/>
                  <a:gd name="T43" fmla="*/ 8 h 61"/>
                  <a:gd name="T44" fmla="*/ 56 w 118"/>
                  <a:gd name="T45" fmla="*/ 17 h 61"/>
                  <a:gd name="T46" fmla="*/ 59 w 118"/>
                  <a:gd name="T47" fmla="*/ 17 h 61"/>
                  <a:gd name="T48" fmla="*/ 64 w 118"/>
                  <a:gd name="T49" fmla="*/ 25 h 61"/>
                  <a:gd name="T50" fmla="*/ 71 w 118"/>
                  <a:gd name="T51" fmla="*/ 26 h 61"/>
                  <a:gd name="T52" fmla="*/ 78 w 118"/>
                  <a:gd name="T53" fmla="*/ 33 h 61"/>
                  <a:gd name="T54" fmla="*/ 76 w 118"/>
                  <a:gd name="T55" fmla="*/ 38 h 61"/>
                  <a:gd name="T56" fmla="*/ 84 w 118"/>
                  <a:gd name="T57" fmla="*/ 39 h 61"/>
                  <a:gd name="T58" fmla="*/ 96 w 118"/>
                  <a:gd name="T59" fmla="*/ 42 h 61"/>
                  <a:gd name="T60" fmla="*/ 104 w 118"/>
                  <a:gd name="T61" fmla="*/ 45 h 61"/>
                  <a:gd name="T62" fmla="*/ 118 w 118"/>
                  <a:gd name="T63" fmla="*/ 50 h 61"/>
                  <a:gd name="T64" fmla="*/ 115 w 118"/>
                  <a:gd name="T65" fmla="*/ 54 h 61"/>
                  <a:gd name="T66" fmla="*/ 108 w 118"/>
                  <a:gd name="T67" fmla="*/ 51 h 61"/>
                  <a:gd name="T68" fmla="*/ 101 w 118"/>
                  <a:gd name="T69" fmla="*/ 54 h 61"/>
                  <a:gd name="T70" fmla="*/ 96 w 118"/>
                  <a:gd name="T71" fmla="*/ 59 h 61"/>
                  <a:gd name="T72" fmla="*/ 86 w 118"/>
                  <a:gd name="T73" fmla="*/ 61 h 61"/>
                  <a:gd name="T74" fmla="*/ 78 w 118"/>
                  <a:gd name="T75" fmla="*/ 59 h 61"/>
                  <a:gd name="T76" fmla="*/ 71 w 118"/>
                  <a:gd name="T77" fmla="*/ 55 h 61"/>
                  <a:gd name="T78" fmla="*/ 70 w 118"/>
                  <a:gd name="T79" fmla="*/ 50 h 61"/>
                  <a:gd name="T80" fmla="*/ 69 w 118"/>
                  <a:gd name="T81" fmla="*/ 49 h 61"/>
                  <a:gd name="T82" fmla="*/ 69 w 118"/>
                  <a:gd name="T83" fmla="*/ 42 h 61"/>
                  <a:gd name="T84" fmla="*/ 61 w 118"/>
                  <a:gd name="T85" fmla="*/ 54 h 61"/>
                  <a:gd name="T86" fmla="*/ 53 w 118"/>
                  <a:gd name="T87" fmla="*/ 59 h 61"/>
                  <a:gd name="T88" fmla="*/ 46 w 118"/>
                  <a:gd name="T89" fmla="*/ 61 h 61"/>
                  <a:gd name="T90" fmla="*/ 41 w 118"/>
                  <a:gd name="T91" fmla="*/ 59 h 61"/>
                  <a:gd name="T92" fmla="*/ 29 w 118"/>
                  <a:gd name="T93" fmla="*/ 57 h 61"/>
                  <a:gd name="T94" fmla="*/ 24 w 118"/>
                  <a:gd name="T95" fmla="*/ 52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8"/>
                  <a:gd name="T145" fmla="*/ 0 h 61"/>
                  <a:gd name="T146" fmla="*/ 118 w 118"/>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8" h="61">
                    <a:moveTo>
                      <a:pt x="24" y="52"/>
                    </a:moveTo>
                    <a:lnTo>
                      <a:pt x="13" y="49"/>
                    </a:lnTo>
                    <a:lnTo>
                      <a:pt x="12" y="40"/>
                    </a:lnTo>
                    <a:lnTo>
                      <a:pt x="5" y="35"/>
                    </a:lnTo>
                    <a:lnTo>
                      <a:pt x="7" y="25"/>
                    </a:lnTo>
                    <a:lnTo>
                      <a:pt x="5" y="21"/>
                    </a:lnTo>
                    <a:lnTo>
                      <a:pt x="6" y="15"/>
                    </a:lnTo>
                    <a:lnTo>
                      <a:pt x="1" y="10"/>
                    </a:lnTo>
                    <a:lnTo>
                      <a:pt x="0" y="6"/>
                    </a:lnTo>
                    <a:lnTo>
                      <a:pt x="2" y="4"/>
                    </a:lnTo>
                    <a:lnTo>
                      <a:pt x="10" y="5"/>
                    </a:lnTo>
                    <a:lnTo>
                      <a:pt x="13" y="11"/>
                    </a:lnTo>
                    <a:lnTo>
                      <a:pt x="24" y="15"/>
                    </a:lnTo>
                    <a:lnTo>
                      <a:pt x="35" y="14"/>
                    </a:lnTo>
                    <a:lnTo>
                      <a:pt x="36" y="10"/>
                    </a:lnTo>
                    <a:lnTo>
                      <a:pt x="41" y="8"/>
                    </a:lnTo>
                    <a:lnTo>
                      <a:pt x="41" y="5"/>
                    </a:lnTo>
                    <a:lnTo>
                      <a:pt x="44" y="3"/>
                    </a:lnTo>
                    <a:lnTo>
                      <a:pt x="46" y="0"/>
                    </a:lnTo>
                    <a:lnTo>
                      <a:pt x="50" y="1"/>
                    </a:lnTo>
                    <a:lnTo>
                      <a:pt x="51" y="9"/>
                    </a:lnTo>
                    <a:lnTo>
                      <a:pt x="56" y="8"/>
                    </a:lnTo>
                    <a:lnTo>
                      <a:pt x="56" y="17"/>
                    </a:lnTo>
                    <a:lnTo>
                      <a:pt x="59" y="17"/>
                    </a:lnTo>
                    <a:lnTo>
                      <a:pt x="64" y="25"/>
                    </a:lnTo>
                    <a:lnTo>
                      <a:pt x="71" y="26"/>
                    </a:lnTo>
                    <a:lnTo>
                      <a:pt x="78" y="33"/>
                    </a:lnTo>
                    <a:lnTo>
                      <a:pt x="76" y="38"/>
                    </a:lnTo>
                    <a:lnTo>
                      <a:pt x="84" y="39"/>
                    </a:lnTo>
                    <a:lnTo>
                      <a:pt x="96" y="42"/>
                    </a:lnTo>
                    <a:lnTo>
                      <a:pt x="104" y="45"/>
                    </a:lnTo>
                    <a:lnTo>
                      <a:pt x="118" y="50"/>
                    </a:lnTo>
                    <a:lnTo>
                      <a:pt x="115" y="54"/>
                    </a:lnTo>
                    <a:lnTo>
                      <a:pt x="108" y="51"/>
                    </a:lnTo>
                    <a:lnTo>
                      <a:pt x="101" y="54"/>
                    </a:lnTo>
                    <a:lnTo>
                      <a:pt x="96" y="59"/>
                    </a:lnTo>
                    <a:lnTo>
                      <a:pt x="86" y="61"/>
                    </a:lnTo>
                    <a:lnTo>
                      <a:pt x="78" y="59"/>
                    </a:lnTo>
                    <a:lnTo>
                      <a:pt x="71" y="55"/>
                    </a:lnTo>
                    <a:lnTo>
                      <a:pt x="70" y="50"/>
                    </a:lnTo>
                    <a:lnTo>
                      <a:pt x="69" y="49"/>
                    </a:lnTo>
                    <a:lnTo>
                      <a:pt x="69" y="42"/>
                    </a:lnTo>
                    <a:lnTo>
                      <a:pt x="61" y="54"/>
                    </a:lnTo>
                    <a:lnTo>
                      <a:pt x="53" y="59"/>
                    </a:lnTo>
                    <a:lnTo>
                      <a:pt x="46" y="61"/>
                    </a:lnTo>
                    <a:lnTo>
                      <a:pt x="41" y="59"/>
                    </a:lnTo>
                    <a:lnTo>
                      <a:pt x="29" y="57"/>
                    </a:lnTo>
                    <a:lnTo>
                      <a:pt x="24" y="52"/>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19" name="Freeform 212">
                <a:extLst>
                  <a:ext uri="{FF2B5EF4-FFF2-40B4-BE49-F238E27FC236}">
                    <a16:creationId xmlns:a16="http://schemas.microsoft.com/office/drawing/2014/main" id="{56E62F94-5DD0-4F33-A03C-810FC6853CA0}"/>
                  </a:ext>
                </a:extLst>
              </p:cNvPr>
              <p:cNvSpPr>
                <a:spLocks noChangeAspect="1"/>
              </p:cNvSpPr>
              <p:nvPr/>
            </p:nvSpPr>
            <p:spPr bwMode="auto">
              <a:xfrm>
                <a:off x="1624" y="1338"/>
                <a:ext cx="43" cy="78"/>
              </a:xfrm>
              <a:custGeom>
                <a:avLst/>
                <a:gdLst>
                  <a:gd name="T0" fmla="*/ 3 w 43"/>
                  <a:gd name="T1" fmla="*/ 49 h 78"/>
                  <a:gd name="T2" fmla="*/ 8 w 43"/>
                  <a:gd name="T3" fmla="*/ 52 h 78"/>
                  <a:gd name="T4" fmla="*/ 20 w 43"/>
                  <a:gd name="T5" fmla="*/ 60 h 78"/>
                  <a:gd name="T6" fmla="*/ 27 w 43"/>
                  <a:gd name="T7" fmla="*/ 72 h 78"/>
                  <a:gd name="T8" fmla="*/ 36 w 43"/>
                  <a:gd name="T9" fmla="*/ 78 h 78"/>
                  <a:gd name="T10" fmla="*/ 37 w 43"/>
                  <a:gd name="T11" fmla="*/ 63 h 78"/>
                  <a:gd name="T12" fmla="*/ 43 w 43"/>
                  <a:gd name="T13" fmla="*/ 61 h 78"/>
                  <a:gd name="T14" fmla="*/ 39 w 43"/>
                  <a:gd name="T15" fmla="*/ 52 h 78"/>
                  <a:gd name="T16" fmla="*/ 28 w 43"/>
                  <a:gd name="T17" fmla="*/ 57 h 78"/>
                  <a:gd name="T18" fmla="*/ 23 w 43"/>
                  <a:gd name="T19" fmla="*/ 50 h 78"/>
                  <a:gd name="T20" fmla="*/ 26 w 43"/>
                  <a:gd name="T21" fmla="*/ 40 h 78"/>
                  <a:gd name="T22" fmla="*/ 33 w 43"/>
                  <a:gd name="T23" fmla="*/ 39 h 78"/>
                  <a:gd name="T24" fmla="*/ 32 w 43"/>
                  <a:gd name="T25" fmla="*/ 27 h 78"/>
                  <a:gd name="T26" fmla="*/ 28 w 43"/>
                  <a:gd name="T27" fmla="*/ 32 h 78"/>
                  <a:gd name="T28" fmla="*/ 23 w 43"/>
                  <a:gd name="T29" fmla="*/ 26 h 78"/>
                  <a:gd name="T30" fmla="*/ 19 w 43"/>
                  <a:gd name="T31" fmla="*/ 20 h 78"/>
                  <a:gd name="T32" fmla="*/ 14 w 43"/>
                  <a:gd name="T33" fmla="*/ 18 h 78"/>
                  <a:gd name="T34" fmla="*/ 10 w 43"/>
                  <a:gd name="T35" fmla="*/ 11 h 78"/>
                  <a:gd name="T36" fmla="*/ 5 w 43"/>
                  <a:gd name="T37" fmla="*/ 0 h 78"/>
                  <a:gd name="T38" fmla="*/ 0 w 43"/>
                  <a:gd name="T39" fmla="*/ 4 h 78"/>
                  <a:gd name="T40" fmla="*/ 0 w 43"/>
                  <a:gd name="T41" fmla="*/ 16 h 78"/>
                  <a:gd name="T42" fmla="*/ 6 w 43"/>
                  <a:gd name="T43" fmla="*/ 21 h 78"/>
                  <a:gd name="T44" fmla="*/ 4 w 43"/>
                  <a:gd name="T45" fmla="*/ 28 h 78"/>
                  <a:gd name="T46" fmla="*/ 6 w 43"/>
                  <a:gd name="T47" fmla="*/ 33 h 78"/>
                  <a:gd name="T48" fmla="*/ 6 w 43"/>
                  <a:gd name="T49" fmla="*/ 38 h 78"/>
                  <a:gd name="T50" fmla="*/ 10 w 43"/>
                  <a:gd name="T51" fmla="*/ 43 h 78"/>
                  <a:gd name="T52" fmla="*/ 8 w 43"/>
                  <a:gd name="T53" fmla="*/ 49 h 78"/>
                  <a:gd name="T54" fmla="*/ 3 w 43"/>
                  <a:gd name="T55" fmla="*/ 49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
                  <a:gd name="T85" fmla="*/ 0 h 78"/>
                  <a:gd name="T86" fmla="*/ 43 w 43"/>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 h="78">
                    <a:moveTo>
                      <a:pt x="3" y="49"/>
                    </a:moveTo>
                    <a:lnTo>
                      <a:pt x="8" y="52"/>
                    </a:lnTo>
                    <a:lnTo>
                      <a:pt x="20" y="60"/>
                    </a:lnTo>
                    <a:lnTo>
                      <a:pt x="27" y="72"/>
                    </a:lnTo>
                    <a:lnTo>
                      <a:pt x="36" y="78"/>
                    </a:lnTo>
                    <a:lnTo>
                      <a:pt x="37" y="63"/>
                    </a:lnTo>
                    <a:lnTo>
                      <a:pt x="43" y="61"/>
                    </a:lnTo>
                    <a:lnTo>
                      <a:pt x="39" y="52"/>
                    </a:lnTo>
                    <a:lnTo>
                      <a:pt x="28" y="57"/>
                    </a:lnTo>
                    <a:lnTo>
                      <a:pt x="23" y="50"/>
                    </a:lnTo>
                    <a:lnTo>
                      <a:pt x="26" y="40"/>
                    </a:lnTo>
                    <a:lnTo>
                      <a:pt x="33" y="39"/>
                    </a:lnTo>
                    <a:lnTo>
                      <a:pt x="32" y="27"/>
                    </a:lnTo>
                    <a:lnTo>
                      <a:pt x="28" y="32"/>
                    </a:lnTo>
                    <a:lnTo>
                      <a:pt x="23" y="26"/>
                    </a:lnTo>
                    <a:lnTo>
                      <a:pt x="19" y="20"/>
                    </a:lnTo>
                    <a:lnTo>
                      <a:pt x="14" y="18"/>
                    </a:lnTo>
                    <a:lnTo>
                      <a:pt x="10" y="11"/>
                    </a:lnTo>
                    <a:lnTo>
                      <a:pt x="5" y="0"/>
                    </a:lnTo>
                    <a:lnTo>
                      <a:pt x="0" y="4"/>
                    </a:lnTo>
                    <a:lnTo>
                      <a:pt x="0" y="16"/>
                    </a:lnTo>
                    <a:lnTo>
                      <a:pt x="6" y="21"/>
                    </a:lnTo>
                    <a:lnTo>
                      <a:pt x="4" y="28"/>
                    </a:lnTo>
                    <a:lnTo>
                      <a:pt x="6" y="33"/>
                    </a:lnTo>
                    <a:lnTo>
                      <a:pt x="6" y="38"/>
                    </a:lnTo>
                    <a:lnTo>
                      <a:pt x="10" y="43"/>
                    </a:lnTo>
                    <a:lnTo>
                      <a:pt x="8" y="49"/>
                    </a:lnTo>
                    <a:lnTo>
                      <a:pt x="3" y="49"/>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20" name="Freeform 213">
                <a:extLst>
                  <a:ext uri="{FF2B5EF4-FFF2-40B4-BE49-F238E27FC236}">
                    <a16:creationId xmlns:a16="http://schemas.microsoft.com/office/drawing/2014/main" id="{2AD7BF05-F587-4393-B75A-60444E437395}"/>
                  </a:ext>
                </a:extLst>
              </p:cNvPr>
              <p:cNvSpPr>
                <a:spLocks noChangeAspect="1"/>
              </p:cNvSpPr>
              <p:nvPr/>
            </p:nvSpPr>
            <p:spPr bwMode="auto">
              <a:xfrm>
                <a:off x="1472" y="1325"/>
                <a:ext cx="44" cy="74"/>
              </a:xfrm>
              <a:custGeom>
                <a:avLst/>
                <a:gdLst>
                  <a:gd name="T0" fmla="*/ 12 w 44"/>
                  <a:gd name="T1" fmla="*/ 2 h 74"/>
                  <a:gd name="T2" fmla="*/ 8 w 44"/>
                  <a:gd name="T3" fmla="*/ 7 h 74"/>
                  <a:gd name="T4" fmla="*/ 3 w 44"/>
                  <a:gd name="T5" fmla="*/ 5 h 74"/>
                  <a:gd name="T6" fmla="*/ 2 w 44"/>
                  <a:gd name="T7" fmla="*/ 12 h 74"/>
                  <a:gd name="T8" fmla="*/ 0 w 44"/>
                  <a:gd name="T9" fmla="*/ 18 h 74"/>
                  <a:gd name="T10" fmla="*/ 8 w 44"/>
                  <a:gd name="T11" fmla="*/ 22 h 74"/>
                  <a:gd name="T12" fmla="*/ 10 w 44"/>
                  <a:gd name="T13" fmla="*/ 33 h 74"/>
                  <a:gd name="T14" fmla="*/ 18 w 44"/>
                  <a:gd name="T15" fmla="*/ 37 h 74"/>
                  <a:gd name="T16" fmla="*/ 24 w 44"/>
                  <a:gd name="T17" fmla="*/ 46 h 74"/>
                  <a:gd name="T18" fmla="*/ 25 w 44"/>
                  <a:gd name="T19" fmla="*/ 51 h 74"/>
                  <a:gd name="T20" fmla="*/ 18 w 44"/>
                  <a:gd name="T21" fmla="*/ 58 h 74"/>
                  <a:gd name="T22" fmla="*/ 12 w 44"/>
                  <a:gd name="T23" fmla="*/ 57 h 74"/>
                  <a:gd name="T24" fmla="*/ 4 w 44"/>
                  <a:gd name="T25" fmla="*/ 60 h 74"/>
                  <a:gd name="T26" fmla="*/ 4 w 44"/>
                  <a:gd name="T27" fmla="*/ 64 h 74"/>
                  <a:gd name="T28" fmla="*/ 6 w 44"/>
                  <a:gd name="T29" fmla="*/ 71 h 74"/>
                  <a:gd name="T30" fmla="*/ 13 w 44"/>
                  <a:gd name="T31" fmla="*/ 71 h 74"/>
                  <a:gd name="T32" fmla="*/ 20 w 44"/>
                  <a:gd name="T33" fmla="*/ 65 h 74"/>
                  <a:gd name="T34" fmla="*/ 19 w 44"/>
                  <a:gd name="T35" fmla="*/ 70 h 74"/>
                  <a:gd name="T36" fmla="*/ 26 w 44"/>
                  <a:gd name="T37" fmla="*/ 71 h 74"/>
                  <a:gd name="T38" fmla="*/ 26 w 44"/>
                  <a:gd name="T39" fmla="*/ 58 h 74"/>
                  <a:gd name="T40" fmla="*/ 31 w 44"/>
                  <a:gd name="T41" fmla="*/ 58 h 74"/>
                  <a:gd name="T42" fmla="*/ 36 w 44"/>
                  <a:gd name="T43" fmla="*/ 50 h 74"/>
                  <a:gd name="T44" fmla="*/ 30 w 44"/>
                  <a:gd name="T45" fmla="*/ 42 h 74"/>
                  <a:gd name="T46" fmla="*/ 29 w 44"/>
                  <a:gd name="T47" fmla="*/ 36 h 74"/>
                  <a:gd name="T48" fmla="*/ 35 w 44"/>
                  <a:gd name="T49" fmla="*/ 34 h 74"/>
                  <a:gd name="T50" fmla="*/ 43 w 44"/>
                  <a:gd name="T51" fmla="*/ 39 h 74"/>
                  <a:gd name="T52" fmla="*/ 42 w 44"/>
                  <a:gd name="T53" fmla="*/ 25 h 74"/>
                  <a:gd name="T54" fmla="*/ 38 w 44"/>
                  <a:gd name="T55" fmla="*/ 22 h 74"/>
                  <a:gd name="T56" fmla="*/ 35 w 44"/>
                  <a:gd name="T57" fmla="*/ 28 h 74"/>
                  <a:gd name="T58" fmla="*/ 25 w 44"/>
                  <a:gd name="T59" fmla="*/ 30 h 74"/>
                  <a:gd name="T60" fmla="*/ 23 w 44"/>
                  <a:gd name="T61" fmla="*/ 20 h 74"/>
                  <a:gd name="T62" fmla="*/ 15 w 44"/>
                  <a:gd name="T63" fmla="*/ 23 h 74"/>
                  <a:gd name="T64" fmla="*/ 13 w 44"/>
                  <a:gd name="T65" fmla="*/ 17 h 74"/>
                  <a:gd name="T66" fmla="*/ 10 w 44"/>
                  <a:gd name="T67" fmla="*/ 13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74"/>
                  <a:gd name="T104" fmla="*/ 44 w 44"/>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74">
                    <a:moveTo>
                      <a:pt x="14" y="0"/>
                    </a:moveTo>
                    <a:lnTo>
                      <a:pt x="12" y="2"/>
                    </a:lnTo>
                    <a:lnTo>
                      <a:pt x="10" y="6"/>
                    </a:lnTo>
                    <a:lnTo>
                      <a:pt x="8" y="7"/>
                    </a:lnTo>
                    <a:lnTo>
                      <a:pt x="6" y="3"/>
                    </a:lnTo>
                    <a:lnTo>
                      <a:pt x="3" y="5"/>
                    </a:lnTo>
                    <a:lnTo>
                      <a:pt x="2" y="8"/>
                    </a:lnTo>
                    <a:lnTo>
                      <a:pt x="2" y="12"/>
                    </a:lnTo>
                    <a:lnTo>
                      <a:pt x="0" y="13"/>
                    </a:lnTo>
                    <a:lnTo>
                      <a:pt x="0" y="18"/>
                    </a:lnTo>
                    <a:lnTo>
                      <a:pt x="7" y="17"/>
                    </a:lnTo>
                    <a:lnTo>
                      <a:pt x="8" y="22"/>
                    </a:lnTo>
                    <a:lnTo>
                      <a:pt x="13" y="31"/>
                    </a:lnTo>
                    <a:lnTo>
                      <a:pt x="10" y="33"/>
                    </a:lnTo>
                    <a:lnTo>
                      <a:pt x="12" y="36"/>
                    </a:lnTo>
                    <a:lnTo>
                      <a:pt x="18" y="37"/>
                    </a:lnTo>
                    <a:lnTo>
                      <a:pt x="20" y="43"/>
                    </a:lnTo>
                    <a:lnTo>
                      <a:pt x="24" y="46"/>
                    </a:lnTo>
                    <a:lnTo>
                      <a:pt x="24" y="48"/>
                    </a:lnTo>
                    <a:lnTo>
                      <a:pt x="25" y="51"/>
                    </a:lnTo>
                    <a:lnTo>
                      <a:pt x="20" y="57"/>
                    </a:lnTo>
                    <a:lnTo>
                      <a:pt x="18" y="58"/>
                    </a:lnTo>
                    <a:lnTo>
                      <a:pt x="15" y="60"/>
                    </a:lnTo>
                    <a:lnTo>
                      <a:pt x="12" y="57"/>
                    </a:lnTo>
                    <a:lnTo>
                      <a:pt x="8" y="60"/>
                    </a:lnTo>
                    <a:lnTo>
                      <a:pt x="4" y="60"/>
                    </a:lnTo>
                    <a:lnTo>
                      <a:pt x="3" y="63"/>
                    </a:lnTo>
                    <a:lnTo>
                      <a:pt x="4" y="64"/>
                    </a:lnTo>
                    <a:lnTo>
                      <a:pt x="3" y="71"/>
                    </a:lnTo>
                    <a:lnTo>
                      <a:pt x="6" y="71"/>
                    </a:lnTo>
                    <a:lnTo>
                      <a:pt x="9" y="68"/>
                    </a:lnTo>
                    <a:lnTo>
                      <a:pt x="13" y="71"/>
                    </a:lnTo>
                    <a:lnTo>
                      <a:pt x="14" y="67"/>
                    </a:lnTo>
                    <a:lnTo>
                      <a:pt x="20" y="65"/>
                    </a:lnTo>
                    <a:lnTo>
                      <a:pt x="23" y="67"/>
                    </a:lnTo>
                    <a:lnTo>
                      <a:pt x="19" y="70"/>
                    </a:lnTo>
                    <a:lnTo>
                      <a:pt x="23" y="74"/>
                    </a:lnTo>
                    <a:lnTo>
                      <a:pt x="26" y="71"/>
                    </a:lnTo>
                    <a:lnTo>
                      <a:pt x="26" y="63"/>
                    </a:lnTo>
                    <a:lnTo>
                      <a:pt x="26" y="58"/>
                    </a:lnTo>
                    <a:lnTo>
                      <a:pt x="27" y="57"/>
                    </a:lnTo>
                    <a:lnTo>
                      <a:pt x="31" y="58"/>
                    </a:lnTo>
                    <a:lnTo>
                      <a:pt x="34" y="58"/>
                    </a:lnTo>
                    <a:lnTo>
                      <a:pt x="36" y="50"/>
                    </a:lnTo>
                    <a:lnTo>
                      <a:pt x="38" y="45"/>
                    </a:lnTo>
                    <a:lnTo>
                      <a:pt x="30" y="42"/>
                    </a:lnTo>
                    <a:lnTo>
                      <a:pt x="37" y="39"/>
                    </a:lnTo>
                    <a:lnTo>
                      <a:pt x="29" y="36"/>
                    </a:lnTo>
                    <a:lnTo>
                      <a:pt x="32" y="31"/>
                    </a:lnTo>
                    <a:lnTo>
                      <a:pt x="35" y="34"/>
                    </a:lnTo>
                    <a:lnTo>
                      <a:pt x="37" y="34"/>
                    </a:lnTo>
                    <a:lnTo>
                      <a:pt x="43" y="39"/>
                    </a:lnTo>
                    <a:lnTo>
                      <a:pt x="44" y="29"/>
                    </a:lnTo>
                    <a:lnTo>
                      <a:pt x="42" y="25"/>
                    </a:lnTo>
                    <a:lnTo>
                      <a:pt x="40" y="24"/>
                    </a:lnTo>
                    <a:lnTo>
                      <a:pt x="38" y="22"/>
                    </a:lnTo>
                    <a:lnTo>
                      <a:pt x="35" y="25"/>
                    </a:lnTo>
                    <a:lnTo>
                      <a:pt x="35" y="28"/>
                    </a:lnTo>
                    <a:lnTo>
                      <a:pt x="27" y="28"/>
                    </a:lnTo>
                    <a:lnTo>
                      <a:pt x="25" y="30"/>
                    </a:lnTo>
                    <a:lnTo>
                      <a:pt x="25" y="25"/>
                    </a:lnTo>
                    <a:lnTo>
                      <a:pt x="23" y="20"/>
                    </a:lnTo>
                    <a:lnTo>
                      <a:pt x="19" y="20"/>
                    </a:lnTo>
                    <a:lnTo>
                      <a:pt x="15" y="23"/>
                    </a:lnTo>
                    <a:lnTo>
                      <a:pt x="17" y="18"/>
                    </a:lnTo>
                    <a:lnTo>
                      <a:pt x="13" y="17"/>
                    </a:lnTo>
                    <a:lnTo>
                      <a:pt x="14" y="13"/>
                    </a:lnTo>
                    <a:lnTo>
                      <a:pt x="10" y="13"/>
                    </a:lnTo>
                    <a:lnTo>
                      <a:pt x="14"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21" name="Freeform 214">
                <a:extLst>
                  <a:ext uri="{FF2B5EF4-FFF2-40B4-BE49-F238E27FC236}">
                    <a16:creationId xmlns:a16="http://schemas.microsoft.com/office/drawing/2014/main" id="{BBD10395-1321-452E-BB03-FA725310B0C9}"/>
                  </a:ext>
                </a:extLst>
              </p:cNvPr>
              <p:cNvSpPr>
                <a:spLocks noChangeAspect="1"/>
              </p:cNvSpPr>
              <p:nvPr/>
            </p:nvSpPr>
            <p:spPr bwMode="auto">
              <a:xfrm>
                <a:off x="1418" y="1205"/>
                <a:ext cx="72" cy="58"/>
              </a:xfrm>
              <a:custGeom>
                <a:avLst/>
                <a:gdLst>
                  <a:gd name="T0" fmla="*/ 66 w 72"/>
                  <a:gd name="T1" fmla="*/ 0 h 58"/>
                  <a:gd name="T2" fmla="*/ 57 w 72"/>
                  <a:gd name="T3" fmla="*/ 7 h 58"/>
                  <a:gd name="T4" fmla="*/ 51 w 72"/>
                  <a:gd name="T5" fmla="*/ 7 h 58"/>
                  <a:gd name="T6" fmla="*/ 46 w 72"/>
                  <a:gd name="T7" fmla="*/ 4 h 58"/>
                  <a:gd name="T8" fmla="*/ 46 w 72"/>
                  <a:gd name="T9" fmla="*/ 7 h 58"/>
                  <a:gd name="T10" fmla="*/ 40 w 72"/>
                  <a:gd name="T11" fmla="*/ 13 h 58"/>
                  <a:gd name="T12" fmla="*/ 33 w 72"/>
                  <a:gd name="T13" fmla="*/ 17 h 58"/>
                  <a:gd name="T14" fmla="*/ 32 w 72"/>
                  <a:gd name="T15" fmla="*/ 20 h 58"/>
                  <a:gd name="T16" fmla="*/ 35 w 72"/>
                  <a:gd name="T17" fmla="*/ 20 h 58"/>
                  <a:gd name="T18" fmla="*/ 35 w 72"/>
                  <a:gd name="T19" fmla="*/ 23 h 58"/>
                  <a:gd name="T20" fmla="*/ 26 w 72"/>
                  <a:gd name="T21" fmla="*/ 29 h 58"/>
                  <a:gd name="T22" fmla="*/ 22 w 72"/>
                  <a:gd name="T23" fmla="*/ 35 h 58"/>
                  <a:gd name="T24" fmla="*/ 16 w 72"/>
                  <a:gd name="T25" fmla="*/ 36 h 58"/>
                  <a:gd name="T26" fmla="*/ 18 w 72"/>
                  <a:gd name="T27" fmla="*/ 40 h 58"/>
                  <a:gd name="T28" fmla="*/ 7 w 72"/>
                  <a:gd name="T29" fmla="*/ 46 h 58"/>
                  <a:gd name="T30" fmla="*/ 4 w 72"/>
                  <a:gd name="T31" fmla="*/ 49 h 58"/>
                  <a:gd name="T32" fmla="*/ 5 w 72"/>
                  <a:gd name="T33" fmla="*/ 51 h 58"/>
                  <a:gd name="T34" fmla="*/ 0 w 72"/>
                  <a:gd name="T35" fmla="*/ 53 h 58"/>
                  <a:gd name="T36" fmla="*/ 0 w 72"/>
                  <a:gd name="T37" fmla="*/ 54 h 58"/>
                  <a:gd name="T38" fmla="*/ 5 w 72"/>
                  <a:gd name="T39" fmla="*/ 58 h 58"/>
                  <a:gd name="T40" fmla="*/ 9 w 72"/>
                  <a:gd name="T41" fmla="*/ 57 h 58"/>
                  <a:gd name="T42" fmla="*/ 10 w 72"/>
                  <a:gd name="T43" fmla="*/ 52 h 58"/>
                  <a:gd name="T44" fmla="*/ 17 w 72"/>
                  <a:gd name="T45" fmla="*/ 48 h 58"/>
                  <a:gd name="T46" fmla="*/ 21 w 72"/>
                  <a:gd name="T47" fmla="*/ 48 h 58"/>
                  <a:gd name="T48" fmla="*/ 29 w 72"/>
                  <a:gd name="T49" fmla="*/ 44 h 58"/>
                  <a:gd name="T50" fmla="*/ 32 w 72"/>
                  <a:gd name="T51" fmla="*/ 46 h 58"/>
                  <a:gd name="T52" fmla="*/ 38 w 72"/>
                  <a:gd name="T53" fmla="*/ 47 h 58"/>
                  <a:gd name="T54" fmla="*/ 46 w 72"/>
                  <a:gd name="T55" fmla="*/ 44 h 58"/>
                  <a:gd name="T56" fmla="*/ 43 w 72"/>
                  <a:gd name="T57" fmla="*/ 40 h 58"/>
                  <a:gd name="T58" fmla="*/ 43 w 72"/>
                  <a:gd name="T59" fmla="*/ 37 h 58"/>
                  <a:gd name="T60" fmla="*/ 35 w 72"/>
                  <a:gd name="T61" fmla="*/ 35 h 58"/>
                  <a:gd name="T62" fmla="*/ 38 w 72"/>
                  <a:gd name="T63" fmla="*/ 30 h 58"/>
                  <a:gd name="T64" fmla="*/ 45 w 72"/>
                  <a:gd name="T65" fmla="*/ 30 h 58"/>
                  <a:gd name="T66" fmla="*/ 47 w 72"/>
                  <a:gd name="T67" fmla="*/ 31 h 58"/>
                  <a:gd name="T68" fmla="*/ 52 w 72"/>
                  <a:gd name="T69" fmla="*/ 30 h 58"/>
                  <a:gd name="T70" fmla="*/ 50 w 72"/>
                  <a:gd name="T71" fmla="*/ 36 h 58"/>
                  <a:gd name="T72" fmla="*/ 52 w 72"/>
                  <a:gd name="T73" fmla="*/ 40 h 58"/>
                  <a:gd name="T74" fmla="*/ 55 w 72"/>
                  <a:gd name="T75" fmla="*/ 36 h 58"/>
                  <a:gd name="T76" fmla="*/ 61 w 72"/>
                  <a:gd name="T77" fmla="*/ 36 h 58"/>
                  <a:gd name="T78" fmla="*/ 72 w 72"/>
                  <a:gd name="T79" fmla="*/ 30 h 58"/>
                  <a:gd name="T80" fmla="*/ 68 w 72"/>
                  <a:gd name="T81" fmla="*/ 27 h 58"/>
                  <a:gd name="T82" fmla="*/ 69 w 72"/>
                  <a:gd name="T83" fmla="*/ 25 h 58"/>
                  <a:gd name="T84" fmla="*/ 69 w 72"/>
                  <a:gd name="T85" fmla="*/ 23 h 58"/>
                  <a:gd name="T86" fmla="*/ 66 w 72"/>
                  <a:gd name="T87" fmla="*/ 21 h 58"/>
                  <a:gd name="T88" fmla="*/ 66 w 72"/>
                  <a:gd name="T89" fmla="*/ 15 h 58"/>
                  <a:gd name="T90" fmla="*/ 69 w 72"/>
                  <a:gd name="T91" fmla="*/ 13 h 58"/>
                  <a:gd name="T92" fmla="*/ 67 w 72"/>
                  <a:gd name="T93" fmla="*/ 10 h 58"/>
                  <a:gd name="T94" fmla="*/ 71 w 72"/>
                  <a:gd name="T95" fmla="*/ 8 h 58"/>
                  <a:gd name="T96" fmla="*/ 69 w 72"/>
                  <a:gd name="T97" fmla="*/ 6 h 58"/>
                  <a:gd name="T98" fmla="*/ 72 w 72"/>
                  <a:gd name="T99" fmla="*/ 1 h 58"/>
                  <a:gd name="T100" fmla="*/ 66 w 72"/>
                  <a:gd name="T101" fmla="*/ 0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58"/>
                  <a:gd name="T155" fmla="*/ 72 w 72"/>
                  <a:gd name="T156" fmla="*/ 58 h 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58">
                    <a:moveTo>
                      <a:pt x="66" y="0"/>
                    </a:moveTo>
                    <a:lnTo>
                      <a:pt x="57" y="7"/>
                    </a:lnTo>
                    <a:lnTo>
                      <a:pt x="51" y="7"/>
                    </a:lnTo>
                    <a:lnTo>
                      <a:pt x="46" y="4"/>
                    </a:lnTo>
                    <a:lnTo>
                      <a:pt x="46" y="7"/>
                    </a:lnTo>
                    <a:lnTo>
                      <a:pt x="40" y="13"/>
                    </a:lnTo>
                    <a:lnTo>
                      <a:pt x="33" y="17"/>
                    </a:lnTo>
                    <a:lnTo>
                      <a:pt x="32" y="20"/>
                    </a:lnTo>
                    <a:lnTo>
                      <a:pt x="35" y="20"/>
                    </a:lnTo>
                    <a:lnTo>
                      <a:pt x="35" y="23"/>
                    </a:lnTo>
                    <a:lnTo>
                      <a:pt x="26" y="29"/>
                    </a:lnTo>
                    <a:lnTo>
                      <a:pt x="22" y="35"/>
                    </a:lnTo>
                    <a:lnTo>
                      <a:pt x="16" y="36"/>
                    </a:lnTo>
                    <a:lnTo>
                      <a:pt x="18" y="40"/>
                    </a:lnTo>
                    <a:lnTo>
                      <a:pt x="7" y="46"/>
                    </a:lnTo>
                    <a:lnTo>
                      <a:pt x="4" y="49"/>
                    </a:lnTo>
                    <a:lnTo>
                      <a:pt x="5" y="51"/>
                    </a:lnTo>
                    <a:lnTo>
                      <a:pt x="0" y="53"/>
                    </a:lnTo>
                    <a:lnTo>
                      <a:pt x="0" y="54"/>
                    </a:lnTo>
                    <a:lnTo>
                      <a:pt x="5" y="58"/>
                    </a:lnTo>
                    <a:lnTo>
                      <a:pt x="9" y="57"/>
                    </a:lnTo>
                    <a:lnTo>
                      <a:pt x="10" y="52"/>
                    </a:lnTo>
                    <a:lnTo>
                      <a:pt x="17" y="48"/>
                    </a:lnTo>
                    <a:lnTo>
                      <a:pt x="21" y="48"/>
                    </a:lnTo>
                    <a:lnTo>
                      <a:pt x="29" y="44"/>
                    </a:lnTo>
                    <a:lnTo>
                      <a:pt x="32" y="46"/>
                    </a:lnTo>
                    <a:lnTo>
                      <a:pt x="38" y="47"/>
                    </a:lnTo>
                    <a:lnTo>
                      <a:pt x="46" y="44"/>
                    </a:lnTo>
                    <a:lnTo>
                      <a:pt x="43" y="40"/>
                    </a:lnTo>
                    <a:lnTo>
                      <a:pt x="43" y="37"/>
                    </a:lnTo>
                    <a:lnTo>
                      <a:pt x="35" y="35"/>
                    </a:lnTo>
                    <a:lnTo>
                      <a:pt x="38" y="30"/>
                    </a:lnTo>
                    <a:lnTo>
                      <a:pt x="45" y="30"/>
                    </a:lnTo>
                    <a:lnTo>
                      <a:pt x="47" y="31"/>
                    </a:lnTo>
                    <a:lnTo>
                      <a:pt x="52" y="30"/>
                    </a:lnTo>
                    <a:lnTo>
                      <a:pt x="50" y="36"/>
                    </a:lnTo>
                    <a:lnTo>
                      <a:pt x="52" y="40"/>
                    </a:lnTo>
                    <a:lnTo>
                      <a:pt x="55" y="36"/>
                    </a:lnTo>
                    <a:lnTo>
                      <a:pt x="61" y="36"/>
                    </a:lnTo>
                    <a:lnTo>
                      <a:pt x="72" y="30"/>
                    </a:lnTo>
                    <a:lnTo>
                      <a:pt x="68" y="27"/>
                    </a:lnTo>
                    <a:lnTo>
                      <a:pt x="69" y="25"/>
                    </a:lnTo>
                    <a:lnTo>
                      <a:pt x="69" y="23"/>
                    </a:lnTo>
                    <a:lnTo>
                      <a:pt x="66" y="21"/>
                    </a:lnTo>
                    <a:lnTo>
                      <a:pt x="66" y="15"/>
                    </a:lnTo>
                    <a:lnTo>
                      <a:pt x="69" y="13"/>
                    </a:lnTo>
                    <a:lnTo>
                      <a:pt x="67" y="10"/>
                    </a:lnTo>
                    <a:lnTo>
                      <a:pt x="71" y="8"/>
                    </a:lnTo>
                    <a:lnTo>
                      <a:pt x="69" y="6"/>
                    </a:lnTo>
                    <a:lnTo>
                      <a:pt x="72" y="1"/>
                    </a:lnTo>
                    <a:lnTo>
                      <a:pt x="6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22" name="Freeform 215">
                <a:extLst>
                  <a:ext uri="{FF2B5EF4-FFF2-40B4-BE49-F238E27FC236}">
                    <a16:creationId xmlns:a16="http://schemas.microsoft.com/office/drawing/2014/main" id="{012F247D-EEE6-45AB-84BB-4D43B7BBA300}"/>
                  </a:ext>
                </a:extLst>
              </p:cNvPr>
              <p:cNvSpPr>
                <a:spLocks noChangeAspect="1"/>
              </p:cNvSpPr>
              <p:nvPr/>
            </p:nvSpPr>
            <p:spPr bwMode="auto">
              <a:xfrm>
                <a:off x="1487" y="1451"/>
                <a:ext cx="59" cy="22"/>
              </a:xfrm>
              <a:custGeom>
                <a:avLst/>
                <a:gdLst>
                  <a:gd name="T0" fmla="*/ 54 w 59"/>
                  <a:gd name="T1" fmla="*/ 0 h 22"/>
                  <a:gd name="T2" fmla="*/ 49 w 59"/>
                  <a:gd name="T3" fmla="*/ 4 h 22"/>
                  <a:gd name="T4" fmla="*/ 44 w 59"/>
                  <a:gd name="T5" fmla="*/ 7 h 22"/>
                  <a:gd name="T6" fmla="*/ 44 w 59"/>
                  <a:gd name="T7" fmla="*/ 10 h 22"/>
                  <a:gd name="T8" fmla="*/ 49 w 59"/>
                  <a:gd name="T9" fmla="*/ 12 h 22"/>
                  <a:gd name="T10" fmla="*/ 49 w 59"/>
                  <a:gd name="T11" fmla="*/ 15 h 22"/>
                  <a:gd name="T12" fmla="*/ 39 w 59"/>
                  <a:gd name="T13" fmla="*/ 13 h 22"/>
                  <a:gd name="T14" fmla="*/ 33 w 59"/>
                  <a:gd name="T15" fmla="*/ 7 h 22"/>
                  <a:gd name="T16" fmla="*/ 27 w 59"/>
                  <a:gd name="T17" fmla="*/ 6 h 22"/>
                  <a:gd name="T18" fmla="*/ 22 w 59"/>
                  <a:gd name="T19" fmla="*/ 6 h 22"/>
                  <a:gd name="T20" fmla="*/ 20 w 59"/>
                  <a:gd name="T21" fmla="*/ 5 h 22"/>
                  <a:gd name="T22" fmla="*/ 16 w 59"/>
                  <a:gd name="T23" fmla="*/ 6 h 22"/>
                  <a:gd name="T24" fmla="*/ 12 w 59"/>
                  <a:gd name="T25" fmla="*/ 4 h 22"/>
                  <a:gd name="T26" fmla="*/ 10 w 59"/>
                  <a:gd name="T27" fmla="*/ 6 h 22"/>
                  <a:gd name="T28" fmla="*/ 3 w 59"/>
                  <a:gd name="T29" fmla="*/ 7 h 22"/>
                  <a:gd name="T30" fmla="*/ 0 w 59"/>
                  <a:gd name="T31" fmla="*/ 6 h 22"/>
                  <a:gd name="T32" fmla="*/ 0 w 59"/>
                  <a:gd name="T33" fmla="*/ 11 h 22"/>
                  <a:gd name="T34" fmla="*/ 8 w 59"/>
                  <a:gd name="T35" fmla="*/ 9 h 22"/>
                  <a:gd name="T36" fmla="*/ 11 w 59"/>
                  <a:gd name="T37" fmla="*/ 11 h 22"/>
                  <a:gd name="T38" fmla="*/ 22 w 59"/>
                  <a:gd name="T39" fmla="*/ 10 h 22"/>
                  <a:gd name="T40" fmla="*/ 35 w 59"/>
                  <a:gd name="T41" fmla="*/ 13 h 22"/>
                  <a:gd name="T42" fmla="*/ 46 w 59"/>
                  <a:gd name="T43" fmla="*/ 22 h 22"/>
                  <a:gd name="T44" fmla="*/ 56 w 59"/>
                  <a:gd name="T45" fmla="*/ 19 h 22"/>
                  <a:gd name="T46" fmla="*/ 54 w 59"/>
                  <a:gd name="T47" fmla="*/ 16 h 22"/>
                  <a:gd name="T48" fmla="*/ 55 w 59"/>
                  <a:gd name="T49" fmla="*/ 9 h 22"/>
                  <a:gd name="T50" fmla="*/ 57 w 59"/>
                  <a:gd name="T51" fmla="*/ 7 h 22"/>
                  <a:gd name="T52" fmla="*/ 59 w 59"/>
                  <a:gd name="T53" fmla="*/ 4 h 22"/>
                  <a:gd name="T54" fmla="*/ 54 w 59"/>
                  <a:gd name="T55" fmla="*/ 0 h 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9"/>
                  <a:gd name="T85" fmla="*/ 0 h 22"/>
                  <a:gd name="T86" fmla="*/ 59 w 59"/>
                  <a:gd name="T87" fmla="*/ 22 h 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9" h="22">
                    <a:moveTo>
                      <a:pt x="54" y="0"/>
                    </a:moveTo>
                    <a:lnTo>
                      <a:pt x="49" y="4"/>
                    </a:lnTo>
                    <a:lnTo>
                      <a:pt x="44" y="7"/>
                    </a:lnTo>
                    <a:lnTo>
                      <a:pt x="44" y="10"/>
                    </a:lnTo>
                    <a:lnTo>
                      <a:pt x="49" y="12"/>
                    </a:lnTo>
                    <a:lnTo>
                      <a:pt x="49" y="15"/>
                    </a:lnTo>
                    <a:lnTo>
                      <a:pt x="39" y="13"/>
                    </a:lnTo>
                    <a:lnTo>
                      <a:pt x="33" y="7"/>
                    </a:lnTo>
                    <a:lnTo>
                      <a:pt x="27" y="6"/>
                    </a:lnTo>
                    <a:lnTo>
                      <a:pt x="22" y="6"/>
                    </a:lnTo>
                    <a:lnTo>
                      <a:pt x="20" y="5"/>
                    </a:lnTo>
                    <a:lnTo>
                      <a:pt x="16" y="6"/>
                    </a:lnTo>
                    <a:lnTo>
                      <a:pt x="12" y="4"/>
                    </a:lnTo>
                    <a:lnTo>
                      <a:pt x="10" y="6"/>
                    </a:lnTo>
                    <a:lnTo>
                      <a:pt x="3" y="7"/>
                    </a:lnTo>
                    <a:lnTo>
                      <a:pt x="0" y="6"/>
                    </a:lnTo>
                    <a:lnTo>
                      <a:pt x="0" y="11"/>
                    </a:lnTo>
                    <a:lnTo>
                      <a:pt x="8" y="9"/>
                    </a:lnTo>
                    <a:lnTo>
                      <a:pt x="11" y="11"/>
                    </a:lnTo>
                    <a:lnTo>
                      <a:pt x="22" y="10"/>
                    </a:lnTo>
                    <a:lnTo>
                      <a:pt x="35" y="13"/>
                    </a:lnTo>
                    <a:lnTo>
                      <a:pt x="46" y="22"/>
                    </a:lnTo>
                    <a:lnTo>
                      <a:pt x="56" y="19"/>
                    </a:lnTo>
                    <a:lnTo>
                      <a:pt x="54" y="16"/>
                    </a:lnTo>
                    <a:lnTo>
                      <a:pt x="55" y="9"/>
                    </a:lnTo>
                    <a:lnTo>
                      <a:pt x="57" y="7"/>
                    </a:lnTo>
                    <a:lnTo>
                      <a:pt x="59" y="4"/>
                    </a:lnTo>
                    <a:lnTo>
                      <a:pt x="54"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23" name="Freeform 216">
                <a:extLst>
                  <a:ext uri="{FF2B5EF4-FFF2-40B4-BE49-F238E27FC236}">
                    <a16:creationId xmlns:a16="http://schemas.microsoft.com/office/drawing/2014/main" id="{2FD61645-6880-48BC-A018-CB6052E9D592}"/>
                  </a:ext>
                </a:extLst>
              </p:cNvPr>
              <p:cNvSpPr>
                <a:spLocks noChangeAspect="1"/>
              </p:cNvSpPr>
              <p:nvPr/>
            </p:nvSpPr>
            <p:spPr bwMode="auto">
              <a:xfrm>
                <a:off x="1498" y="1276"/>
                <a:ext cx="54" cy="58"/>
              </a:xfrm>
              <a:custGeom>
                <a:avLst/>
                <a:gdLst>
                  <a:gd name="T0" fmla="*/ 6 w 54"/>
                  <a:gd name="T1" fmla="*/ 44 h 58"/>
                  <a:gd name="T2" fmla="*/ 10 w 54"/>
                  <a:gd name="T3" fmla="*/ 37 h 58"/>
                  <a:gd name="T4" fmla="*/ 10 w 54"/>
                  <a:gd name="T5" fmla="*/ 29 h 58"/>
                  <a:gd name="T6" fmla="*/ 17 w 54"/>
                  <a:gd name="T7" fmla="*/ 24 h 58"/>
                  <a:gd name="T8" fmla="*/ 28 w 54"/>
                  <a:gd name="T9" fmla="*/ 20 h 58"/>
                  <a:gd name="T10" fmla="*/ 29 w 54"/>
                  <a:gd name="T11" fmla="*/ 16 h 58"/>
                  <a:gd name="T12" fmla="*/ 22 w 54"/>
                  <a:gd name="T13" fmla="*/ 17 h 58"/>
                  <a:gd name="T14" fmla="*/ 22 w 54"/>
                  <a:gd name="T15" fmla="*/ 15 h 58"/>
                  <a:gd name="T16" fmla="*/ 28 w 54"/>
                  <a:gd name="T17" fmla="*/ 12 h 58"/>
                  <a:gd name="T18" fmla="*/ 37 w 54"/>
                  <a:gd name="T19" fmla="*/ 12 h 58"/>
                  <a:gd name="T20" fmla="*/ 38 w 54"/>
                  <a:gd name="T21" fmla="*/ 9 h 58"/>
                  <a:gd name="T22" fmla="*/ 45 w 54"/>
                  <a:gd name="T23" fmla="*/ 0 h 58"/>
                  <a:gd name="T24" fmla="*/ 45 w 54"/>
                  <a:gd name="T25" fmla="*/ 1 h 58"/>
                  <a:gd name="T26" fmla="*/ 44 w 54"/>
                  <a:gd name="T27" fmla="*/ 6 h 58"/>
                  <a:gd name="T28" fmla="*/ 48 w 54"/>
                  <a:gd name="T29" fmla="*/ 7 h 58"/>
                  <a:gd name="T30" fmla="*/ 49 w 54"/>
                  <a:gd name="T31" fmla="*/ 6 h 58"/>
                  <a:gd name="T32" fmla="*/ 54 w 54"/>
                  <a:gd name="T33" fmla="*/ 7 h 58"/>
                  <a:gd name="T34" fmla="*/ 51 w 54"/>
                  <a:gd name="T35" fmla="*/ 15 h 58"/>
                  <a:gd name="T36" fmla="*/ 49 w 54"/>
                  <a:gd name="T37" fmla="*/ 17 h 58"/>
                  <a:gd name="T38" fmla="*/ 50 w 54"/>
                  <a:gd name="T39" fmla="*/ 24 h 58"/>
                  <a:gd name="T40" fmla="*/ 43 w 54"/>
                  <a:gd name="T41" fmla="*/ 28 h 58"/>
                  <a:gd name="T42" fmla="*/ 39 w 54"/>
                  <a:gd name="T43" fmla="*/ 34 h 58"/>
                  <a:gd name="T44" fmla="*/ 37 w 54"/>
                  <a:gd name="T45" fmla="*/ 35 h 58"/>
                  <a:gd name="T46" fmla="*/ 38 w 54"/>
                  <a:gd name="T47" fmla="*/ 44 h 58"/>
                  <a:gd name="T48" fmla="*/ 31 w 54"/>
                  <a:gd name="T49" fmla="*/ 44 h 58"/>
                  <a:gd name="T50" fmla="*/ 31 w 54"/>
                  <a:gd name="T51" fmla="*/ 49 h 58"/>
                  <a:gd name="T52" fmla="*/ 26 w 54"/>
                  <a:gd name="T53" fmla="*/ 50 h 58"/>
                  <a:gd name="T54" fmla="*/ 23 w 54"/>
                  <a:gd name="T55" fmla="*/ 57 h 58"/>
                  <a:gd name="T56" fmla="*/ 21 w 54"/>
                  <a:gd name="T57" fmla="*/ 58 h 58"/>
                  <a:gd name="T58" fmla="*/ 20 w 54"/>
                  <a:gd name="T59" fmla="*/ 51 h 58"/>
                  <a:gd name="T60" fmla="*/ 16 w 54"/>
                  <a:gd name="T61" fmla="*/ 49 h 58"/>
                  <a:gd name="T62" fmla="*/ 20 w 54"/>
                  <a:gd name="T63" fmla="*/ 40 h 58"/>
                  <a:gd name="T64" fmla="*/ 14 w 54"/>
                  <a:gd name="T65" fmla="*/ 41 h 58"/>
                  <a:gd name="T66" fmla="*/ 9 w 54"/>
                  <a:gd name="T67" fmla="*/ 51 h 58"/>
                  <a:gd name="T68" fmla="*/ 0 w 54"/>
                  <a:gd name="T69" fmla="*/ 55 h 58"/>
                  <a:gd name="T70" fmla="*/ 3 w 54"/>
                  <a:gd name="T71" fmla="*/ 49 h 58"/>
                  <a:gd name="T72" fmla="*/ 5 w 54"/>
                  <a:gd name="T73" fmla="*/ 46 h 58"/>
                  <a:gd name="T74" fmla="*/ 6 w 54"/>
                  <a:gd name="T75" fmla="*/ 44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
                  <a:gd name="T115" fmla="*/ 0 h 58"/>
                  <a:gd name="T116" fmla="*/ 54 w 54"/>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 h="58">
                    <a:moveTo>
                      <a:pt x="6" y="44"/>
                    </a:moveTo>
                    <a:lnTo>
                      <a:pt x="10" y="37"/>
                    </a:lnTo>
                    <a:lnTo>
                      <a:pt x="10" y="29"/>
                    </a:lnTo>
                    <a:lnTo>
                      <a:pt x="17" y="24"/>
                    </a:lnTo>
                    <a:lnTo>
                      <a:pt x="28" y="20"/>
                    </a:lnTo>
                    <a:lnTo>
                      <a:pt x="29" y="16"/>
                    </a:lnTo>
                    <a:lnTo>
                      <a:pt x="22" y="17"/>
                    </a:lnTo>
                    <a:lnTo>
                      <a:pt x="22" y="15"/>
                    </a:lnTo>
                    <a:lnTo>
                      <a:pt x="28" y="12"/>
                    </a:lnTo>
                    <a:lnTo>
                      <a:pt x="37" y="12"/>
                    </a:lnTo>
                    <a:lnTo>
                      <a:pt x="38" y="9"/>
                    </a:lnTo>
                    <a:lnTo>
                      <a:pt x="45" y="0"/>
                    </a:lnTo>
                    <a:lnTo>
                      <a:pt x="45" y="1"/>
                    </a:lnTo>
                    <a:lnTo>
                      <a:pt x="44" y="6"/>
                    </a:lnTo>
                    <a:lnTo>
                      <a:pt x="48" y="7"/>
                    </a:lnTo>
                    <a:lnTo>
                      <a:pt x="49" y="6"/>
                    </a:lnTo>
                    <a:lnTo>
                      <a:pt x="54" y="7"/>
                    </a:lnTo>
                    <a:lnTo>
                      <a:pt x="51" y="15"/>
                    </a:lnTo>
                    <a:lnTo>
                      <a:pt x="49" y="17"/>
                    </a:lnTo>
                    <a:lnTo>
                      <a:pt x="50" y="24"/>
                    </a:lnTo>
                    <a:lnTo>
                      <a:pt x="43" y="28"/>
                    </a:lnTo>
                    <a:lnTo>
                      <a:pt x="39" y="34"/>
                    </a:lnTo>
                    <a:lnTo>
                      <a:pt x="37" y="35"/>
                    </a:lnTo>
                    <a:lnTo>
                      <a:pt x="38" y="44"/>
                    </a:lnTo>
                    <a:lnTo>
                      <a:pt x="31" y="44"/>
                    </a:lnTo>
                    <a:lnTo>
                      <a:pt x="31" y="49"/>
                    </a:lnTo>
                    <a:lnTo>
                      <a:pt x="26" y="50"/>
                    </a:lnTo>
                    <a:lnTo>
                      <a:pt x="23" y="57"/>
                    </a:lnTo>
                    <a:lnTo>
                      <a:pt x="21" y="58"/>
                    </a:lnTo>
                    <a:lnTo>
                      <a:pt x="20" y="51"/>
                    </a:lnTo>
                    <a:lnTo>
                      <a:pt x="16" y="49"/>
                    </a:lnTo>
                    <a:lnTo>
                      <a:pt x="20" y="40"/>
                    </a:lnTo>
                    <a:lnTo>
                      <a:pt x="14" y="41"/>
                    </a:lnTo>
                    <a:lnTo>
                      <a:pt x="9" y="51"/>
                    </a:lnTo>
                    <a:lnTo>
                      <a:pt x="0" y="55"/>
                    </a:lnTo>
                    <a:lnTo>
                      <a:pt x="3" y="49"/>
                    </a:lnTo>
                    <a:lnTo>
                      <a:pt x="5" y="46"/>
                    </a:lnTo>
                    <a:lnTo>
                      <a:pt x="6" y="44"/>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24" name="Freeform 217">
                <a:extLst>
                  <a:ext uri="{FF2B5EF4-FFF2-40B4-BE49-F238E27FC236}">
                    <a16:creationId xmlns:a16="http://schemas.microsoft.com/office/drawing/2014/main" id="{EC758ACE-9205-4E0F-BED5-FEAA0ABD2D82}"/>
                  </a:ext>
                </a:extLst>
              </p:cNvPr>
              <p:cNvSpPr>
                <a:spLocks noChangeAspect="1"/>
              </p:cNvSpPr>
              <p:nvPr/>
            </p:nvSpPr>
            <p:spPr bwMode="auto">
              <a:xfrm>
                <a:off x="1633" y="1249"/>
                <a:ext cx="25" cy="21"/>
              </a:xfrm>
              <a:custGeom>
                <a:avLst/>
                <a:gdLst>
                  <a:gd name="T0" fmla="*/ 17 w 25"/>
                  <a:gd name="T1" fmla="*/ 19 h 21"/>
                  <a:gd name="T2" fmla="*/ 14 w 25"/>
                  <a:gd name="T3" fmla="*/ 17 h 21"/>
                  <a:gd name="T4" fmla="*/ 12 w 25"/>
                  <a:gd name="T5" fmla="*/ 15 h 21"/>
                  <a:gd name="T6" fmla="*/ 11 w 25"/>
                  <a:gd name="T7" fmla="*/ 14 h 21"/>
                  <a:gd name="T8" fmla="*/ 10 w 25"/>
                  <a:gd name="T9" fmla="*/ 11 h 21"/>
                  <a:gd name="T10" fmla="*/ 6 w 25"/>
                  <a:gd name="T11" fmla="*/ 10 h 21"/>
                  <a:gd name="T12" fmla="*/ 4 w 25"/>
                  <a:gd name="T13" fmla="*/ 10 h 21"/>
                  <a:gd name="T14" fmla="*/ 1 w 25"/>
                  <a:gd name="T15" fmla="*/ 9 h 21"/>
                  <a:gd name="T16" fmla="*/ 0 w 25"/>
                  <a:gd name="T17" fmla="*/ 8 h 21"/>
                  <a:gd name="T18" fmla="*/ 1 w 25"/>
                  <a:gd name="T19" fmla="*/ 7 h 21"/>
                  <a:gd name="T20" fmla="*/ 4 w 25"/>
                  <a:gd name="T21" fmla="*/ 5 h 21"/>
                  <a:gd name="T22" fmla="*/ 2 w 25"/>
                  <a:gd name="T23" fmla="*/ 3 h 21"/>
                  <a:gd name="T24" fmla="*/ 1 w 25"/>
                  <a:gd name="T25" fmla="*/ 3 h 21"/>
                  <a:gd name="T26" fmla="*/ 2 w 25"/>
                  <a:gd name="T27" fmla="*/ 0 h 21"/>
                  <a:gd name="T28" fmla="*/ 5 w 25"/>
                  <a:gd name="T29" fmla="*/ 0 h 21"/>
                  <a:gd name="T30" fmla="*/ 6 w 25"/>
                  <a:gd name="T31" fmla="*/ 0 h 21"/>
                  <a:gd name="T32" fmla="*/ 8 w 25"/>
                  <a:gd name="T33" fmla="*/ 0 h 21"/>
                  <a:gd name="T34" fmla="*/ 11 w 25"/>
                  <a:gd name="T35" fmla="*/ 2 h 21"/>
                  <a:gd name="T36" fmla="*/ 13 w 25"/>
                  <a:gd name="T37" fmla="*/ 2 h 21"/>
                  <a:gd name="T38" fmla="*/ 16 w 25"/>
                  <a:gd name="T39" fmla="*/ 0 h 21"/>
                  <a:gd name="T40" fmla="*/ 19 w 25"/>
                  <a:gd name="T41" fmla="*/ 0 h 21"/>
                  <a:gd name="T42" fmla="*/ 25 w 25"/>
                  <a:gd name="T43" fmla="*/ 21 h 21"/>
                  <a:gd name="T44" fmla="*/ 23 w 25"/>
                  <a:gd name="T45" fmla="*/ 20 h 21"/>
                  <a:gd name="T46" fmla="*/ 21 w 25"/>
                  <a:gd name="T47" fmla="*/ 20 h 21"/>
                  <a:gd name="T48" fmla="*/ 17 w 25"/>
                  <a:gd name="T49" fmla="*/ 19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21"/>
                  <a:gd name="T77" fmla="*/ 25 w 25"/>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21">
                    <a:moveTo>
                      <a:pt x="17" y="19"/>
                    </a:moveTo>
                    <a:lnTo>
                      <a:pt x="14" y="17"/>
                    </a:lnTo>
                    <a:lnTo>
                      <a:pt x="12" y="15"/>
                    </a:lnTo>
                    <a:lnTo>
                      <a:pt x="11" y="14"/>
                    </a:lnTo>
                    <a:lnTo>
                      <a:pt x="10" y="11"/>
                    </a:lnTo>
                    <a:lnTo>
                      <a:pt x="6" y="10"/>
                    </a:lnTo>
                    <a:lnTo>
                      <a:pt x="4" y="10"/>
                    </a:lnTo>
                    <a:lnTo>
                      <a:pt x="1" y="9"/>
                    </a:lnTo>
                    <a:lnTo>
                      <a:pt x="0" y="8"/>
                    </a:lnTo>
                    <a:lnTo>
                      <a:pt x="1" y="7"/>
                    </a:lnTo>
                    <a:lnTo>
                      <a:pt x="4" y="5"/>
                    </a:lnTo>
                    <a:lnTo>
                      <a:pt x="2" y="3"/>
                    </a:lnTo>
                    <a:lnTo>
                      <a:pt x="1" y="3"/>
                    </a:lnTo>
                    <a:lnTo>
                      <a:pt x="2" y="0"/>
                    </a:lnTo>
                    <a:lnTo>
                      <a:pt x="5" y="0"/>
                    </a:lnTo>
                    <a:lnTo>
                      <a:pt x="6" y="0"/>
                    </a:lnTo>
                    <a:lnTo>
                      <a:pt x="8" y="0"/>
                    </a:lnTo>
                    <a:lnTo>
                      <a:pt x="11" y="2"/>
                    </a:lnTo>
                    <a:lnTo>
                      <a:pt x="13" y="2"/>
                    </a:lnTo>
                    <a:lnTo>
                      <a:pt x="16" y="0"/>
                    </a:lnTo>
                    <a:lnTo>
                      <a:pt x="19" y="0"/>
                    </a:lnTo>
                    <a:lnTo>
                      <a:pt x="25" y="21"/>
                    </a:lnTo>
                    <a:lnTo>
                      <a:pt x="23" y="20"/>
                    </a:lnTo>
                    <a:lnTo>
                      <a:pt x="21" y="20"/>
                    </a:lnTo>
                    <a:lnTo>
                      <a:pt x="17" y="19"/>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25" name="Freeform 218">
                <a:extLst>
                  <a:ext uri="{FF2B5EF4-FFF2-40B4-BE49-F238E27FC236}">
                    <a16:creationId xmlns:a16="http://schemas.microsoft.com/office/drawing/2014/main" id="{A67ACD22-F454-4F07-9F6F-6BDD0B1067BD}"/>
                  </a:ext>
                </a:extLst>
              </p:cNvPr>
              <p:cNvSpPr>
                <a:spLocks noChangeAspect="1"/>
              </p:cNvSpPr>
              <p:nvPr/>
            </p:nvSpPr>
            <p:spPr bwMode="auto">
              <a:xfrm>
                <a:off x="1555" y="1460"/>
                <a:ext cx="55" cy="46"/>
              </a:xfrm>
              <a:custGeom>
                <a:avLst/>
                <a:gdLst>
                  <a:gd name="T0" fmla="*/ 43 w 55"/>
                  <a:gd name="T1" fmla="*/ 0 h 46"/>
                  <a:gd name="T2" fmla="*/ 42 w 55"/>
                  <a:gd name="T3" fmla="*/ 2 h 46"/>
                  <a:gd name="T4" fmla="*/ 38 w 55"/>
                  <a:gd name="T5" fmla="*/ 4 h 46"/>
                  <a:gd name="T6" fmla="*/ 33 w 55"/>
                  <a:gd name="T7" fmla="*/ 9 h 46"/>
                  <a:gd name="T8" fmla="*/ 28 w 55"/>
                  <a:gd name="T9" fmla="*/ 12 h 46"/>
                  <a:gd name="T10" fmla="*/ 21 w 55"/>
                  <a:gd name="T11" fmla="*/ 7 h 46"/>
                  <a:gd name="T12" fmla="*/ 18 w 55"/>
                  <a:gd name="T13" fmla="*/ 8 h 46"/>
                  <a:gd name="T14" fmla="*/ 21 w 55"/>
                  <a:gd name="T15" fmla="*/ 12 h 46"/>
                  <a:gd name="T16" fmla="*/ 21 w 55"/>
                  <a:gd name="T17" fmla="*/ 14 h 46"/>
                  <a:gd name="T18" fmla="*/ 17 w 55"/>
                  <a:gd name="T19" fmla="*/ 12 h 46"/>
                  <a:gd name="T20" fmla="*/ 6 w 55"/>
                  <a:gd name="T21" fmla="*/ 6 h 46"/>
                  <a:gd name="T22" fmla="*/ 3 w 55"/>
                  <a:gd name="T23" fmla="*/ 8 h 46"/>
                  <a:gd name="T24" fmla="*/ 9 w 55"/>
                  <a:gd name="T25" fmla="*/ 9 h 46"/>
                  <a:gd name="T26" fmla="*/ 9 w 55"/>
                  <a:gd name="T27" fmla="*/ 18 h 46"/>
                  <a:gd name="T28" fmla="*/ 6 w 55"/>
                  <a:gd name="T29" fmla="*/ 19 h 46"/>
                  <a:gd name="T30" fmla="*/ 5 w 55"/>
                  <a:gd name="T31" fmla="*/ 25 h 46"/>
                  <a:gd name="T32" fmla="*/ 1 w 55"/>
                  <a:gd name="T33" fmla="*/ 26 h 46"/>
                  <a:gd name="T34" fmla="*/ 0 w 55"/>
                  <a:gd name="T35" fmla="*/ 30 h 46"/>
                  <a:gd name="T36" fmla="*/ 5 w 55"/>
                  <a:gd name="T37" fmla="*/ 31 h 46"/>
                  <a:gd name="T38" fmla="*/ 6 w 55"/>
                  <a:gd name="T39" fmla="*/ 34 h 46"/>
                  <a:gd name="T40" fmla="*/ 0 w 55"/>
                  <a:gd name="T41" fmla="*/ 37 h 46"/>
                  <a:gd name="T42" fmla="*/ 0 w 55"/>
                  <a:gd name="T43" fmla="*/ 43 h 46"/>
                  <a:gd name="T44" fmla="*/ 6 w 55"/>
                  <a:gd name="T45" fmla="*/ 41 h 46"/>
                  <a:gd name="T46" fmla="*/ 14 w 55"/>
                  <a:gd name="T47" fmla="*/ 44 h 46"/>
                  <a:gd name="T48" fmla="*/ 25 w 55"/>
                  <a:gd name="T49" fmla="*/ 46 h 46"/>
                  <a:gd name="T50" fmla="*/ 26 w 55"/>
                  <a:gd name="T51" fmla="*/ 43 h 46"/>
                  <a:gd name="T52" fmla="*/ 11 w 55"/>
                  <a:gd name="T53" fmla="*/ 38 h 46"/>
                  <a:gd name="T54" fmla="*/ 10 w 55"/>
                  <a:gd name="T55" fmla="*/ 35 h 46"/>
                  <a:gd name="T56" fmla="*/ 14 w 55"/>
                  <a:gd name="T57" fmla="*/ 34 h 46"/>
                  <a:gd name="T58" fmla="*/ 15 w 55"/>
                  <a:gd name="T59" fmla="*/ 29 h 46"/>
                  <a:gd name="T60" fmla="*/ 18 w 55"/>
                  <a:gd name="T61" fmla="*/ 29 h 46"/>
                  <a:gd name="T62" fmla="*/ 21 w 55"/>
                  <a:gd name="T63" fmla="*/ 26 h 46"/>
                  <a:gd name="T64" fmla="*/ 26 w 55"/>
                  <a:gd name="T65" fmla="*/ 26 h 46"/>
                  <a:gd name="T66" fmla="*/ 28 w 55"/>
                  <a:gd name="T67" fmla="*/ 21 h 46"/>
                  <a:gd name="T68" fmla="*/ 33 w 55"/>
                  <a:gd name="T69" fmla="*/ 23 h 46"/>
                  <a:gd name="T70" fmla="*/ 34 w 55"/>
                  <a:gd name="T71" fmla="*/ 29 h 46"/>
                  <a:gd name="T72" fmla="*/ 32 w 55"/>
                  <a:gd name="T73" fmla="*/ 31 h 46"/>
                  <a:gd name="T74" fmla="*/ 34 w 55"/>
                  <a:gd name="T75" fmla="*/ 35 h 46"/>
                  <a:gd name="T76" fmla="*/ 40 w 55"/>
                  <a:gd name="T77" fmla="*/ 36 h 46"/>
                  <a:gd name="T78" fmla="*/ 45 w 55"/>
                  <a:gd name="T79" fmla="*/ 41 h 46"/>
                  <a:gd name="T80" fmla="*/ 54 w 55"/>
                  <a:gd name="T81" fmla="*/ 40 h 46"/>
                  <a:gd name="T82" fmla="*/ 55 w 55"/>
                  <a:gd name="T83" fmla="*/ 37 h 46"/>
                  <a:gd name="T84" fmla="*/ 52 w 55"/>
                  <a:gd name="T85" fmla="*/ 35 h 46"/>
                  <a:gd name="T86" fmla="*/ 51 w 55"/>
                  <a:gd name="T87" fmla="*/ 29 h 46"/>
                  <a:gd name="T88" fmla="*/ 43 w 55"/>
                  <a:gd name="T89" fmla="*/ 27 h 46"/>
                  <a:gd name="T90" fmla="*/ 43 w 55"/>
                  <a:gd name="T91" fmla="*/ 25 h 46"/>
                  <a:gd name="T92" fmla="*/ 38 w 55"/>
                  <a:gd name="T93" fmla="*/ 24 h 46"/>
                  <a:gd name="T94" fmla="*/ 37 w 55"/>
                  <a:gd name="T95" fmla="*/ 15 h 46"/>
                  <a:gd name="T96" fmla="*/ 38 w 55"/>
                  <a:gd name="T97" fmla="*/ 12 h 46"/>
                  <a:gd name="T98" fmla="*/ 48 w 55"/>
                  <a:gd name="T99" fmla="*/ 4 h 46"/>
                  <a:gd name="T100" fmla="*/ 43 w 55"/>
                  <a:gd name="T101" fmla="*/ 0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
                  <a:gd name="T154" fmla="*/ 0 h 46"/>
                  <a:gd name="T155" fmla="*/ 55 w 55"/>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 h="46">
                    <a:moveTo>
                      <a:pt x="43" y="0"/>
                    </a:moveTo>
                    <a:lnTo>
                      <a:pt x="42" y="2"/>
                    </a:lnTo>
                    <a:lnTo>
                      <a:pt x="38" y="4"/>
                    </a:lnTo>
                    <a:lnTo>
                      <a:pt x="33" y="9"/>
                    </a:lnTo>
                    <a:lnTo>
                      <a:pt x="28" y="12"/>
                    </a:lnTo>
                    <a:lnTo>
                      <a:pt x="21" y="7"/>
                    </a:lnTo>
                    <a:lnTo>
                      <a:pt x="18" y="8"/>
                    </a:lnTo>
                    <a:lnTo>
                      <a:pt x="21" y="12"/>
                    </a:lnTo>
                    <a:lnTo>
                      <a:pt x="21" y="14"/>
                    </a:lnTo>
                    <a:lnTo>
                      <a:pt x="17" y="12"/>
                    </a:lnTo>
                    <a:lnTo>
                      <a:pt x="6" y="6"/>
                    </a:lnTo>
                    <a:lnTo>
                      <a:pt x="3" y="8"/>
                    </a:lnTo>
                    <a:lnTo>
                      <a:pt x="9" y="9"/>
                    </a:lnTo>
                    <a:lnTo>
                      <a:pt x="9" y="18"/>
                    </a:lnTo>
                    <a:lnTo>
                      <a:pt x="6" y="19"/>
                    </a:lnTo>
                    <a:lnTo>
                      <a:pt x="5" y="25"/>
                    </a:lnTo>
                    <a:lnTo>
                      <a:pt x="1" y="26"/>
                    </a:lnTo>
                    <a:lnTo>
                      <a:pt x="0" y="30"/>
                    </a:lnTo>
                    <a:lnTo>
                      <a:pt x="5" y="31"/>
                    </a:lnTo>
                    <a:lnTo>
                      <a:pt x="6" y="34"/>
                    </a:lnTo>
                    <a:lnTo>
                      <a:pt x="0" y="37"/>
                    </a:lnTo>
                    <a:lnTo>
                      <a:pt x="0" y="43"/>
                    </a:lnTo>
                    <a:lnTo>
                      <a:pt x="6" y="41"/>
                    </a:lnTo>
                    <a:lnTo>
                      <a:pt x="14" y="44"/>
                    </a:lnTo>
                    <a:lnTo>
                      <a:pt x="25" y="46"/>
                    </a:lnTo>
                    <a:lnTo>
                      <a:pt x="26" y="43"/>
                    </a:lnTo>
                    <a:lnTo>
                      <a:pt x="11" y="38"/>
                    </a:lnTo>
                    <a:lnTo>
                      <a:pt x="10" y="35"/>
                    </a:lnTo>
                    <a:lnTo>
                      <a:pt x="14" y="34"/>
                    </a:lnTo>
                    <a:lnTo>
                      <a:pt x="15" y="29"/>
                    </a:lnTo>
                    <a:lnTo>
                      <a:pt x="18" y="29"/>
                    </a:lnTo>
                    <a:lnTo>
                      <a:pt x="21" y="26"/>
                    </a:lnTo>
                    <a:lnTo>
                      <a:pt x="26" y="26"/>
                    </a:lnTo>
                    <a:lnTo>
                      <a:pt x="28" y="21"/>
                    </a:lnTo>
                    <a:lnTo>
                      <a:pt x="33" y="23"/>
                    </a:lnTo>
                    <a:lnTo>
                      <a:pt x="34" y="29"/>
                    </a:lnTo>
                    <a:lnTo>
                      <a:pt x="32" y="31"/>
                    </a:lnTo>
                    <a:lnTo>
                      <a:pt x="34" y="35"/>
                    </a:lnTo>
                    <a:lnTo>
                      <a:pt x="40" y="36"/>
                    </a:lnTo>
                    <a:lnTo>
                      <a:pt x="45" y="41"/>
                    </a:lnTo>
                    <a:lnTo>
                      <a:pt x="54" y="40"/>
                    </a:lnTo>
                    <a:lnTo>
                      <a:pt x="55" y="37"/>
                    </a:lnTo>
                    <a:lnTo>
                      <a:pt x="52" y="35"/>
                    </a:lnTo>
                    <a:lnTo>
                      <a:pt x="51" y="29"/>
                    </a:lnTo>
                    <a:lnTo>
                      <a:pt x="43" y="27"/>
                    </a:lnTo>
                    <a:lnTo>
                      <a:pt x="43" y="25"/>
                    </a:lnTo>
                    <a:lnTo>
                      <a:pt x="38" y="24"/>
                    </a:lnTo>
                    <a:lnTo>
                      <a:pt x="37" y="15"/>
                    </a:lnTo>
                    <a:lnTo>
                      <a:pt x="38" y="12"/>
                    </a:lnTo>
                    <a:lnTo>
                      <a:pt x="48" y="4"/>
                    </a:lnTo>
                    <a:lnTo>
                      <a:pt x="43"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26" name="Freeform 219">
                <a:extLst>
                  <a:ext uri="{FF2B5EF4-FFF2-40B4-BE49-F238E27FC236}">
                    <a16:creationId xmlns:a16="http://schemas.microsoft.com/office/drawing/2014/main" id="{DC7FB6BC-29CE-48AC-A87C-9A36739513AB}"/>
                  </a:ext>
                </a:extLst>
              </p:cNvPr>
              <p:cNvSpPr>
                <a:spLocks noChangeAspect="1"/>
              </p:cNvSpPr>
              <p:nvPr/>
            </p:nvSpPr>
            <p:spPr bwMode="auto">
              <a:xfrm>
                <a:off x="1349" y="1390"/>
                <a:ext cx="21" cy="48"/>
              </a:xfrm>
              <a:custGeom>
                <a:avLst/>
                <a:gdLst>
                  <a:gd name="T0" fmla="*/ 16 w 21"/>
                  <a:gd name="T1" fmla="*/ 36 h 48"/>
                  <a:gd name="T2" fmla="*/ 15 w 21"/>
                  <a:gd name="T3" fmla="*/ 33 h 48"/>
                  <a:gd name="T4" fmla="*/ 21 w 21"/>
                  <a:gd name="T5" fmla="*/ 23 h 48"/>
                  <a:gd name="T6" fmla="*/ 17 w 21"/>
                  <a:gd name="T7" fmla="*/ 17 h 48"/>
                  <a:gd name="T8" fmla="*/ 16 w 21"/>
                  <a:gd name="T9" fmla="*/ 23 h 48"/>
                  <a:gd name="T10" fmla="*/ 15 w 21"/>
                  <a:gd name="T11" fmla="*/ 23 h 48"/>
                  <a:gd name="T12" fmla="*/ 13 w 21"/>
                  <a:gd name="T13" fmla="*/ 19 h 48"/>
                  <a:gd name="T14" fmla="*/ 15 w 21"/>
                  <a:gd name="T15" fmla="*/ 15 h 48"/>
                  <a:gd name="T16" fmla="*/ 15 w 21"/>
                  <a:gd name="T17" fmla="*/ 10 h 48"/>
                  <a:gd name="T18" fmla="*/ 17 w 21"/>
                  <a:gd name="T19" fmla="*/ 10 h 48"/>
                  <a:gd name="T20" fmla="*/ 17 w 21"/>
                  <a:gd name="T21" fmla="*/ 8 h 48"/>
                  <a:gd name="T22" fmla="*/ 12 w 21"/>
                  <a:gd name="T23" fmla="*/ 0 h 48"/>
                  <a:gd name="T24" fmla="*/ 11 w 21"/>
                  <a:gd name="T25" fmla="*/ 4 h 48"/>
                  <a:gd name="T26" fmla="*/ 7 w 21"/>
                  <a:gd name="T27" fmla="*/ 9 h 48"/>
                  <a:gd name="T28" fmla="*/ 8 w 21"/>
                  <a:gd name="T29" fmla="*/ 20 h 48"/>
                  <a:gd name="T30" fmla="*/ 7 w 21"/>
                  <a:gd name="T31" fmla="*/ 22 h 48"/>
                  <a:gd name="T32" fmla="*/ 10 w 21"/>
                  <a:gd name="T33" fmla="*/ 27 h 48"/>
                  <a:gd name="T34" fmla="*/ 7 w 21"/>
                  <a:gd name="T35" fmla="*/ 29 h 48"/>
                  <a:gd name="T36" fmla="*/ 6 w 21"/>
                  <a:gd name="T37" fmla="*/ 32 h 48"/>
                  <a:gd name="T38" fmla="*/ 1 w 21"/>
                  <a:gd name="T39" fmla="*/ 32 h 48"/>
                  <a:gd name="T40" fmla="*/ 0 w 21"/>
                  <a:gd name="T41" fmla="*/ 33 h 48"/>
                  <a:gd name="T42" fmla="*/ 2 w 21"/>
                  <a:gd name="T43" fmla="*/ 39 h 48"/>
                  <a:gd name="T44" fmla="*/ 5 w 21"/>
                  <a:gd name="T45" fmla="*/ 40 h 48"/>
                  <a:gd name="T46" fmla="*/ 5 w 21"/>
                  <a:gd name="T47" fmla="*/ 48 h 48"/>
                  <a:gd name="T48" fmla="*/ 7 w 21"/>
                  <a:gd name="T49" fmla="*/ 48 h 48"/>
                  <a:gd name="T50" fmla="*/ 10 w 21"/>
                  <a:gd name="T51" fmla="*/ 48 h 48"/>
                  <a:gd name="T52" fmla="*/ 19 w 21"/>
                  <a:gd name="T53" fmla="*/ 46 h 48"/>
                  <a:gd name="T54" fmla="*/ 21 w 21"/>
                  <a:gd name="T55" fmla="*/ 43 h 48"/>
                  <a:gd name="T56" fmla="*/ 17 w 21"/>
                  <a:gd name="T57" fmla="*/ 43 h 48"/>
                  <a:gd name="T58" fmla="*/ 18 w 21"/>
                  <a:gd name="T59" fmla="*/ 36 h 48"/>
                  <a:gd name="T60" fmla="*/ 16 w 21"/>
                  <a:gd name="T61" fmla="*/ 36 h 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48"/>
                  <a:gd name="T95" fmla="*/ 21 w 21"/>
                  <a:gd name="T96" fmla="*/ 48 h 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48">
                    <a:moveTo>
                      <a:pt x="16" y="36"/>
                    </a:moveTo>
                    <a:lnTo>
                      <a:pt x="15" y="33"/>
                    </a:lnTo>
                    <a:lnTo>
                      <a:pt x="21" y="23"/>
                    </a:lnTo>
                    <a:lnTo>
                      <a:pt x="17" y="17"/>
                    </a:lnTo>
                    <a:lnTo>
                      <a:pt x="16" y="23"/>
                    </a:lnTo>
                    <a:lnTo>
                      <a:pt x="15" y="23"/>
                    </a:lnTo>
                    <a:lnTo>
                      <a:pt x="13" y="19"/>
                    </a:lnTo>
                    <a:lnTo>
                      <a:pt x="15" y="15"/>
                    </a:lnTo>
                    <a:lnTo>
                      <a:pt x="15" y="10"/>
                    </a:lnTo>
                    <a:lnTo>
                      <a:pt x="17" y="10"/>
                    </a:lnTo>
                    <a:lnTo>
                      <a:pt x="17" y="8"/>
                    </a:lnTo>
                    <a:lnTo>
                      <a:pt x="12" y="0"/>
                    </a:lnTo>
                    <a:lnTo>
                      <a:pt x="11" y="4"/>
                    </a:lnTo>
                    <a:lnTo>
                      <a:pt x="7" y="9"/>
                    </a:lnTo>
                    <a:lnTo>
                      <a:pt x="8" y="20"/>
                    </a:lnTo>
                    <a:lnTo>
                      <a:pt x="7" y="22"/>
                    </a:lnTo>
                    <a:lnTo>
                      <a:pt x="10" y="27"/>
                    </a:lnTo>
                    <a:lnTo>
                      <a:pt x="7" y="29"/>
                    </a:lnTo>
                    <a:lnTo>
                      <a:pt x="6" y="32"/>
                    </a:lnTo>
                    <a:lnTo>
                      <a:pt x="1" y="32"/>
                    </a:lnTo>
                    <a:lnTo>
                      <a:pt x="0" y="33"/>
                    </a:lnTo>
                    <a:lnTo>
                      <a:pt x="2" y="39"/>
                    </a:lnTo>
                    <a:lnTo>
                      <a:pt x="5" y="40"/>
                    </a:lnTo>
                    <a:lnTo>
                      <a:pt x="5" y="48"/>
                    </a:lnTo>
                    <a:lnTo>
                      <a:pt x="7" y="48"/>
                    </a:lnTo>
                    <a:lnTo>
                      <a:pt x="10" y="48"/>
                    </a:lnTo>
                    <a:lnTo>
                      <a:pt x="19" y="46"/>
                    </a:lnTo>
                    <a:lnTo>
                      <a:pt x="21" y="43"/>
                    </a:lnTo>
                    <a:lnTo>
                      <a:pt x="17" y="43"/>
                    </a:lnTo>
                    <a:lnTo>
                      <a:pt x="18" y="36"/>
                    </a:lnTo>
                    <a:lnTo>
                      <a:pt x="16" y="36"/>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27" name="Freeform 220">
                <a:extLst>
                  <a:ext uri="{FF2B5EF4-FFF2-40B4-BE49-F238E27FC236}">
                    <a16:creationId xmlns:a16="http://schemas.microsoft.com/office/drawing/2014/main" id="{050466B7-FD95-41ED-9FEE-662E2BBE0D83}"/>
                  </a:ext>
                </a:extLst>
              </p:cNvPr>
              <p:cNvSpPr>
                <a:spLocks noChangeAspect="1"/>
              </p:cNvSpPr>
              <p:nvPr/>
            </p:nvSpPr>
            <p:spPr bwMode="auto">
              <a:xfrm>
                <a:off x="1406" y="1213"/>
                <a:ext cx="41" cy="32"/>
              </a:xfrm>
              <a:custGeom>
                <a:avLst/>
                <a:gdLst>
                  <a:gd name="T0" fmla="*/ 41 w 41"/>
                  <a:gd name="T1" fmla="*/ 0 h 32"/>
                  <a:gd name="T2" fmla="*/ 35 w 41"/>
                  <a:gd name="T3" fmla="*/ 7 h 32"/>
                  <a:gd name="T4" fmla="*/ 30 w 41"/>
                  <a:gd name="T5" fmla="*/ 5 h 32"/>
                  <a:gd name="T6" fmla="*/ 28 w 41"/>
                  <a:gd name="T7" fmla="*/ 7 h 32"/>
                  <a:gd name="T8" fmla="*/ 23 w 41"/>
                  <a:gd name="T9" fmla="*/ 7 h 32"/>
                  <a:gd name="T10" fmla="*/ 16 w 41"/>
                  <a:gd name="T11" fmla="*/ 12 h 32"/>
                  <a:gd name="T12" fmla="*/ 7 w 41"/>
                  <a:gd name="T13" fmla="*/ 13 h 32"/>
                  <a:gd name="T14" fmla="*/ 10 w 41"/>
                  <a:gd name="T15" fmla="*/ 17 h 32"/>
                  <a:gd name="T16" fmla="*/ 4 w 41"/>
                  <a:gd name="T17" fmla="*/ 22 h 32"/>
                  <a:gd name="T18" fmla="*/ 0 w 41"/>
                  <a:gd name="T19" fmla="*/ 29 h 32"/>
                  <a:gd name="T20" fmla="*/ 4 w 41"/>
                  <a:gd name="T21" fmla="*/ 29 h 32"/>
                  <a:gd name="T22" fmla="*/ 6 w 41"/>
                  <a:gd name="T23" fmla="*/ 32 h 32"/>
                  <a:gd name="T24" fmla="*/ 9 w 41"/>
                  <a:gd name="T25" fmla="*/ 26 h 32"/>
                  <a:gd name="T26" fmla="*/ 16 w 41"/>
                  <a:gd name="T27" fmla="*/ 18 h 32"/>
                  <a:gd name="T28" fmla="*/ 21 w 41"/>
                  <a:gd name="T29" fmla="*/ 19 h 32"/>
                  <a:gd name="T30" fmla="*/ 28 w 41"/>
                  <a:gd name="T31" fmla="*/ 16 h 32"/>
                  <a:gd name="T32" fmla="*/ 28 w 41"/>
                  <a:gd name="T33" fmla="*/ 17 h 32"/>
                  <a:gd name="T34" fmla="*/ 29 w 41"/>
                  <a:gd name="T35" fmla="*/ 21 h 32"/>
                  <a:gd name="T36" fmla="*/ 33 w 41"/>
                  <a:gd name="T37" fmla="*/ 19 h 32"/>
                  <a:gd name="T38" fmla="*/ 34 w 41"/>
                  <a:gd name="T39" fmla="*/ 15 h 32"/>
                  <a:gd name="T40" fmla="*/ 36 w 41"/>
                  <a:gd name="T41" fmla="*/ 12 h 32"/>
                  <a:gd name="T42" fmla="*/ 39 w 41"/>
                  <a:gd name="T43" fmla="*/ 6 h 32"/>
                  <a:gd name="T44" fmla="*/ 41 w 41"/>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32"/>
                  <a:gd name="T71" fmla="*/ 41 w 41"/>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32">
                    <a:moveTo>
                      <a:pt x="41" y="0"/>
                    </a:moveTo>
                    <a:lnTo>
                      <a:pt x="35" y="7"/>
                    </a:lnTo>
                    <a:lnTo>
                      <a:pt x="30" y="5"/>
                    </a:lnTo>
                    <a:lnTo>
                      <a:pt x="28" y="7"/>
                    </a:lnTo>
                    <a:lnTo>
                      <a:pt x="23" y="7"/>
                    </a:lnTo>
                    <a:lnTo>
                      <a:pt x="16" y="12"/>
                    </a:lnTo>
                    <a:lnTo>
                      <a:pt x="7" y="13"/>
                    </a:lnTo>
                    <a:lnTo>
                      <a:pt x="10" y="17"/>
                    </a:lnTo>
                    <a:lnTo>
                      <a:pt x="4" y="22"/>
                    </a:lnTo>
                    <a:lnTo>
                      <a:pt x="0" y="29"/>
                    </a:lnTo>
                    <a:lnTo>
                      <a:pt x="4" y="29"/>
                    </a:lnTo>
                    <a:lnTo>
                      <a:pt x="6" y="32"/>
                    </a:lnTo>
                    <a:lnTo>
                      <a:pt x="9" y="26"/>
                    </a:lnTo>
                    <a:lnTo>
                      <a:pt x="16" y="18"/>
                    </a:lnTo>
                    <a:lnTo>
                      <a:pt x="21" y="19"/>
                    </a:lnTo>
                    <a:lnTo>
                      <a:pt x="28" y="16"/>
                    </a:lnTo>
                    <a:lnTo>
                      <a:pt x="28" y="17"/>
                    </a:lnTo>
                    <a:lnTo>
                      <a:pt x="29" y="21"/>
                    </a:lnTo>
                    <a:lnTo>
                      <a:pt x="33" y="19"/>
                    </a:lnTo>
                    <a:lnTo>
                      <a:pt x="34" y="15"/>
                    </a:lnTo>
                    <a:lnTo>
                      <a:pt x="36" y="12"/>
                    </a:lnTo>
                    <a:lnTo>
                      <a:pt x="39" y="6"/>
                    </a:lnTo>
                    <a:lnTo>
                      <a:pt x="41"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28" name="Freeform 221">
                <a:extLst>
                  <a:ext uri="{FF2B5EF4-FFF2-40B4-BE49-F238E27FC236}">
                    <a16:creationId xmlns:a16="http://schemas.microsoft.com/office/drawing/2014/main" id="{AD216020-4319-4A32-98D1-0E36B9870860}"/>
                  </a:ext>
                </a:extLst>
              </p:cNvPr>
              <p:cNvSpPr>
                <a:spLocks noChangeAspect="1"/>
              </p:cNvSpPr>
              <p:nvPr/>
            </p:nvSpPr>
            <p:spPr bwMode="auto">
              <a:xfrm>
                <a:off x="1382" y="1266"/>
                <a:ext cx="37" cy="42"/>
              </a:xfrm>
              <a:custGeom>
                <a:avLst/>
                <a:gdLst>
                  <a:gd name="T0" fmla="*/ 0 w 37"/>
                  <a:gd name="T1" fmla="*/ 19 h 42"/>
                  <a:gd name="T2" fmla="*/ 8 w 37"/>
                  <a:gd name="T3" fmla="*/ 13 h 42"/>
                  <a:gd name="T4" fmla="*/ 12 w 37"/>
                  <a:gd name="T5" fmla="*/ 13 h 42"/>
                  <a:gd name="T6" fmla="*/ 6 w 37"/>
                  <a:gd name="T7" fmla="*/ 19 h 42"/>
                  <a:gd name="T8" fmla="*/ 1 w 37"/>
                  <a:gd name="T9" fmla="*/ 28 h 42"/>
                  <a:gd name="T10" fmla="*/ 7 w 37"/>
                  <a:gd name="T11" fmla="*/ 24 h 42"/>
                  <a:gd name="T12" fmla="*/ 3 w 37"/>
                  <a:gd name="T13" fmla="*/ 30 h 42"/>
                  <a:gd name="T14" fmla="*/ 2 w 37"/>
                  <a:gd name="T15" fmla="*/ 32 h 42"/>
                  <a:gd name="T16" fmla="*/ 7 w 37"/>
                  <a:gd name="T17" fmla="*/ 31 h 42"/>
                  <a:gd name="T18" fmla="*/ 11 w 37"/>
                  <a:gd name="T19" fmla="*/ 25 h 42"/>
                  <a:gd name="T20" fmla="*/ 13 w 37"/>
                  <a:gd name="T21" fmla="*/ 22 h 42"/>
                  <a:gd name="T22" fmla="*/ 12 w 37"/>
                  <a:gd name="T23" fmla="*/ 31 h 42"/>
                  <a:gd name="T24" fmla="*/ 19 w 37"/>
                  <a:gd name="T25" fmla="*/ 31 h 42"/>
                  <a:gd name="T26" fmla="*/ 20 w 37"/>
                  <a:gd name="T27" fmla="*/ 42 h 42"/>
                  <a:gd name="T28" fmla="*/ 23 w 37"/>
                  <a:gd name="T29" fmla="*/ 28 h 42"/>
                  <a:gd name="T30" fmla="*/ 26 w 37"/>
                  <a:gd name="T31" fmla="*/ 25 h 42"/>
                  <a:gd name="T32" fmla="*/ 29 w 37"/>
                  <a:gd name="T33" fmla="*/ 20 h 42"/>
                  <a:gd name="T34" fmla="*/ 33 w 37"/>
                  <a:gd name="T35" fmla="*/ 17 h 42"/>
                  <a:gd name="T36" fmla="*/ 33 w 37"/>
                  <a:gd name="T37" fmla="*/ 15 h 42"/>
                  <a:gd name="T38" fmla="*/ 37 w 37"/>
                  <a:gd name="T39" fmla="*/ 3 h 42"/>
                  <a:gd name="T40" fmla="*/ 33 w 37"/>
                  <a:gd name="T41" fmla="*/ 8 h 42"/>
                  <a:gd name="T42" fmla="*/ 26 w 37"/>
                  <a:gd name="T43" fmla="*/ 15 h 42"/>
                  <a:gd name="T44" fmla="*/ 25 w 37"/>
                  <a:gd name="T45" fmla="*/ 16 h 42"/>
                  <a:gd name="T46" fmla="*/ 20 w 37"/>
                  <a:gd name="T47" fmla="*/ 21 h 42"/>
                  <a:gd name="T48" fmla="*/ 19 w 37"/>
                  <a:gd name="T49" fmla="*/ 20 h 42"/>
                  <a:gd name="T50" fmla="*/ 22 w 37"/>
                  <a:gd name="T51" fmla="*/ 16 h 42"/>
                  <a:gd name="T52" fmla="*/ 23 w 37"/>
                  <a:gd name="T53" fmla="*/ 8 h 42"/>
                  <a:gd name="T54" fmla="*/ 28 w 37"/>
                  <a:gd name="T55" fmla="*/ 5 h 42"/>
                  <a:gd name="T56" fmla="*/ 25 w 37"/>
                  <a:gd name="T57" fmla="*/ 0 h 42"/>
                  <a:gd name="T58" fmla="*/ 20 w 37"/>
                  <a:gd name="T59" fmla="*/ 0 h 42"/>
                  <a:gd name="T60" fmla="*/ 16 w 37"/>
                  <a:gd name="T61" fmla="*/ 4 h 42"/>
                  <a:gd name="T62" fmla="*/ 13 w 37"/>
                  <a:gd name="T63" fmla="*/ 3 h 42"/>
                  <a:gd name="T64" fmla="*/ 8 w 37"/>
                  <a:gd name="T65" fmla="*/ 8 h 42"/>
                  <a:gd name="T66" fmla="*/ 0 w 37"/>
                  <a:gd name="T67" fmla="*/ 19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42"/>
                  <a:gd name="T104" fmla="*/ 37 w 37"/>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42">
                    <a:moveTo>
                      <a:pt x="0" y="19"/>
                    </a:moveTo>
                    <a:lnTo>
                      <a:pt x="8" y="13"/>
                    </a:lnTo>
                    <a:lnTo>
                      <a:pt x="12" y="13"/>
                    </a:lnTo>
                    <a:lnTo>
                      <a:pt x="6" y="19"/>
                    </a:lnTo>
                    <a:lnTo>
                      <a:pt x="1" y="28"/>
                    </a:lnTo>
                    <a:lnTo>
                      <a:pt x="7" y="24"/>
                    </a:lnTo>
                    <a:lnTo>
                      <a:pt x="3" y="30"/>
                    </a:lnTo>
                    <a:lnTo>
                      <a:pt x="2" y="32"/>
                    </a:lnTo>
                    <a:lnTo>
                      <a:pt x="7" y="31"/>
                    </a:lnTo>
                    <a:lnTo>
                      <a:pt x="11" y="25"/>
                    </a:lnTo>
                    <a:lnTo>
                      <a:pt x="13" y="22"/>
                    </a:lnTo>
                    <a:lnTo>
                      <a:pt x="12" y="31"/>
                    </a:lnTo>
                    <a:lnTo>
                      <a:pt x="19" y="31"/>
                    </a:lnTo>
                    <a:lnTo>
                      <a:pt x="20" y="42"/>
                    </a:lnTo>
                    <a:lnTo>
                      <a:pt x="23" y="28"/>
                    </a:lnTo>
                    <a:lnTo>
                      <a:pt x="26" y="25"/>
                    </a:lnTo>
                    <a:lnTo>
                      <a:pt x="29" y="20"/>
                    </a:lnTo>
                    <a:lnTo>
                      <a:pt x="33" y="17"/>
                    </a:lnTo>
                    <a:lnTo>
                      <a:pt x="33" y="15"/>
                    </a:lnTo>
                    <a:lnTo>
                      <a:pt x="37" y="3"/>
                    </a:lnTo>
                    <a:lnTo>
                      <a:pt x="33" y="8"/>
                    </a:lnTo>
                    <a:lnTo>
                      <a:pt x="26" y="15"/>
                    </a:lnTo>
                    <a:lnTo>
                      <a:pt x="25" y="16"/>
                    </a:lnTo>
                    <a:lnTo>
                      <a:pt x="20" y="21"/>
                    </a:lnTo>
                    <a:lnTo>
                      <a:pt x="19" y="20"/>
                    </a:lnTo>
                    <a:lnTo>
                      <a:pt x="22" y="16"/>
                    </a:lnTo>
                    <a:lnTo>
                      <a:pt x="23" y="8"/>
                    </a:lnTo>
                    <a:lnTo>
                      <a:pt x="28" y="5"/>
                    </a:lnTo>
                    <a:lnTo>
                      <a:pt x="25" y="0"/>
                    </a:lnTo>
                    <a:lnTo>
                      <a:pt x="20" y="0"/>
                    </a:lnTo>
                    <a:lnTo>
                      <a:pt x="16" y="4"/>
                    </a:lnTo>
                    <a:lnTo>
                      <a:pt x="13" y="3"/>
                    </a:lnTo>
                    <a:lnTo>
                      <a:pt x="8" y="8"/>
                    </a:lnTo>
                    <a:lnTo>
                      <a:pt x="0" y="19"/>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29" name="Freeform 222">
                <a:extLst>
                  <a:ext uri="{FF2B5EF4-FFF2-40B4-BE49-F238E27FC236}">
                    <a16:creationId xmlns:a16="http://schemas.microsoft.com/office/drawing/2014/main" id="{220C6B03-CA6E-4860-BF98-390B9D230B76}"/>
                  </a:ext>
                </a:extLst>
              </p:cNvPr>
              <p:cNvSpPr>
                <a:spLocks noChangeAspect="1"/>
              </p:cNvSpPr>
              <p:nvPr/>
            </p:nvSpPr>
            <p:spPr bwMode="auto">
              <a:xfrm>
                <a:off x="1656" y="1309"/>
                <a:ext cx="17" cy="30"/>
              </a:xfrm>
              <a:custGeom>
                <a:avLst/>
                <a:gdLst>
                  <a:gd name="T0" fmla="*/ 13 w 17"/>
                  <a:gd name="T1" fmla="*/ 6 h 30"/>
                  <a:gd name="T2" fmla="*/ 15 w 17"/>
                  <a:gd name="T3" fmla="*/ 0 h 30"/>
                  <a:gd name="T4" fmla="*/ 7 w 17"/>
                  <a:gd name="T5" fmla="*/ 1 h 30"/>
                  <a:gd name="T6" fmla="*/ 7 w 17"/>
                  <a:gd name="T7" fmla="*/ 4 h 30"/>
                  <a:gd name="T8" fmla="*/ 6 w 17"/>
                  <a:gd name="T9" fmla="*/ 8 h 30"/>
                  <a:gd name="T10" fmla="*/ 4 w 17"/>
                  <a:gd name="T11" fmla="*/ 11 h 30"/>
                  <a:gd name="T12" fmla="*/ 6 w 17"/>
                  <a:gd name="T13" fmla="*/ 13 h 30"/>
                  <a:gd name="T14" fmla="*/ 4 w 17"/>
                  <a:gd name="T15" fmla="*/ 15 h 30"/>
                  <a:gd name="T16" fmla="*/ 0 w 17"/>
                  <a:gd name="T17" fmla="*/ 21 h 30"/>
                  <a:gd name="T18" fmla="*/ 1 w 17"/>
                  <a:gd name="T19" fmla="*/ 25 h 30"/>
                  <a:gd name="T20" fmla="*/ 2 w 17"/>
                  <a:gd name="T21" fmla="*/ 29 h 30"/>
                  <a:gd name="T22" fmla="*/ 5 w 17"/>
                  <a:gd name="T23" fmla="*/ 30 h 30"/>
                  <a:gd name="T24" fmla="*/ 12 w 17"/>
                  <a:gd name="T25" fmla="*/ 29 h 30"/>
                  <a:gd name="T26" fmla="*/ 16 w 17"/>
                  <a:gd name="T27" fmla="*/ 23 h 30"/>
                  <a:gd name="T28" fmla="*/ 17 w 17"/>
                  <a:gd name="T29" fmla="*/ 24 h 30"/>
                  <a:gd name="T30" fmla="*/ 15 w 17"/>
                  <a:gd name="T31" fmla="*/ 12 h 30"/>
                  <a:gd name="T32" fmla="*/ 13 w 17"/>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30"/>
                  <a:gd name="T53" fmla="*/ 17 w 1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30">
                    <a:moveTo>
                      <a:pt x="13" y="6"/>
                    </a:moveTo>
                    <a:lnTo>
                      <a:pt x="15" y="0"/>
                    </a:lnTo>
                    <a:lnTo>
                      <a:pt x="7" y="1"/>
                    </a:lnTo>
                    <a:lnTo>
                      <a:pt x="7" y="4"/>
                    </a:lnTo>
                    <a:lnTo>
                      <a:pt x="6" y="8"/>
                    </a:lnTo>
                    <a:lnTo>
                      <a:pt x="4" y="11"/>
                    </a:lnTo>
                    <a:lnTo>
                      <a:pt x="6" y="13"/>
                    </a:lnTo>
                    <a:lnTo>
                      <a:pt x="4" y="15"/>
                    </a:lnTo>
                    <a:lnTo>
                      <a:pt x="0" y="21"/>
                    </a:lnTo>
                    <a:lnTo>
                      <a:pt x="1" y="25"/>
                    </a:lnTo>
                    <a:lnTo>
                      <a:pt x="2" y="29"/>
                    </a:lnTo>
                    <a:lnTo>
                      <a:pt x="5" y="30"/>
                    </a:lnTo>
                    <a:lnTo>
                      <a:pt x="12" y="29"/>
                    </a:lnTo>
                    <a:lnTo>
                      <a:pt x="16" y="23"/>
                    </a:lnTo>
                    <a:lnTo>
                      <a:pt x="17" y="24"/>
                    </a:lnTo>
                    <a:lnTo>
                      <a:pt x="15" y="12"/>
                    </a:lnTo>
                    <a:lnTo>
                      <a:pt x="13" y="6"/>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30" name="Freeform 223">
                <a:extLst>
                  <a:ext uri="{FF2B5EF4-FFF2-40B4-BE49-F238E27FC236}">
                    <a16:creationId xmlns:a16="http://schemas.microsoft.com/office/drawing/2014/main" id="{398EF3AF-7596-4586-8A8D-DAC52DC4047B}"/>
                  </a:ext>
                </a:extLst>
              </p:cNvPr>
              <p:cNvSpPr>
                <a:spLocks noChangeAspect="1"/>
              </p:cNvSpPr>
              <p:nvPr/>
            </p:nvSpPr>
            <p:spPr bwMode="auto">
              <a:xfrm>
                <a:off x="1368" y="1439"/>
                <a:ext cx="23" cy="35"/>
              </a:xfrm>
              <a:custGeom>
                <a:avLst/>
                <a:gdLst>
                  <a:gd name="T0" fmla="*/ 9 w 23"/>
                  <a:gd name="T1" fmla="*/ 0 h 35"/>
                  <a:gd name="T2" fmla="*/ 6 w 23"/>
                  <a:gd name="T3" fmla="*/ 1 h 35"/>
                  <a:gd name="T4" fmla="*/ 0 w 23"/>
                  <a:gd name="T5" fmla="*/ 13 h 35"/>
                  <a:gd name="T6" fmla="*/ 2 w 23"/>
                  <a:gd name="T7" fmla="*/ 18 h 35"/>
                  <a:gd name="T8" fmla="*/ 0 w 23"/>
                  <a:gd name="T9" fmla="*/ 19 h 35"/>
                  <a:gd name="T10" fmla="*/ 0 w 23"/>
                  <a:gd name="T11" fmla="*/ 27 h 35"/>
                  <a:gd name="T12" fmla="*/ 6 w 23"/>
                  <a:gd name="T13" fmla="*/ 35 h 35"/>
                  <a:gd name="T14" fmla="*/ 6 w 23"/>
                  <a:gd name="T15" fmla="*/ 29 h 35"/>
                  <a:gd name="T16" fmla="*/ 6 w 23"/>
                  <a:gd name="T17" fmla="*/ 27 h 35"/>
                  <a:gd name="T18" fmla="*/ 4 w 23"/>
                  <a:gd name="T19" fmla="*/ 22 h 35"/>
                  <a:gd name="T20" fmla="*/ 6 w 23"/>
                  <a:gd name="T21" fmla="*/ 19 h 35"/>
                  <a:gd name="T22" fmla="*/ 4 w 23"/>
                  <a:gd name="T23" fmla="*/ 13 h 35"/>
                  <a:gd name="T24" fmla="*/ 8 w 23"/>
                  <a:gd name="T25" fmla="*/ 4 h 35"/>
                  <a:gd name="T26" fmla="*/ 16 w 23"/>
                  <a:gd name="T27" fmla="*/ 4 h 35"/>
                  <a:gd name="T28" fmla="*/ 21 w 23"/>
                  <a:gd name="T29" fmla="*/ 11 h 35"/>
                  <a:gd name="T30" fmla="*/ 23 w 23"/>
                  <a:gd name="T31" fmla="*/ 12 h 35"/>
                  <a:gd name="T32" fmla="*/ 23 w 23"/>
                  <a:gd name="T33" fmla="*/ 10 h 35"/>
                  <a:gd name="T34" fmla="*/ 17 w 23"/>
                  <a:gd name="T35" fmla="*/ 2 h 35"/>
                  <a:gd name="T36" fmla="*/ 9 w 23"/>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5"/>
                  <a:gd name="T59" fmla="*/ 23 w 23"/>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5">
                    <a:moveTo>
                      <a:pt x="9" y="0"/>
                    </a:moveTo>
                    <a:lnTo>
                      <a:pt x="6" y="1"/>
                    </a:lnTo>
                    <a:lnTo>
                      <a:pt x="0" y="13"/>
                    </a:lnTo>
                    <a:lnTo>
                      <a:pt x="2" y="18"/>
                    </a:lnTo>
                    <a:lnTo>
                      <a:pt x="0" y="19"/>
                    </a:lnTo>
                    <a:lnTo>
                      <a:pt x="0" y="27"/>
                    </a:lnTo>
                    <a:lnTo>
                      <a:pt x="6" y="35"/>
                    </a:lnTo>
                    <a:lnTo>
                      <a:pt x="6" y="29"/>
                    </a:lnTo>
                    <a:lnTo>
                      <a:pt x="6" y="27"/>
                    </a:lnTo>
                    <a:lnTo>
                      <a:pt x="4" y="22"/>
                    </a:lnTo>
                    <a:lnTo>
                      <a:pt x="6" y="19"/>
                    </a:lnTo>
                    <a:lnTo>
                      <a:pt x="4" y="13"/>
                    </a:lnTo>
                    <a:lnTo>
                      <a:pt x="8" y="4"/>
                    </a:lnTo>
                    <a:lnTo>
                      <a:pt x="16" y="4"/>
                    </a:lnTo>
                    <a:lnTo>
                      <a:pt x="21" y="11"/>
                    </a:lnTo>
                    <a:lnTo>
                      <a:pt x="23" y="12"/>
                    </a:lnTo>
                    <a:lnTo>
                      <a:pt x="23" y="10"/>
                    </a:lnTo>
                    <a:lnTo>
                      <a:pt x="17" y="2"/>
                    </a:lnTo>
                    <a:lnTo>
                      <a:pt x="9"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31" name="Freeform 224">
                <a:extLst>
                  <a:ext uri="{FF2B5EF4-FFF2-40B4-BE49-F238E27FC236}">
                    <a16:creationId xmlns:a16="http://schemas.microsoft.com/office/drawing/2014/main" id="{ED130BE6-8765-47F3-9C50-5EFA91138A6E}"/>
                  </a:ext>
                </a:extLst>
              </p:cNvPr>
              <p:cNvSpPr>
                <a:spLocks noChangeAspect="1"/>
              </p:cNvSpPr>
              <p:nvPr/>
            </p:nvSpPr>
            <p:spPr bwMode="auto">
              <a:xfrm>
                <a:off x="1418" y="1428"/>
                <a:ext cx="12" cy="29"/>
              </a:xfrm>
              <a:custGeom>
                <a:avLst/>
                <a:gdLst>
                  <a:gd name="T0" fmla="*/ 6 w 12"/>
                  <a:gd name="T1" fmla="*/ 0 h 29"/>
                  <a:gd name="T2" fmla="*/ 4 w 12"/>
                  <a:gd name="T3" fmla="*/ 1 h 29"/>
                  <a:gd name="T4" fmla="*/ 0 w 12"/>
                  <a:gd name="T5" fmla="*/ 5 h 29"/>
                  <a:gd name="T6" fmla="*/ 0 w 12"/>
                  <a:gd name="T7" fmla="*/ 13 h 29"/>
                  <a:gd name="T8" fmla="*/ 5 w 12"/>
                  <a:gd name="T9" fmla="*/ 17 h 29"/>
                  <a:gd name="T10" fmla="*/ 4 w 12"/>
                  <a:gd name="T11" fmla="*/ 21 h 29"/>
                  <a:gd name="T12" fmla="*/ 6 w 12"/>
                  <a:gd name="T13" fmla="*/ 22 h 29"/>
                  <a:gd name="T14" fmla="*/ 7 w 12"/>
                  <a:gd name="T15" fmla="*/ 27 h 29"/>
                  <a:gd name="T16" fmla="*/ 10 w 12"/>
                  <a:gd name="T17" fmla="*/ 29 h 29"/>
                  <a:gd name="T18" fmla="*/ 12 w 12"/>
                  <a:gd name="T19" fmla="*/ 28 h 29"/>
                  <a:gd name="T20" fmla="*/ 12 w 12"/>
                  <a:gd name="T21" fmla="*/ 23 h 29"/>
                  <a:gd name="T22" fmla="*/ 11 w 12"/>
                  <a:gd name="T23" fmla="*/ 21 h 29"/>
                  <a:gd name="T24" fmla="*/ 11 w 12"/>
                  <a:gd name="T25" fmla="*/ 15 h 29"/>
                  <a:gd name="T26" fmla="*/ 5 w 12"/>
                  <a:gd name="T27" fmla="*/ 12 h 29"/>
                  <a:gd name="T28" fmla="*/ 4 w 12"/>
                  <a:gd name="T29" fmla="*/ 10 h 29"/>
                  <a:gd name="T30" fmla="*/ 6 w 12"/>
                  <a:gd name="T31" fmla="*/ 7 h 29"/>
                  <a:gd name="T32" fmla="*/ 7 w 12"/>
                  <a:gd name="T33" fmla="*/ 4 h 29"/>
                  <a:gd name="T34" fmla="*/ 9 w 12"/>
                  <a:gd name="T35" fmla="*/ 0 h 29"/>
                  <a:gd name="T36" fmla="*/ 6 w 12"/>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29"/>
                  <a:gd name="T59" fmla="*/ 12 w 1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29">
                    <a:moveTo>
                      <a:pt x="6" y="0"/>
                    </a:moveTo>
                    <a:lnTo>
                      <a:pt x="4" y="1"/>
                    </a:lnTo>
                    <a:lnTo>
                      <a:pt x="0" y="5"/>
                    </a:lnTo>
                    <a:lnTo>
                      <a:pt x="0" y="13"/>
                    </a:lnTo>
                    <a:lnTo>
                      <a:pt x="5" y="17"/>
                    </a:lnTo>
                    <a:lnTo>
                      <a:pt x="4" y="21"/>
                    </a:lnTo>
                    <a:lnTo>
                      <a:pt x="6" y="22"/>
                    </a:lnTo>
                    <a:lnTo>
                      <a:pt x="7" y="27"/>
                    </a:lnTo>
                    <a:lnTo>
                      <a:pt x="10" y="29"/>
                    </a:lnTo>
                    <a:lnTo>
                      <a:pt x="12" y="28"/>
                    </a:lnTo>
                    <a:lnTo>
                      <a:pt x="12" y="23"/>
                    </a:lnTo>
                    <a:lnTo>
                      <a:pt x="11" y="21"/>
                    </a:lnTo>
                    <a:lnTo>
                      <a:pt x="11" y="15"/>
                    </a:lnTo>
                    <a:lnTo>
                      <a:pt x="5" y="12"/>
                    </a:lnTo>
                    <a:lnTo>
                      <a:pt x="4" y="10"/>
                    </a:lnTo>
                    <a:lnTo>
                      <a:pt x="6" y="7"/>
                    </a:lnTo>
                    <a:lnTo>
                      <a:pt x="7" y="4"/>
                    </a:lnTo>
                    <a:lnTo>
                      <a:pt x="9" y="0"/>
                    </a:lnTo>
                    <a:lnTo>
                      <a:pt x="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32" name="Freeform 225">
                <a:extLst>
                  <a:ext uri="{FF2B5EF4-FFF2-40B4-BE49-F238E27FC236}">
                    <a16:creationId xmlns:a16="http://schemas.microsoft.com/office/drawing/2014/main" id="{B87BB6ED-3EBB-4208-A7FD-1327E78605B6}"/>
                  </a:ext>
                </a:extLst>
              </p:cNvPr>
              <p:cNvSpPr>
                <a:spLocks noChangeAspect="1"/>
              </p:cNvSpPr>
              <p:nvPr/>
            </p:nvSpPr>
            <p:spPr bwMode="auto">
              <a:xfrm>
                <a:off x="1438" y="1258"/>
                <a:ext cx="19" cy="29"/>
              </a:xfrm>
              <a:custGeom>
                <a:avLst/>
                <a:gdLst>
                  <a:gd name="T0" fmla="*/ 10 w 19"/>
                  <a:gd name="T1" fmla="*/ 0 h 29"/>
                  <a:gd name="T2" fmla="*/ 8 w 19"/>
                  <a:gd name="T3" fmla="*/ 4 h 29"/>
                  <a:gd name="T4" fmla="*/ 9 w 19"/>
                  <a:gd name="T5" fmla="*/ 8 h 29"/>
                  <a:gd name="T6" fmla="*/ 7 w 19"/>
                  <a:gd name="T7" fmla="*/ 11 h 29"/>
                  <a:gd name="T8" fmla="*/ 8 w 19"/>
                  <a:gd name="T9" fmla="*/ 16 h 29"/>
                  <a:gd name="T10" fmla="*/ 7 w 19"/>
                  <a:gd name="T11" fmla="*/ 21 h 29"/>
                  <a:gd name="T12" fmla="*/ 2 w 19"/>
                  <a:gd name="T13" fmla="*/ 18 h 29"/>
                  <a:gd name="T14" fmla="*/ 0 w 19"/>
                  <a:gd name="T15" fmla="*/ 21 h 29"/>
                  <a:gd name="T16" fmla="*/ 6 w 19"/>
                  <a:gd name="T17" fmla="*/ 24 h 29"/>
                  <a:gd name="T18" fmla="*/ 6 w 19"/>
                  <a:gd name="T19" fmla="*/ 27 h 29"/>
                  <a:gd name="T20" fmla="*/ 7 w 19"/>
                  <a:gd name="T21" fmla="*/ 29 h 29"/>
                  <a:gd name="T22" fmla="*/ 10 w 19"/>
                  <a:gd name="T23" fmla="*/ 24 h 29"/>
                  <a:gd name="T24" fmla="*/ 14 w 19"/>
                  <a:gd name="T25" fmla="*/ 25 h 29"/>
                  <a:gd name="T26" fmla="*/ 14 w 19"/>
                  <a:gd name="T27" fmla="*/ 23 h 29"/>
                  <a:gd name="T28" fmla="*/ 15 w 19"/>
                  <a:gd name="T29" fmla="*/ 21 h 29"/>
                  <a:gd name="T30" fmla="*/ 14 w 19"/>
                  <a:gd name="T31" fmla="*/ 18 h 29"/>
                  <a:gd name="T32" fmla="*/ 17 w 19"/>
                  <a:gd name="T33" fmla="*/ 15 h 29"/>
                  <a:gd name="T34" fmla="*/ 13 w 19"/>
                  <a:gd name="T35" fmla="*/ 13 h 29"/>
                  <a:gd name="T36" fmla="*/ 19 w 19"/>
                  <a:gd name="T37" fmla="*/ 8 h 29"/>
                  <a:gd name="T38" fmla="*/ 18 w 19"/>
                  <a:gd name="T39" fmla="*/ 4 h 29"/>
                  <a:gd name="T40" fmla="*/ 12 w 19"/>
                  <a:gd name="T41" fmla="*/ 4 h 29"/>
                  <a:gd name="T42" fmla="*/ 14 w 19"/>
                  <a:gd name="T43" fmla="*/ 1 h 29"/>
                  <a:gd name="T44" fmla="*/ 10 w 19"/>
                  <a:gd name="T45" fmla="*/ 0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29"/>
                  <a:gd name="T71" fmla="*/ 19 w 19"/>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29">
                    <a:moveTo>
                      <a:pt x="10" y="0"/>
                    </a:moveTo>
                    <a:lnTo>
                      <a:pt x="8" y="4"/>
                    </a:lnTo>
                    <a:lnTo>
                      <a:pt x="9" y="8"/>
                    </a:lnTo>
                    <a:lnTo>
                      <a:pt x="7" y="11"/>
                    </a:lnTo>
                    <a:lnTo>
                      <a:pt x="8" y="16"/>
                    </a:lnTo>
                    <a:lnTo>
                      <a:pt x="7" y="21"/>
                    </a:lnTo>
                    <a:lnTo>
                      <a:pt x="2" y="18"/>
                    </a:lnTo>
                    <a:lnTo>
                      <a:pt x="0" y="21"/>
                    </a:lnTo>
                    <a:lnTo>
                      <a:pt x="6" y="24"/>
                    </a:lnTo>
                    <a:lnTo>
                      <a:pt x="6" y="27"/>
                    </a:lnTo>
                    <a:lnTo>
                      <a:pt x="7" y="29"/>
                    </a:lnTo>
                    <a:lnTo>
                      <a:pt x="10" y="24"/>
                    </a:lnTo>
                    <a:lnTo>
                      <a:pt x="14" y="25"/>
                    </a:lnTo>
                    <a:lnTo>
                      <a:pt x="14" y="23"/>
                    </a:lnTo>
                    <a:lnTo>
                      <a:pt x="15" y="21"/>
                    </a:lnTo>
                    <a:lnTo>
                      <a:pt x="14" y="18"/>
                    </a:lnTo>
                    <a:lnTo>
                      <a:pt x="17" y="15"/>
                    </a:lnTo>
                    <a:lnTo>
                      <a:pt x="13" y="13"/>
                    </a:lnTo>
                    <a:lnTo>
                      <a:pt x="19" y="8"/>
                    </a:lnTo>
                    <a:lnTo>
                      <a:pt x="18" y="4"/>
                    </a:lnTo>
                    <a:lnTo>
                      <a:pt x="12" y="4"/>
                    </a:lnTo>
                    <a:lnTo>
                      <a:pt x="14" y="1"/>
                    </a:lnTo>
                    <a:lnTo>
                      <a:pt x="1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33" name="Freeform 226">
                <a:extLst>
                  <a:ext uri="{FF2B5EF4-FFF2-40B4-BE49-F238E27FC236}">
                    <a16:creationId xmlns:a16="http://schemas.microsoft.com/office/drawing/2014/main" id="{391E130F-AC96-4B46-8D67-AD36807275E0}"/>
                  </a:ext>
                </a:extLst>
              </p:cNvPr>
              <p:cNvSpPr>
                <a:spLocks noChangeAspect="1"/>
              </p:cNvSpPr>
              <p:nvPr/>
            </p:nvSpPr>
            <p:spPr bwMode="auto">
              <a:xfrm>
                <a:off x="1407" y="1341"/>
                <a:ext cx="21" cy="27"/>
              </a:xfrm>
              <a:custGeom>
                <a:avLst/>
                <a:gdLst>
                  <a:gd name="T0" fmla="*/ 4 w 21"/>
                  <a:gd name="T1" fmla="*/ 15 h 27"/>
                  <a:gd name="T2" fmla="*/ 3 w 21"/>
                  <a:gd name="T3" fmla="*/ 12 h 27"/>
                  <a:gd name="T4" fmla="*/ 4 w 21"/>
                  <a:gd name="T5" fmla="*/ 8 h 27"/>
                  <a:gd name="T6" fmla="*/ 3 w 21"/>
                  <a:gd name="T7" fmla="*/ 2 h 27"/>
                  <a:gd name="T8" fmla="*/ 5 w 21"/>
                  <a:gd name="T9" fmla="*/ 0 h 27"/>
                  <a:gd name="T10" fmla="*/ 12 w 21"/>
                  <a:gd name="T11" fmla="*/ 0 h 27"/>
                  <a:gd name="T12" fmla="*/ 10 w 21"/>
                  <a:gd name="T13" fmla="*/ 2 h 27"/>
                  <a:gd name="T14" fmla="*/ 9 w 21"/>
                  <a:gd name="T15" fmla="*/ 8 h 27"/>
                  <a:gd name="T16" fmla="*/ 10 w 21"/>
                  <a:gd name="T17" fmla="*/ 15 h 27"/>
                  <a:gd name="T18" fmla="*/ 8 w 21"/>
                  <a:gd name="T19" fmla="*/ 18 h 27"/>
                  <a:gd name="T20" fmla="*/ 10 w 21"/>
                  <a:gd name="T21" fmla="*/ 21 h 27"/>
                  <a:gd name="T22" fmla="*/ 12 w 21"/>
                  <a:gd name="T23" fmla="*/ 19 h 27"/>
                  <a:gd name="T24" fmla="*/ 15 w 21"/>
                  <a:gd name="T25" fmla="*/ 19 h 27"/>
                  <a:gd name="T26" fmla="*/ 21 w 21"/>
                  <a:gd name="T27" fmla="*/ 21 h 27"/>
                  <a:gd name="T28" fmla="*/ 20 w 21"/>
                  <a:gd name="T29" fmla="*/ 27 h 27"/>
                  <a:gd name="T30" fmla="*/ 17 w 21"/>
                  <a:gd name="T31" fmla="*/ 27 h 27"/>
                  <a:gd name="T32" fmla="*/ 17 w 21"/>
                  <a:gd name="T33" fmla="*/ 26 h 27"/>
                  <a:gd name="T34" fmla="*/ 12 w 21"/>
                  <a:gd name="T35" fmla="*/ 27 h 27"/>
                  <a:gd name="T36" fmla="*/ 10 w 21"/>
                  <a:gd name="T37" fmla="*/ 24 h 27"/>
                  <a:gd name="T38" fmla="*/ 3 w 21"/>
                  <a:gd name="T39" fmla="*/ 25 h 27"/>
                  <a:gd name="T40" fmla="*/ 0 w 21"/>
                  <a:gd name="T41" fmla="*/ 18 h 27"/>
                  <a:gd name="T42" fmla="*/ 4 w 21"/>
                  <a:gd name="T43" fmla="*/ 15 h 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7"/>
                  <a:gd name="T68" fmla="*/ 21 w 21"/>
                  <a:gd name="T69" fmla="*/ 27 h 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7">
                    <a:moveTo>
                      <a:pt x="4" y="15"/>
                    </a:moveTo>
                    <a:lnTo>
                      <a:pt x="3" y="12"/>
                    </a:lnTo>
                    <a:lnTo>
                      <a:pt x="4" y="8"/>
                    </a:lnTo>
                    <a:lnTo>
                      <a:pt x="3" y="2"/>
                    </a:lnTo>
                    <a:lnTo>
                      <a:pt x="5" y="0"/>
                    </a:lnTo>
                    <a:lnTo>
                      <a:pt x="12" y="0"/>
                    </a:lnTo>
                    <a:lnTo>
                      <a:pt x="10" y="2"/>
                    </a:lnTo>
                    <a:lnTo>
                      <a:pt x="9" y="8"/>
                    </a:lnTo>
                    <a:lnTo>
                      <a:pt x="10" y="15"/>
                    </a:lnTo>
                    <a:lnTo>
                      <a:pt x="8" y="18"/>
                    </a:lnTo>
                    <a:lnTo>
                      <a:pt x="10" y="21"/>
                    </a:lnTo>
                    <a:lnTo>
                      <a:pt x="12" y="19"/>
                    </a:lnTo>
                    <a:lnTo>
                      <a:pt x="15" y="19"/>
                    </a:lnTo>
                    <a:lnTo>
                      <a:pt x="21" y="21"/>
                    </a:lnTo>
                    <a:lnTo>
                      <a:pt x="20" y="27"/>
                    </a:lnTo>
                    <a:lnTo>
                      <a:pt x="17" y="27"/>
                    </a:lnTo>
                    <a:lnTo>
                      <a:pt x="17" y="26"/>
                    </a:lnTo>
                    <a:lnTo>
                      <a:pt x="12" y="27"/>
                    </a:lnTo>
                    <a:lnTo>
                      <a:pt x="10" y="24"/>
                    </a:lnTo>
                    <a:lnTo>
                      <a:pt x="3" y="25"/>
                    </a:lnTo>
                    <a:lnTo>
                      <a:pt x="0" y="18"/>
                    </a:lnTo>
                    <a:lnTo>
                      <a:pt x="4" y="15"/>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34" name="Freeform 227">
                <a:extLst>
                  <a:ext uri="{FF2B5EF4-FFF2-40B4-BE49-F238E27FC236}">
                    <a16:creationId xmlns:a16="http://schemas.microsoft.com/office/drawing/2014/main" id="{C48F3BA6-B03B-4AE8-82CB-D557481305D9}"/>
                  </a:ext>
                </a:extLst>
              </p:cNvPr>
              <p:cNvSpPr>
                <a:spLocks noChangeAspect="1"/>
              </p:cNvSpPr>
              <p:nvPr/>
            </p:nvSpPr>
            <p:spPr bwMode="auto">
              <a:xfrm>
                <a:off x="1451" y="1491"/>
                <a:ext cx="19" cy="26"/>
              </a:xfrm>
              <a:custGeom>
                <a:avLst/>
                <a:gdLst>
                  <a:gd name="T0" fmla="*/ 4 w 19"/>
                  <a:gd name="T1" fmla="*/ 0 h 26"/>
                  <a:gd name="T2" fmla="*/ 0 w 19"/>
                  <a:gd name="T3" fmla="*/ 7 h 26"/>
                  <a:gd name="T4" fmla="*/ 1 w 19"/>
                  <a:gd name="T5" fmla="*/ 13 h 26"/>
                  <a:gd name="T6" fmla="*/ 6 w 19"/>
                  <a:gd name="T7" fmla="*/ 16 h 26"/>
                  <a:gd name="T8" fmla="*/ 5 w 19"/>
                  <a:gd name="T9" fmla="*/ 18 h 26"/>
                  <a:gd name="T10" fmla="*/ 5 w 19"/>
                  <a:gd name="T11" fmla="*/ 23 h 26"/>
                  <a:gd name="T12" fmla="*/ 11 w 19"/>
                  <a:gd name="T13" fmla="*/ 26 h 26"/>
                  <a:gd name="T14" fmla="*/ 14 w 19"/>
                  <a:gd name="T15" fmla="*/ 21 h 26"/>
                  <a:gd name="T16" fmla="*/ 11 w 19"/>
                  <a:gd name="T17" fmla="*/ 17 h 26"/>
                  <a:gd name="T18" fmla="*/ 13 w 19"/>
                  <a:gd name="T19" fmla="*/ 15 h 26"/>
                  <a:gd name="T20" fmla="*/ 14 w 19"/>
                  <a:gd name="T21" fmla="*/ 15 h 26"/>
                  <a:gd name="T22" fmla="*/ 19 w 19"/>
                  <a:gd name="T23" fmla="*/ 12 h 26"/>
                  <a:gd name="T24" fmla="*/ 18 w 19"/>
                  <a:gd name="T25" fmla="*/ 9 h 26"/>
                  <a:gd name="T26" fmla="*/ 14 w 19"/>
                  <a:gd name="T27" fmla="*/ 7 h 26"/>
                  <a:gd name="T28" fmla="*/ 10 w 19"/>
                  <a:gd name="T29" fmla="*/ 1 h 26"/>
                  <a:gd name="T30" fmla="*/ 6 w 19"/>
                  <a:gd name="T31" fmla="*/ 3 h 26"/>
                  <a:gd name="T32" fmla="*/ 4 w 19"/>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6"/>
                  <a:gd name="T53" fmla="*/ 19 w 19"/>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6">
                    <a:moveTo>
                      <a:pt x="4" y="0"/>
                    </a:moveTo>
                    <a:lnTo>
                      <a:pt x="0" y="7"/>
                    </a:lnTo>
                    <a:lnTo>
                      <a:pt x="1" y="13"/>
                    </a:lnTo>
                    <a:lnTo>
                      <a:pt x="6" y="16"/>
                    </a:lnTo>
                    <a:lnTo>
                      <a:pt x="5" y="18"/>
                    </a:lnTo>
                    <a:lnTo>
                      <a:pt x="5" y="23"/>
                    </a:lnTo>
                    <a:lnTo>
                      <a:pt x="11" y="26"/>
                    </a:lnTo>
                    <a:lnTo>
                      <a:pt x="14" y="21"/>
                    </a:lnTo>
                    <a:lnTo>
                      <a:pt x="11" y="17"/>
                    </a:lnTo>
                    <a:lnTo>
                      <a:pt x="13" y="15"/>
                    </a:lnTo>
                    <a:lnTo>
                      <a:pt x="14" y="15"/>
                    </a:lnTo>
                    <a:lnTo>
                      <a:pt x="19" y="12"/>
                    </a:lnTo>
                    <a:lnTo>
                      <a:pt x="18" y="9"/>
                    </a:lnTo>
                    <a:lnTo>
                      <a:pt x="14" y="7"/>
                    </a:lnTo>
                    <a:lnTo>
                      <a:pt x="10" y="1"/>
                    </a:lnTo>
                    <a:lnTo>
                      <a:pt x="6" y="3"/>
                    </a:lnTo>
                    <a:lnTo>
                      <a:pt x="4"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35" name="Freeform 228">
                <a:extLst>
                  <a:ext uri="{FF2B5EF4-FFF2-40B4-BE49-F238E27FC236}">
                    <a16:creationId xmlns:a16="http://schemas.microsoft.com/office/drawing/2014/main" id="{57D5562D-59CF-4871-84CC-7C0D574A8E9E}"/>
                  </a:ext>
                </a:extLst>
              </p:cNvPr>
              <p:cNvSpPr>
                <a:spLocks noChangeAspect="1"/>
              </p:cNvSpPr>
              <p:nvPr/>
            </p:nvSpPr>
            <p:spPr bwMode="auto">
              <a:xfrm>
                <a:off x="1577" y="1322"/>
                <a:ext cx="13" cy="26"/>
              </a:xfrm>
              <a:custGeom>
                <a:avLst/>
                <a:gdLst>
                  <a:gd name="T0" fmla="*/ 10 w 13"/>
                  <a:gd name="T1" fmla="*/ 0 h 26"/>
                  <a:gd name="T2" fmla="*/ 9 w 13"/>
                  <a:gd name="T3" fmla="*/ 8 h 26"/>
                  <a:gd name="T4" fmla="*/ 6 w 13"/>
                  <a:gd name="T5" fmla="*/ 10 h 26"/>
                  <a:gd name="T6" fmla="*/ 3 w 13"/>
                  <a:gd name="T7" fmla="*/ 12 h 26"/>
                  <a:gd name="T8" fmla="*/ 1 w 13"/>
                  <a:gd name="T9" fmla="*/ 17 h 26"/>
                  <a:gd name="T10" fmla="*/ 0 w 13"/>
                  <a:gd name="T11" fmla="*/ 20 h 26"/>
                  <a:gd name="T12" fmla="*/ 4 w 13"/>
                  <a:gd name="T13" fmla="*/ 25 h 26"/>
                  <a:gd name="T14" fmla="*/ 5 w 13"/>
                  <a:gd name="T15" fmla="*/ 25 h 26"/>
                  <a:gd name="T16" fmla="*/ 4 w 13"/>
                  <a:gd name="T17" fmla="*/ 20 h 26"/>
                  <a:gd name="T18" fmla="*/ 4 w 13"/>
                  <a:gd name="T19" fmla="*/ 15 h 26"/>
                  <a:gd name="T20" fmla="*/ 9 w 13"/>
                  <a:gd name="T21" fmla="*/ 12 h 26"/>
                  <a:gd name="T22" fmla="*/ 9 w 13"/>
                  <a:gd name="T23" fmla="*/ 15 h 26"/>
                  <a:gd name="T24" fmla="*/ 11 w 13"/>
                  <a:gd name="T25" fmla="*/ 26 h 26"/>
                  <a:gd name="T26" fmla="*/ 11 w 13"/>
                  <a:gd name="T27" fmla="*/ 20 h 26"/>
                  <a:gd name="T28" fmla="*/ 13 w 13"/>
                  <a:gd name="T29" fmla="*/ 16 h 26"/>
                  <a:gd name="T30" fmla="*/ 12 w 13"/>
                  <a:gd name="T31" fmla="*/ 11 h 26"/>
                  <a:gd name="T32" fmla="*/ 13 w 13"/>
                  <a:gd name="T33" fmla="*/ 2 h 26"/>
                  <a:gd name="T34" fmla="*/ 10 w 1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6"/>
                  <a:gd name="T56" fmla="*/ 13 w 1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6">
                    <a:moveTo>
                      <a:pt x="10" y="0"/>
                    </a:moveTo>
                    <a:lnTo>
                      <a:pt x="9" y="8"/>
                    </a:lnTo>
                    <a:lnTo>
                      <a:pt x="6" y="10"/>
                    </a:lnTo>
                    <a:lnTo>
                      <a:pt x="3" y="12"/>
                    </a:lnTo>
                    <a:lnTo>
                      <a:pt x="1" y="17"/>
                    </a:lnTo>
                    <a:lnTo>
                      <a:pt x="0" y="20"/>
                    </a:lnTo>
                    <a:lnTo>
                      <a:pt x="4" y="25"/>
                    </a:lnTo>
                    <a:lnTo>
                      <a:pt x="5" y="25"/>
                    </a:lnTo>
                    <a:lnTo>
                      <a:pt x="4" y="20"/>
                    </a:lnTo>
                    <a:lnTo>
                      <a:pt x="4" y="15"/>
                    </a:lnTo>
                    <a:lnTo>
                      <a:pt x="9" y="12"/>
                    </a:lnTo>
                    <a:lnTo>
                      <a:pt x="9" y="15"/>
                    </a:lnTo>
                    <a:lnTo>
                      <a:pt x="11" y="26"/>
                    </a:lnTo>
                    <a:lnTo>
                      <a:pt x="11" y="20"/>
                    </a:lnTo>
                    <a:lnTo>
                      <a:pt x="13" y="16"/>
                    </a:lnTo>
                    <a:lnTo>
                      <a:pt x="12" y="11"/>
                    </a:lnTo>
                    <a:lnTo>
                      <a:pt x="13" y="2"/>
                    </a:lnTo>
                    <a:lnTo>
                      <a:pt x="1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36" name="Freeform 229">
                <a:extLst>
                  <a:ext uri="{FF2B5EF4-FFF2-40B4-BE49-F238E27FC236}">
                    <a16:creationId xmlns:a16="http://schemas.microsoft.com/office/drawing/2014/main" id="{ED7D51C2-BB49-4219-B507-FDEBB12A63CB}"/>
                  </a:ext>
                </a:extLst>
              </p:cNvPr>
              <p:cNvSpPr>
                <a:spLocks noChangeAspect="1"/>
              </p:cNvSpPr>
              <p:nvPr/>
            </p:nvSpPr>
            <p:spPr bwMode="auto">
              <a:xfrm>
                <a:off x="1583" y="1230"/>
                <a:ext cx="26" cy="17"/>
              </a:xfrm>
              <a:custGeom>
                <a:avLst/>
                <a:gdLst>
                  <a:gd name="T0" fmla="*/ 12 w 26"/>
                  <a:gd name="T1" fmla="*/ 0 h 17"/>
                  <a:gd name="T2" fmla="*/ 7 w 26"/>
                  <a:gd name="T3" fmla="*/ 0 h 17"/>
                  <a:gd name="T4" fmla="*/ 5 w 26"/>
                  <a:gd name="T5" fmla="*/ 4 h 17"/>
                  <a:gd name="T6" fmla="*/ 0 w 26"/>
                  <a:gd name="T7" fmla="*/ 7 h 17"/>
                  <a:gd name="T8" fmla="*/ 4 w 26"/>
                  <a:gd name="T9" fmla="*/ 10 h 17"/>
                  <a:gd name="T10" fmla="*/ 5 w 26"/>
                  <a:gd name="T11" fmla="*/ 16 h 17"/>
                  <a:gd name="T12" fmla="*/ 14 w 26"/>
                  <a:gd name="T13" fmla="*/ 17 h 17"/>
                  <a:gd name="T14" fmla="*/ 22 w 26"/>
                  <a:gd name="T15" fmla="*/ 12 h 17"/>
                  <a:gd name="T16" fmla="*/ 26 w 26"/>
                  <a:gd name="T17" fmla="*/ 6 h 17"/>
                  <a:gd name="T18" fmla="*/ 21 w 26"/>
                  <a:gd name="T19" fmla="*/ 2 h 17"/>
                  <a:gd name="T20" fmla="*/ 12 w 26"/>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7"/>
                  <a:gd name="T35" fmla="*/ 26 w 26"/>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7">
                    <a:moveTo>
                      <a:pt x="12" y="0"/>
                    </a:moveTo>
                    <a:lnTo>
                      <a:pt x="7" y="0"/>
                    </a:lnTo>
                    <a:lnTo>
                      <a:pt x="5" y="4"/>
                    </a:lnTo>
                    <a:lnTo>
                      <a:pt x="0" y="7"/>
                    </a:lnTo>
                    <a:lnTo>
                      <a:pt x="4" y="10"/>
                    </a:lnTo>
                    <a:lnTo>
                      <a:pt x="5" y="16"/>
                    </a:lnTo>
                    <a:lnTo>
                      <a:pt x="14" y="17"/>
                    </a:lnTo>
                    <a:lnTo>
                      <a:pt x="22" y="12"/>
                    </a:lnTo>
                    <a:lnTo>
                      <a:pt x="26" y="6"/>
                    </a:lnTo>
                    <a:lnTo>
                      <a:pt x="21" y="2"/>
                    </a:lnTo>
                    <a:lnTo>
                      <a:pt x="1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37" name="Freeform 230">
                <a:extLst>
                  <a:ext uri="{FF2B5EF4-FFF2-40B4-BE49-F238E27FC236}">
                    <a16:creationId xmlns:a16="http://schemas.microsoft.com/office/drawing/2014/main" id="{E34AC28C-FC66-42E6-BEB9-16E18FB5A388}"/>
                  </a:ext>
                </a:extLst>
              </p:cNvPr>
              <p:cNvSpPr>
                <a:spLocks noChangeAspect="1"/>
              </p:cNvSpPr>
              <p:nvPr/>
            </p:nvSpPr>
            <p:spPr bwMode="auto">
              <a:xfrm>
                <a:off x="1605" y="1249"/>
                <a:ext cx="11" cy="25"/>
              </a:xfrm>
              <a:custGeom>
                <a:avLst/>
                <a:gdLst>
                  <a:gd name="T0" fmla="*/ 0 w 11"/>
                  <a:gd name="T1" fmla="*/ 25 h 25"/>
                  <a:gd name="T2" fmla="*/ 4 w 11"/>
                  <a:gd name="T3" fmla="*/ 24 h 25"/>
                  <a:gd name="T4" fmla="*/ 7 w 11"/>
                  <a:gd name="T5" fmla="*/ 24 h 25"/>
                  <a:gd name="T6" fmla="*/ 7 w 11"/>
                  <a:gd name="T7" fmla="*/ 10 h 25"/>
                  <a:gd name="T8" fmla="*/ 11 w 11"/>
                  <a:gd name="T9" fmla="*/ 10 h 25"/>
                  <a:gd name="T10" fmla="*/ 6 w 11"/>
                  <a:gd name="T11" fmla="*/ 0 h 25"/>
                  <a:gd name="T12" fmla="*/ 6 w 11"/>
                  <a:gd name="T13" fmla="*/ 8 h 25"/>
                  <a:gd name="T14" fmla="*/ 5 w 11"/>
                  <a:gd name="T15" fmla="*/ 10 h 25"/>
                  <a:gd name="T16" fmla="*/ 0 w 11"/>
                  <a:gd name="T17" fmla="*/ 8 h 25"/>
                  <a:gd name="T18" fmla="*/ 0 w 11"/>
                  <a:gd name="T19" fmla="*/ 10 h 25"/>
                  <a:gd name="T20" fmla="*/ 2 w 11"/>
                  <a:gd name="T21" fmla="*/ 16 h 25"/>
                  <a:gd name="T22" fmla="*/ 0 w 11"/>
                  <a:gd name="T23" fmla="*/ 19 h 25"/>
                  <a:gd name="T24" fmla="*/ 0 w 11"/>
                  <a:gd name="T25" fmla="*/ 25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0" y="25"/>
                    </a:moveTo>
                    <a:lnTo>
                      <a:pt x="4" y="24"/>
                    </a:lnTo>
                    <a:lnTo>
                      <a:pt x="7" y="24"/>
                    </a:lnTo>
                    <a:lnTo>
                      <a:pt x="7" y="10"/>
                    </a:lnTo>
                    <a:lnTo>
                      <a:pt x="11" y="10"/>
                    </a:lnTo>
                    <a:lnTo>
                      <a:pt x="6" y="0"/>
                    </a:lnTo>
                    <a:lnTo>
                      <a:pt x="6" y="8"/>
                    </a:lnTo>
                    <a:lnTo>
                      <a:pt x="5" y="10"/>
                    </a:lnTo>
                    <a:lnTo>
                      <a:pt x="0" y="8"/>
                    </a:lnTo>
                    <a:lnTo>
                      <a:pt x="0" y="10"/>
                    </a:lnTo>
                    <a:lnTo>
                      <a:pt x="2" y="16"/>
                    </a:lnTo>
                    <a:lnTo>
                      <a:pt x="0" y="19"/>
                    </a:lnTo>
                    <a:lnTo>
                      <a:pt x="0" y="25"/>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38" name="Freeform 231">
                <a:extLst>
                  <a:ext uri="{FF2B5EF4-FFF2-40B4-BE49-F238E27FC236}">
                    <a16:creationId xmlns:a16="http://schemas.microsoft.com/office/drawing/2014/main" id="{EA77DDFC-47D6-4F3E-8BBA-A7600FC8CA57}"/>
                  </a:ext>
                </a:extLst>
              </p:cNvPr>
              <p:cNvSpPr>
                <a:spLocks noChangeAspect="1"/>
              </p:cNvSpPr>
              <p:nvPr/>
            </p:nvSpPr>
            <p:spPr bwMode="auto">
              <a:xfrm>
                <a:off x="1344" y="1389"/>
                <a:ext cx="9" cy="23"/>
              </a:xfrm>
              <a:custGeom>
                <a:avLst/>
                <a:gdLst>
                  <a:gd name="T0" fmla="*/ 1 w 9"/>
                  <a:gd name="T1" fmla="*/ 0 h 23"/>
                  <a:gd name="T2" fmla="*/ 0 w 9"/>
                  <a:gd name="T3" fmla="*/ 5 h 23"/>
                  <a:gd name="T4" fmla="*/ 1 w 9"/>
                  <a:gd name="T5" fmla="*/ 23 h 23"/>
                  <a:gd name="T6" fmla="*/ 3 w 9"/>
                  <a:gd name="T7" fmla="*/ 22 h 23"/>
                  <a:gd name="T8" fmla="*/ 6 w 9"/>
                  <a:gd name="T9" fmla="*/ 23 h 23"/>
                  <a:gd name="T10" fmla="*/ 5 w 9"/>
                  <a:gd name="T11" fmla="*/ 17 h 23"/>
                  <a:gd name="T12" fmla="*/ 5 w 9"/>
                  <a:gd name="T13" fmla="*/ 9 h 23"/>
                  <a:gd name="T14" fmla="*/ 7 w 9"/>
                  <a:gd name="T15" fmla="*/ 6 h 23"/>
                  <a:gd name="T16" fmla="*/ 9 w 9"/>
                  <a:gd name="T17" fmla="*/ 4 h 23"/>
                  <a:gd name="T18" fmla="*/ 5 w 9"/>
                  <a:gd name="T19" fmla="*/ 3 h 23"/>
                  <a:gd name="T20" fmla="*/ 1 w 9"/>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23"/>
                  <a:gd name="T35" fmla="*/ 9 w 9"/>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23">
                    <a:moveTo>
                      <a:pt x="1" y="0"/>
                    </a:moveTo>
                    <a:lnTo>
                      <a:pt x="0" y="5"/>
                    </a:lnTo>
                    <a:lnTo>
                      <a:pt x="1" y="23"/>
                    </a:lnTo>
                    <a:lnTo>
                      <a:pt x="3" y="22"/>
                    </a:lnTo>
                    <a:lnTo>
                      <a:pt x="6" y="23"/>
                    </a:lnTo>
                    <a:lnTo>
                      <a:pt x="5" y="17"/>
                    </a:lnTo>
                    <a:lnTo>
                      <a:pt x="5" y="9"/>
                    </a:lnTo>
                    <a:lnTo>
                      <a:pt x="7" y="6"/>
                    </a:lnTo>
                    <a:lnTo>
                      <a:pt x="9" y="4"/>
                    </a:lnTo>
                    <a:lnTo>
                      <a:pt x="5" y="3"/>
                    </a:lnTo>
                    <a:lnTo>
                      <a:pt x="1"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39" name="Freeform 232">
                <a:extLst>
                  <a:ext uri="{FF2B5EF4-FFF2-40B4-BE49-F238E27FC236}">
                    <a16:creationId xmlns:a16="http://schemas.microsoft.com/office/drawing/2014/main" id="{72EECE84-B533-449F-9D53-77C54FA993C5}"/>
                  </a:ext>
                </a:extLst>
              </p:cNvPr>
              <p:cNvSpPr>
                <a:spLocks noChangeAspect="1"/>
              </p:cNvSpPr>
              <p:nvPr/>
            </p:nvSpPr>
            <p:spPr bwMode="auto">
              <a:xfrm>
                <a:off x="1495" y="1205"/>
                <a:ext cx="21" cy="23"/>
              </a:xfrm>
              <a:custGeom>
                <a:avLst/>
                <a:gdLst>
                  <a:gd name="T0" fmla="*/ 19 w 21"/>
                  <a:gd name="T1" fmla="*/ 3 h 23"/>
                  <a:gd name="T2" fmla="*/ 17 w 21"/>
                  <a:gd name="T3" fmla="*/ 4 h 23"/>
                  <a:gd name="T4" fmla="*/ 17 w 21"/>
                  <a:gd name="T5" fmla="*/ 7 h 23"/>
                  <a:gd name="T6" fmla="*/ 15 w 21"/>
                  <a:gd name="T7" fmla="*/ 8 h 23"/>
                  <a:gd name="T8" fmla="*/ 14 w 21"/>
                  <a:gd name="T9" fmla="*/ 10 h 23"/>
                  <a:gd name="T10" fmla="*/ 7 w 21"/>
                  <a:gd name="T11" fmla="*/ 10 h 23"/>
                  <a:gd name="T12" fmla="*/ 7 w 21"/>
                  <a:gd name="T13" fmla="*/ 13 h 23"/>
                  <a:gd name="T14" fmla="*/ 9 w 21"/>
                  <a:gd name="T15" fmla="*/ 14 h 23"/>
                  <a:gd name="T16" fmla="*/ 12 w 21"/>
                  <a:gd name="T17" fmla="*/ 18 h 23"/>
                  <a:gd name="T18" fmla="*/ 7 w 21"/>
                  <a:gd name="T19" fmla="*/ 18 h 23"/>
                  <a:gd name="T20" fmla="*/ 9 w 21"/>
                  <a:gd name="T21" fmla="*/ 20 h 23"/>
                  <a:gd name="T22" fmla="*/ 6 w 21"/>
                  <a:gd name="T23" fmla="*/ 20 h 23"/>
                  <a:gd name="T24" fmla="*/ 4 w 21"/>
                  <a:gd name="T25" fmla="*/ 23 h 23"/>
                  <a:gd name="T26" fmla="*/ 0 w 21"/>
                  <a:gd name="T27" fmla="*/ 21 h 23"/>
                  <a:gd name="T28" fmla="*/ 2 w 21"/>
                  <a:gd name="T29" fmla="*/ 20 h 23"/>
                  <a:gd name="T30" fmla="*/ 2 w 21"/>
                  <a:gd name="T31" fmla="*/ 18 h 23"/>
                  <a:gd name="T32" fmla="*/ 1 w 21"/>
                  <a:gd name="T33" fmla="*/ 14 h 23"/>
                  <a:gd name="T34" fmla="*/ 1 w 21"/>
                  <a:gd name="T35" fmla="*/ 12 h 23"/>
                  <a:gd name="T36" fmla="*/ 2 w 21"/>
                  <a:gd name="T37" fmla="*/ 9 h 23"/>
                  <a:gd name="T38" fmla="*/ 2 w 21"/>
                  <a:gd name="T39" fmla="*/ 8 h 23"/>
                  <a:gd name="T40" fmla="*/ 0 w 21"/>
                  <a:gd name="T41" fmla="*/ 3 h 23"/>
                  <a:gd name="T42" fmla="*/ 0 w 21"/>
                  <a:gd name="T43" fmla="*/ 1 h 23"/>
                  <a:gd name="T44" fmla="*/ 7 w 21"/>
                  <a:gd name="T45" fmla="*/ 0 h 23"/>
                  <a:gd name="T46" fmla="*/ 17 w 21"/>
                  <a:gd name="T47" fmla="*/ 1 h 23"/>
                  <a:gd name="T48" fmla="*/ 21 w 21"/>
                  <a:gd name="T49" fmla="*/ 4 h 23"/>
                  <a:gd name="T50" fmla="*/ 19 w 21"/>
                  <a:gd name="T51" fmla="*/ 3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23"/>
                  <a:gd name="T80" fmla="*/ 21 w 21"/>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23">
                    <a:moveTo>
                      <a:pt x="19" y="3"/>
                    </a:moveTo>
                    <a:lnTo>
                      <a:pt x="17" y="4"/>
                    </a:lnTo>
                    <a:lnTo>
                      <a:pt x="17" y="7"/>
                    </a:lnTo>
                    <a:lnTo>
                      <a:pt x="15" y="8"/>
                    </a:lnTo>
                    <a:lnTo>
                      <a:pt x="14" y="10"/>
                    </a:lnTo>
                    <a:lnTo>
                      <a:pt x="7" y="10"/>
                    </a:lnTo>
                    <a:lnTo>
                      <a:pt x="7" y="13"/>
                    </a:lnTo>
                    <a:lnTo>
                      <a:pt x="9" y="14"/>
                    </a:lnTo>
                    <a:lnTo>
                      <a:pt x="12" y="18"/>
                    </a:lnTo>
                    <a:lnTo>
                      <a:pt x="7" y="18"/>
                    </a:lnTo>
                    <a:lnTo>
                      <a:pt x="9" y="20"/>
                    </a:lnTo>
                    <a:lnTo>
                      <a:pt x="6" y="20"/>
                    </a:lnTo>
                    <a:lnTo>
                      <a:pt x="4" y="23"/>
                    </a:lnTo>
                    <a:lnTo>
                      <a:pt x="0" y="21"/>
                    </a:lnTo>
                    <a:lnTo>
                      <a:pt x="2" y="20"/>
                    </a:lnTo>
                    <a:lnTo>
                      <a:pt x="2" y="18"/>
                    </a:lnTo>
                    <a:lnTo>
                      <a:pt x="1" y="14"/>
                    </a:lnTo>
                    <a:lnTo>
                      <a:pt x="1" y="12"/>
                    </a:lnTo>
                    <a:lnTo>
                      <a:pt x="2" y="9"/>
                    </a:lnTo>
                    <a:lnTo>
                      <a:pt x="2" y="8"/>
                    </a:lnTo>
                    <a:lnTo>
                      <a:pt x="0" y="3"/>
                    </a:lnTo>
                    <a:lnTo>
                      <a:pt x="0" y="1"/>
                    </a:lnTo>
                    <a:lnTo>
                      <a:pt x="7" y="0"/>
                    </a:lnTo>
                    <a:lnTo>
                      <a:pt x="17" y="1"/>
                    </a:lnTo>
                    <a:lnTo>
                      <a:pt x="21" y="4"/>
                    </a:lnTo>
                    <a:lnTo>
                      <a:pt x="19" y="3"/>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40" name="Freeform 233">
                <a:extLst>
                  <a:ext uri="{FF2B5EF4-FFF2-40B4-BE49-F238E27FC236}">
                    <a16:creationId xmlns:a16="http://schemas.microsoft.com/office/drawing/2014/main" id="{919744E5-30A7-4E17-A7DC-4F461EB9558B}"/>
                  </a:ext>
                </a:extLst>
              </p:cNvPr>
              <p:cNvSpPr>
                <a:spLocks noChangeAspect="1"/>
              </p:cNvSpPr>
              <p:nvPr/>
            </p:nvSpPr>
            <p:spPr bwMode="auto">
              <a:xfrm>
                <a:off x="1350" y="1451"/>
                <a:ext cx="9" cy="22"/>
              </a:xfrm>
              <a:custGeom>
                <a:avLst/>
                <a:gdLst>
                  <a:gd name="T0" fmla="*/ 0 w 9"/>
                  <a:gd name="T1" fmla="*/ 0 h 22"/>
                  <a:gd name="T2" fmla="*/ 1 w 9"/>
                  <a:gd name="T3" fmla="*/ 11 h 22"/>
                  <a:gd name="T4" fmla="*/ 7 w 9"/>
                  <a:gd name="T5" fmla="*/ 22 h 22"/>
                  <a:gd name="T6" fmla="*/ 9 w 9"/>
                  <a:gd name="T7" fmla="*/ 19 h 22"/>
                  <a:gd name="T8" fmla="*/ 6 w 9"/>
                  <a:gd name="T9" fmla="*/ 10 h 22"/>
                  <a:gd name="T10" fmla="*/ 0 w 9"/>
                  <a:gd name="T11" fmla="*/ 0 h 22"/>
                  <a:gd name="T12" fmla="*/ 0 60000 65536"/>
                  <a:gd name="T13" fmla="*/ 0 60000 65536"/>
                  <a:gd name="T14" fmla="*/ 0 60000 65536"/>
                  <a:gd name="T15" fmla="*/ 0 60000 65536"/>
                  <a:gd name="T16" fmla="*/ 0 60000 65536"/>
                  <a:gd name="T17" fmla="*/ 0 60000 65536"/>
                  <a:gd name="T18" fmla="*/ 0 w 9"/>
                  <a:gd name="T19" fmla="*/ 0 h 22"/>
                  <a:gd name="T20" fmla="*/ 9 w 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9" h="22">
                    <a:moveTo>
                      <a:pt x="0" y="0"/>
                    </a:moveTo>
                    <a:lnTo>
                      <a:pt x="1" y="11"/>
                    </a:lnTo>
                    <a:lnTo>
                      <a:pt x="7" y="22"/>
                    </a:lnTo>
                    <a:lnTo>
                      <a:pt x="9" y="19"/>
                    </a:lnTo>
                    <a:lnTo>
                      <a:pt x="6" y="10"/>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41" name="Freeform 234">
                <a:extLst>
                  <a:ext uri="{FF2B5EF4-FFF2-40B4-BE49-F238E27FC236}">
                    <a16:creationId xmlns:a16="http://schemas.microsoft.com/office/drawing/2014/main" id="{DDC0EC97-942C-4434-8ED1-11F8CB9A2048}"/>
                  </a:ext>
                </a:extLst>
              </p:cNvPr>
              <p:cNvSpPr>
                <a:spLocks noChangeAspect="1"/>
              </p:cNvSpPr>
              <p:nvPr/>
            </p:nvSpPr>
            <p:spPr bwMode="auto">
              <a:xfrm>
                <a:off x="1364" y="1469"/>
                <a:ext cx="13" cy="22"/>
              </a:xfrm>
              <a:custGeom>
                <a:avLst/>
                <a:gdLst>
                  <a:gd name="T0" fmla="*/ 0 w 13"/>
                  <a:gd name="T1" fmla="*/ 0 h 22"/>
                  <a:gd name="T2" fmla="*/ 0 w 13"/>
                  <a:gd name="T3" fmla="*/ 4 h 22"/>
                  <a:gd name="T4" fmla="*/ 2 w 13"/>
                  <a:gd name="T5" fmla="*/ 12 h 22"/>
                  <a:gd name="T6" fmla="*/ 7 w 13"/>
                  <a:gd name="T7" fmla="*/ 15 h 22"/>
                  <a:gd name="T8" fmla="*/ 7 w 13"/>
                  <a:gd name="T9" fmla="*/ 18 h 22"/>
                  <a:gd name="T10" fmla="*/ 12 w 13"/>
                  <a:gd name="T11" fmla="*/ 22 h 22"/>
                  <a:gd name="T12" fmla="*/ 13 w 13"/>
                  <a:gd name="T13" fmla="*/ 17 h 22"/>
                  <a:gd name="T14" fmla="*/ 9 w 13"/>
                  <a:gd name="T15" fmla="*/ 12 h 22"/>
                  <a:gd name="T16" fmla="*/ 6 w 13"/>
                  <a:gd name="T17" fmla="*/ 12 h 22"/>
                  <a:gd name="T18" fmla="*/ 3 w 13"/>
                  <a:gd name="T19" fmla="*/ 10 h 22"/>
                  <a:gd name="T20" fmla="*/ 4 w 13"/>
                  <a:gd name="T21" fmla="*/ 5 h 22"/>
                  <a:gd name="T22" fmla="*/ 0 w 13"/>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2"/>
                  <a:gd name="T38" fmla="*/ 13 w 13"/>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2">
                    <a:moveTo>
                      <a:pt x="0" y="0"/>
                    </a:moveTo>
                    <a:lnTo>
                      <a:pt x="0" y="4"/>
                    </a:lnTo>
                    <a:lnTo>
                      <a:pt x="2" y="12"/>
                    </a:lnTo>
                    <a:lnTo>
                      <a:pt x="7" y="15"/>
                    </a:lnTo>
                    <a:lnTo>
                      <a:pt x="7" y="18"/>
                    </a:lnTo>
                    <a:lnTo>
                      <a:pt x="12" y="22"/>
                    </a:lnTo>
                    <a:lnTo>
                      <a:pt x="13" y="17"/>
                    </a:lnTo>
                    <a:lnTo>
                      <a:pt x="9" y="12"/>
                    </a:lnTo>
                    <a:lnTo>
                      <a:pt x="6" y="12"/>
                    </a:lnTo>
                    <a:lnTo>
                      <a:pt x="3" y="10"/>
                    </a:lnTo>
                    <a:lnTo>
                      <a:pt x="4" y="5"/>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42" name="Freeform 235">
                <a:extLst>
                  <a:ext uri="{FF2B5EF4-FFF2-40B4-BE49-F238E27FC236}">
                    <a16:creationId xmlns:a16="http://schemas.microsoft.com/office/drawing/2014/main" id="{6992BDAC-4560-4FC3-AB69-46C11BDDD4A5}"/>
                  </a:ext>
                </a:extLst>
              </p:cNvPr>
              <p:cNvSpPr>
                <a:spLocks noChangeAspect="1"/>
              </p:cNvSpPr>
              <p:nvPr/>
            </p:nvSpPr>
            <p:spPr bwMode="auto">
              <a:xfrm>
                <a:off x="1655" y="1429"/>
                <a:ext cx="17" cy="22"/>
              </a:xfrm>
              <a:custGeom>
                <a:avLst/>
                <a:gdLst>
                  <a:gd name="T0" fmla="*/ 16 w 17"/>
                  <a:gd name="T1" fmla="*/ 0 h 22"/>
                  <a:gd name="T2" fmla="*/ 12 w 17"/>
                  <a:gd name="T3" fmla="*/ 1 h 22"/>
                  <a:gd name="T4" fmla="*/ 8 w 17"/>
                  <a:gd name="T5" fmla="*/ 5 h 22"/>
                  <a:gd name="T6" fmla="*/ 5 w 17"/>
                  <a:gd name="T7" fmla="*/ 6 h 22"/>
                  <a:gd name="T8" fmla="*/ 3 w 17"/>
                  <a:gd name="T9" fmla="*/ 10 h 22"/>
                  <a:gd name="T10" fmla="*/ 0 w 17"/>
                  <a:gd name="T11" fmla="*/ 14 h 22"/>
                  <a:gd name="T12" fmla="*/ 1 w 17"/>
                  <a:gd name="T13" fmla="*/ 15 h 22"/>
                  <a:gd name="T14" fmla="*/ 5 w 17"/>
                  <a:gd name="T15" fmla="*/ 14 h 22"/>
                  <a:gd name="T16" fmla="*/ 6 w 17"/>
                  <a:gd name="T17" fmla="*/ 20 h 22"/>
                  <a:gd name="T18" fmla="*/ 12 w 17"/>
                  <a:gd name="T19" fmla="*/ 22 h 22"/>
                  <a:gd name="T20" fmla="*/ 16 w 17"/>
                  <a:gd name="T21" fmla="*/ 21 h 22"/>
                  <a:gd name="T22" fmla="*/ 11 w 17"/>
                  <a:gd name="T23" fmla="*/ 15 h 22"/>
                  <a:gd name="T24" fmla="*/ 8 w 17"/>
                  <a:gd name="T25" fmla="*/ 16 h 22"/>
                  <a:gd name="T26" fmla="*/ 7 w 17"/>
                  <a:gd name="T27" fmla="*/ 10 h 22"/>
                  <a:gd name="T28" fmla="*/ 12 w 17"/>
                  <a:gd name="T29" fmla="*/ 9 h 22"/>
                  <a:gd name="T30" fmla="*/ 12 w 17"/>
                  <a:gd name="T31" fmla="*/ 6 h 22"/>
                  <a:gd name="T32" fmla="*/ 17 w 17"/>
                  <a:gd name="T33" fmla="*/ 4 h 22"/>
                  <a:gd name="T34" fmla="*/ 16 w 17"/>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2"/>
                  <a:gd name="T56" fmla="*/ 17 w 17"/>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2">
                    <a:moveTo>
                      <a:pt x="16" y="0"/>
                    </a:moveTo>
                    <a:lnTo>
                      <a:pt x="12" y="1"/>
                    </a:lnTo>
                    <a:lnTo>
                      <a:pt x="8" y="5"/>
                    </a:lnTo>
                    <a:lnTo>
                      <a:pt x="5" y="6"/>
                    </a:lnTo>
                    <a:lnTo>
                      <a:pt x="3" y="10"/>
                    </a:lnTo>
                    <a:lnTo>
                      <a:pt x="0" y="14"/>
                    </a:lnTo>
                    <a:lnTo>
                      <a:pt x="1" y="15"/>
                    </a:lnTo>
                    <a:lnTo>
                      <a:pt x="5" y="14"/>
                    </a:lnTo>
                    <a:lnTo>
                      <a:pt x="6" y="20"/>
                    </a:lnTo>
                    <a:lnTo>
                      <a:pt x="12" y="22"/>
                    </a:lnTo>
                    <a:lnTo>
                      <a:pt x="16" y="21"/>
                    </a:lnTo>
                    <a:lnTo>
                      <a:pt x="11" y="15"/>
                    </a:lnTo>
                    <a:lnTo>
                      <a:pt x="8" y="16"/>
                    </a:lnTo>
                    <a:lnTo>
                      <a:pt x="7" y="10"/>
                    </a:lnTo>
                    <a:lnTo>
                      <a:pt x="12" y="9"/>
                    </a:lnTo>
                    <a:lnTo>
                      <a:pt x="12" y="6"/>
                    </a:lnTo>
                    <a:lnTo>
                      <a:pt x="17" y="4"/>
                    </a:lnTo>
                    <a:lnTo>
                      <a:pt x="1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43" name="Freeform 236">
                <a:extLst>
                  <a:ext uri="{FF2B5EF4-FFF2-40B4-BE49-F238E27FC236}">
                    <a16:creationId xmlns:a16="http://schemas.microsoft.com/office/drawing/2014/main" id="{7B521F3E-64F2-4AD8-B864-A883BF992D06}"/>
                  </a:ext>
                </a:extLst>
              </p:cNvPr>
              <p:cNvSpPr>
                <a:spLocks noChangeAspect="1"/>
              </p:cNvSpPr>
              <p:nvPr/>
            </p:nvSpPr>
            <p:spPr bwMode="auto">
              <a:xfrm>
                <a:off x="1458" y="1464"/>
                <a:ext cx="12" cy="22"/>
              </a:xfrm>
              <a:custGeom>
                <a:avLst/>
                <a:gdLst>
                  <a:gd name="T0" fmla="*/ 3 w 12"/>
                  <a:gd name="T1" fmla="*/ 0 h 22"/>
                  <a:gd name="T2" fmla="*/ 3 w 12"/>
                  <a:gd name="T3" fmla="*/ 8 h 22"/>
                  <a:gd name="T4" fmla="*/ 0 w 12"/>
                  <a:gd name="T5" fmla="*/ 10 h 22"/>
                  <a:gd name="T6" fmla="*/ 0 w 12"/>
                  <a:gd name="T7" fmla="*/ 14 h 22"/>
                  <a:gd name="T8" fmla="*/ 3 w 12"/>
                  <a:gd name="T9" fmla="*/ 15 h 22"/>
                  <a:gd name="T10" fmla="*/ 4 w 12"/>
                  <a:gd name="T11" fmla="*/ 16 h 22"/>
                  <a:gd name="T12" fmla="*/ 4 w 12"/>
                  <a:gd name="T13" fmla="*/ 22 h 22"/>
                  <a:gd name="T14" fmla="*/ 9 w 12"/>
                  <a:gd name="T15" fmla="*/ 22 h 22"/>
                  <a:gd name="T16" fmla="*/ 9 w 12"/>
                  <a:gd name="T17" fmla="*/ 15 h 22"/>
                  <a:gd name="T18" fmla="*/ 11 w 12"/>
                  <a:gd name="T19" fmla="*/ 13 h 22"/>
                  <a:gd name="T20" fmla="*/ 11 w 12"/>
                  <a:gd name="T21" fmla="*/ 10 h 22"/>
                  <a:gd name="T22" fmla="*/ 12 w 12"/>
                  <a:gd name="T23" fmla="*/ 8 h 22"/>
                  <a:gd name="T24" fmla="*/ 7 w 12"/>
                  <a:gd name="T25" fmla="*/ 6 h 22"/>
                  <a:gd name="T26" fmla="*/ 6 w 12"/>
                  <a:gd name="T27" fmla="*/ 3 h 22"/>
                  <a:gd name="T28" fmla="*/ 3 w 12"/>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22"/>
                  <a:gd name="T47" fmla="*/ 12 w 12"/>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22">
                    <a:moveTo>
                      <a:pt x="3" y="0"/>
                    </a:moveTo>
                    <a:lnTo>
                      <a:pt x="3" y="8"/>
                    </a:lnTo>
                    <a:lnTo>
                      <a:pt x="0" y="10"/>
                    </a:lnTo>
                    <a:lnTo>
                      <a:pt x="0" y="14"/>
                    </a:lnTo>
                    <a:lnTo>
                      <a:pt x="3" y="15"/>
                    </a:lnTo>
                    <a:lnTo>
                      <a:pt x="4" y="16"/>
                    </a:lnTo>
                    <a:lnTo>
                      <a:pt x="4" y="22"/>
                    </a:lnTo>
                    <a:lnTo>
                      <a:pt x="9" y="22"/>
                    </a:lnTo>
                    <a:lnTo>
                      <a:pt x="9" y="15"/>
                    </a:lnTo>
                    <a:lnTo>
                      <a:pt x="11" y="13"/>
                    </a:lnTo>
                    <a:lnTo>
                      <a:pt x="11" y="10"/>
                    </a:lnTo>
                    <a:lnTo>
                      <a:pt x="12" y="8"/>
                    </a:lnTo>
                    <a:lnTo>
                      <a:pt x="7" y="6"/>
                    </a:lnTo>
                    <a:lnTo>
                      <a:pt x="6" y="3"/>
                    </a:lnTo>
                    <a:lnTo>
                      <a:pt x="3"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44" name="Freeform 237">
                <a:extLst>
                  <a:ext uri="{FF2B5EF4-FFF2-40B4-BE49-F238E27FC236}">
                    <a16:creationId xmlns:a16="http://schemas.microsoft.com/office/drawing/2014/main" id="{20C99B6A-F5B1-4FD7-A1E4-AD46856D7489}"/>
                  </a:ext>
                </a:extLst>
              </p:cNvPr>
              <p:cNvSpPr>
                <a:spLocks noChangeAspect="1"/>
              </p:cNvSpPr>
              <p:nvPr/>
            </p:nvSpPr>
            <p:spPr bwMode="auto">
              <a:xfrm>
                <a:off x="1444" y="1191"/>
                <a:ext cx="20" cy="14"/>
              </a:xfrm>
              <a:custGeom>
                <a:avLst/>
                <a:gdLst>
                  <a:gd name="T0" fmla="*/ 18 w 20"/>
                  <a:gd name="T1" fmla="*/ 0 h 14"/>
                  <a:gd name="T2" fmla="*/ 9 w 20"/>
                  <a:gd name="T3" fmla="*/ 5 h 14"/>
                  <a:gd name="T4" fmla="*/ 4 w 20"/>
                  <a:gd name="T5" fmla="*/ 7 h 14"/>
                  <a:gd name="T6" fmla="*/ 0 w 20"/>
                  <a:gd name="T7" fmla="*/ 14 h 14"/>
                  <a:gd name="T8" fmla="*/ 11 w 20"/>
                  <a:gd name="T9" fmla="*/ 10 h 14"/>
                  <a:gd name="T10" fmla="*/ 20 w 20"/>
                  <a:gd name="T11" fmla="*/ 3 h 14"/>
                  <a:gd name="T12" fmla="*/ 18 w 20"/>
                  <a:gd name="T13" fmla="*/ 0 h 14"/>
                  <a:gd name="T14" fmla="*/ 0 60000 65536"/>
                  <a:gd name="T15" fmla="*/ 0 60000 65536"/>
                  <a:gd name="T16" fmla="*/ 0 60000 65536"/>
                  <a:gd name="T17" fmla="*/ 0 60000 65536"/>
                  <a:gd name="T18" fmla="*/ 0 60000 65536"/>
                  <a:gd name="T19" fmla="*/ 0 60000 65536"/>
                  <a:gd name="T20" fmla="*/ 0 60000 65536"/>
                  <a:gd name="T21" fmla="*/ 0 w 20"/>
                  <a:gd name="T22" fmla="*/ 0 h 14"/>
                  <a:gd name="T23" fmla="*/ 20 w 2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4">
                    <a:moveTo>
                      <a:pt x="18" y="0"/>
                    </a:moveTo>
                    <a:lnTo>
                      <a:pt x="9" y="5"/>
                    </a:lnTo>
                    <a:lnTo>
                      <a:pt x="4" y="7"/>
                    </a:lnTo>
                    <a:lnTo>
                      <a:pt x="0" y="14"/>
                    </a:lnTo>
                    <a:lnTo>
                      <a:pt x="11" y="10"/>
                    </a:lnTo>
                    <a:lnTo>
                      <a:pt x="20" y="3"/>
                    </a:lnTo>
                    <a:lnTo>
                      <a:pt x="18"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45" name="Freeform 238">
                <a:extLst>
                  <a:ext uri="{FF2B5EF4-FFF2-40B4-BE49-F238E27FC236}">
                    <a16:creationId xmlns:a16="http://schemas.microsoft.com/office/drawing/2014/main" id="{7C724F9A-26A5-4E35-B7A9-AFD7EE7118A3}"/>
                  </a:ext>
                </a:extLst>
              </p:cNvPr>
              <p:cNvSpPr>
                <a:spLocks noChangeAspect="1"/>
              </p:cNvSpPr>
              <p:nvPr/>
            </p:nvSpPr>
            <p:spPr bwMode="auto">
              <a:xfrm>
                <a:off x="1422" y="1328"/>
                <a:ext cx="9" cy="20"/>
              </a:xfrm>
              <a:custGeom>
                <a:avLst/>
                <a:gdLst>
                  <a:gd name="T0" fmla="*/ 8 w 9"/>
                  <a:gd name="T1" fmla="*/ 0 h 20"/>
                  <a:gd name="T2" fmla="*/ 5 w 9"/>
                  <a:gd name="T3" fmla="*/ 0 h 20"/>
                  <a:gd name="T4" fmla="*/ 3 w 9"/>
                  <a:gd name="T5" fmla="*/ 3 h 20"/>
                  <a:gd name="T6" fmla="*/ 0 w 9"/>
                  <a:gd name="T7" fmla="*/ 4 h 20"/>
                  <a:gd name="T8" fmla="*/ 3 w 9"/>
                  <a:gd name="T9" fmla="*/ 19 h 20"/>
                  <a:gd name="T10" fmla="*/ 6 w 9"/>
                  <a:gd name="T11" fmla="*/ 20 h 20"/>
                  <a:gd name="T12" fmla="*/ 6 w 9"/>
                  <a:gd name="T13" fmla="*/ 19 h 20"/>
                  <a:gd name="T14" fmla="*/ 9 w 9"/>
                  <a:gd name="T15" fmla="*/ 15 h 20"/>
                  <a:gd name="T16" fmla="*/ 8 w 9"/>
                  <a:gd name="T17" fmla="*/ 10 h 20"/>
                  <a:gd name="T18" fmla="*/ 9 w 9"/>
                  <a:gd name="T19" fmla="*/ 3 h 20"/>
                  <a:gd name="T20" fmla="*/ 8 w 9"/>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20"/>
                  <a:gd name="T35" fmla="*/ 9 w 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20">
                    <a:moveTo>
                      <a:pt x="8" y="0"/>
                    </a:moveTo>
                    <a:lnTo>
                      <a:pt x="5" y="0"/>
                    </a:lnTo>
                    <a:lnTo>
                      <a:pt x="3" y="3"/>
                    </a:lnTo>
                    <a:lnTo>
                      <a:pt x="0" y="4"/>
                    </a:lnTo>
                    <a:lnTo>
                      <a:pt x="3" y="19"/>
                    </a:lnTo>
                    <a:lnTo>
                      <a:pt x="6" y="20"/>
                    </a:lnTo>
                    <a:lnTo>
                      <a:pt x="6" y="19"/>
                    </a:lnTo>
                    <a:lnTo>
                      <a:pt x="9" y="15"/>
                    </a:lnTo>
                    <a:lnTo>
                      <a:pt x="8" y="10"/>
                    </a:lnTo>
                    <a:lnTo>
                      <a:pt x="9" y="3"/>
                    </a:lnTo>
                    <a:lnTo>
                      <a:pt x="8"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46" name="Freeform 239">
                <a:extLst>
                  <a:ext uri="{FF2B5EF4-FFF2-40B4-BE49-F238E27FC236}">
                    <a16:creationId xmlns:a16="http://schemas.microsoft.com/office/drawing/2014/main" id="{D0EC4564-23EF-4610-89C2-738BF22AE180}"/>
                  </a:ext>
                </a:extLst>
              </p:cNvPr>
              <p:cNvSpPr>
                <a:spLocks noChangeAspect="1"/>
              </p:cNvSpPr>
              <p:nvPr/>
            </p:nvSpPr>
            <p:spPr bwMode="auto">
              <a:xfrm>
                <a:off x="1658" y="1281"/>
                <a:ext cx="14" cy="18"/>
              </a:xfrm>
              <a:custGeom>
                <a:avLst/>
                <a:gdLst>
                  <a:gd name="T0" fmla="*/ 3 w 14"/>
                  <a:gd name="T1" fmla="*/ 0 h 18"/>
                  <a:gd name="T2" fmla="*/ 2 w 14"/>
                  <a:gd name="T3" fmla="*/ 0 h 18"/>
                  <a:gd name="T4" fmla="*/ 0 w 14"/>
                  <a:gd name="T5" fmla="*/ 4 h 18"/>
                  <a:gd name="T6" fmla="*/ 5 w 14"/>
                  <a:gd name="T7" fmla="*/ 12 h 18"/>
                  <a:gd name="T8" fmla="*/ 9 w 14"/>
                  <a:gd name="T9" fmla="*/ 13 h 18"/>
                  <a:gd name="T10" fmla="*/ 14 w 14"/>
                  <a:gd name="T11" fmla="*/ 18 h 18"/>
                  <a:gd name="T12" fmla="*/ 14 w 14"/>
                  <a:gd name="T13" fmla="*/ 12 h 18"/>
                  <a:gd name="T14" fmla="*/ 9 w 14"/>
                  <a:gd name="T15" fmla="*/ 7 h 18"/>
                  <a:gd name="T16" fmla="*/ 8 w 14"/>
                  <a:gd name="T17" fmla="*/ 2 h 18"/>
                  <a:gd name="T18" fmla="*/ 3 w 1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8"/>
                  <a:gd name="T32" fmla="*/ 14 w 1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8">
                    <a:moveTo>
                      <a:pt x="3" y="0"/>
                    </a:moveTo>
                    <a:lnTo>
                      <a:pt x="2" y="0"/>
                    </a:lnTo>
                    <a:lnTo>
                      <a:pt x="0" y="4"/>
                    </a:lnTo>
                    <a:lnTo>
                      <a:pt x="5" y="12"/>
                    </a:lnTo>
                    <a:lnTo>
                      <a:pt x="9" y="13"/>
                    </a:lnTo>
                    <a:lnTo>
                      <a:pt x="14" y="18"/>
                    </a:lnTo>
                    <a:lnTo>
                      <a:pt x="14" y="12"/>
                    </a:lnTo>
                    <a:lnTo>
                      <a:pt x="9" y="7"/>
                    </a:lnTo>
                    <a:lnTo>
                      <a:pt x="8" y="2"/>
                    </a:lnTo>
                    <a:lnTo>
                      <a:pt x="3"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47" name="Freeform 240">
                <a:extLst>
                  <a:ext uri="{FF2B5EF4-FFF2-40B4-BE49-F238E27FC236}">
                    <a16:creationId xmlns:a16="http://schemas.microsoft.com/office/drawing/2014/main" id="{E6925DDF-2B50-4D60-936D-92F1D962B489}"/>
                  </a:ext>
                </a:extLst>
              </p:cNvPr>
              <p:cNvSpPr>
                <a:spLocks noChangeAspect="1"/>
              </p:cNvSpPr>
              <p:nvPr/>
            </p:nvSpPr>
            <p:spPr bwMode="auto">
              <a:xfrm>
                <a:off x="1550" y="1347"/>
                <a:ext cx="15" cy="19"/>
              </a:xfrm>
              <a:custGeom>
                <a:avLst/>
                <a:gdLst>
                  <a:gd name="T0" fmla="*/ 6 w 15"/>
                  <a:gd name="T1" fmla="*/ 0 h 19"/>
                  <a:gd name="T2" fmla="*/ 3 w 15"/>
                  <a:gd name="T3" fmla="*/ 2 h 19"/>
                  <a:gd name="T4" fmla="*/ 0 w 15"/>
                  <a:gd name="T5" fmla="*/ 7 h 19"/>
                  <a:gd name="T6" fmla="*/ 2 w 15"/>
                  <a:gd name="T7" fmla="*/ 9 h 19"/>
                  <a:gd name="T8" fmla="*/ 4 w 15"/>
                  <a:gd name="T9" fmla="*/ 12 h 19"/>
                  <a:gd name="T10" fmla="*/ 4 w 15"/>
                  <a:gd name="T11" fmla="*/ 17 h 19"/>
                  <a:gd name="T12" fmla="*/ 6 w 15"/>
                  <a:gd name="T13" fmla="*/ 17 h 19"/>
                  <a:gd name="T14" fmla="*/ 9 w 15"/>
                  <a:gd name="T15" fmla="*/ 19 h 19"/>
                  <a:gd name="T16" fmla="*/ 13 w 15"/>
                  <a:gd name="T17" fmla="*/ 19 h 19"/>
                  <a:gd name="T18" fmla="*/ 15 w 15"/>
                  <a:gd name="T19" fmla="*/ 14 h 19"/>
                  <a:gd name="T20" fmla="*/ 13 w 15"/>
                  <a:gd name="T21" fmla="*/ 13 h 19"/>
                  <a:gd name="T22" fmla="*/ 11 w 15"/>
                  <a:gd name="T23" fmla="*/ 15 h 19"/>
                  <a:gd name="T24" fmla="*/ 9 w 15"/>
                  <a:gd name="T25" fmla="*/ 15 h 19"/>
                  <a:gd name="T26" fmla="*/ 10 w 15"/>
                  <a:gd name="T27" fmla="*/ 9 h 19"/>
                  <a:gd name="T28" fmla="*/ 8 w 15"/>
                  <a:gd name="T29" fmla="*/ 8 h 19"/>
                  <a:gd name="T30" fmla="*/ 8 w 15"/>
                  <a:gd name="T31" fmla="*/ 6 h 19"/>
                  <a:gd name="T32" fmla="*/ 11 w 15"/>
                  <a:gd name="T33" fmla="*/ 6 h 19"/>
                  <a:gd name="T34" fmla="*/ 11 w 15"/>
                  <a:gd name="T35" fmla="*/ 2 h 19"/>
                  <a:gd name="T36" fmla="*/ 10 w 15"/>
                  <a:gd name="T37" fmla="*/ 3 h 19"/>
                  <a:gd name="T38" fmla="*/ 6 w 15"/>
                  <a:gd name="T39" fmla="*/ 0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9"/>
                  <a:gd name="T62" fmla="*/ 15 w 15"/>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9">
                    <a:moveTo>
                      <a:pt x="6" y="0"/>
                    </a:moveTo>
                    <a:lnTo>
                      <a:pt x="3" y="2"/>
                    </a:lnTo>
                    <a:lnTo>
                      <a:pt x="0" y="7"/>
                    </a:lnTo>
                    <a:lnTo>
                      <a:pt x="2" y="9"/>
                    </a:lnTo>
                    <a:lnTo>
                      <a:pt x="4" y="12"/>
                    </a:lnTo>
                    <a:lnTo>
                      <a:pt x="4" y="17"/>
                    </a:lnTo>
                    <a:lnTo>
                      <a:pt x="6" y="17"/>
                    </a:lnTo>
                    <a:lnTo>
                      <a:pt x="9" y="19"/>
                    </a:lnTo>
                    <a:lnTo>
                      <a:pt x="13" y="19"/>
                    </a:lnTo>
                    <a:lnTo>
                      <a:pt x="15" y="14"/>
                    </a:lnTo>
                    <a:lnTo>
                      <a:pt x="13" y="13"/>
                    </a:lnTo>
                    <a:lnTo>
                      <a:pt x="11" y="15"/>
                    </a:lnTo>
                    <a:lnTo>
                      <a:pt x="9" y="15"/>
                    </a:lnTo>
                    <a:lnTo>
                      <a:pt x="10" y="9"/>
                    </a:lnTo>
                    <a:lnTo>
                      <a:pt x="8" y="8"/>
                    </a:lnTo>
                    <a:lnTo>
                      <a:pt x="8" y="6"/>
                    </a:lnTo>
                    <a:lnTo>
                      <a:pt x="11" y="6"/>
                    </a:lnTo>
                    <a:lnTo>
                      <a:pt x="11" y="2"/>
                    </a:lnTo>
                    <a:lnTo>
                      <a:pt x="10" y="3"/>
                    </a:lnTo>
                    <a:lnTo>
                      <a:pt x="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48" name="Freeform 241">
                <a:extLst>
                  <a:ext uri="{FF2B5EF4-FFF2-40B4-BE49-F238E27FC236}">
                    <a16:creationId xmlns:a16="http://schemas.microsoft.com/office/drawing/2014/main" id="{AA5C761A-4CC8-4AAE-B56F-FA30C5A9D385}"/>
                  </a:ext>
                </a:extLst>
              </p:cNvPr>
              <p:cNvSpPr>
                <a:spLocks noChangeAspect="1"/>
              </p:cNvSpPr>
              <p:nvPr/>
            </p:nvSpPr>
            <p:spPr bwMode="auto">
              <a:xfrm>
                <a:off x="1666" y="1574"/>
                <a:ext cx="18" cy="12"/>
              </a:xfrm>
              <a:custGeom>
                <a:avLst/>
                <a:gdLst>
                  <a:gd name="T0" fmla="*/ 18 w 18"/>
                  <a:gd name="T1" fmla="*/ 0 h 12"/>
                  <a:gd name="T2" fmla="*/ 7 w 18"/>
                  <a:gd name="T3" fmla="*/ 6 h 12"/>
                  <a:gd name="T4" fmla="*/ 0 w 18"/>
                  <a:gd name="T5" fmla="*/ 12 h 12"/>
                  <a:gd name="T6" fmla="*/ 18 w 18"/>
                  <a:gd name="T7" fmla="*/ 0 h 12"/>
                  <a:gd name="T8" fmla="*/ 0 60000 65536"/>
                  <a:gd name="T9" fmla="*/ 0 60000 65536"/>
                  <a:gd name="T10" fmla="*/ 0 60000 65536"/>
                  <a:gd name="T11" fmla="*/ 0 60000 65536"/>
                  <a:gd name="T12" fmla="*/ 0 w 18"/>
                  <a:gd name="T13" fmla="*/ 0 h 12"/>
                  <a:gd name="T14" fmla="*/ 18 w 18"/>
                  <a:gd name="T15" fmla="*/ 12 h 12"/>
                </a:gdLst>
                <a:ahLst/>
                <a:cxnLst>
                  <a:cxn ang="T8">
                    <a:pos x="T0" y="T1"/>
                  </a:cxn>
                  <a:cxn ang="T9">
                    <a:pos x="T2" y="T3"/>
                  </a:cxn>
                  <a:cxn ang="T10">
                    <a:pos x="T4" y="T5"/>
                  </a:cxn>
                  <a:cxn ang="T11">
                    <a:pos x="T6" y="T7"/>
                  </a:cxn>
                </a:cxnLst>
                <a:rect l="T12" t="T13" r="T14" b="T15"/>
                <a:pathLst>
                  <a:path w="18" h="12">
                    <a:moveTo>
                      <a:pt x="18" y="0"/>
                    </a:moveTo>
                    <a:lnTo>
                      <a:pt x="7" y="6"/>
                    </a:lnTo>
                    <a:lnTo>
                      <a:pt x="0" y="12"/>
                    </a:lnTo>
                    <a:lnTo>
                      <a:pt x="18"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49" name="Freeform 242">
                <a:extLst>
                  <a:ext uri="{FF2B5EF4-FFF2-40B4-BE49-F238E27FC236}">
                    <a16:creationId xmlns:a16="http://schemas.microsoft.com/office/drawing/2014/main" id="{586918F9-6DC9-46DC-A87C-1CD254937D50}"/>
                  </a:ext>
                </a:extLst>
              </p:cNvPr>
              <p:cNvSpPr>
                <a:spLocks noChangeAspect="1"/>
              </p:cNvSpPr>
              <p:nvPr/>
            </p:nvSpPr>
            <p:spPr bwMode="auto">
              <a:xfrm>
                <a:off x="1668" y="1413"/>
                <a:ext cx="13" cy="19"/>
              </a:xfrm>
              <a:custGeom>
                <a:avLst/>
                <a:gdLst>
                  <a:gd name="T0" fmla="*/ 9 w 13"/>
                  <a:gd name="T1" fmla="*/ 0 h 19"/>
                  <a:gd name="T2" fmla="*/ 4 w 13"/>
                  <a:gd name="T3" fmla="*/ 0 h 19"/>
                  <a:gd name="T4" fmla="*/ 3 w 13"/>
                  <a:gd name="T5" fmla="*/ 3 h 19"/>
                  <a:gd name="T6" fmla="*/ 5 w 13"/>
                  <a:gd name="T7" fmla="*/ 4 h 19"/>
                  <a:gd name="T8" fmla="*/ 6 w 13"/>
                  <a:gd name="T9" fmla="*/ 6 h 19"/>
                  <a:gd name="T10" fmla="*/ 0 w 13"/>
                  <a:gd name="T11" fmla="*/ 13 h 19"/>
                  <a:gd name="T12" fmla="*/ 5 w 13"/>
                  <a:gd name="T13" fmla="*/ 11 h 19"/>
                  <a:gd name="T14" fmla="*/ 7 w 13"/>
                  <a:gd name="T15" fmla="*/ 14 h 19"/>
                  <a:gd name="T16" fmla="*/ 7 w 13"/>
                  <a:gd name="T17" fmla="*/ 16 h 19"/>
                  <a:gd name="T18" fmla="*/ 11 w 13"/>
                  <a:gd name="T19" fmla="*/ 19 h 19"/>
                  <a:gd name="T20" fmla="*/ 13 w 13"/>
                  <a:gd name="T21" fmla="*/ 16 h 19"/>
                  <a:gd name="T22" fmla="*/ 11 w 13"/>
                  <a:gd name="T23" fmla="*/ 13 h 19"/>
                  <a:gd name="T24" fmla="*/ 12 w 13"/>
                  <a:gd name="T25" fmla="*/ 9 h 19"/>
                  <a:gd name="T26" fmla="*/ 10 w 13"/>
                  <a:gd name="T27" fmla="*/ 5 h 19"/>
                  <a:gd name="T28" fmla="*/ 11 w 13"/>
                  <a:gd name="T29" fmla="*/ 3 h 19"/>
                  <a:gd name="T30" fmla="*/ 9 w 13"/>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9"/>
                  <a:gd name="T50" fmla="*/ 13 w 13"/>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9">
                    <a:moveTo>
                      <a:pt x="9" y="0"/>
                    </a:moveTo>
                    <a:lnTo>
                      <a:pt x="4" y="0"/>
                    </a:lnTo>
                    <a:lnTo>
                      <a:pt x="3" y="3"/>
                    </a:lnTo>
                    <a:lnTo>
                      <a:pt x="5" y="4"/>
                    </a:lnTo>
                    <a:lnTo>
                      <a:pt x="6" y="6"/>
                    </a:lnTo>
                    <a:lnTo>
                      <a:pt x="0" y="13"/>
                    </a:lnTo>
                    <a:lnTo>
                      <a:pt x="5" y="11"/>
                    </a:lnTo>
                    <a:lnTo>
                      <a:pt x="7" y="14"/>
                    </a:lnTo>
                    <a:lnTo>
                      <a:pt x="7" y="16"/>
                    </a:lnTo>
                    <a:lnTo>
                      <a:pt x="11" y="19"/>
                    </a:lnTo>
                    <a:lnTo>
                      <a:pt x="13" y="16"/>
                    </a:lnTo>
                    <a:lnTo>
                      <a:pt x="11" y="13"/>
                    </a:lnTo>
                    <a:lnTo>
                      <a:pt x="12" y="9"/>
                    </a:lnTo>
                    <a:lnTo>
                      <a:pt x="10" y="5"/>
                    </a:lnTo>
                    <a:lnTo>
                      <a:pt x="11" y="3"/>
                    </a:lnTo>
                    <a:lnTo>
                      <a:pt x="9"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50" name="Freeform 243">
                <a:extLst>
                  <a:ext uri="{FF2B5EF4-FFF2-40B4-BE49-F238E27FC236}">
                    <a16:creationId xmlns:a16="http://schemas.microsoft.com/office/drawing/2014/main" id="{A4AD1CEC-9AA0-4352-80CF-960ED007379A}"/>
                  </a:ext>
                </a:extLst>
              </p:cNvPr>
              <p:cNvSpPr>
                <a:spLocks noChangeAspect="1"/>
              </p:cNvSpPr>
              <p:nvPr/>
            </p:nvSpPr>
            <p:spPr bwMode="auto">
              <a:xfrm>
                <a:off x="1365" y="1359"/>
                <a:ext cx="9" cy="16"/>
              </a:xfrm>
              <a:custGeom>
                <a:avLst/>
                <a:gdLst>
                  <a:gd name="T0" fmla="*/ 7 w 9"/>
                  <a:gd name="T1" fmla="*/ 0 h 16"/>
                  <a:gd name="T2" fmla="*/ 3 w 9"/>
                  <a:gd name="T3" fmla="*/ 1 h 16"/>
                  <a:gd name="T4" fmla="*/ 1 w 9"/>
                  <a:gd name="T5" fmla="*/ 2 h 16"/>
                  <a:gd name="T6" fmla="*/ 0 w 9"/>
                  <a:gd name="T7" fmla="*/ 7 h 16"/>
                  <a:gd name="T8" fmla="*/ 0 w 9"/>
                  <a:gd name="T9" fmla="*/ 13 h 16"/>
                  <a:gd name="T10" fmla="*/ 2 w 9"/>
                  <a:gd name="T11" fmla="*/ 16 h 16"/>
                  <a:gd name="T12" fmla="*/ 6 w 9"/>
                  <a:gd name="T13" fmla="*/ 16 h 16"/>
                  <a:gd name="T14" fmla="*/ 9 w 9"/>
                  <a:gd name="T15" fmla="*/ 12 h 16"/>
                  <a:gd name="T16" fmla="*/ 8 w 9"/>
                  <a:gd name="T17" fmla="*/ 7 h 16"/>
                  <a:gd name="T18" fmla="*/ 9 w 9"/>
                  <a:gd name="T19" fmla="*/ 0 h 16"/>
                  <a:gd name="T20" fmla="*/ 7 w 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6"/>
                  <a:gd name="T35" fmla="*/ 9 w 9"/>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6">
                    <a:moveTo>
                      <a:pt x="7" y="0"/>
                    </a:moveTo>
                    <a:lnTo>
                      <a:pt x="3" y="1"/>
                    </a:lnTo>
                    <a:lnTo>
                      <a:pt x="1" y="2"/>
                    </a:lnTo>
                    <a:lnTo>
                      <a:pt x="0" y="7"/>
                    </a:lnTo>
                    <a:lnTo>
                      <a:pt x="0" y="13"/>
                    </a:lnTo>
                    <a:lnTo>
                      <a:pt x="2" y="16"/>
                    </a:lnTo>
                    <a:lnTo>
                      <a:pt x="6" y="16"/>
                    </a:lnTo>
                    <a:lnTo>
                      <a:pt x="9" y="12"/>
                    </a:lnTo>
                    <a:lnTo>
                      <a:pt x="8" y="7"/>
                    </a:lnTo>
                    <a:lnTo>
                      <a:pt x="9" y="0"/>
                    </a:lnTo>
                    <a:lnTo>
                      <a:pt x="7"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51" name="Freeform 244">
                <a:extLst>
                  <a:ext uri="{FF2B5EF4-FFF2-40B4-BE49-F238E27FC236}">
                    <a16:creationId xmlns:a16="http://schemas.microsoft.com/office/drawing/2014/main" id="{F9CD7B76-A9DF-476F-B102-402D41E7FEB3}"/>
                  </a:ext>
                </a:extLst>
              </p:cNvPr>
              <p:cNvSpPr>
                <a:spLocks noChangeAspect="1"/>
              </p:cNvSpPr>
              <p:nvPr/>
            </p:nvSpPr>
            <p:spPr bwMode="auto">
              <a:xfrm>
                <a:off x="1383" y="1477"/>
                <a:ext cx="17" cy="4"/>
              </a:xfrm>
              <a:custGeom>
                <a:avLst/>
                <a:gdLst>
                  <a:gd name="T0" fmla="*/ 16 w 17"/>
                  <a:gd name="T1" fmla="*/ 0 h 4"/>
                  <a:gd name="T2" fmla="*/ 13 w 17"/>
                  <a:gd name="T3" fmla="*/ 2 h 4"/>
                  <a:gd name="T4" fmla="*/ 2 w 17"/>
                  <a:gd name="T5" fmla="*/ 1 h 4"/>
                  <a:gd name="T6" fmla="*/ 0 w 17"/>
                  <a:gd name="T7" fmla="*/ 2 h 4"/>
                  <a:gd name="T8" fmla="*/ 7 w 17"/>
                  <a:gd name="T9" fmla="*/ 4 h 4"/>
                  <a:gd name="T10" fmla="*/ 17 w 17"/>
                  <a:gd name="T11" fmla="*/ 2 h 4"/>
                  <a:gd name="T12" fmla="*/ 16 w 17"/>
                  <a:gd name="T13" fmla="*/ 0 h 4"/>
                  <a:gd name="T14" fmla="*/ 0 60000 65536"/>
                  <a:gd name="T15" fmla="*/ 0 60000 65536"/>
                  <a:gd name="T16" fmla="*/ 0 60000 65536"/>
                  <a:gd name="T17" fmla="*/ 0 60000 65536"/>
                  <a:gd name="T18" fmla="*/ 0 60000 65536"/>
                  <a:gd name="T19" fmla="*/ 0 60000 65536"/>
                  <a:gd name="T20" fmla="*/ 0 60000 65536"/>
                  <a:gd name="T21" fmla="*/ 0 w 17"/>
                  <a:gd name="T22" fmla="*/ 0 h 4"/>
                  <a:gd name="T23" fmla="*/ 17 w 1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
                    <a:moveTo>
                      <a:pt x="16" y="0"/>
                    </a:moveTo>
                    <a:lnTo>
                      <a:pt x="13" y="2"/>
                    </a:lnTo>
                    <a:lnTo>
                      <a:pt x="2" y="1"/>
                    </a:lnTo>
                    <a:lnTo>
                      <a:pt x="0" y="2"/>
                    </a:lnTo>
                    <a:lnTo>
                      <a:pt x="7" y="4"/>
                    </a:lnTo>
                    <a:lnTo>
                      <a:pt x="17" y="2"/>
                    </a:lnTo>
                    <a:lnTo>
                      <a:pt x="1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52" name="Freeform 245">
                <a:extLst>
                  <a:ext uri="{FF2B5EF4-FFF2-40B4-BE49-F238E27FC236}">
                    <a16:creationId xmlns:a16="http://schemas.microsoft.com/office/drawing/2014/main" id="{DB8EB3B7-4DD7-4124-8B0A-7CBFA5AF94BE}"/>
                  </a:ext>
                </a:extLst>
              </p:cNvPr>
              <p:cNvSpPr>
                <a:spLocks noChangeAspect="1"/>
              </p:cNvSpPr>
              <p:nvPr/>
            </p:nvSpPr>
            <p:spPr bwMode="auto">
              <a:xfrm>
                <a:off x="1407" y="1521"/>
                <a:ext cx="12" cy="16"/>
              </a:xfrm>
              <a:custGeom>
                <a:avLst/>
                <a:gdLst>
                  <a:gd name="T0" fmla="*/ 5 w 12"/>
                  <a:gd name="T1" fmla="*/ 0 h 16"/>
                  <a:gd name="T2" fmla="*/ 1 w 12"/>
                  <a:gd name="T3" fmla="*/ 2 h 16"/>
                  <a:gd name="T4" fmla="*/ 0 w 12"/>
                  <a:gd name="T5" fmla="*/ 4 h 16"/>
                  <a:gd name="T6" fmla="*/ 5 w 12"/>
                  <a:gd name="T7" fmla="*/ 8 h 16"/>
                  <a:gd name="T8" fmla="*/ 8 w 12"/>
                  <a:gd name="T9" fmla="*/ 14 h 16"/>
                  <a:gd name="T10" fmla="*/ 10 w 12"/>
                  <a:gd name="T11" fmla="*/ 16 h 16"/>
                  <a:gd name="T12" fmla="*/ 12 w 12"/>
                  <a:gd name="T13" fmla="*/ 8 h 16"/>
                  <a:gd name="T14" fmla="*/ 10 w 12"/>
                  <a:gd name="T15" fmla="*/ 7 h 16"/>
                  <a:gd name="T16" fmla="*/ 10 w 12"/>
                  <a:gd name="T17" fmla="*/ 4 h 16"/>
                  <a:gd name="T18" fmla="*/ 5 w 12"/>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6"/>
                  <a:gd name="T32" fmla="*/ 12 w 12"/>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6">
                    <a:moveTo>
                      <a:pt x="5" y="0"/>
                    </a:moveTo>
                    <a:lnTo>
                      <a:pt x="1" y="2"/>
                    </a:lnTo>
                    <a:lnTo>
                      <a:pt x="0" y="4"/>
                    </a:lnTo>
                    <a:lnTo>
                      <a:pt x="5" y="8"/>
                    </a:lnTo>
                    <a:lnTo>
                      <a:pt x="8" y="14"/>
                    </a:lnTo>
                    <a:lnTo>
                      <a:pt x="10" y="16"/>
                    </a:lnTo>
                    <a:lnTo>
                      <a:pt x="12" y="8"/>
                    </a:lnTo>
                    <a:lnTo>
                      <a:pt x="10" y="7"/>
                    </a:lnTo>
                    <a:lnTo>
                      <a:pt x="10" y="4"/>
                    </a:lnTo>
                    <a:lnTo>
                      <a:pt x="5"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53" name="Freeform 246">
                <a:extLst>
                  <a:ext uri="{FF2B5EF4-FFF2-40B4-BE49-F238E27FC236}">
                    <a16:creationId xmlns:a16="http://schemas.microsoft.com/office/drawing/2014/main" id="{C23647C9-69DE-431C-A81E-99FA7D42351B}"/>
                  </a:ext>
                </a:extLst>
              </p:cNvPr>
              <p:cNvSpPr>
                <a:spLocks noChangeAspect="1"/>
              </p:cNvSpPr>
              <p:nvPr/>
            </p:nvSpPr>
            <p:spPr bwMode="auto">
              <a:xfrm>
                <a:off x="1383" y="1249"/>
                <a:ext cx="16" cy="15"/>
              </a:xfrm>
              <a:custGeom>
                <a:avLst/>
                <a:gdLst>
                  <a:gd name="T0" fmla="*/ 6 w 16"/>
                  <a:gd name="T1" fmla="*/ 0 h 15"/>
                  <a:gd name="T2" fmla="*/ 0 w 16"/>
                  <a:gd name="T3" fmla="*/ 7 h 15"/>
                  <a:gd name="T4" fmla="*/ 1 w 16"/>
                  <a:gd name="T5" fmla="*/ 10 h 15"/>
                  <a:gd name="T6" fmla="*/ 4 w 16"/>
                  <a:gd name="T7" fmla="*/ 9 h 15"/>
                  <a:gd name="T8" fmla="*/ 5 w 16"/>
                  <a:gd name="T9" fmla="*/ 10 h 15"/>
                  <a:gd name="T10" fmla="*/ 5 w 16"/>
                  <a:gd name="T11" fmla="*/ 15 h 15"/>
                  <a:gd name="T12" fmla="*/ 13 w 16"/>
                  <a:gd name="T13" fmla="*/ 10 h 15"/>
                  <a:gd name="T14" fmla="*/ 16 w 16"/>
                  <a:gd name="T15" fmla="*/ 8 h 15"/>
                  <a:gd name="T16" fmla="*/ 12 w 16"/>
                  <a:gd name="T17" fmla="*/ 8 h 15"/>
                  <a:gd name="T18" fmla="*/ 13 w 16"/>
                  <a:gd name="T19" fmla="*/ 5 h 15"/>
                  <a:gd name="T20" fmla="*/ 10 w 16"/>
                  <a:gd name="T21" fmla="*/ 7 h 15"/>
                  <a:gd name="T22" fmla="*/ 7 w 16"/>
                  <a:gd name="T23" fmla="*/ 7 h 15"/>
                  <a:gd name="T24" fmla="*/ 8 w 16"/>
                  <a:gd name="T25" fmla="*/ 3 h 15"/>
                  <a:gd name="T26" fmla="*/ 6 w 16"/>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5"/>
                  <a:gd name="T44" fmla="*/ 16 w 16"/>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5">
                    <a:moveTo>
                      <a:pt x="6" y="0"/>
                    </a:moveTo>
                    <a:lnTo>
                      <a:pt x="0" y="7"/>
                    </a:lnTo>
                    <a:lnTo>
                      <a:pt x="1" y="10"/>
                    </a:lnTo>
                    <a:lnTo>
                      <a:pt x="4" y="9"/>
                    </a:lnTo>
                    <a:lnTo>
                      <a:pt x="5" y="10"/>
                    </a:lnTo>
                    <a:lnTo>
                      <a:pt x="5" y="15"/>
                    </a:lnTo>
                    <a:lnTo>
                      <a:pt x="13" y="10"/>
                    </a:lnTo>
                    <a:lnTo>
                      <a:pt x="16" y="8"/>
                    </a:lnTo>
                    <a:lnTo>
                      <a:pt x="12" y="8"/>
                    </a:lnTo>
                    <a:lnTo>
                      <a:pt x="13" y="5"/>
                    </a:lnTo>
                    <a:lnTo>
                      <a:pt x="10" y="7"/>
                    </a:lnTo>
                    <a:lnTo>
                      <a:pt x="7" y="7"/>
                    </a:lnTo>
                    <a:lnTo>
                      <a:pt x="8" y="3"/>
                    </a:lnTo>
                    <a:lnTo>
                      <a:pt x="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54" name="Freeform 247">
                <a:extLst>
                  <a:ext uri="{FF2B5EF4-FFF2-40B4-BE49-F238E27FC236}">
                    <a16:creationId xmlns:a16="http://schemas.microsoft.com/office/drawing/2014/main" id="{35C05673-978B-4097-BA98-16F4C2C17B62}"/>
                  </a:ext>
                </a:extLst>
              </p:cNvPr>
              <p:cNvSpPr>
                <a:spLocks noChangeAspect="1"/>
              </p:cNvSpPr>
              <p:nvPr/>
            </p:nvSpPr>
            <p:spPr bwMode="auto">
              <a:xfrm>
                <a:off x="1344" y="1328"/>
                <a:ext cx="7" cy="15"/>
              </a:xfrm>
              <a:custGeom>
                <a:avLst/>
                <a:gdLst>
                  <a:gd name="T0" fmla="*/ 5 w 7"/>
                  <a:gd name="T1" fmla="*/ 0 h 15"/>
                  <a:gd name="T2" fmla="*/ 7 w 7"/>
                  <a:gd name="T3" fmla="*/ 0 h 15"/>
                  <a:gd name="T4" fmla="*/ 6 w 7"/>
                  <a:gd name="T5" fmla="*/ 13 h 15"/>
                  <a:gd name="T6" fmla="*/ 3 w 7"/>
                  <a:gd name="T7" fmla="*/ 15 h 15"/>
                  <a:gd name="T8" fmla="*/ 0 w 7"/>
                  <a:gd name="T9" fmla="*/ 9 h 15"/>
                  <a:gd name="T10" fmla="*/ 5 w 7"/>
                  <a:gd name="T11" fmla="*/ 0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5" y="0"/>
                    </a:moveTo>
                    <a:lnTo>
                      <a:pt x="7" y="0"/>
                    </a:lnTo>
                    <a:lnTo>
                      <a:pt x="6" y="13"/>
                    </a:lnTo>
                    <a:lnTo>
                      <a:pt x="3" y="15"/>
                    </a:lnTo>
                    <a:lnTo>
                      <a:pt x="0" y="9"/>
                    </a:lnTo>
                    <a:lnTo>
                      <a:pt x="5"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55" name="Freeform 248">
                <a:extLst>
                  <a:ext uri="{FF2B5EF4-FFF2-40B4-BE49-F238E27FC236}">
                    <a16:creationId xmlns:a16="http://schemas.microsoft.com/office/drawing/2014/main" id="{D56FCD15-CCA4-48D7-AA29-22225EA806A7}"/>
                  </a:ext>
                </a:extLst>
              </p:cNvPr>
              <p:cNvSpPr>
                <a:spLocks noChangeAspect="1"/>
              </p:cNvSpPr>
              <p:nvPr/>
            </p:nvSpPr>
            <p:spPr bwMode="auto">
              <a:xfrm>
                <a:off x="1441" y="1395"/>
                <a:ext cx="11" cy="15"/>
              </a:xfrm>
              <a:custGeom>
                <a:avLst/>
                <a:gdLst>
                  <a:gd name="T0" fmla="*/ 10 w 11"/>
                  <a:gd name="T1" fmla="*/ 0 h 15"/>
                  <a:gd name="T2" fmla="*/ 9 w 11"/>
                  <a:gd name="T3" fmla="*/ 0 h 15"/>
                  <a:gd name="T4" fmla="*/ 6 w 11"/>
                  <a:gd name="T5" fmla="*/ 3 h 15"/>
                  <a:gd name="T6" fmla="*/ 3 w 11"/>
                  <a:gd name="T7" fmla="*/ 4 h 15"/>
                  <a:gd name="T8" fmla="*/ 0 w 11"/>
                  <a:gd name="T9" fmla="*/ 11 h 15"/>
                  <a:gd name="T10" fmla="*/ 3 w 11"/>
                  <a:gd name="T11" fmla="*/ 14 h 15"/>
                  <a:gd name="T12" fmla="*/ 7 w 11"/>
                  <a:gd name="T13" fmla="*/ 15 h 15"/>
                  <a:gd name="T14" fmla="*/ 9 w 11"/>
                  <a:gd name="T15" fmla="*/ 10 h 15"/>
                  <a:gd name="T16" fmla="*/ 11 w 11"/>
                  <a:gd name="T17" fmla="*/ 7 h 15"/>
                  <a:gd name="T18" fmla="*/ 10 w 11"/>
                  <a:gd name="T19" fmla="*/ 4 h 15"/>
                  <a:gd name="T20" fmla="*/ 11 w 11"/>
                  <a:gd name="T21" fmla="*/ 1 h 15"/>
                  <a:gd name="T22" fmla="*/ 10 w 11"/>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5"/>
                  <a:gd name="T38" fmla="*/ 11 w 11"/>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5">
                    <a:moveTo>
                      <a:pt x="10" y="0"/>
                    </a:moveTo>
                    <a:lnTo>
                      <a:pt x="9" y="0"/>
                    </a:lnTo>
                    <a:lnTo>
                      <a:pt x="6" y="3"/>
                    </a:lnTo>
                    <a:lnTo>
                      <a:pt x="3" y="4"/>
                    </a:lnTo>
                    <a:lnTo>
                      <a:pt x="0" y="11"/>
                    </a:lnTo>
                    <a:lnTo>
                      <a:pt x="3" y="14"/>
                    </a:lnTo>
                    <a:lnTo>
                      <a:pt x="7" y="15"/>
                    </a:lnTo>
                    <a:lnTo>
                      <a:pt x="9" y="10"/>
                    </a:lnTo>
                    <a:lnTo>
                      <a:pt x="11" y="7"/>
                    </a:lnTo>
                    <a:lnTo>
                      <a:pt x="10" y="4"/>
                    </a:lnTo>
                    <a:lnTo>
                      <a:pt x="11" y="1"/>
                    </a:lnTo>
                    <a:lnTo>
                      <a:pt x="1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56" name="Freeform 249">
                <a:extLst>
                  <a:ext uri="{FF2B5EF4-FFF2-40B4-BE49-F238E27FC236}">
                    <a16:creationId xmlns:a16="http://schemas.microsoft.com/office/drawing/2014/main" id="{F566D3E0-EEB3-413E-85E8-BEC917F55005}"/>
                  </a:ext>
                </a:extLst>
              </p:cNvPr>
              <p:cNvSpPr>
                <a:spLocks noChangeAspect="1"/>
              </p:cNvSpPr>
              <p:nvPr/>
            </p:nvSpPr>
            <p:spPr bwMode="auto">
              <a:xfrm>
                <a:off x="1509" y="1477"/>
                <a:ext cx="5" cy="14"/>
              </a:xfrm>
              <a:custGeom>
                <a:avLst/>
                <a:gdLst>
                  <a:gd name="T0" fmla="*/ 5 w 5"/>
                  <a:gd name="T1" fmla="*/ 0 h 14"/>
                  <a:gd name="T2" fmla="*/ 0 w 5"/>
                  <a:gd name="T3" fmla="*/ 14 h 14"/>
                  <a:gd name="T4" fmla="*/ 5 w 5"/>
                  <a:gd name="T5" fmla="*/ 9 h 14"/>
                  <a:gd name="T6" fmla="*/ 5 w 5"/>
                  <a:gd name="T7" fmla="*/ 0 h 14"/>
                  <a:gd name="T8" fmla="*/ 0 60000 65536"/>
                  <a:gd name="T9" fmla="*/ 0 60000 65536"/>
                  <a:gd name="T10" fmla="*/ 0 60000 65536"/>
                  <a:gd name="T11" fmla="*/ 0 60000 65536"/>
                  <a:gd name="T12" fmla="*/ 0 w 5"/>
                  <a:gd name="T13" fmla="*/ 0 h 14"/>
                  <a:gd name="T14" fmla="*/ 5 w 5"/>
                  <a:gd name="T15" fmla="*/ 14 h 14"/>
                </a:gdLst>
                <a:ahLst/>
                <a:cxnLst>
                  <a:cxn ang="T8">
                    <a:pos x="T0" y="T1"/>
                  </a:cxn>
                  <a:cxn ang="T9">
                    <a:pos x="T2" y="T3"/>
                  </a:cxn>
                  <a:cxn ang="T10">
                    <a:pos x="T4" y="T5"/>
                  </a:cxn>
                  <a:cxn ang="T11">
                    <a:pos x="T6" y="T7"/>
                  </a:cxn>
                </a:cxnLst>
                <a:rect l="T12" t="T13" r="T14" b="T15"/>
                <a:pathLst>
                  <a:path w="5" h="14">
                    <a:moveTo>
                      <a:pt x="5" y="0"/>
                    </a:moveTo>
                    <a:lnTo>
                      <a:pt x="0" y="14"/>
                    </a:lnTo>
                    <a:lnTo>
                      <a:pt x="5" y="9"/>
                    </a:lnTo>
                    <a:lnTo>
                      <a:pt x="5"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57" name="Freeform 250">
                <a:extLst>
                  <a:ext uri="{FF2B5EF4-FFF2-40B4-BE49-F238E27FC236}">
                    <a16:creationId xmlns:a16="http://schemas.microsoft.com/office/drawing/2014/main" id="{7A17E349-92BD-42FC-8A01-291F086872A0}"/>
                  </a:ext>
                </a:extLst>
              </p:cNvPr>
              <p:cNvSpPr>
                <a:spLocks noChangeAspect="1"/>
              </p:cNvSpPr>
              <p:nvPr/>
            </p:nvSpPr>
            <p:spPr bwMode="auto">
              <a:xfrm>
                <a:off x="1637" y="1334"/>
                <a:ext cx="14" cy="10"/>
              </a:xfrm>
              <a:custGeom>
                <a:avLst/>
                <a:gdLst>
                  <a:gd name="T0" fmla="*/ 4 w 14"/>
                  <a:gd name="T1" fmla="*/ 0 h 10"/>
                  <a:gd name="T2" fmla="*/ 1 w 14"/>
                  <a:gd name="T3" fmla="*/ 2 h 10"/>
                  <a:gd name="T4" fmla="*/ 0 w 14"/>
                  <a:gd name="T5" fmla="*/ 4 h 10"/>
                  <a:gd name="T6" fmla="*/ 2 w 14"/>
                  <a:gd name="T7" fmla="*/ 9 h 10"/>
                  <a:gd name="T8" fmla="*/ 6 w 14"/>
                  <a:gd name="T9" fmla="*/ 10 h 10"/>
                  <a:gd name="T10" fmla="*/ 8 w 14"/>
                  <a:gd name="T11" fmla="*/ 7 h 10"/>
                  <a:gd name="T12" fmla="*/ 14 w 14"/>
                  <a:gd name="T13" fmla="*/ 2 h 10"/>
                  <a:gd name="T14" fmla="*/ 10 w 14"/>
                  <a:gd name="T15" fmla="*/ 0 h 10"/>
                  <a:gd name="T16" fmla="*/ 9 w 14"/>
                  <a:gd name="T17" fmla="*/ 3 h 10"/>
                  <a:gd name="T18" fmla="*/ 4 w 1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0"/>
                  <a:gd name="T32" fmla="*/ 14 w 1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0">
                    <a:moveTo>
                      <a:pt x="4" y="0"/>
                    </a:moveTo>
                    <a:lnTo>
                      <a:pt x="1" y="2"/>
                    </a:lnTo>
                    <a:lnTo>
                      <a:pt x="0" y="4"/>
                    </a:lnTo>
                    <a:lnTo>
                      <a:pt x="2" y="9"/>
                    </a:lnTo>
                    <a:lnTo>
                      <a:pt x="6" y="10"/>
                    </a:lnTo>
                    <a:lnTo>
                      <a:pt x="8" y="7"/>
                    </a:lnTo>
                    <a:lnTo>
                      <a:pt x="14" y="2"/>
                    </a:lnTo>
                    <a:lnTo>
                      <a:pt x="10" y="0"/>
                    </a:lnTo>
                    <a:lnTo>
                      <a:pt x="9" y="3"/>
                    </a:lnTo>
                    <a:lnTo>
                      <a:pt x="4"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58" name="Freeform 251">
                <a:extLst>
                  <a:ext uri="{FF2B5EF4-FFF2-40B4-BE49-F238E27FC236}">
                    <a16:creationId xmlns:a16="http://schemas.microsoft.com/office/drawing/2014/main" id="{9F6A0A63-EBED-4C65-9D4F-39EF984D2347}"/>
                  </a:ext>
                </a:extLst>
              </p:cNvPr>
              <p:cNvSpPr>
                <a:spLocks noChangeAspect="1"/>
              </p:cNvSpPr>
              <p:nvPr/>
            </p:nvSpPr>
            <p:spPr bwMode="auto">
              <a:xfrm>
                <a:off x="1633" y="1446"/>
                <a:ext cx="13" cy="7"/>
              </a:xfrm>
              <a:custGeom>
                <a:avLst/>
                <a:gdLst>
                  <a:gd name="T0" fmla="*/ 2 w 13"/>
                  <a:gd name="T1" fmla="*/ 0 h 7"/>
                  <a:gd name="T2" fmla="*/ 0 w 13"/>
                  <a:gd name="T3" fmla="*/ 5 h 7"/>
                  <a:gd name="T4" fmla="*/ 2 w 13"/>
                  <a:gd name="T5" fmla="*/ 7 h 7"/>
                  <a:gd name="T6" fmla="*/ 13 w 13"/>
                  <a:gd name="T7" fmla="*/ 7 h 7"/>
                  <a:gd name="T8" fmla="*/ 13 w 13"/>
                  <a:gd name="T9" fmla="*/ 5 h 7"/>
                  <a:gd name="T10" fmla="*/ 10 w 13"/>
                  <a:gd name="T11" fmla="*/ 4 h 7"/>
                  <a:gd name="T12" fmla="*/ 5 w 13"/>
                  <a:gd name="T13" fmla="*/ 4 h 7"/>
                  <a:gd name="T14" fmla="*/ 2 w 13"/>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7"/>
                  <a:gd name="T26" fmla="*/ 13 w 1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7">
                    <a:moveTo>
                      <a:pt x="2" y="0"/>
                    </a:moveTo>
                    <a:lnTo>
                      <a:pt x="0" y="5"/>
                    </a:lnTo>
                    <a:lnTo>
                      <a:pt x="2" y="7"/>
                    </a:lnTo>
                    <a:lnTo>
                      <a:pt x="13" y="7"/>
                    </a:lnTo>
                    <a:lnTo>
                      <a:pt x="13" y="5"/>
                    </a:lnTo>
                    <a:lnTo>
                      <a:pt x="10" y="4"/>
                    </a:lnTo>
                    <a:lnTo>
                      <a:pt x="5" y="4"/>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59" name="Freeform 252">
                <a:extLst>
                  <a:ext uri="{FF2B5EF4-FFF2-40B4-BE49-F238E27FC236}">
                    <a16:creationId xmlns:a16="http://schemas.microsoft.com/office/drawing/2014/main" id="{B32D8852-C23E-4576-A12A-167314992F06}"/>
                  </a:ext>
                </a:extLst>
              </p:cNvPr>
              <p:cNvSpPr>
                <a:spLocks noChangeAspect="1"/>
              </p:cNvSpPr>
              <p:nvPr/>
            </p:nvSpPr>
            <p:spPr bwMode="auto">
              <a:xfrm>
                <a:off x="1587" y="1262"/>
                <a:ext cx="13" cy="13"/>
              </a:xfrm>
              <a:custGeom>
                <a:avLst/>
                <a:gdLst>
                  <a:gd name="T0" fmla="*/ 2 w 13"/>
                  <a:gd name="T1" fmla="*/ 0 h 13"/>
                  <a:gd name="T2" fmla="*/ 0 w 13"/>
                  <a:gd name="T3" fmla="*/ 0 h 13"/>
                  <a:gd name="T4" fmla="*/ 3 w 13"/>
                  <a:gd name="T5" fmla="*/ 11 h 13"/>
                  <a:gd name="T6" fmla="*/ 6 w 13"/>
                  <a:gd name="T7" fmla="*/ 13 h 13"/>
                  <a:gd name="T8" fmla="*/ 11 w 13"/>
                  <a:gd name="T9" fmla="*/ 11 h 13"/>
                  <a:gd name="T10" fmla="*/ 13 w 13"/>
                  <a:gd name="T11" fmla="*/ 9 h 13"/>
                  <a:gd name="T12" fmla="*/ 13 w 13"/>
                  <a:gd name="T13" fmla="*/ 7 h 13"/>
                  <a:gd name="T14" fmla="*/ 11 w 13"/>
                  <a:gd name="T15" fmla="*/ 4 h 13"/>
                  <a:gd name="T16" fmla="*/ 8 w 13"/>
                  <a:gd name="T17" fmla="*/ 8 h 13"/>
                  <a:gd name="T18" fmla="*/ 6 w 13"/>
                  <a:gd name="T19" fmla="*/ 8 h 13"/>
                  <a:gd name="T20" fmla="*/ 3 w 13"/>
                  <a:gd name="T21" fmla="*/ 4 h 13"/>
                  <a:gd name="T22" fmla="*/ 2 w 13"/>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
                  <a:gd name="T38" fmla="*/ 13 w 1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
                    <a:moveTo>
                      <a:pt x="2" y="0"/>
                    </a:moveTo>
                    <a:lnTo>
                      <a:pt x="0" y="0"/>
                    </a:lnTo>
                    <a:lnTo>
                      <a:pt x="3" y="11"/>
                    </a:lnTo>
                    <a:lnTo>
                      <a:pt x="6" y="13"/>
                    </a:lnTo>
                    <a:lnTo>
                      <a:pt x="11" y="11"/>
                    </a:lnTo>
                    <a:lnTo>
                      <a:pt x="13" y="9"/>
                    </a:lnTo>
                    <a:lnTo>
                      <a:pt x="13" y="7"/>
                    </a:lnTo>
                    <a:lnTo>
                      <a:pt x="11" y="4"/>
                    </a:lnTo>
                    <a:lnTo>
                      <a:pt x="8" y="8"/>
                    </a:lnTo>
                    <a:lnTo>
                      <a:pt x="6" y="8"/>
                    </a:lnTo>
                    <a:lnTo>
                      <a:pt x="3" y="4"/>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60" name="Freeform 253">
                <a:extLst>
                  <a:ext uri="{FF2B5EF4-FFF2-40B4-BE49-F238E27FC236}">
                    <a16:creationId xmlns:a16="http://schemas.microsoft.com/office/drawing/2014/main" id="{42965905-929C-45D2-814A-672AC793D47B}"/>
                  </a:ext>
                </a:extLst>
              </p:cNvPr>
              <p:cNvSpPr>
                <a:spLocks noChangeAspect="1"/>
              </p:cNvSpPr>
              <p:nvPr/>
            </p:nvSpPr>
            <p:spPr bwMode="auto">
              <a:xfrm>
                <a:off x="1630" y="1491"/>
                <a:ext cx="5" cy="13"/>
              </a:xfrm>
              <a:custGeom>
                <a:avLst/>
                <a:gdLst>
                  <a:gd name="T0" fmla="*/ 5 w 5"/>
                  <a:gd name="T1" fmla="*/ 0 h 13"/>
                  <a:gd name="T2" fmla="*/ 0 w 5"/>
                  <a:gd name="T3" fmla="*/ 13 h 13"/>
                  <a:gd name="T4" fmla="*/ 5 w 5"/>
                  <a:gd name="T5" fmla="*/ 10 h 13"/>
                  <a:gd name="T6" fmla="*/ 5 w 5"/>
                  <a:gd name="T7" fmla="*/ 0 h 13"/>
                  <a:gd name="T8" fmla="*/ 0 60000 65536"/>
                  <a:gd name="T9" fmla="*/ 0 60000 65536"/>
                  <a:gd name="T10" fmla="*/ 0 60000 65536"/>
                  <a:gd name="T11" fmla="*/ 0 60000 65536"/>
                  <a:gd name="T12" fmla="*/ 0 w 5"/>
                  <a:gd name="T13" fmla="*/ 0 h 13"/>
                  <a:gd name="T14" fmla="*/ 5 w 5"/>
                  <a:gd name="T15" fmla="*/ 13 h 13"/>
                </a:gdLst>
                <a:ahLst/>
                <a:cxnLst>
                  <a:cxn ang="T8">
                    <a:pos x="T0" y="T1"/>
                  </a:cxn>
                  <a:cxn ang="T9">
                    <a:pos x="T2" y="T3"/>
                  </a:cxn>
                  <a:cxn ang="T10">
                    <a:pos x="T4" y="T5"/>
                  </a:cxn>
                  <a:cxn ang="T11">
                    <a:pos x="T6" y="T7"/>
                  </a:cxn>
                </a:cxnLst>
                <a:rect l="T12" t="T13" r="T14" b="T15"/>
                <a:pathLst>
                  <a:path w="5" h="13">
                    <a:moveTo>
                      <a:pt x="5" y="0"/>
                    </a:moveTo>
                    <a:lnTo>
                      <a:pt x="0" y="13"/>
                    </a:lnTo>
                    <a:lnTo>
                      <a:pt x="5" y="10"/>
                    </a:lnTo>
                    <a:lnTo>
                      <a:pt x="5"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61" name="Freeform 254">
                <a:extLst>
                  <a:ext uri="{FF2B5EF4-FFF2-40B4-BE49-F238E27FC236}">
                    <a16:creationId xmlns:a16="http://schemas.microsoft.com/office/drawing/2014/main" id="{59489CDF-2169-418D-8865-4D38CB3B3366}"/>
                  </a:ext>
                </a:extLst>
              </p:cNvPr>
              <p:cNvSpPr>
                <a:spLocks noChangeAspect="1"/>
              </p:cNvSpPr>
              <p:nvPr/>
            </p:nvSpPr>
            <p:spPr bwMode="auto">
              <a:xfrm>
                <a:off x="1383" y="1317"/>
                <a:ext cx="7" cy="13"/>
              </a:xfrm>
              <a:custGeom>
                <a:avLst/>
                <a:gdLst>
                  <a:gd name="T0" fmla="*/ 6 w 7"/>
                  <a:gd name="T1" fmla="*/ 0 h 13"/>
                  <a:gd name="T2" fmla="*/ 5 w 7"/>
                  <a:gd name="T3" fmla="*/ 0 h 13"/>
                  <a:gd name="T4" fmla="*/ 2 w 7"/>
                  <a:gd name="T5" fmla="*/ 3 h 13"/>
                  <a:gd name="T6" fmla="*/ 0 w 7"/>
                  <a:gd name="T7" fmla="*/ 7 h 13"/>
                  <a:gd name="T8" fmla="*/ 0 w 7"/>
                  <a:gd name="T9" fmla="*/ 9 h 13"/>
                  <a:gd name="T10" fmla="*/ 2 w 7"/>
                  <a:gd name="T11" fmla="*/ 13 h 13"/>
                  <a:gd name="T12" fmla="*/ 5 w 7"/>
                  <a:gd name="T13" fmla="*/ 13 h 13"/>
                  <a:gd name="T14" fmla="*/ 6 w 7"/>
                  <a:gd name="T15" fmla="*/ 10 h 13"/>
                  <a:gd name="T16" fmla="*/ 6 w 7"/>
                  <a:gd name="T17" fmla="*/ 4 h 13"/>
                  <a:gd name="T18" fmla="*/ 7 w 7"/>
                  <a:gd name="T19" fmla="*/ 3 h 13"/>
                  <a:gd name="T20" fmla="*/ 6 w 7"/>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3"/>
                  <a:gd name="T35" fmla="*/ 7 w 7"/>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3">
                    <a:moveTo>
                      <a:pt x="6" y="0"/>
                    </a:moveTo>
                    <a:lnTo>
                      <a:pt x="5" y="0"/>
                    </a:lnTo>
                    <a:lnTo>
                      <a:pt x="2" y="3"/>
                    </a:lnTo>
                    <a:lnTo>
                      <a:pt x="0" y="7"/>
                    </a:lnTo>
                    <a:lnTo>
                      <a:pt x="0" y="9"/>
                    </a:lnTo>
                    <a:lnTo>
                      <a:pt x="2" y="13"/>
                    </a:lnTo>
                    <a:lnTo>
                      <a:pt x="5" y="13"/>
                    </a:lnTo>
                    <a:lnTo>
                      <a:pt x="6" y="10"/>
                    </a:lnTo>
                    <a:lnTo>
                      <a:pt x="6" y="4"/>
                    </a:lnTo>
                    <a:lnTo>
                      <a:pt x="7" y="3"/>
                    </a:lnTo>
                    <a:lnTo>
                      <a:pt x="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62" name="Freeform 255">
                <a:extLst>
                  <a:ext uri="{FF2B5EF4-FFF2-40B4-BE49-F238E27FC236}">
                    <a16:creationId xmlns:a16="http://schemas.microsoft.com/office/drawing/2014/main" id="{8948A063-9EDE-444B-AF51-EF550684DA63}"/>
                  </a:ext>
                </a:extLst>
              </p:cNvPr>
              <p:cNvSpPr>
                <a:spLocks noChangeAspect="1"/>
              </p:cNvSpPr>
              <p:nvPr/>
            </p:nvSpPr>
            <p:spPr bwMode="auto">
              <a:xfrm>
                <a:off x="1615" y="1491"/>
                <a:ext cx="13" cy="7"/>
              </a:xfrm>
              <a:custGeom>
                <a:avLst/>
                <a:gdLst>
                  <a:gd name="T0" fmla="*/ 9 w 13"/>
                  <a:gd name="T1" fmla="*/ 0 h 7"/>
                  <a:gd name="T2" fmla="*/ 7 w 13"/>
                  <a:gd name="T3" fmla="*/ 1 h 7"/>
                  <a:gd name="T4" fmla="*/ 7 w 13"/>
                  <a:gd name="T5" fmla="*/ 1 h 7"/>
                  <a:gd name="T6" fmla="*/ 5 w 13"/>
                  <a:gd name="T7" fmla="*/ 3 h 7"/>
                  <a:gd name="T8" fmla="*/ 2 w 13"/>
                  <a:gd name="T9" fmla="*/ 3 h 7"/>
                  <a:gd name="T10" fmla="*/ 0 w 13"/>
                  <a:gd name="T11" fmla="*/ 5 h 7"/>
                  <a:gd name="T12" fmla="*/ 1 w 13"/>
                  <a:gd name="T13" fmla="*/ 7 h 7"/>
                  <a:gd name="T14" fmla="*/ 7 w 13"/>
                  <a:gd name="T15" fmla="*/ 7 h 7"/>
                  <a:gd name="T16" fmla="*/ 9 w 13"/>
                  <a:gd name="T17" fmla="*/ 6 h 7"/>
                  <a:gd name="T18" fmla="*/ 12 w 13"/>
                  <a:gd name="T19" fmla="*/ 4 h 7"/>
                  <a:gd name="T20" fmla="*/ 13 w 13"/>
                  <a:gd name="T21" fmla="*/ 1 h 7"/>
                  <a:gd name="T22" fmla="*/ 9 w 13"/>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7"/>
                  <a:gd name="T38" fmla="*/ 13 w 13"/>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7">
                    <a:moveTo>
                      <a:pt x="9" y="0"/>
                    </a:moveTo>
                    <a:lnTo>
                      <a:pt x="7" y="1"/>
                    </a:lnTo>
                    <a:lnTo>
                      <a:pt x="5" y="3"/>
                    </a:lnTo>
                    <a:lnTo>
                      <a:pt x="2" y="3"/>
                    </a:lnTo>
                    <a:lnTo>
                      <a:pt x="0" y="5"/>
                    </a:lnTo>
                    <a:lnTo>
                      <a:pt x="1" y="7"/>
                    </a:lnTo>
                    <a:lnTo>
                      <a:pt x="7" y="7"/>
                    </a:lnTo>
                    <a:lnTo>
                      <a:pt x="9" y="6"/>
                    </a:lnTo>
                    <a:lnTo>
                      <a:pt x="12" y="4"/>
                    </a:lnTo>
                    <a:lnTo>
                      <a:pt x="13" y="1"/>
                    </a:lnTo>
                    <a:lnTo>
                      <a:pt x="9"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63" name="Freeform 256">
                <a:extLst>
                  <a:ext uri="{FF2B5EF4-FFF2-40B4-BE49-F238E27FC236}">
                    <a16:creationId xmlns:a16="http://schemas.microsoft.com/office/drawing/2014/main" id="{8A1E5686-AC3F-4D5C-B0C2-65B3E40323C4}"/>
                  </a:ext>
                </a:extLst>
              </p:cNvPr>
              <p:cNvSpPr>
                <a:spLocks noChangeAspect="1"/>
              </p:cNvSpPr>
              <p:nvPr/>
            </p:nvSpPr>
            <p:spPr bwMode="auto">
              <a:xfrm>
                <a:off x="1589" y="1234"/>
                <a:ext cx="14" cy="9"/>
              </a:xfrm>
              <a:custGeom>
                <a:avLst/>
                <a:gdLst>
                  <a:gd name="T0" fmla="*/ 4 w 14"/>
                  <a:gd name="T1" fmla="*/ 0 h 9"/>
                  <a:gd name="T2" fmla="*/ 0 w 14"/>
                  <a:gd name="T3" fmla="*/ 3 h 9"/>
                  <a:gd name="T4" fmla="*/ 1 w 14"/>
                  <a:gd name="T5" fmla="*/ 6 h 9"/>
                  <a:gd name="T6" fmla="*/ 10 w 14"/>
                  <a:gd name="T7" fmla="*/ 9 h 9"/>
                  <a:gd name="T8" fmla="*/ 14 w 14"/>
                  <a:gd name="T9" fmla="*/ 5 h 9"/>
                  <a:gd name="T10" fmla="*/ 11 w 14"/>
                  <a:gd name="T11" fmla="*/ 1 h 9"/>
                  <a:gd name="T12" fmla="*/ 4 w 14"/>
                  <a:gd name="T13" fmla="*/ 0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4" y="0"/>
                    </a:moveTo>
                    <a:lnTo>
                      <a:pt x="0" y="3"/>
                    </a:lnTo>
                    <a:lnTo>
                      <a:pt x="1" y="6"/>
                    </a:lnTo>
                    <a:lnTo>
                      <a:pt x="10" y="9"/>
                    </a:lnTo>
                    <a:lnTo>
                      <a:pt x="14" y="5"/>
                    </a:lnTo>
                    <a:lnTo>
                      <a:pt x="11" y="1"/>
                    </a:lnTo>
                    <a:lnTo>
                      <a:pt x="4"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64" name="Freeform 257">
                <a:extLst>
                  <a:ext uri="{FF2B5EF4-FFF2-40B4-BE49-F238E27FC236}">
                    <a16:creationId xmlns:a16="http://schemas.microsoft.com/office/drawing/2014/main" id="{7F446771-7BCC-4E07-B1CE-D0D1D196FB77}"/>
                  </a:ext>
                </a:extLst>
              </p:cNvPr>
              <p:cNvSpPr>
                <a:spLocks noChangeAspect="1"/>
              </p:cNvSpPr>
              <p:nvPr/>
            </p:nvSpPr>
            <p:spPr bwMode="auto">
              <a:xfrm>
                <a:off x="1473" y="1513"/>
                <a:ext cx="12" cy="11"/>
              </a:xfrm>
              <a:custGeom>
                <a:avLst/>
                <a:gdLst>
                  <a:gd name="T0" fmla="*/ 2 w 12"/>
                  <a:gd name="T1" fmla="*/ 0 h 11"/>
                  <a:gd name="T2" fmla="*/ 0 w 12"/>
                  <a:gd name="T3" fmla="*/ 5 h 11"/>
                  <a:gd name="T4" fmla="*/ 2 w 12"/>
                  <a:gd name="T5" fmla="*/ 7 h 11"/>
                  <a:gd name="T6" fmla="*/ 3 w 12"/>
                  <a:gd name="T7" fmla="*/ 10 h 11"/>
                  <a:gd name="T8" fmla="*/ 7 w 12"/>
                  <a:gd name="T9" fmla="*/ 11 h 11"/>
                  <a:gd name="T10" fmla="*/ 6 w 12"/>
                  <a:gd name="T11" fmla="*/ 8 h 11"/>
                  <a:gd name="T12" fmla="*/ 11 w 12"/>
                  <a:gd name="T13" fmla="*/ 7 h 11"/>
                  <a:gd name="T14" fmla="*/ 12 w 12"/>
                  <a:gd name="T15" fmla="*/ 5 h 11"/>
                  <a:gd name="T16" fmla="*/ 2 w 12"/>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1"/>
                  <a:gd name="T29" fmla="*/ 12 w 1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1">
                    <a:moveTo>
                      <a:pt x="2" y="0"/>
                    </a:moveTo>
                    <a:lnTo>
                      <a:pt x="0" y="5"/>
                    </a:lnTo>
                    <a:lnTo>
                      <a:pt x="2" y="7"/>
                    </a:lnTo>
                    <a:lnTo>
                      <a:pt x="3" y="10"/>
                    </a:lnTo>
                    <a:lnTo>
                      <a:pt x="7" y="11"/>
                    </a:lnTo>
                    <a:lnTo>
                      <a:pt x="6" y="8"/>
                    </a:lnTo>
                    <a:lnTo>
                      <a:pt x="11" y="7"/>
                    </a:lnTo>
                    <a:lnTo>
                      <a:pt x="12" y="5"/>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65" name="Freeform 258">
                <a:extLst>
                  <a:ext uri="{FF2B5EF4-FFF2-40B4-BE49-F238E27FC236}">
                    <a16:creationId xmlns:a16="http://schemas.microsoft.com/office/drawing/2014/main" id="{DEFE0AAF-AA33-47BA-A712-7153EC278CD6}"/>
                  </a:ext>
                </a:extLst>
              </p:cNvPr>
              <p:cNvSpPr>
                <a:spLocks noChangeAspect="1"/>
              </p:cNvSpPr>
              <p:nvPr/>
            </p:nvSpPr>
            <p:spPr bwMode="auto">
              <a:xfrm>
                <a:off x="1586" y="1503"/>
                <a:ext cx="12" cy="10"/>
              </a:xfrm>
              <a:custGeom>
                <a:avLst/>
                <a:gdLst>
                  <a:gd name="T0" fmla="*/ 7 w 12"/>
                  <a:gd name="T1" fmla="*/ 1 h 10"/>
                  <a:gd name="T2" fmla="*/ 0 w 12"/>
                  <a:gd name="T3" fmla="*/ 4 h 10"/>
                  <a:gd name="T4" fmla="*/ 2 w 12"/>
                  <a:gd name="T5" fmla="*/ 0 h 10"/>
                  <a:gd name="T6" fmla="*/ 9 w 12"/>
                  <a:gd name="T7" fmla="*/ 0 h 10"/>
                  <a:gd name="T8" fmla="*/ 12 w 12"/>
                  <a:gd name="T9" fmla="*/ 3 h 10"/>
                  <a:gd name="T10" fmla="*/ 6 w 12"/>
                  <a:gd name="T11" fmla="*/ 10 h 10"/>
                  <a:gd name="T12" fmla="*/ 3 w 12"/>
                  <a:gd name="T13" fmla="*/ 9 h 10"/>
                  <a:gd name="T14" fmla="*/ 7 w 12"/>
                  <a:gd name="T15" fmla="*/ 5 h 10"/>
                  <a:gd name="T16" fmla="*/ 7 w 12"/>
                  <a:gd name="T17" fmla="*/ 1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7" y="1"/>
                    </a:moveTo>
                    <a:lnTo>
                      <a:pt x="0" y="4"/>
                    </a:lnTo>
                    <a:lnTo>
                      <a:pt x="2" y="0"/>
                    </a:lnTo>
                    <a:lnTo>
                      <a:pt x="9" y="0"/>
                    </a:lnTo>
                    <a:lnTo>
                      <a:pt x="12" y="3"/>
                    </a:lnTo>
                    <a:lnTo>
                      <a:pt x="6" y="10"/>
                    </a:lnTo>
                    <a:lnTo>
                      <a:pt x="3" y="9"/>
                    </a:lnTo>
                    <a:lnTo>
                      <a:pt x="7" y="5"/>
                    </a:lnTo>
                    <a:lnTo>
                      <a:pt x="7" y="1"/>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66" name="Freeform 259">
                <a:extLst>
                  <a:ext uri="{FF2B5EF4-FFF2-40B4-BE49-F238E27FC236}">
                    <a16:creationId xmlns:a16="http://schemas.microsoft.com/office/drawing/2014/main" id="{6BA56BDA-F82B-4176-B33C-55E3F748684E}"/>
                  </a:ext>
                </a:extLst>
              </p:cNvPr>
              <p:cNvSpPr>
                <a:spLocks noChangeAspect="1"/>
              </p:cNvSpPr>
              <p:nvPr/>
            </p:nvSpPr>
            <p:spPr bwMode="auto">
              <a:xfrm>
                <a:off x="1560" y="1232"/>
                <a:ext cx="11" cy="4"/>
              </a:xfrm>
              <a:custGeom>
                <a:avLst/>
                <a:gdLst>
                  <a:gd name="T0" fmla="*/ 6 w 11"/>
                  <a:gd name="T1" fmla="*/ 0 h 4"/>
                  <a:gd name="T2" fmla="*/ 3 w 11"/>
                  <a:gd name="T3" fmla="*/ 0 h 4"/>
                  <a:gd name="T4" fmla="*/ 0 w 11"/>
                  <a:gd name="T5" fmla="*/ 4 h 4"/>
                  <a:gd name="T6" fmla="*/ 7 w 11"/>
                  <a:gd name="T7" fmla="*/ 3 h 4"/>
                  <a:gd name="T8" fmla="*/ 11 w 11"/>
                  <a:gd name="T9" fmla="*/ 2 h 4"/>
                  <a:gd name="T10" fmla="*/ 11 w 11"/>
                  <a:gd name="T11" fmla="*/ 0 h 4"/>
                  <a:gd name="T12" fmla="*/ 6 w 11"/>
                  <a:gd name="T13" fmla="*/ 0 h 4"/>
                  <a:gd name="T14" fmla="*/ 0 60000 65536"/>
                  <a:gd name="T15" fmla="*/ 0 60000 65536"/>
                  <a:gd name="T16" fmla="*/ 0 60000 65536"/>
                  <a:gd name="T17" fmla="*/ 0 60000 65536"/>
                  <a:gd name="T18" fmla="*/ 0 60000 65536"/>
                  <a:gd name="T19" fmla="*/ 0 60000 65536"/>
                  <a:gd name="T20" fmla="*/ 0 60000 65536"/>
                  <a:gd name="T21" fmla="*/ 0 w 11"/>
                  <a:gd name="T22" fmla="*/ 0 h 4"/>
                  <a:gd name="T23" fmla="*/ 11 w 1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4">
                    <a:moveTo>
                      <a:pt x="6" y="0"/>
                    </a:moveTo>
                    <a:lnTo>
                      <a:pt x="3" y="0"/>
                    </a:lnTo>
                    <a:lnTo>
                      <a:pt x="0" y="4"/>
                    </a:lnTo>
                    <a:lnTo>
                      <a:pt x="7" y="3"/>
                    </a:lnTo>
                    <a:lnTo>
                      <a:pt x="11" y="2"/>
                    </a:lnTo>
                    <a:lnTo>
                      <a:pt x="11" y="0"/>
                    </a:lnTo>
                    <a:lnTo>
                      <a:pt x="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67" name="Freeform 260">
                <a:extLst>
                  <a:ext uri="{FF2B5EF4-FFF2-40B4-BE49-F238E27FC236}">
                    <a16:creationId xmlns:a16="http://schemas.microsoft.com/office/drawing/2014/main" id="{96A38991-C435-4ED4-9539-13FD627B58D6}"/>
                  </a:ext>
                </a:extLst>
              </p:cNvPr>
              <p:cNvSpPr>
                <a:spLocks noChangeAspect="1"/>
              </p:cNvSpPr>
              <p:nvPr/>
            </p:nvSpPr>
            <p:spPr bwMode="auto">
              <a:xfrm>
                <a:off x="1396" y="1457"/>
                <a:ext cx="11" cy="9"/>
              </a:xfrm>
              <a:custGeom>
                <a:avLst/>
                <a:gdLst>
                  <a:gd name="T0" fmla="*/ 2 w 11"/>
                  <a:gd name="T1" fmla="*/ 0 h 9"/>
                  <a:gd name="T2" fmla="*/ 4 w 11"/>
                  <a:gd name="T3" fmla="*/ 5 h 9"/>
                  <a:gd name="T4" fmla="*/ 3 w 11"/>
                  <a:gd name="T5" fmla="*/ 6 h 9"/>
                  <a:gd name="T6" fmla="*/ 0 w 11"/>
                  <a:gd name="T7" fmla="*/ 7 h 9"/>
                  <a:gd name="T8" fmla="*/ 3 w 11"/>
                  <a:gd name="T9" fmla="*/ 9 h 9"/>
                  <a:gd name="T10" fmla="*/ 4 w 11"/>
                  <a:gd name="T11" fmla="*/ 9 h 9"/>
                  <a:gd name="T12" fmla="*/ 6 w 11"/>
                  <a:gd name="T13" fmla="*/ 9 h 9"/>
                  <a:gd name="T14" fmla="*/ 9 w 11"/>
                  <a:gd name="T15" fmla="*/ 9 h 9"/>
                  <a:gd name="T16" fmla="*/ 11 w 11"/>
                  <a:gd name="T17" fmla="*/ 9 h 9"/>
                  <a:gd name="T18" fmla="*/ 11 w 11"/>
                  <a:gd name="T19" fmla="*/ 6 h 9"/>
                  <a:gd name="T20" fmla="*/ 11 w 11"/>
                  <a:gd name="T21" fmla="*/ 5 h 9"/>
                  <a:gd name="T22" fmla="*/ 9 w 11"/>
                  <a:gd name="T23" fmla="*/ 4 h 9"/>
                  <a:gd name="T24" fmla="*/ 6 w 11"/>
                  <a:gd name="T25" fmla="*/ 3 h 9"/>
                  <a:gd name="T26" fmla="*/ 4 w 11"/>
                  <a:gd name="T27" fmla="*/ 1 h 9"/>
                  <a:gd name="T28" fmla="*/ 2 w 11"/>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9"/>
                  <a:gd name="T47" fmla="*/ 11 w 11"/>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9">
                    <a:moveTo>
                      <a:pt x="2" y="0"/>
                    </a:moveTo>
                    <a:lnTo>
                      <a:pt x="4" y="5"/>
                    </a:lnTo>
                    <a:lnTo>
                      <a:pt x="3" y="6"/>
                    </a:lnTo>
                    <a:lnTo>
                      <a:pt x="0" y="7"/>
                    </a:lnTo>
                    <a:lnTo>
                      <a:pt x="3" y="9"/>
                    </a:lnTo>
                    <a:lnTo>
                      <a:pt x="4" y="9"/>
                    </a:lnTo>
                    <a:lnTo>
                      <a:pt x="6" y="9"/>
                    </a:lnTo>
                    <a:lnTo>
                      <a:pt x="9" y="9"/>
                    </a:lnTo>
                    <a:lnTo>
                      <a:pt x="11" y="9"/>
                    </a:lnTo>
                    <a:lnTo>
                      <a:pt x="11" y="6"/>
                    </a:lnTo>
                    <a:lnTo>
                      <a:pt x="11" y="5"/>
                    </a:lnTo>
                    <a:lnTo>
                      <a:pt x="9" y="4"/>
                    </a:lnTo>
                    <a:lnTo>
                      <a:pt x="6" y="3"/>
                    </a:lnTo>
                    <a:lnTo>
                      <a:pt x="4" y="1"/>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68" name="Freeform 261">
                <a:extLst>
                  <a:ext uri="{FF2B5EF4-FFF2-40B4-BE49-F238E27FC236}">
                    <a16:creationId xmlns:a16="http://schemas.microsoft.com/office/drawing/2014/main" id="{0803F479-1716-42C3-A5B3-D81ED0D254C4}"/>
                  </a:ext>
                </a:extLst>
              </p:cNvPr>
              <p:cNvSpPr>
                <a:spLocks noChangeAspect="1"/>
              </p:cNvSpPr>
              <p:nvPr/>
            </p:nvSpPr>
            <p:spPr bwMode="auto">
              <a:xfrm>
                <a:off x="1607" y="1428"/>
                <a:ext cx="11" cy="5"/>
              </a:xfrm>
              <a:custGeom>
                <a:avLst/>
                <a:gdLst>
                  <a:gd name="T0" fmla="*/ 0 w 11"/>
                  <a:gd name="T1" fmla="*/ 5 h 5"/>
                  <a:gd name="T2" fmla="*/ 3 w 11"/>
                  <a:gd name="T3" fmla="*/ 1 h 5"/>
                  <a:gd name="T4" fmla="*/ 9 w 11"/>
                  <a:gd name="T5" fmla="*/ 1 h 5"/>
                  <a:gd name="T6" fmla="*/ 10 w 11"/>
                  <a:gd name="T7" fmla="*/ 0 h 5"/>
                  <a:gd name="T8" fmla="*/ 11 w 11"/>
                  <a:gd name="T9" fmla="*/ 4 h 5"/>
                  <a:gd name="T10" fmla="*/ 5 w 11"/>
                  <a:gd name="T11" fmla="*/ 5 h 5"/>
                  <a:gd name="T12" fmla="*/ 0 w 11"/>
                  <a:gd name="T13" fmla="*/ 5 h 5"/>
                  <a:gd name="T14" fmla="*/ 0 60000 65536"/>
                  <a:gd name="T15" fmla="*/ 0 60000 65536"/>
                  <a:gd name="T16" fmla="*/ 0 60000 65536"/>
                  <a:gd name="T17" fmla="*/ 0 60000 65536"/>
                  <a:gd name="T18" fmla="*/ 0 60000 65536"/>
                  <a:gd name="T19" fmla="*/ 0 60000 65536"/>
                  <a:gd name="T20" fmla="*/ 0 60000 65536"/>
                  <a:gd name="T21" fmla="*/ 0 w 11"/>
                  <a:gd name="T22" fmla="*/ 0 h 5"/>
                  <a:gd name="T23" fmla="*/ 11 w 1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5">
                    <a:moveTo>
                      <a:pt x="0" y="5"/>
                    </a:moveTo>
                    <a:lnTo>
                      <a:pt x="3" y="1"/>
                    </a:lnTo>
                    <a:lnTo>
                      <a:pt x="9" y="1"/>
                    </a:lnTo>
                    <a:lnTo>
                      <a:pt x="10" y="0"/>
                    </a:lnTo>
                    <a:lnTo>
                      <a:pt x="11" y="4"/>
                    </a:lnTo>
                    <a:lnTo>
                      <a:pt x="5" y="5"/>
                    </a:lnTo>
                    <a:lnTo>
                      <a:pt x="0" y="5"/>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69" name="Freeform 262">
                <a:extLst>
                  <a:ext uri="{FF2B5EF4-FFF2-40B4-BE49-F238E27FC236}">
                    <a16:creationId xmlns:a16="http://schemas.microsoft.com/office/drawing/2014/main" id="{4E85DB23-3534-4A35-8CE3-03FC0F35F440}"/>
                  </a:ext>
                </a:extLst>
              </p:cNvPr>
              <p:cNvSpPr>
                <a:spLocks noChangeAspect="1"/>
              </p:cNvSpPr>
              <p:nvPr/>
            </p:nvSpPr>
            <p:spPr bwMode="auto">
              <a:xfrm>
                <a:off x="1556" y="1178"/>
                <a:ext cx="13" cy="5"/>
              </a:xfrm>
              <a:custGeom>
                <a:avLst/>
                <a:gdLst>
                  <a:gd name="T0" fmla="*/ 0 w 13"/>
                  <a:gd name="T1" fmla="*/ 0 h 5"/>
                  <a:gd name="T2" fmla="*/ 2 w 13"/>
                  <a:gd name="T3" fmla="*/ 2 h 5"/>
                  <a:gd name="T4" fmla="*/ 4 w 13"/>
                  <a:gd name="T5" fmla="*/ 5 h 5"/>
                  <a:gd name="T6" fmla="*/ 13 w 13"/>
                  <a:gd name="T7" fmla="*/ 1 h 5"/>
                  <a:gd name="T8" fmla="*/ 10 w 13"/>
                  <a:gd name="T9" fmla="*/ 0 h 5"/>
                  <a:gd name="T10" fmla="*/ 0 w 13"/>
                  <a:gd name="T11" fmla="*/ 0 h 5"/>
                  <a:gd name="T12" fmla="*/ 0 60000 65536"/>
                  <a:gd name="T13" fmla="*/ 0 60000 65536"/>
                  <a:gd name="T14" fmla="*/ 0 60000 65536"/>
                  <a:gd name="T15" fmla="*/ 0 60000 65536"/>
                  <a:gd name="T16" fmla="*/ 0 60000 65536"/>
                  <a:gd name="T17" fmla="*/ 0 60000 65536"/>
                  <a:gd name="T18" fmla="*/ 0 w 13"/>
                  <a:gd name="T19" fmla="*/ 0 h 5"/>
                  <a:gd name="T20" fmla="*/ 13 w 13"/>
                  <a:gd name="T21" fmla="*/ 5 h 5"/>
                </a:gdLst>
                <a:ahLst/>
                <a:cxnLst>
                  <a:cxn ang="T12">
                    <a:pos x="T0" y="T1"/>
                  </a:cxn>
                  <a:cxn ang="T13">
                    <a:pos x="T2" y="T3"/>
                  </a:cxn>
                  <a:cxn ang="T14">
                    <a:pos x="T4" y="T5"/>
                  </a:cxn>
                  <a:cxn ang="T15">
                    <a:pos x="T6" y="T7"/>
                  </a:cxn>
                  <a:cxn ang="T16">
                    <a:pos x="T8" y="T9"/>
                  </a:cxn>
                  <a:cxn ang="T17">
                    <a:pos x="T10" y="T11"/>
                  </a:cxn>
                </a:cxnLst>
                <a:rect l="T18" t="T19" r="T20" b="T21"/>
                <a:pathLst>
                  <a:path w="13" h="5">
                    <a:moveTo>
                      <a:pt x="0" y="0"/>
                    </a:moveTo>
                    <a:lnTo>
                      <a:pt x="2" y="2"/>
                    </a:lnTo>
                    <a:lnTo>
                      <a:pt x="4" y="5"/>
                    </a:lnTo>
                    <a:lnTo>
                      <a:pt x="13" y="1"/>
                    </a:lnTo>
                    <a:lnTo>
                      <a:pt x="10" y="0"/>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70" name="Line 263">
                <a:extLst>
                  <a:ext uri="{FF2B5EF4-FFF2-40B4-BE49-F238E27FC236}">
                    <a16:creationId xmlns:a16="http://schemas.microsoft.com/office/drawing/2014/main" id="{6279E657-5FAC-4648-85C6-84E3ACE9FF88}"/>
                  </a:ext>
                </a:extLst>
              </p:cNvPr>
              <p:cNvSpPr>
                <a:spLocks noChangeAspect="1" noChangeShapeType="1"/>
              </p:cNvSpPr>
              <p:nvPr/>
            </p:nvSpPr>
            <p:spPr bwMode="auto">
              <a:xfrm flipH="1">
                <a:off x="1504" y="1254"/>
                <a:ext cx="10" cy="1"/>
              </a:xfrm>
              <a:prstGeom prst="line">
                <a:avLst/>
              </a:prstGeom>
              <a:noFill/>
              <a:ln w="0" cap="rnd">
                <a:solidFill>
                  <a:srgbClr val="0080FF"/>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8871" name="Freeform 264">
                <a:extLst>
                  <a:ext uri="{FF2B5EF4-FFF2-40B4-BE49-F238E27FC236}">
                    <a16:creationId xmlns:a16="http://schemas.microsoft.com/office/drawing/2014/main" id="{EBE9C641-1A8E-4DE9-BA8B-8CF98529AC28}"/>
                  </a:ext>
                </a:extLst>
              </p:cNvPr>
              <p:cNvSpPr>
                <a:spLocks noChangeAspect="1"/>
              </p:cNvSpPr>
              <p:nvPr/>
            </p:nvSpPr>
            <p:spPr bwMode="auto">
              <a:xfrm>
                <a:off x="1524" y="1566"/>
                <a:ext cx="9" cy="6"/>
              </a:xfrm>
              <a:custGeom>
                <a:avLst/>
                <a:gdLst>
                  <a:gd name="T0" fmla="*/ 2 w 9"/>
                  <a:gd name="T1" fmla="*/ 6 h 6"/>
                  <a:gd name="T2" fmla="*/ 0 w 9"/>
                  <a:gd name="T3" fmla="*/ 3 h 6"/>
                  <a:gd name="T4" fmla="*/ 2 w 9"/>
                  <a:gd name="T5" fmla="*/ 0 h 6"/>
                  <a:gd name="T6" fmla="*/ 9 w 9"/>
                  <a:gd name="T7" fmla="*/ 3 h 6"/>
                  <a:gd name="T8" fmla="*/ 8 w 9"/>
                  <a:gd name="T9" fmla="*/ 6 h 6"/>
                  <a:gd name="T10" fmla="*/ 2 w 9"/>
                  <a:gd name="T11" fmla="*/ 6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2" y="6"/>
                    </a:moveTo>
                    <a:lnTo>
                      <a:pt x="0" y="3"/>
                    </a:lnTo>
                    <a:lnTo>
                      <a:pt x="2" y="0"/>
                    </a:lnTo>
                    <a:lnTo>
                      <a:pt x="9" y="3"/>
                    </a:lnTo>
                    <a:lnTo>
                      <a:pt x="8" y="6"/>
                    </a:lnTo>
                    <a:lnTo>
                      <a:pt x="2" y="6"/>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72" name="Freeform 265">
                <a:extLst>
                  <a:ext uri="{FF2B5EF4-FFF2-40B4-BE49-F238E27FC236}">
                    <a16:creationId xmlns:a16="http://schemas.microsoft.com/office/drawing/2014/main" id="{84217482-C2C2-4616-AD14-60DFF3A7FDC9}"/>
                  </a:ext>
                </a:extLst>
              </p:cNvPr>
              <p:cNvSpPr>
                <a:spLocks noChangeAspect="1"/>
              </p:cNvSpPr>
              <p:nvPr/>
            </p:nvSpPr>
            <p:spPr bwMode="auto">
              <a:xfrm>
                <a:off x="1456" y="1572"/>
                <a:ext cx="9" cy="5"/>
              </a:xfrm>
              <a:custGeom>
                <a:avLst/>
                <a:gdLst>
                  <a:gd name="T0" fmla="*/ 1 w 9"/>
                  <a:gd name="T1" fmla="*/ 0 h 5"/>
                  <a:gd name="T2" fmla="*/ 0 w 9"/>
                  <a:gd name="T3" fmla="*/ 2 h 5"/>
                  <a:gd name="T4" fmla="*/ 0 w 9"/>
                  <a:gd name="T5" fmla="*/ 3 h 5"/>
                  <a:gd name="T6" fmla="*/ 9 w 9"/>
                  <a:gd name="T7" fmla="*/ 5 h 5"/>
                  <a:gd name="T8" fmla="*/ 1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0"/>
                    </a:moveTo>
                    <a:lnTo>
                      <a:pt x="0" y="2"/>
                    </a:lnTo>
                    <a:lnTo>
                      <a:pt x="0" y="3"/>
                    </a:lnTo>
                    <a:lnTo>
                      <a:pt x="9" y="5"/>
                    </a:lnTo>
                    <a:lnTo>
                      <a:pt x="1"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73" name="Freeform 266">
                <a:extLst>
                  <a:ext uri="{FF2B5EF4-FFF2-40B4-BE49-F238E27FC236}">
                    <a16:creationId xmlns:a16="http://schemas.microsoft.com/office/drawing/2014/main" id="{F263A3A1-8032-4750-AD58-EC4A99F9C4D3}"/>
                  </a:ext>
                </a:extLst>
              </p:cNvPr>
              <p:cNvSpPr>
                <a:spLocks noChangeAspect="1"/>
              </p:cNvSpPr>
              <p:nvPr/>
            </p:nvSpPr>
            <p:spPr bwMode="auto">
              <a:xfrm>
                <a:off x="1404" y="1419"/>
                <a:ext cx="8" cy="10"/>
              </a:xfrm>
              <a:custGeom>
                <a:avLst/>
                <a:gdLst>
                  <a:gd name="T0" fmla="*/ 2 w 8"/>
                  <a:gd name="T1" fmla="*/ 0 h 10"/>
                  <a:gd name="T2" fmla="*/ 0 w 8"/>
                  <a:gd name="T3" fmla="*/ 2 h 10"/>
                  <a:gd name="T4" fmla="*/ 0 w 8"/>
                  <a:gd name="T5" fmla="*/ 7 h 10"/>
                  <a:gd name="T6" fmla="*/ 4 w 8"/>
                  <a:gd name="T7" fmla="*/ 10 h 10"/>
                  <a:gd name="T8" fmla="*/ 8 w 8"/>
                  <a:gd name="T9" fmla="*/ 5 h 10"/>
                  <a:gd name="T10" fmla="*/ 2 w 8"/>
                  <a:gd name="T11" fmla="*/ 0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2" y="0"/>
                    </a:moveTo>
                    <a:lnTo>
                      <a:pt x="0" y="2"/>
                    </a:lnTo>
                    <a:lnTo>
                      <a:pt x="0" y="7"/>
                    </a:lnTo>
                    <a:lnTo>
                      <a:pt x="4" y="10"/>
                    </a:lnTo>
                    <a:lnTo>
                      <a:pt x="8" y="5"/>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74" name="Freeform 267">
                <a:extLst>
                  <a:ext uri="{FF2B5EF4-FFF2-40B4-BE49-F238E27FC236}">
                    <a16:creationId xmlns:a16="http://schemas.microsoft.com/office/drawing/2014/main" id="{67B485BF-9BC6-4731-B38D-F5888464940D}"/>
                  </a:ext>
                </a:extLst>
              </p:cNvPr>
              <p:cNvSpPr>
                <a:spLocks noChangeAspect="1"/>
              </p:cNvSpPr>
              <p:nvPr/>
            </p:nvSpPr>
            <p:spPr bwMode="auto">
              <a:xfrm>
                <a:off x="1459" y="1557"/>
                <a:ext cx="9" cy="9"/>
              </a:xfrm>
              <a:custGeom>
                <a:avLst/>
                <a:gdLst>
                  <a:gd name="T0" fmla="*/ 3 w 9"/>
                  <a:gd name="T1" fmla="*/ 0 h 9"/>
                  <a:gd name="T2" fmla="*/ 0 w 9"/>
                  <a:gd name="T3" fmla="*/ 1 h 9"/>
                  <a:gd name="T4" fmla="*/ 5 w 9"/>
                  <a:gd name="T5" fmla="*/ 8 h 9"/>
                  <a:gd name="T6" fmla="*/ 9 w 9"/>
                  <a:gd name="T7" fmla="*/ 9 h 9"/>
                  <a:gd name="T8" fmla="*/ 9 w 9"/>
                  <a:gd name="T9" fmla="*/ 7 h 9"/>
                  <a:gd name="T10" fmla="*/ 8 w 9"/>
                  <a:gd name="T11" fmla="*/ 6 h 9"/>
                  <a:gd name="T12" fmla="*/ 6 w 9"/>
                  <a:gd name="T13" fmla="*/ 3 h 9"/>
                  <a:gd name="T14" fmla="*/ 3 w 9"/>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9"/>
                  <a:gd name="T26" fmla="*/ 9 w 9"/>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9">
                    <a:moveTo>
                      <a:pt x="3" y="0"/>
                    </a:moveTo>
                    <a:lnTo>
                      <a:pt x="0" y="1"/>
                    </a:lnTo>
                    <a:lnTo>
                      <a:pt x="5" y="8"/>
                    </a:lnTo>
                    <a:lnTo>
                      <a:pt x="9" y="9"/>
                    </a:lnTo>
                    <a:lnTo>
                      <a:pt x="9" y="7"/>
                    </a:lnTo>
                    <a:lnTo>
                      <a:pt x="8" y="6"/>
                    </a:lnTo>
                    <a:lnTo>
                      <a:pt x="6" y="3"/>
                    </a:lnTo>
                    <a:lnTo>
                      <a:pt x="3"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75" name="Freeform 268">
                <a:extLst>
                  <a:ext uri="{FF2B5EF4-FFF2-40B4-BE49-F238E27FC236}">
                    <a16:creationId xmlns:a16="http://schemas.microsoft.com/office/drawing/2014/main" id="{EE951FC7-541C-4FD9-AC51-0F8F5AD9B096}"/>
                  </a:ext>
                </a:extLst>
              </p:cNvPr>
              <p:cNvSpPr>
                <a:spLocks noChangeAspect="1"/>
              </p:cNvSpPr>
              <p:nvPr/>
            </p:nvSpPr>
            <p:spPr bwMode="auto">
              <a:xfrm>
                <a:off x="1526" y="1548"/>
                <a:ext cx="10" cy="7"/>
              </a:xfrm>
              <a:custGeom>
                <a:avLst/>
                <a:gdLst>
                  <a:gd name="T0" fmla="*/ 0 w 10"/>
                  <a:gd name="T1" fmla="*/ 6 h 7"/>
                  <a:gd name="T2" fmla="*/ 0 w 10"/>
                  <a:gd name="T3" fmla="*/ 1 h 7"/>
                  <a:gd name="T4" fmla="*/ 5 w 10"/>
                  <a:gd name="T5" fmla="*/ 0 h 7"/>
                  <a:gd name="T6" fmla="*/ 10 w 10"/>
                  <a:gd name="T7" fmla="*/ 4 h 7"/>
                  <a:gd name="T8" fmla="*/ 7 w 10"/>
                  <a:gd name="T9" fmla="*/ 7 h 7"/>
                  <a:gd name="T10" fmla="*/ 0 w 10"/>
                  <a:gd name="T11" fmla="*/ 6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0" y="6"/>
                    </a:moveTo>
                    <a:lnTo>
                      <a:pt x="0" y="1"/>
                    </a:lnTo>
                    <a:lnTo>
                      <a:pt x="5" y="0"/>
                    </a:lnTo>
                    <a:lnTo>
                      <a:pt x="10" y="4"/>
                    </a:lnTo>
                    <a:lnTo>
                      <a:pt x="7" y="7"/>
                    </a:lnTo>
                    <a:lnTo>
                      <a:pt x="0" y="6"/>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76" name="Freeform 269">
                <a:extLst>
                  <a:ext uri="{FF2B5EF4-FFF2-40B4-BE49-F238E27FC236}">
                    <a16:creationId xmlns:a16="http://schemas.microsoft.com/office/drawing/2014/main" id="{2907CD3E-DC0B-4416-B4F6-39156DA5AEC9}"/>
                  </a:ext>
                </a:extLst>
              </p:cNvPr>
              <p:cNvSpPr>
                <a:spLocks noChangeAspect="1"/>
              </p:cNvSpPr>
              <p:nvPr/>
            </p:nvSpPr>
            <p:spPr bwMode="auto">
              <a:xfrm>
                <a:off x="1472" y="1557"/>
                <a:ext cx="8" cy="8"/>
              </a:xfrm>
              <a:custGeom>
                <a:avLst/>
                <a:gdLst>
                  <a:gd name="T0" fmla="*/ 0 w 8"/>
                  <a:gd name="T1" fmla="*/ 0 h 8"/>
                  <a:gd name="T2" fmla="*/ 0 w 8"/>
                  <a:gd name="T3" fmla="*/ 2 h 8"/>
                  <a:gd name="T4" fmla="*/ 6 w 8"/>
                  <a:gd name="T5" fmla="*/ 8 h 8"/>
                  <a:gd name="T6" fmla="*/ 8 w 8"/>
                  <a:gd name="T7" fmla="*/ 5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2"/>
                    </a:lnTo>
                    <a:lnTo>
                      <a:pt x="6" y="8"/>
                    </a:lnTo>
                    <a:lnTo>
                      <a:pt x="8" y="5"/>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77" name="Freeform 270">
                <a:extLst>
                  <a:ext uri="{FF2B5EF4-FFF2-40B4-BE49-F238E27FC236}">
                    <a16:creationId xmlns:a16="http://schemas.microsoft.com/office/drawing/2014/main" id="{4CDF68D0-852B-4F9E-8E78-A5646A79F888}"/>
                  </a:ext>
                </a:extLst>
              </p:cNvPr>
              <p:cNvSpPr>
                <a:spLocks noChangeAspect="1"/>
              </p:cNvSpPr>
              <p:nvPr/>
            </p:nvSpPr>
            <p:spPr bwMode="auto">
              <a:xfrm>
                <a:off x="1553" y="1245"/>
                <a:ext cx="10" cy="3"/>
              </a:xfrm>
              <a:custGeom>
                <a:avLst/>
                <a:gdLst>
                  <a:gd name="T0" fmla="*/ 7 w 10"/>
                  <a:gd name="T1" fmla="*/ 0 h 3"/>
                  <a:gd name="T2" fmla="*/ 0 w 10"/>
                  <a:gd name="T3" fmla="*/ 3 h 3"/>
                  <a:gd name="T4" fmla="*/ 5 w 10"/>
                  <a:gd name="T5" fmla="*/ 3 h 3"/>
                  <a:gd name="T6" fmla="*/ 10 w 10"/>
                  <a:gd name="T7" fmla="*/ 0 h 3"/>
                  <a:gd name="T8" fmla="*/ 7 w 10"/>
                  <a:gd name="T9" fmla="*/ 0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7" y="0"/>
                    </a:moveTo>
                    <a:lnTo>
                      <a:pt x="0" y="3"/>
                    </a:lnTo>
                    <a:lnTo>
                      <a:pt x="5" y="3"/>
                    </a:lnTo>
                    <a:lnTo>
                      <a:pt x="10" y="0"/>
                    </a:lnTo>
                    <a:lnTo>
                      <a:pt x="7"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78" name="Freeform 271">
                <a:extLst>
                  <a:ext uri="{FF2B5EF4-FFF2-40B4-BE49-F238E27FC236}">
                    <a16:creationId xmlns:a16="http://schemas.microsoft.com/office/drawing/2014/main" id="{10C78DD0-A809-4A67-BAE5-D7F15B258BCD}"/>
                  </a:ext>
                </a:extLst>
              </p:cNvPr>
              <p:cNvSpPr>
                <a:spLocks noChangeAspect="1"/>
              </p:cNvSpPr>
              <p:nvPr/>
            </p:nvSpPr>
            <p:spPr bwMode="auto">
              <a:xfrm>
                <a:off x="1584" y="1194"/>
                <a:ext cx="4" cy="9"/>
              </a:xfrm>
              <a:custGeom>
                <a:avLst/>
                <a:gdLst>
                  <a:gd name="T0" fmla="*/ 0 w 4"/>
                  <a:gd name="T1" fmla="*/ 0 h 9"/>
                  <a:gd name="T2" fmla="*/ 0 w 4"/>
                  <a:gd name="T3" fmla="*/ 7 h 9"/>
                  <a:gd name="T4" fmla="*/ 3 w 4"/>
                  <a:gd name="T5" fmla="*/ 9 h 9"/>
                  <a:gd name="T6" fmla="*/ 4 w 4"/>
                  <a:gd name="T7" fmla="*/ 4 h 9"/>
                  <a:gd name="T8" fmla="*/ 0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0" y="0"/>
                    </a:moveTo>
                    <a:lnTo>
                      <a:pt x="0" y="7"/>
                    </a:lnTo>
                    <a:lnTo>
                      <a:pt x="3" y="9"/>
                    </a:lnTo>
                    <a:lnTo>
                      <a:pt x="4" y="4"/>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79" name="Freeform 272">
                <a:extLst>
                  <a:ext uri="{FF2B5EF4-FFF2-40B4-BE49-F238E27FC236}">
                    <a16:creationId xmlns:a16="http://schemas.microsoft.com/office/drawing/2014/main" id="{E75E040F-C7F4-49B6-B8B6-11FC129DBB0E}"/>
                  </a:ext>
                </a:extLst>
              </p:cNvPr>
              <p:cNvSpPr>
                <a:spLocks noChangeAspect="1"/>
              </p:cNvSpPr>
              <p:nvPr/>
            </p:nvSpPr>
            <p:spPr bwMode="auto">
              <a:xfrm>
                <a:off x="1453" y="1580"/>
                <a:ext cx="9" cy="5"/>
              </a:xfrm>
              <a:custGeom>
                <a:avLst/>
                <a:gdLst>
                  <a:gd name="T0" fmla="*/ 0 w 9"/>
                  <a:gd name="T1" fmla="*/ 0 h 5"/>
                  <a:gd name="T2" fmla="*/ 8 w 9"/>
                  <a:gd name="T3" fmla="*/ 5 h 5"/>
                  <a:gd name="T4" fmla="*/ 9 w 9"/>
                  <a:gd name="T5" fmla="*/ 5 h 5"/>
                  <a:gd name="T6" fmla="*/ 0 w 9"/>
                  <a:gd name="T7" fmla="*/ 0 h 5"/>
                  <a:gd name="T8" fmla="*/ 0 60000 65536"/>
                  <a:gd name="T9" fmla="*/ 0 60000 65536"/>
                  <a:gd name="T10" fmla="*/ 0 60000 65536"/>
                  <a:gd name="T11" fmla="*/ 0 60000 65536"/>
                  <a:gd name="T12" fmla="*/ 0 w 9"/>
                  <a:gd name="T13" fmla="*/ 0 h 5"/>
                  <a:gd name="T14" fmla="*/ 9 w 9"/>
                  <a:gd name="T15" fmla="*/ 5 h 5"/>
                </a:gdLst>
                <a:ahLst/>
                <a:cxnLst>
                  <a:cxn ang="T8">
                    <a:pos x="T0" y="T1"/>
                  </a:cxn>
                  <a:cxn ang="T9">
                    <a:pos x="T2" y="T3"/>
                  </a:cxn>
                  <a:cxn ang="T10">
                    <a:pos x="T4" y="T5"/>
                  </a:cxn>
                  <a:cxn ang="T11">
                    <a:pos x="T6" y="T7"/>
                  </a:cxn>
                </a:cxnLst>
                <a:rect l="T12" t="T13" r="T14" b="T15"/>
                <a:pathLst>
                  <a:path w="9" h="5">
                    <a:moveTo>
                      <a:pt x="0" y="0"/>
                    </a:moveTo>
                    <a:lnTo>
                      <a:pt x="8" y="5"/>
                    </a:lnTo>
                    <a:lnTo>
                      <a:pt x="9" y="5"/>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80" name="Freeform 273">
                <a:extLst>
                  <a:ext uri="{FF2B5EF4-FFF2-40B4-BE49-F238E27FC236}">
                    <a16:creationId xmlns:a16="http://schemas.microsoft.com/office/drawing/2014/main" id="{93A3A7C2-93E3-443D-BB83-D5B04F348D1A}"/>
                  </a:ext>
                </a:extLst>
              </p:cNvPr>
              <p:cNvSpPr>
                <a:spLocks noChangeAspect="1"/>
              </p:cNvSpPr>
              <p:nvPr/>
            </p:nvSpPr>
            <p:spPr bwMode="auto">
              <a:xfrm>
                <a:off x="1559" y="1166"/>
                <a:ext cx="7" cy="5"/>
              </a:xfrm>
              <a:custGeom>
                <a:avLst/>
                <a:gdLst>
                  <a:gd name="T0" fmla="*/ 2 w 7"/>
                  <a:gd name="T1" fmla="*/ 0 h 5"/>
                  <a:gd name="T2" fmla="*/ 0 w 7"/>
                  <a:gd name="T3" fmla="*/ 0 h 5"/>
                  <a:gd name="T4" fmla="*/ 4 w 7"/>
                  <a:gd name="T5" fmla="*/ 3 h 5"/>
                  <a:gd name="T6" fmla="*/ 7 w 7"/>
                  <a:gd name="T7" fmla="*/ 5 h 5"/>
                  <a:gd name="T8" fmla="*/ 7 w 7"/>
                  <a:gd name="T9" fmla="*/ 1 h 5"/>
                  <a:gd name="T10" fmla="*/ 2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2" y="0"/>
                    </a:moveTo>
                    <a:lnTo>
                      <a:pt x="0" y="0"/>
                    </a:lnTo>
                    <a:lnTo>
                      <a:pt x="4" y="3"/>
                    </a:lnTo>
                    <a:lnTo>
                      <a:pt x="7" y="5"/>
                    </a:lnTo>
                    <a:lnTo>
                      <a:pt x="7" y="1"/>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81" name="Freeform 274">
                <a:extLst>
                  <a:ext uri="{FF2B5EF4-FFF2-40B4-BE49-F238E27FC236}">
                    <a16:creationId xmlns:a16="http://schemas.microsoft.com/office/drawing/2014/main" id="{54DD5A69-A2DA-4D9F-94DC-B506EFB759C3}"/>
                  </a:ext>
                </a:extLst>
              </p:cNvPr>
              <p:cNvSpPr>
                <a:spLocks noChangeAspect="1"/>
              </p:cNvSpPr>
              <p:nvPr/>
            </p:nvSpPr>
            <p:spPr bwMode="auto">
              <a:xfrm>
                <a:off x="1647" y="1308"/>
                <a:ext cx="8" cy="6"/>
              </a:xfrm>
              <a:custGeom>
                <a:avLst/>
                <a:gdLst>
                  <a:gd name="T0" fmla="*/ 3 w 8"/>
                  <a:gd name="T1" fmla="*/ 0 h 6"/>
                  <a:gd name="T2" fmla="*/ 0 w 8"/>
                  <a:gd name="T3" fmla="*/ 5 h 6"/>
                  <a:gd name="T4" fmla="*/ 8 w 8"/>
                  <a:gd name="T5" fmla="*/ 6 h 6"/>
                  <a:gd name="T6" fmla="*/ 8 w 8"/>
                  <a:gd name="T7" fmla="*/ 3 h 6"/>
                  <a:gd name="T8" fmla="*/ 3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lnTo>
                      <a:pt x="0" y="5"/>
                    </a:lnTo>
                    <a:lnTo>
                      <a:pt x="8" y="6"/>
                    </a:lnTo>
                    <a:lnTo>
                      <a:pt x="8" y="3"/>
                    </a:lnTo>
                    <a:lnTo>
                      <a:pt x="3"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82" name="Freeform 275">
                <a:extLst>
                  <a:ext uri="{FF2B5EF4-FFF2-40B4-BE49-F238E27FC236}">
                    <a16:creationId xmlns:a16="http://schemas.microsoft.com/office/drawing/2014/main" id="{E61BF994-DDD4-4EF5-8D19-6FFCABC9ED9B}"/>
                  </a:ext>
                </a:extLst>
              </p:cNvPr>
              <p:cNvSpPr>
                <a:spLocks noChangeAspect="1"/>
              </p:cNvSpPr>
              <p:nvPr/>
            </p:nvSpPr>
            <p:spPr bwMode="auto">
              <a:xfrm>
                <a:off x="1561" y="1446"/>
                <a:ext cx="3" cy="7"/>
              </a:xfrm>
              <a:custGeom>
                <a:avLst/>
                <a:gdLst>
                  <a:gd name="T0" fmla="*/ 0 w 3"/>
                  <a:gd name="T1" fmla="*/ 0 h 7"/>
                  <a:gd name="T2" fmla="*/ 0 w 3"/>
                  <a:gd name="T3" fmla="*/ 7 h 7"/>
                  <a:gd name="T4" fmla="*/ 3 w 3"/>
                  <a:gd name="T5" fmla="*/ 6 h 7"/>
                  <a:gd name="T6" fmla="*/ 0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0" y="0"/>
                    </a:moveTo>
                    <a:lnTo>
                      <a:pt x="0" y="7"/>
                    </a:lnTo>
                    <a:lnTo>
                      <a:pt x="3" y="6"/>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83" name="Freeform 276">
                <a:extLst>
                  <a:ext uri="{FF2B5EF4-FFF2-40B4-BE49-F238E27FC236}">
                    <a16:creationId xmlns:a16="http://schemas.microsoft.com/office/drawing/2014/main" id="{287E9A7F-1AB0-4113-9516-1700B7C77468}"/>
                  </a:ext>
                </a:extLst>
              </p:cNvPr>
              <p:cNvSpPr>
                <a:spLocks noChangeAspect="1"/>
              </p:cNvSpPr>
              <p:nvPr/>
            </p:nvSpPr>
            <p:spPr bwMode="auto">
              <a:xfrm>
                <a:off x="1627" y="1302"/>
                <a:ext cx="3" cy="6"/>
              </a:xfrm>
              <a:custGeom>
                <a:avLst/>
                <a:gdLst>
                  <a:gd name="T0" fmla="*/ 2 w 3"/>
                  <a:gd name="T1" fmla="*/ 0 h 6"/>
                  <a:gd name="T2" fmla="*/ 0 w 3"/>
                  <a:gd name="T3" fmla="*/ 2 h 6"/>
                  <a:gd name="T4" fmla="*/ 3 w 3"/>
                  <a:gd name="T5" fmla="*/ 6 h 6"/>
                  <a:gd name="T6" fmla="*/ 3 w 3"/>
                  <a:gd name="T7" fmla="*/ 1 h 6"/>
                  <a:gd name="T8" fmla="*/ 2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2" y="0"/>
                    </a:moveTo>
                    <a:lnTo>
                      <a:pt x="0" y="2"/>
                    </a:lnTo>
                    <a:lnTo>
                      <a:pt x="3" y="6"/>
                    </a:lnTo>
                    <a:lnTo>
                      <a:pt x="3" y="1"/>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84" name="Freeform 277">
                <a:extLst>
                  <a:ext uri="{FF2B5EF4-FFF2-40B4-BE49-F238E27FC236}">
                    <a16:creationId xmlns:a16="http://schemas.microsoft.com/office/drawing/2014/main" id="{43206DF8-F819-4622-8104-F3525F41DA75}"/>
                  </a:ext>
                </a:extLst>
              </p:cNvPr>
              <p:cNvSpPr>
                <a:spLocks noChangeAspect="1"/>
              </p:cNvSpPr>
              <p:nvPr/>
            </p:nvSpPr>
            <p:spPr bwMode="auto">
              <a:xfrm>
                <a:off x="1649" y="1262"/>
                <a:ext cx="3" cy="6"/>
              </a:xfrm>
              <a:custGeom>
                <a:avLst/>
                <a:gdLst>
                  <a:gd name="T0" fmla="*/ 1 w 3"/>
                  <a:gd name="T1" fmla="*/ 6 h 6"/>
                  <a:gd name="T2" fmla="*/ 3 w 3"/>
                  <a:gd name="T3" fmla="*/ 2 h 6"/>
                  <a:gd name="T4" fmla="*/ 0 w 3"/>
                  <a:gd name="T5" fmla="*/ 0 h 6"/>
                  <a:gd name="T6" fmla="*/ 1 w 3"/>
                  <a:gd name="T7" fmla="*/ 6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1" y="6"/>
                    </a:moveTo>
                    <a:lnTo>
                      <a:pt x="3" y="2"/>
                    </a:lnTo>
                    <a:lnTo>
                      <a:pt x="0" y="0"/>
                    </a:lnTo>
                    <a:lnTo>
                      <a:pt x="1" y="6"/>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85" name="Freeform 278">
                <a:extLst>
                  <a:ext uri="{FF2B5EF4-FFF2-40B4-BE49-F238E27FC236}">
                    <a16:creationId xmlns:a16="http://schemas.microsoft.com/office/drawing/2014/main" id="{9093974C-014B-4A23-B164-FD3F0DE8980A}"/>
                  </a:ext>
                </a:extLst>
              </p:cNvPr>
              <p:cNvSpPr>
                <a:spLocks noChangeAspect="1"/>
              </p:cNvSpPr>
              <p:nvPr/>
            </p:nvSpPr>
            <p:spPr bwMode="auto">
              <a:xfrm>
                <a:off x="1572" y="1508"/>
                <a:ext cx="4" cy="5"/>
              </a:xfrm>
              <a:custGeom>
                <a:avLst/>
                <a:gdLst>
                  <a:gd name="T0" fmla="*/ 0 w 4"/>
                  <a:gd name="T1" fmla="*/ 0 h 5"/>
                  <a:gd name="T2" fmla="*/ 0 w 4"/>
                  <a:gd name="T3" fmla="*/ 5 h 5"/>
                  <a:gd name="T4" fmla="*/ 3 w 4"/>
                  <a:gd name="T5" fmla="*/ 5 h 5"/>
                  <a:gd name="T6" fmla="*/ 4 w 4"/>
                  <a:gd name="T7" fmla="*/ 3 h 5"/>
                  <a:gd name="T8" fmla="*/ 0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0" y="0"/>
                    </a:moveTo>
                    <a:lnTo>
                      <a:pt x="0" y="5"/>
                    </a:lnTo>
                    <a:lnTo>
                      <a:pt x="3" y="5"/>
                    </a:lnTo>
                    <a:lnTo>
                      <a:pt x="4" y="3"/>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86" name="Freeform 279">
                <a:extLst>
                  <a:ext uri="{FF2B5EF4-FFF2-40B4-BE49-F238E27FC236}">
                    <a16:creationId xmlns:a16="http://schemas.microsoft.com/office/drawing/2014/main" id="{1586A1E1-8F6E-4902-B62F-95620458F620}"/>
                  </a:ext>
                </a:extLst>
              </p:cNvPr>
              <p:cNvSpPr>
                <a:spLocks noChangeAspect="1"/>
              </p:cNvSpPr>
              <p:nvPr/>
            </p:nvSpPr>
            <p:spPr bwMode="auto">
              <a:xfrm>
                <a:off x="1376" y="1285"/>
                <a:ext cx="6" cy="6"/>
              </a:xfrm>
              <a:custGeom>
                <a:avLst/>
                <a:gdLst>
                  <a:gd name="T0" fmla="*/ 6 w 6"/>
                  <a:gd name="T1" fmla="*/ 0 h 6"/>
                  <a:gd name="T2" fmla="*/ 0 w 6"/>
                  <a:gd name="T3" fmla="*/ 6 h 6"/>
                  <a:gd name="T4" fmla="*/ 5 w 6"/>
                  <a:gd name="T5" fmla="*/ 3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5" y="3"/>
                    </a:lnTo>
                    <a:lnTo>
                      <a:pt x="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87" name="Freeform 280">
                <a:extLst>
                  <a:ext uri="{FF2B5EF4-FFF2-40B4-BE49-F238E27FC236}">
                    <a16:creationId xmlns:a16="http://schemas.microsoft.com/office/drawing/2014/main" id="{ACA4895C-D3B3-4A91-ABFD-1480949A5C4D}"/>
                  </a:ext>
                </a:extLst>
              </p:cNvPr>
              <p:cNvSpPr>
                <a:spLocks noChangeAspect="1"/>
              </p:cNvSpPr>
              <p:nvPr/>
            </p:nvSpPr>
            <p:spPr bwMode="auto">
              <a:xfrm>
                <a:off x="1361" y="1426"/>
                <a:ext cx="4" cy="4"/>
              </a:xfrm>
              <a:custGeom>
                <a:avLst/>
                <a:gdLst>
                  <a:gd name="T0" fmla="*/ 4 w 4"/>
                  <a:gd name="T1" fmla="*/ 0 h 4"/>
                  <a:gd name="T2" fmla="*/ 0 w 4"/>
                  <a:gd name="T3" fmla="*/ 2 h 4"/>
                  <a:gd name="T4" fmla="*/ 0 w 4"/>
                  <a:gd name="T5" fmla="*/ 4 h 4"/>
                  <a:gd name="T6" fmla="*/ 3 w 4"/>
                  <a:gd name="T7" fmla="*/ 2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0" y="2"/>
                    </a:lnTo>
                    <a:lnTo>
                      <a:pt x="0" y="4"/>
                    </a:lnTo>
                    <a:lnTo>
                      <a:pt x="3" y="2"/>
                    </a:lnTo>
                    <a:lnTo>
                      <a:pt x="4"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88" name="Freeform 281">
                <a:extLst>
                  <a:ext uri="{FF2B5EF4-FFF2-40B4-BE49-F238E27FC236}">
                    <a16:creationId xmlns:a16="http://schemas.microsoft.com/office/drawing/2014/main" id="{FC9A3626-11FE-449C-B400-19DF0BF8BAB3}"/>
                  </a:ext>
                </a:extLst>
              </p:cNvPr>
              <p:cNvSpPr>
                <a:spLocks noChangeAspect="1"/>
              </p:cNvSpPr>
              <p:nvPr/>
            </p:nvSpPr>
            <p:spPr bwMode="auto">
              <a:xfrm>
                <a:off x="1526" y="1552"/>
                <a:ext cx="6" cy="2"/>
              </a:xfrm>
              <a:custGeom>
                <a:avLst/>
                <a:gdLst>
                  <a:gd name="T0" fmla="*/ 0 w 6"/>
                  <a:gd name="T1" fmla="*/ 2 h 2"/>
                  <a:gd name="T2" fmla="*/ 5 w 6"/>
                  <a:gd name="T3" fmla="*/ 2 h 2"/>
                  <a:gd name="T4" fmla="*/ 6 w 6"/>
                  <a:gd name="T5" fmla="*/ 0 h 2"/>
                  <a:gd name="T6" fmla="*/ 0 w 6"/>
                  <a:gd name="T7" fmla="*/ 2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2"/>
                    </a:moveTo>
                    <a:lnTo>
                      <a:pt x="5" y="2"/>
                    </a:lnTo>
                    <a:lnTo>
                      <a:pt x="6" y="0"/>
                    </a:lnTo>
                    <a:lnTo>
                      <a:pt x="0" y="2"/>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89" name="Freeform 282">
                <a:extLst>
                  <a:ext uri="{FF2B5EF4-FFF2-40B4-BE49-F238E27FC236}">
                    <a16:creationId xmlns:a16="http://schemas.microsoft.com/office/drawing/2014/main" id="{D3BB60D4-72F7-47C9-A671-FC9200EDA997}"/>
                  </a:ext>
                </a:extLst>
              </p:cNvPr>
              <p:cNvSpPr>
                <a:spLocks noChangeAspect="1"/>
              </p:cNvSpPr>
              <p:nvPr/>
            </p:nvSpPr>
            <p:spPr bwMode="auto">
              <a:xfrm>
                <a:off x="1541" y="1547"/>
                <a:ext cx="2" cy="6"/>
              </a:xfrm>
              <a:custGeom>
                <a:avLst/>
                <a:gdLst>
                  <a:gd name="T0" fmla="*/ 2 w 2"/>
                  <a:gd name="T1" fmla="*/ 0 h 6"/>
                  <a:gd name="T2" fmla="*/ 0 w 2"/>
                  <a:gd name="T3" fmla="*/ 1 h 6"/>
                  <a:gd name="T4" fmla="*/ 0 w 2"/>
                  <a:gd name="T5" fmla="*/ 4 h 6"/>
                  <a:gd name="T6" fmla="*/ 2 w 2"/>
                  <a:gd name="T7" fmla="*/ 6 h 6"/>
                  <a:gd name="T8" fmla="*/ 2 w 2"/>
                  <a:gd name="T9" fmla="*/ 0 h 6"/>
                  <a:gd name="T10" fmla="*/ 0 60000 65536"/>
                  <a:gd name="T11" fmla="*/ 0 60000 65536"/>
                  <a:gd name="T12" fmla="*/ 0 60000 65536"/>
                  <a:gd name="T13" fmla="*/ 0 60000 65536"/>
                  <a:gd name="T14" fmla="*/ 0 60000 65536"/>
                  <a:gd name="T15" fmla="*/ 0 w 2"/>
                  <a:gd name="T16" fmla="*/ 0 h 6"/>
                  <a:gd name="T17" fmla="*/ 2 w 2"/>
                  <a:gd name="T18" fmla="*/ 6 h 6"/>
                </a:gdLst>
                <a:ahLst/>
                <a:cxnLst>
                  <a:cxn ang="T10">
                    <a:pos x="T0" y="T1"/>
                  </a:cxn>
                  <a:cxn ang="T11">
                    <a:pos x="T2" y="T3"/>
                  </a:cxn>
                  <a:cxn ang="T12">
                    <a:pos x="T4" y="T5"/>
                  </a:cxn>
                  <a:cxn ang="T13">
                    <a:pos x="T6" y="T7"/>
                  </a:cxn>
                  <a:cxn ang="T14">
                    <a:pos x="T8" y="T9"/>
                  </a:cxn>
                </a:cxnLst>
                <a:rect l="T15" t="T16" r="T17" b="T18"/>
                <a:pathLst>
                  <a:path w="2" h="6">
                    <a:moveTo>
                      <a:pt x="2" y="0"/>
                    </a:moveTo>
                    <a:lnTo>
                      <a:pt x="0" y="1"/>
                    </a:lnTo>
                    <a:lnTo>
                      <a:pt x="0" y="4"/>
                    </a:lnTo>
                    <a:lnTo>
                      <a:pt x="2" y="6"/>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90" name="Freeform 283">
                <a:extLst>
                  <a:ext uri="{FF2B5EF4-FFF2-40B4-BE49-F238E27FC236}">
                    <a16:creationId xmlns:a16="http://schemas.microsoft.com/office/drawing/2014/main" id="{970E7CA0-0454-4373-A4B6-4D8F7663BBC5}"/>
                  </a:ext>
                </a:extLst>
              </p:cNvPr>
              <p:cNvSpPr>
                <a:spLocks noChangeAspect="1"/>
              </p:cNvSpPr>
              <p:nvPr/>
            </p:nvSpPr>
            <p:spPr bwMode="auto">
              <a:xfrm>
                <a:off x="1504" y="1409"/>
                <a:ext cx="5" cy="4"/>
              </a:xfrm>
              <a:custGeom>
                <a:avLst/>
                <a:gdLst>
                  <a:gd name="T0" fmla="*/ 3 w 5"/>
                  <a:gd name="T1" fmla="*/ 0 h 4"/>
                  <a:gd name="T2" fmla="*/ 0 w 5"/>
                  <a:gd name="T3" fmla="*/ 2 h 4"/>
                  <a:gd name="T4" fmla="*/ 3 w 5"/>
                  <a:gd name="T5" fmla="*/ 4 h 4"/>
                  <a:gd name="T6" fmla="*/ 5 w 5"/>
                  <a:gd name="T7" fmla="*/ 3 h 4"/>
                  <a:gd name="T8" fmla="*/ 3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0"/>
                    </a:moveTo>
                    <a:lnTo>
                      <a:pt x="0" y="2"/>
                    </a:lnTo>
                    <a:lnTo>
                      <a:pt x="3" y="4"/>
                    </a:lnTo>
                    <a:lnTo>
                      <a:pt x="5" y="3"/>
                    </a:lnTo>
                    <a:lnTo>
                      <a:pt x="3"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91" name="Freeform 284">
                <a:extLst>
                  <a:ext uri="{FF2B5EF4-FFF2-40B4-BE49-F238E27FC236}">
                    <a16:creationId xmlns:a16="http://schemas.microsoft.com/office/drawing/2014/main" id="{E7B4CCB4-303B-41F5-AF3D-6107D7BB3D84}"/>
                  </a:ext>
                </a:extLst>
              </p:cNvPr>
              <p:cNvSpPr>
                <a:spLocks noChangeAspect="1"/>
              </p:cNvSpPr>
              <p:nvPr/>
            </p:nvSpPr>
            <p:spPr bwMode="auto">
              <a:xfrm>
                <a:off x="1593" y="1565"/>
                <a:ext cx="5" cy="4"/>
              </a:xfrm>
              <a:custGeom>
                <a:avLst/>
                <a:gdLst>
                  <a:gd name="T0" fmla="*/ 5 w 5"/>
                  <a:gd name="T1" fmla="*/ 0 h 4"/>
                  <a:gd name="T2" fmla="*/ 0 w 5"/>
                  <a:gd name="T3" fmla="*/ 3 h 4"/>
                  <a:gd name="T4" fmla="*/ 0 w 5"/>
                  <a:gd name="T5" fmla="*/ 4 h 4"/>
                  <a:gd name="T6" fmla="*/ 5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0"/>
                    </a:moveTo>
                    <a:lnTo>
                      <a:pt x="0" y="3"/>
                    </a:lnTo>
                    <a:lnTo>
                      <a:pt x="0" y="4"/>
                    </a:lnTo>
                    <a:lnTo>
                      <a:pt x="5"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92" name="Freeform 285">
                <a:extLst>
                  <a:ext uri="{FF2B5EF4-FFF2-40B4-BE49-F238E27FC236}">
                    <a16:creationId xmlns:a16="http://schemas.microsoft.com/office/drawing/2014/main" id="{14ABC309-487A-41E3-B6AA-DEC1CC246CD6}"/>
                  </a:ext>
                </a:extLst>
              </p:cNvPr>
              <p:cNvSpPr>
                <a:spLocks noChangeAspect="1"/>
              </p:cNvSpPr>
              <p:nvPr/>
            </p:nvSpPr>
            <p:spPr bwMode="auto">
              <a:xfrm>
                <a:off x="1600" y="1566"/>
                <a:ext cx="4" cy="3"/>
              </a:xfrm>
              <a:custGeom>
                <a:avLst/>
                <a:gdLst>
                  <a:gd name="T0" fmla="*/ 4 w 4"/>
                  <a:gd name="T1" fmla="*/ 0 h 3"/>
                  <a:gd name="T2" fmla="*/ 1 w 4"/>
                  <a:gd name="T3" fmla="*/ 0 h 3"/>
                  <a:gd name="T4" fmla="*/ 0 w 4"/>
                  <a:gd name="T5" fmla="*/ 3 h 3"/>
                  <a:gd name="T6" fmla="*/ 4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1" y="0"/>
                    </a:lnTo>
                    <a:lnTo>
                      <a:pt x="0" y="3"/>
                    </a:lnTo>
                    <a:lnTo>
                      <a:pt x="4"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93" name="Freeform 286">
                <a:extLst>
                  <a:ext uri="{FF2B5EF4-FFF2-40B4-BE49-F238E27FC236}">
                    <a16:creationId xmlns:a16="http://schemas.microsoft.com/office/drawing/2014/main" id="{D4437F97-65C0-4698-A732-09455F943B87}"/>
                  </a:ext>
                </a:extLst>
              </p:cNvPr>
              <p:cNvSpPr>
                <a:spLocks noChangeAspect="1"/>
              </p:cNvSpPr>
              <p:nvPr/>
            </p:nvSpPr>
            <p:spPr bwMode="auto">
              <a:xfrm>
                <a:off x="1491" y="1422"/>
                <a:ext cx="2" cy="4"/>
              </a:xfrm>
              <a:custGeom>
                <a:avLst/>
                <a:gdLst>
                  <a:gd name="T0" fmla="*/ 0 w 2"/>
                  <a:gd name="T1" fmla="*/ 0 h 4"/>
                  <a:gd name="T2" fmla="*/ 1 w 2"/>
                  <a:gd name="T3" fmla="*/ 4 h 4"/>
                  <a:gd name="T4" fmla="*/ 2 w 2"/>
                  <a:gd name="T5" fmla="*/ 1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1" y="4"/>
                    </a:lnTo>
                    <a:lnTo>
                      <a:pt x="2" y="1"/>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94" name="Freeform 287">
                <a:extLst>
                  <a:ext uri="{FF2B5EF4-FFF2-40B4-BE49-F238E27FC236}">
                    <a16:creationId xmlns:a16="http://schemas.microsoft.com/office/drawing/2014/main" id="{9023DBF0-A0CE-459D-8F15-B210597E09A5}"/>
                  </a:ext>
                </a:extLst>
              </p:cNvPr>
              <p:cNvSpPr>
                <a:spLocks noChangeAspect="1"/>
              </p:cNvSpPr>
              <p:nvPr/>
            </p:nvSpPr>
            <p:spPr bwMode="auto">
              <a:xfrm>
                <a:off x="1548" y="1564"/>
                <a:ext cx="2" cy="2"/>
              </a:xfrm>
              <a:custGeom>
                <a:avLst/>
                <a:gdLst>
                  <a:gd name="T0" fmla="*/ 2 w 2"/>
                  <a:gd name="T1" fmla="*/ 0 h 2"/>
                  <a:gd name="T2" fmla="*/ 0 w 2"/>
                  <a:gd name="T3" fmla="*/ 0 h 2"/>
                  <a:gd name="T4" fmla="*/ 0 w 2"/>
                  <a:gd name="T5" fmla="*/ 2 h 2"/>
                  <a:gd name="T6" fmla="*/ 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0"/>
                    </a:lnTo>
                    <a:lnTo>
                      <a:pt x="0" y="2"/>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95" name="Line 288">
                <a:extLst>
                  <a:ext uri="{FF2B5EF4-FFF2-40B4-BE49-F238E27FC236}">
                    <a16:creationId xmlns:a16="http://schemas.microsoft.com/office/drawing/2014/main" id="{F9BD5249-049B-4A2B-97CD-8B19D0322586}"/>
                  </a:ext>
                </a:extLst>
              </p:cNvPr>
              <p:cNvSpPr>
                <a:spLocks noChangeAspect="1" noChangeShapeType="1"/>
              </p:cNvSpPr>
              <p:nvPr/>
            </p:nvSpPr>
            <p:spPr bwMode="auto">
              <a:xfrm flipV="1">
                <a:off x="1411" y="1353"/>
                <a:ext cx="2" cy="3"/>
              </a:xfrm>
              <a:prstGeom prst="line">
                <a:avLst/>
              </a:prstGeom>
              <a:noFill/>
              <a:ln w="0" cap="rnd">
                <a:solidFill>
                  <a:srgbClr val="0080FF"/>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8896" name="Freeform 289">
                <a:extLst>
                  <a:ext uri="{FF2B5EF4-FFF2-40B4-BE49-F238E27FC236}">
                    <a16:creationId xmlns:a16="http://schemas.microsoft.com/office/drawing/2014/main" id="{4150C460-5E67-41AE-879B-04C973F38DEC}"/>
                  </a:ext>
                </a:extLst>
              </p:cNvPr>
              <p:cNvSpPr>
                <a:spLocks noChangeAspect="1"/>
              </p:cNvSpPr>
              <p:nvPr/>
            </p:nvSpPr>
            <p:spPr bwMode="auto">
              <a:xfrm>
                <a:off x="1527" y="1568"/>
                <a:ext cx="4" cy="1"/>
              </a:xfrm>
              <a:custGeom>
                <a:avLst/>
                <a:gdLst>
                  <a:gd name="T0" fmla="*/ 2 w 4"/>
                  <a:gd name="T1" fmla="*/ 0 h 1"/>
                  <a:gd name="T2" fmla="*/ 0 w 4"/>
                  <a:gd name="T3" fmla="*/ 1 h 1"/>
                  <a:gd name="T4" fmla="*/ 4 w 4"/>
                  <a:gd name="T5" fmla="*/ 1 h 1"/>
                  <a:gd name="T6" fmla="*/ 2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2" y="0"/>
                    </a:moveTo>
                    <a:lnTo>
                      <a:pt x="0" y="1"/>
                    </a:lnTo>
                    <a:lnTo>
                      <a:pt x="4" y="1"/>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97" name="Freeform 290">
                <a:extLst>
                  <a:ext uri="{FF2B5EF4-FFF2-40B4-BE49-F238E27FC236}">
                    <a16:creationId xmlns:a16="http://schemas.microsoft.com/office/drawing/2014/main" id="{058F2360-E1ED-4125-807F-E3B7DF1D2C9F}"/>
                  </a:ext>
                </a:extLst>
              </p:cNvPr>
              <p:cNvSpPr>
                <a:spLocks noChangeAspect="1"/>
              </p:cNvSpPr>
              <p:nvPr/>
            </p:nvSpPr>
            <p:spPr bwMode="auto">
              <a:xfrm>
                <a:off x="1411" y="1360"/>
                <a:ext cx="1" cy="2"/>
              </a:xfrm>
              <a:custGeom>
                <a:avLst/>
                <a:gdLst>
                  <a:gd name="T0" fmla="*/ 0 w 1"/>
                  <a:gd name="T1" fmla="*/ 0 h 2"/>
                  <a:gd name="T2" fmla="*/ 0 w 1"/>
                  <a:gd name="T3" fmla="*/ 2 h 2"/>
                  <a:gd name="T4" fmla="*/ 1 w 1"/>
                  <a:gd name="T5" fmla="*/ 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0" y="2"/>
                    </a:lnTo>
                    <a:lnTo>
                      <a:pt x="1" y="2"/>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98" name="Line 291">
                <a:extLst>
                  <a:ext uri="{FF2B5EF4-FFF2-40B4-BE49-F238E27FC236}">
                    <a16:creationId xmlns:a16="http://schemas.microsoft.com/office/drawing/2014/main" id="{59BFEF22-AEF3-456F-A322-830D01DD38FC}"/>
                  </a:ext>
                </a:extLst>
              </p:cNvPr>
              <p:cNvSpPr>
                <a:spLocks noChangeAspect="1" noChangeShapeType="1"/>
              </p:cNvSpPr>
              <p:nvPr/>
            </p:nvSpPr>
            <p:spPr bwMode="auto">
              <a:xfrm>
                <a:off x="1361" y="1396"/>
                <a:ext cx="1" cy="3"/>
              </a:xfrm>
              <a:prstGeom prst="line">
                <a:avLst/>
              </a:prstGeom>
              <a:noFill/>
              <a:ln w="0" cap="rnd">
                <a:solidFill>
                  <a:srgbClr val="0080FF"/>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8899" name="Line 292">
                <a:extLst>
                  <a:ext uri="{FF2B5EF4-FFF2-40B4-BE49-F238E27FC236}">
                    <a16:creationId xmlns:a16="http://schemas.microsoft.com/office/drawing/2014/main" id="{CC1D8295-0158-4D46-996B-1DD5C16711AD}"/>
                  </a:ext>
                </a:extLst>
              </p:cNvPr>
              <p:cNvSpPr>
                <a:spLocks noChangeAspect="1" noChangeShapeType="1"/>
              </p:cNvSpPr>
              <p:nvPr/>
            </p:nvSpPr>
            <p:spPr bwMode="auto">
              <a:xfrm flipH="1">
                <a:off x="1421" y="1364"/>
                <a:ext cx="1" cy="2"/>
              </a:xfrm>
              <a:prstGeom prst="line">
                <a:avLst/>
              </a:prstGeom>
              <a:noFill/>
              <a:ln w="0" cap="rnd">
                <a:solidFill>
                  <a:srgbClr val="0080FF"/>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8900" name="Freeform 293">
                <a:extLst>
                  <a:ext uri="{FF2B5EF4-FFF2-40B4-BE49-F238E27FC236}">
                    <a16:creationId xmlns:a16="http://schemas.microsoft.com/office/drawing/2014/main" id="{5D213AAC-6116-4F60-926D-928D25FFA800}"/>
                  </a:ext>
                </a:extLst>
              </p:cNvPr>
              <p:cNvSpPr>
                <a:spLocks noChangeAspect="1"/>
              </p:cNvSpPr>
              <p:nvPr/>
            </p:nvSpPr>
            <p:spPr bwMode="auto">
              <a:xfrm>
                <a:off x="1407" y="1423"/>
                <a:ext cx="1" cy="3"/>
              </a:xfrm>
              <a:custGeom>
                <a:avLst/>
                <a:gdLst>
                  <a:gd name="T0" fmla="*/ 0 w 1"/>
                  <a:gd name="T1" fmla="*/ 0 h 3"/>
                  <a:gd name="T2" fmla="*/ 0 w 1"/>
                  <a:gd name="T3" fmla="*/ 3 h 3"/>
                  <a:gd name="T4" fmla="*/ 1 w 1"/>
                  <a:gd name="T5" fmla="*/ 1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1" y="1"/>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901" name="Freeform 294">
                <a:extLst>
                  <a:ext uri="{FF2B5EF4-FFF2-40B4-BE49-F238E27FC236}">
                    <a16:creationId xmlns:a16="http://schemas.microsoft.com/office/drawing/2014/main" id="{9519C20C-71A2-4E86-9E6E-DAF4F40E2356}"/>
                  </a:ext>
                </a:extLst>
              </p:cNvPr>
              <p:cNvSpPr>
                <a:spLocks noChangeAspect="1"/>
              </p:cNvSpPr>
              <p:nvPr/>
            </p:nvSpPr>
            <p:spPr bwMode="auto">
              <a:xfrm>
                <a:off x="1571" y="1163"/>
                <a:ext cx="214" cy="450"/>
              </a:xfrm>
              <a:custGeom>
                <a:avLst/>
                <a:gdLst>
                  <a:gd name="T0" fmla="*/ 11 w 214"/>
                  <a:gd name="T1" fmla="*/ 447 h 450"/>
                  <a:gd name="T2" fmla="*/ 32 w 214"/>
                  <a:gd name="T3" fmla="*/ 434 h 450"/>
                  <a:gd name="T4" fmla="*/ 41 w 214"/>
                  <a:gd name="T5" fmla="*/ 424 h 450"/>
                  <a:gd name="T6" fmla="*/ 59 w 214"/>
                  <a:gd name="T7" fmla="*/ 400 h 450"/>
                  <a:gd name="T8" fmla="*/ 75 w 214"/>
                  <a:gd name="T9" fmla="*/ 369 h 450"/>
                  <a:gd name="T10" fmla="*/ 87 w 214"/>
                  <a:gd name="T11" fmla="*/ 333 h 450"/>
                  <a:gd name="T12" fmla="*/ 96 w 214"/>
                  <a:gd name="T13" fmla="*/ 292 h 450"/>
                  <a:gd name="T14" fmla="*/ 100 w 214"/>
                  <a:gd name="T15" fmla="*/ 263 h 450"/>
                  <a:gd name="T16" fmla="*/ 102 w 214"/>
                  <a:gd name="T17" fmla="*/ 225 h 450"/>
                  <a:gd name="T18" fmla="*/ 100 w 214"/>
                  <a:gd name="T19" fmla="*/ 180 h 450"/>
                  <a:gd name="T20" fmla="*/ 92 w 214"/>
                  <a:gd name="T21" fmla="*/ 137 h 450"/>
                  <a:gd name="T22" fmla="*/ 83 w 214"/>
                  <a:gd name="T23" fmla="*/ 99 h 450"/>
                  <a:gd name="T24" fmla="*/ 68 w 214"/>
                  <a:gd name="T25" fmla="*/ 66 h 450"/>
                  <a:gd name="T26" fmla="*/ 56 w 214"/>
                  <a:gd name="T27" fmla="*/ 44 h 450"/>
                  <a:gd name="T28" fmla="*/ 41 w 214"/>
                  <a:gd name="T29" fmla="*/ 26 h 450"/>
                  <a:gd name="T30" fmla="*/ 22 w 214"/>
                  <a:gd name="T31" fmla="*/ 9 h 450"/>
                  <a:gd name="T32" fmla="*/ 0 w 214"/>
                  <a:gd name="T33" fmla="*/ 0 h 450"/>
                  <a:gd name="T34" fmla="*/ 11 w 214"/>
                  <a:gd name="T35" fmla="*/ 1 h 450"/>
                  <a:gd name="T36" fmla="*/ 55 w 214"/>
                  <a:gd name="T37" fmla="*/ 10 h 450"/>
                  <a:gd name="T38" fmla="*/ 96 w 214"/>
                  <a:gd name="T39" fmla="*/ 27 h 450"/>
                  <a:gd name="T40" fmla="*/ 123 w 214"/>
                  <a:gd name="T41" fmla="*/ 44 h 450"/>
                  <a:gd name="T42" fmla="*/ 148 w 214"/>
                  <a:gd name="T43" fmla="*/ 66 h 450"/>
                  <a:gd name="T44" fmla="*/ 175 w 214"/>
                  <a:gd name="T45" fmla="*/ 99 h 450"/>
                  <a:gd name="T46" fmla="*/ 197 w 214"/>
                  <a:gd name="T47" fmla="*/ 137 h 450"/>
                  <a:gd name="T48" fmla="*/ 209 w 214"/>
                  <a:gd name="T49" fmla="*/ 180 h 450"/>
                  <a:gd name="T50" fmla="*/ 214 w 214"/>
                  <a:gd name="T51" fmla="*/ 225 h 450"/>
                  <a:gd name="T52" fmla="*/ 211 w 214"/>
                  <a:gd name="T53" fmla="*/ 263 h 450"/>
                  <a:gd name="T54" fmla="*/ 204 w 214"/>
                  <a:gd name="T55" fmla="*/ 292 h 450"/>
                  <a:gd name="T56" fmla="*/ 187 w 214"/>
                  <a:gd name="T57" fmla="*/ 332 h 450"/>
                  <a:gd name="T58" fmla="*/ 163 w 214"/>
                  <a:gd name="T59" fmla="*/ 367 h 450"/>
                  <a:gd name="T60" fmla="*/ 131 w 214"/>
                  <a:gd name="T61" fmla="*/ 399 h 450"/>
                  <a:gd name="T62" fmla="*/ 95 w 214"/>
                  <a:gd name="T63" fmla="*/ 423 h 450"/>
                  <a:gd name="T64" fmla="*/ 75 w 214"/>
                  <a:gd name="T65" fmla="*/ 433 h 450"/>
                  <a:gd name="T66" fmla="*/ 34 w 214"/>
                  <a:gd name="T67" fmla="*/ 445 h 450"/>
                  <a:gd name="T68" fmla="*/ 0 w 214"/>
                  <a:gd name="T69" fmla="*/ 450 h 4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4"/>
                  <a:gd name="T106" fmla="*/ 0 h 450"/>
                  <a:gd name="T107" fmla="*/ 214 w 214"/>
                  <a:gd name="T108" fmla="*/ 450 h 4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4" h="450">
                    <a:moveTo>
                      <a:pt x="0" y="450"/>
                    </a:moveTo>
                    <a:lnTo>
                      <a:pt x="11" y="447"/>
                    </a:lnTo>
                    <a:lnTo>
                      <a:pt x="22" y="441"/>
                    </a:lnTo>
                    <a:lnTo>
                      <a:pt x="32" y="434"/>
                    </a:lnTo>
                    <a:lnTo>
                      <a:pt x="41" y="425"/>
                    </a:lnTo>
                    <a:lnTo>
                      <a:pt x="41" y="424"/>
                    </a:lnTo>
                    <a:lnTo>
                      <a:pt x="51" y="411"/>
                    </a:lnTo>
                    <a:lnTo>
                      <a:pt x="59" y="400"/>
                    </a:lnTo>
                    <a:lnTo>
                      <a:pt x="68" y="385"/>
                    </a:lnTo>
                    <a:lnTo>
                      <a:pt x="75" y="369"/>
                    </a:lnTo>
                    <a:lnTo>
                      <a:pt x="83" y="351"/>
                    </a:lnTo>
                    <a:lnTo>
                      <a:pt x="87" y="333"/>
                    </a:lnTo>
                    <a:lnTo>
                      <a:pt x="92" y="314"/>
                    </a:lnTo>
                    <a:lnTo>
                      <a:pt x="96" y="292"/>
                    </a:lnTo>
                    <a:lnTo>
                      <a:pt x="100" y="271"/>
                    </a:lnTo>
                    <a:lnTo>
                      <a:pt x="100" y="263"/>
                    </a:lnTo>
                    <a:lnTo>
                      <a:pt x="101" y="248"/>
                    </a:lnTo>
                    <a:lnTo>
                      <a:pt x="102" y="225"/>
                    </a:lnTo>
                    <a:lnTo>
                      <a:pt x="101" y="202"/>
                    </a:lnTo>
                    <a:lnTo>
                      <a:pt x="100" y="180"/>
                    </a:lnTo>
                    <a:lnTo>
                      <a:pt x="96" y="158"/>
                    </a:lnTo>
                    <a:lnTo>
                      <a:pt x="92" y="137"/>
                    </a:lnTo>
                    <a:lnTo>
                      <a:pt x="87" y="118"/>
                    </a:lnTo>
                    <a:lnTo>
                      <a:pt x="83" y="99"/>
                    </a:lnTo>
                    <a:lnTo>
                      <a:pt x="75" y="82"/>
                    </a:lnTo>
                    <a:lnTo>
                      <a:pt x="68" y="66"/>
                    </a:lnTo>
                    <a:lnTo>
                      <a:pt x="59" y="51"/>
                    </a:lnTo>
                    <a:lnTo>
                      <a:pt x="56" y="44"/>
                    </a:lnTo>
                    <a:lnTo>
                      <a:pt x="51" y="38"/>
                    </a:lnTo>
                    <a:lnTo>
                      <a:pt x="41" y="26"/>
                    </a:lnTo>
                    <a:lnTo>
                      <a:pt x="32" y="17"/>
                    </a:lnTo>
                    <a:lnTo>
                      <a:pt x="22" y="9"/>
                    </a:lnTo>
                    <a:lnTo>
                      <a:pt x="11" y="4"/>
                    </a:lnTo>
                    <a:lnTo>
                      <a:pt x="0" y="0"/>
                    </a:lnTo>
                    <a:lnTo>
                      <a:pt x="7" y="0"/>
                    </a:lnTo>
                    <a:lnTo>
                      <a:pt x="11" y="1"/>
                    </a:lnTo>
                    <a:lnTo>
                      <a:pt x="34" y="4"/>
                    </a:lnTo>
                    <a:lnTo>
                      <a:pt x="55" y="10"/>
                    </a:lnTo>
                    <a:lnTo>
                      <a:pt x="75" y="17"/>
                    </a:lnTo>
                    <a:lnTo>
                      <a:pt x="96" y="27"/>
                    </a:lnTo>
                    <a:lnTo>
                      <a:pt x="114" y="38"/>
                    </a:lnTo>
                    <a:lnTo>
                      <a:pt x="123" y="44"/>
                    </a:lnTo>
                    <a:lnTo>
                      <a:pt x="131" y="51"/>
                    </a:lnTo>
                    <a:lnTo>
                      <a:pt x="148" y="66"/>
                    </a:lnTo>
                    <a:lnTo>
                      <a:pt x="163" y="82"/>
                    </a:lnTo>
                    <a:lnTo>
                      <a:pt x="175" y="99"/>
                    </a:lnTo>
                    <a:lnTo>
                      <a:pt x="187" y="118"/>
                    </a:lnTo>
                    <a:lnTo>
                      <a:pt x="197" y="137"/>
                    </a:lnTo>
                    <a:lnTo>
                      <a:pt x="204" y="158"/>
                    </a:lnTo>
                    <a:lnTo>
                      <a:pt x="209" y="180"/>
                    </a:lnTo>
                    <a:lnTo>
                      <a:pt x="214" y="202"/>
                    </a:lnTo>
                    <a:lnTo>
                      <a:pt x="214" y="225"/>
                    </a:lnTo>
                    <a:lnTo>
                      <a:pt x="214" y="248"/>
                    </a:lnTo>
                    <a:lnTo>
                      <a:pt x="211" y="263"/>
                    </a:lnTo>
                    <a:lnTo>
                      <a:pt x="209" y="270"/>
                    </a:lnTo>
                    <a:lnTo>
                      <a:pt x="204" y="292"/>
                    </a:lnTo>
                    <a:lnTo>
                      <a:pt x="197" y="312"/>
                    </a:lnTo>
                    <a:lnTo>
                      <a:pt x="187" y="332"/>
                    </a:lnTo>
                    <a:lnTo>
                      <a:pt x="175" y="350"/>
                    </a:lnTo>
                    <a:lnTo>
                      <a:pt x="163" y="367"/>
                    </a:lnTo>
                    <a:lnTo>
                      <a:pt x="148" y="384"/>
                    </a:lnTo>
                    <a:lnTo>
                      <a:pt x="131" y="399"/>
                    </a:lnTo>
                    <a:lnTo>
                      <a:pt x="113" y="411"/>
                    </a:lnTo>
                    <a:lnTo>
                      <a:pt x="95" y="423"/>
                    </a:lnTo>
                    <a:lnTo>
                      <a:pt x="92" y="424"/>
                    </a:lnTo>
                    <a:lnTo>
                      <a:pt x="75" y="433"/>
                    </a:lnTo>
                    <a:lnTo>
                      <a:pt x="55" y="440"/>
                    </a:lnTo>
                    <a:lnTo>
                      <a:pt x="34" y="445"/>
                    </a:lnTo>
                    <a:lnTo>
                      <a:pt x="11" y="450"/>
                    </a:lnTo>
                    <a:lnTo>
                      <a:pt x="0" y="450"/>
                    </a:lnTo>
                    <a:close/>
                  </a:path>
                </a:pathLst>
              </a:custGeom>
              <a:solidFill>
                <a:srgbClr val="1C1C1C"/>
              </a:solidFill>
              <a:ln w="0" cap="rnd" cmpd="sng">
                <a:solidFill>
                  <a:srgbClr val="000000"/>
                </a:solidFill>
                <a:prstDash val="sysDot"/>
                <a:round/>
                <a:headEnd/>
                <a:tailEnd/>
              </a:ln>
            </p:spPr>
            <p:txBody>
              <a:bodyPr/>
              <a:lstStyle/>
              <a:p>
                <a:endParaRPr lang="es-ES"/>
              </a:p>
            </p:txBody>
          </p:sp>
          <p:sp>
            <p:nvSpPr>
              <p:cNvPr id="28902" name="Freeform 295">
                <a:extLst>
                  <a:ext uri="{FF2B5EF4-FFF2-40B4-BE49-F238E27FC236}">
                    <a16:creationId xmlns:a16="http://schemas.microsoft.com/office/drawing/2014/main" id="{B56C7F3D-A6D8-4880-8421-AB4EA57101CA}"/>
                  </a:ext>
                </a:extLst>
              </p:cNvPr>
              <p:cNvSpPr>
                <a:spLocks noChangeAspect="1"/>
              </p:cNvSpPr>
              <p:nvPr/>
            </p:nvSpPr>
            <p:spPr bwMode="auto">
              <a:xfrm>
                <a:off x="1332" y="1162"/>
                <a:ext cx="453" cy="451"/>
              </a:xfrm>
              <a:custGeom>
                <a:avLst/>
                <a:gdLst>
                  <a:gd name="T0" fmla="*/ 250 w 453"/>
                  <a:gd name="T1" fmla="*/ 2 h 451"/>
                  <a:gd name="T2" fmla="*/ 294 w 453"/>
                  <a:gd name="T3" fmla="*/ 11 h 451"/>
                  <a:gd name="T4" fmla="*/ 335 w 453"/>
                  <a:gd name="T5" fmla="*/ 28 h 451"/>
                  <a:gd name="T6" fmla="*/ 362 w 453"/>
                  <a:gd name="T7" fmla="*/ 45 h 451"/>
                  <a:gd name="T8" fmla="*/ 387 w 453"/>
                  <a:gd name="T9" fmla="*/ 67 h 451"/>
                  <a:gd name="T10" fmla="*/ 414 w 453"/>
                  <a:gd name="T11" fmla="*/ 100 h 451"/>
                  <a:gd name="T12" fmla="*/ 436 w 453"/>
                  <a:gd name="T13" fmla="*/ 138 h 451"/>
                  <a:gd name="T14" fmla="*/ 448 w 453"/>
                  <a:gd name="T15" fmla="*/ 181 h 451"/>
                  <a:gd name="T16" fmla="*/ 453 w 453"/>
                  <a:gd name="T17" fmla="*/ 226 h 451"/>
                  <a:gd name="T18" fmla="*/ 450 w 453"/>
                  <a:gd name="T19" fmla="*/ 264 h 451"/>
                  <a:gd name="T20" fmla="*/ 443 w 453"/>
                  <a:gd name="T21" fmla="*/ 293 h 451"/>
                  <a:gd name="T22" fmla="*/ 426 w 453"/>
                  <a:gd name="T23" fmla="*/ 333 h 451"/>
                  <a:gd name="T24" fmla="*/ 402 w 453"/>
                  <a:gd name="T25" fmla="*/ 368 h 451"/>
                  <a:gd name="T26" fmla="*/ 370 w 453"/>
                  <a:gd name="T27" fmla="*/ 400 h 451"/>
                  <a:gd name="T28" fmla="*/ 334 w 453"/>
                  <a:gd name="T29" fmla="*/ 424 h 451"/>
                  <a:gd name="T30" fmla="*/ 314 w 453"/>
                  <a:gd name="T31" fmla="*/ 434 h 451"/>
                  <a:gd name="T32" fmla="*/ 273 w 453"/>
                  <a:gd name="T33" fmla="*/ 446 h 451"/>
                  <a:gd name="T34" fmla="*/ 227 w 453"/>
                  <a:gd name="T35" fmla="*/ 451 h 451"/>
                  <a:gd name="T36" fmla="*/ 182 w 453"/>
                  <a:gd name="T37" fmla="*/ 446 h 451"/>
                  <a:gd name="T38" fmla="*/ 138 w 453"/>
                  <a:gd name="T39" fmla="*/ 434 h 451"/>
                  <a:gd name="T40" fmla="*/ 101 w 453"/>
                  <a:gd name="T41" fmla="*/ 412 h 451"/>
                  <a:gd name="T42" fmla="*/ 89 w 453"/>
                  <a:gd name="T43" fmla="*/ 403 h 451"/>
                  <a:gd name="T44" fmla="*/ 67 w 453"/>
                  <a:gd name="T45" fmla="*/ 385 h 451"/>
                  <a:gd name="T46" fmla="*/ 39 w 453"/>
                  <a:gd name="T47" fmla="*/ 351 h 451"/>
                  <a:gd name="T48" fmla="*/ 18 w 453"/>
                  <a:gd name="T49" fmla="*/ 313 h 451"/>
                  <a:gd name="T50" fmla="*/ 5 w 453"/>
                  <a:gd name="T51" fmla="*/ 271 h 451"/>
                  <a:gd name="T52" fmla="*/ 0 w 453"/>
                  <a:gd name="T53" fmla="*/ 226 h 451"/>
                  <a:gd name="T54" fmla="*/ 5 w 453"/>
                  <a:gd name="T55" fmla="*/ 181 h 451"/>
                  <a:gd name="T56" fmla="*/ 11 w 453"/>
                  <a:gd name="T57" fmla="*/ 159 h 451"/>
                  <a:gd name="T58" fmla="*/ 28 w 453"/>
                  <a:gd name="T59" fmla="*/ 119 h 451"/>
                  <a:gd name="T60" fmla="*/ 52 w 453"/>
                  <a:gd name="T61" fmla="*/ 83 h 451"/>
                  <a:gd name="T62" fmla="*/ 84 w 453"/>
                  <a:gd name="T63" fmla="*/ 52 h 451"/>
                  <a:gd name="T64" fmla="*/ 119 w 453"/>
                  <a:gd name="T65" fmla="*/ 28 h 451"/>
                  <a:gd name="T66" fmla="*/ 160 w 453"/>
                  <a:gd name="T67" fmla="*/ 11 h 451"/>
                  <a:gd name="T68" fmla="*/ 204 w 453"/>
                  <a:gd name="T69" fmla="*/ 2 h 451"/>
                  <a:gd name="T70" fmla="*/ 227 w 453"/>
                  <a:gd name="T71" fmla="*/ 0 h 4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3"/>
                  <a:gd name="T109" fmla="*/ 0 h 451"/>
                  <a:gd name="T110" fmla="*/ 453 w 453"/>
                  <a:gd name="T111" fmla="*/ 451 h 4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3" h="451">
                    <a:moveTo>
                      <a:pt x="246" y="1"/>
                    </a:moveTo>
                    <a:lnTo>
                      <a:pt x="250" y="2"/>
                    </a:lnTo>
                    <a:lnTo>
                      <a:pt x="273" y="5"/>
                    </a:lnTo>
                    <a:lnTo>
                      <a:pt x="294" y="11"/>
                    </a:lnTo>
                    <a:lnTo>
                      <a:pt x="314" y="18"/>
                    </a:lnTo>
                    <a:lnTo>
                      <a:pt x="335" y="28"/>
                    </a:lnTo>
                    <a:lnTo>
                      <a:pt x="353" y="39"/>
                    </a:lnTo>
                    <a:lnTo>
                      <a:pt x="362" y="45"/>
                    </a:lnTo>
                    <a:lnTo>
                      <a:pt x="370" y="52"/>
                    </a:lnTo>
                    <a:lnTo>
                      <a:pt x="387" y="67"/>
                    </a:lnTo>
                    <a:lnTo>
                      <a:pt x="402" y="83"/>
                    </a:lnTo>
                    <a:lnTo>
                      <a:pt x="414" y="100"/>
                    </a:lnTo>
                    <a:lnTo>
                      <a:pt x="426" y="119"/>
                    </a:lnTo>
                    <a:lnTo>
                      <a:pt x="436" y="138"/>
                    </a:lnTo>
                    <a:lnTo>
                      <a:pt x="443" y="159"/>
                    </a:lnTo>
                    <a:lnTo>
                      <a:pt x="448" y="181"/>
                    </a:lnTo>
                    <a:lnTo>
                      <a:pt x="453" y="203"/>
                    </a:lnTo>
                    <a:lnTo>
                      <a:pt x="453" y="226"/>
                    </a:lnTo>
                    <a:lnTo>
                      <a:pt x="453" y="249"/>
                    </a:lnTo>
                    <a:lnTo>
                      <a:pt x="450" y="264"/>
                    </a:lnTo>
                    <a:lnTo>
                      <a:pt x="448" y="271"/>
                    </a:lnTo>
                    <a:lnTo>
                      <a:pt x="443" y="293"/>
                    </a:lnTo>
                    <a:lnTo>
                      <a:pt x="436" y="313"/>
                    </a:lnTo>
                    <a:lnTo>
                      <a:pt x="426" y="333"/>
                    </a:lnTo>
                    <a:lnTo>
                      <a:pt x="414" y="351"/>
                    </a:lnTo>
                    <a:lnTo>
                      <a:pt x="402" y="368"/>
                    </a:lnTo>
                    <a:lnTo>
                      <a:pt x="387" y="385"/>
                    </a:lnTo>
                    <a:lnTo>
                      <a:pt x="370" y="400"/>
                    </a:lnTo>
                    <a:lnTo>
                      <a:pt x="352" y="412"/>
                    </a:lnTo>
                    <a:lnTo>
                      <a:pt x="334" y="424"/>
                    </a:lnTo>
                    <a:lnTo>
                      <a:pt x="331" y="425"/>
                    </a:lnTo>
                    <a:lnTo>
                      <a:pt x="314" y="434"/>
                    </a:lnTo>
                    <a:lnTo>
                      <a:pt x="294" y="441"/>
                    </a:lnTo>
                    <a:lnTo>
                      <a:pt x="273" y="446"/>
                    </a:lnTo>
                    <a:lnTo>
                      <a:pt x="250" y="451"/>
                    </a:lnTo>
                    <a:lnTo>
                      <a:pt x="227" y="451"/>
                    </a:lnTo>
                    <a:lnTo>
                      <a:pt x="204" y="451"/>
                    </a:lnTo>
                    <a:lnTo>
                      <a:pt x="182" y="446"/>
                    </a:lnTo>
                    <a:lnTo>
                      <a:pt x="160" y="441"/>
                    </a:lnTo>
                    <a:lnTo>
                      <a:pt x="138" y="434"/>
                    </a:lnTo>
                    <a:lnTo>
                      <a:pt x="119" y="424"/>
                    </a:lnTo>
                    <a:lnTo>
                      <a:pt x="101" y="412"/>
                    </a:lnTo>
                    <a:lnTo>
                      <a:pt x="93" y="407"/>
                    </a:lnTo>
                    <a:lnTo>
                      <a:pt x="89" y="403"/>
                    </a:lnTo>
                    <a:lnTo>
                      <a:pt x="84" y="400"/>
                    </a:lnTo>
                    <a:lnTo>
                      <a:pt x="67" y="385"/>
                    </a:lnTo>
                    <a:lnTo>
                      <a:pt x="52" y="368"/>
                    </a:lnTo>
                    <a:lnTo>
                      <a:pt x="39" y="351"/>
                    </a:lnTo>
                    <a:lnTo>
                      <a:pt x="28" y="333"/>
                    </a:lnTo>
                    <a:lnTo>
                      <a:pt x="18" y="313"/>
                    </a:lnTo>
                    <a:lnTo>
                      <a:pt x="11" y="293"/>
                    </a:lnTo>
                    <a:lnTo>
                      <a:pt x="5" y="271"/>
                    </a:lnTo>
                    <a:lnTo>
                      <a:pt x="2" y="249"/>
                    </a:lnTo>
                    <a:lnTo>
                      <a:pt x="0" y="226"/>
                    </a:lnTo>
                    <a:lnTo>
                      <a:pt x="2" y="203"/>
                    </a:lnTo>
                    <a:lnTo>
                      <a:pt x="5" y="181"/>
                    </a:lnTo>
                    <a:lnTo>
                      <a:pt x="8" y="166"/>
                    </a:lnTo>
                    <a:lnTo>
                      <a:pt x="11" y="159"/>
                    </a:lnTo>
                    <a:lnTo>
                      <a:pt x="18" y="138"/>
                    </a:lnTo>
                    <a:lnTo>
                      <a:pt x="28" y="119"/>
                    </a:lnTo>
                    <a:lnTo>
                      <a:pt x="39" y="100"/>
                    </a:lnTo>
                    <a:lnTo>
                      <a:pt x="52" y="83"/>
                    </a:lnTo>
                    <a:lnTo>
                      <a:pt x="67" y="67"/>
                    </a:lnTo>
                    <a:lnTo>
                      <a:pt x="84" y="52"/>
                    </a:lnTo>
                    <a:lnTo>
                      <a:pt x="101" y="39"/>
                    </a:lnTo>
                    <a:lnTo>
                      <a:pt x="119" y="28"/>
                    </a:lnTo>
                    <a:lnTo>
                      <a:pt x="138" y="18"/>
                    </a:lnTo>
                    <a:lnTo>
                      <a:pt x="160" y="11"/>
                    </a:lnTo>
                    <a:lnTo>
                      <a:pt x="182" y="5"/>
                    </a:lnTo>
                    <a:lnTo>
                      <a:pt x="204" y="2"/>
                    </a:lnTo>
                    <a:lnTo>
                      <a:pt x="217" y="0"/>
                    </a:lnTo>
                    <a:lnTo>
                      <a:pt x="227" y="0"/>
                    </a:lnTo>
                    <a:lnTo>
                      <a:pt x="246" y="1"/>
                    </a:lnTo>
                  </a:path>
                </a:pathLst>
              </a:custGeom>
              <a:noFill/>
              <a:ln w="0" cap="rnd"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116008" name="Text Box 296">
              <a:extLst>
                <a:ext uri="{FF2B5EF4-FFF2-40B4-BE49-F238E27FC236}">
                  <a16:creationId xmlns:a16="http://schemas.microsoft.com/office/drawing/2014/main" id="{B45FC54B-AF89-4364-87D9-185F87B8DFFC}"/>
                </a:ext>
              </a:extLst>
            </p:cNvPr>
            <p:cNvSpPr txBox="1">
              <a:spLocks noChangeArrowheads="1"/>
            </p:cNvSpPr>
            <p:nvPr/>
          </p:nvSpPr>
          <p:spPr bwMode="auto">
            <a:xfrm>
              <a:off x="3651" y="1549"/>
              <a:ext cx="1002" cy="162"/>
            </a:xfrm>
            <a:prstGeom prst="rect">
              <a:avLst/>
            </a:prstGeom>
            <a:noFill/>
            <a:ln w="9525">
              <a:noFill/>
              <a:miter lim="800000"/>
              <a:headEnd/>
              <a:tailEnd/>
            </a:ln>
            <a:effectLst/>
          </p:spPr>
          <p:txBody>
            <a:bodyPr>
              <a:spAutoFit/>
            </a:bodyPr>
            <a:lstStyle/>
            <a:p>
              <a:pPr algn="ctr">
                <a:lnSpc>
                  <a:spcPct val="90000"/>
                </a:lnSpc>
                <a:defRPr/>
              </a:pPr>
              <a:r>
                <a:rPr lang="es-ES_tradnl" sz="1200" b="1" i="1">
                  <a:effectLst>
                    <a:outerShdw blurRad="38100" dist="38100" dir="2700000" algn="tl">
                      <a:srgbClr val="010199"/>
                    </a:outerShdw>
                  </a:effectLst>
                </a:rPr>
                <a:t>Wañu killa</a:t>
              </a:r>
            </a:p>
          </p:txBody>
        </p:sp>
      </p:grpSp>
      <p:grpSp>
        <p:nvGrpSpPr>
          <p:cNvPr id="9" name="Group 297">
            <a:extLst>
              <a:ext uri="{FF2B5EF4-FFF2-40B4-BE49-F238E27FC236}">
                <a16:creationId xmlns:a16="http://schemas.microsoft.com/office/drawing/2014/main" id="{04DD39D6-A3D3-4CDF-A043-646EB94A0817}"/>
              </a:ext>
            </a:extLst>
          </p:cNvPr>
          <p:cNvGrpSpPr>
            <a:grpSpLocks/>
          </p:cNvGrpSpPr>
          <p:nvPr/>
        </p:nvGrpSpPr>
        <p:grpSpPr bwMode="auto">
          <a:xfrm>
            <a:off x="5795963" y="4348163"/>
            <a:ext cx="1590675" cy="685800"/>
            <a:chOff x="3651" y="2739"/>
            <a:chExt cx="1002" cy="432"/>
          </a:xfrm>
        </p:grpSpPr>
        <p:grpSp>
          <p:nvGrpSpPr>
            <p:cNvPr id="28766" name="Group 298">
              <a:extLst>
                <a:ext uri="{FF2B5EF4-FFF2-40B4-BE49-F238E27FC236}">
                  <a16:creationId xmlns:a16="http://schemas.microsoft.com/office/drawing/2014/main" id="{9CE30014-9143-47ED-93AB-A0108294FA92}"/>
                </a:ext>
              </a:extLst>
            </p:cNvPr>
            <p:cNvGrpSpPr>
              <a:grpSpLocks noChangeAspect="1"/>
            </p:cNvGrpSpPr>
            <p:nvPr/>
          </p:nvGrpSpPr>
          <p:grpSpPr bwMode="auto">
            <a:xfrm>
              <a:off x="4024" y="2739"/>
              <a:ext cx="271" cy="270"/>
              <a:chOff x="3288" y="391"/>
              <a:chExt cx="451" cy="451"/>
            </a:xfrm>
          </p:grpSpPr>
          <p:sp>
            <p:nvSpPr>
              <p:cNvPr id="28768" name="Freeform 299">
                <a:extLst>
                  <a:ext uri="{FF2B5EF4-FFF2-40B4-BE49-F238E27FC236}">
                    <a16:creationId xmlns:a16="http://schemas.microsoft.com/office/drawing/2014/main" id="{0E2CA666-8511-45AC-9D6C-2CCA78B07FC0}"/>
                  </a:ext>
                </a:extLst>
              </p:cNvPr>
              <p:cNvSpPr>
                <a:spLocks noChangeAspect="1"/>
              </p:cNvSpPr>
              <p:nvPr/>
            </p:nvSpPr>
            <p:spPr bwMode="auto">
              <a:xfrm>
                <a:off x="3297" y="392"/>
                <a:ext cx="213" cy="447"/>
              </a:xfrm>
              <a:custGeom>
                <a:avLst/>
                <a:gdLst>
                  <a:gd name="T0" fmla="*/ 170 w 213"/>
                  <a:gd name="T1" fmla="*/ 43 h 447"/>
                  <a:gd name="T2" fmla="*/ 189 w 213"/>
                  <a:gd name="T3" fmla="*/ 21 h 447"/>
                  <a:gd name="T4" fmla="*/ 197 w 213"/>
                  <a:gd name="T5" fmla="*/ 8 h 447"/>
                  <a:gd name="T6" fmla="*/ 171 w 213"/>
                  <a:gd name="T7" fmla="*/ 4 h 447"/>
                  <a:gd name="T8" fmla="*/ 110 w 213"/>
                  <a:gd name="T9" fmla="*/ 27 h 447"/>
                  <a:gd name="T10" fmla="*/ 58 w 213"/>
                  <a:gd name="T11" fmla="*/ 66 h 447"/>
                  <a:gd name="T12" fmla="*/ 19 w 213"/>
                  <a:gd name="T13" fmla="*/ 118 h 447"/>
                  <a:gd name="T14" fmla="*/ 0 w 213"/>
                  <a:gd name="T15" fmla="*/ 165 h 447"/>
                  <a:gd name="T16" fmla="*/ 14 w 213"/>
                  <a:gd name="T17" fmla="*/ 152 h 447"/>
                  <a:gd name="T18" fmla="*/ 10 w 213"/>
                  <a:gd name="T19" fmla="*/ 181 h 447"/>
                  <a:gd name="T20" fmla="*/ 13 w 213"/>
                  <a:gd name="T21" fmla="*/ 191 h 447"/>
                  <a:gd name="T22" fmla="*/ 21 w 213"/>
                  <a:gd name="T23" fmla="*/ 188 h 447"/>
                  <a:gd name="T24" fmla="*/ 19 w 213"/>
                  <a:gd name="T25" fmla="*/ 213 h 447"/>
                  <a:gd name="T26" fmla="*/ 19 w 213"/>
                  <a:gd name="T27" fmla="*/ 220 h 447"/>
                  <a:gd name="T28" fmla="*/ 38 w 213"/>
                  <a:gd name="T29" fmla="*/ 243 h 447"/>
                  <a:gd name="T30" fmla="*/ 58 w 213"/>
                  <a:gd name="T31" fmla="*/ 265 h 447"/>
                  <a:gd name="T32" fmla="*/ 71 w 213"/>
                  <a:gd name="T33" fmla="*/ 288 h 447"/>
                  <a:gd name="T34" fmla="*/ 89 w 213"/>
                  <a:gd name="T35" fmla="*/ 311 h 447"/>
                  <a:gd name="T36" fmla="*/ 74 w 213"/>
                  <a:gd name="T37" fmla="*/ 310 h 447"/>
                  <a:gd name="T38" fmla="*/ 65 w 213"/>
                  <a:gd name="T39" fmla="*/ 314 h 447"/>
                  <a:gd name="T40" fmla="*/ 51 w 213"/>
                  <a:gd name="T41" fmla="*/ 327 h 447"/>
                  <a:gd name="T42" fmla="*/ 42 w 213"/>
                  <a:gd name="T43" fmla="*/ 326 h 447"/>
                  <a:gd name="T44" fmla="*/ 38 w 213"/>
                  <a:gd name="T45" fmla="*/ 326 h 447"/>
                  <a:gd name="T46" fmla="*/ 43 w 213"/>
                  <a:gd name="T47" fmla="*/ 332 h 447"/>
                  <a:gd name="T48" fmla="*/ 55 w 213"/>
                  <a:gd name="T49" fmla="*/ 338 h 447"/>
                  <a:gd name="T50" fmla="*/ 49 w 213"/>
                  <a:gd name="T51" fmla="*/ 352 h 447"/>
                  <a:gd name="T52" fmla="*/ 41 w 213"/>
                  <a:gd name="T53" fmla="*/ 352 h 447"/>
                  <a:gd name="T54" fmla="*/ 54 w 213"/>
                  <a:gd name="T55" fmla="*/ 371 h 447"/>
                  <a:gd name="T56" fmla="*/ 77 w 213"/>
                  <a:gd name="T57" fmla="*/ 388 h 447"/>
                  <a:gd name="T58" fmla="*/ 85 w 213"/>
                  <a:gd name="T59" fmla="*/ 407 h 447"/>
                  <a:gd name="T60" fmla="*/ 94 w 213"/>
                  <a:gd name="T61" fmla="*/ 400 h 447"/>
                  <a:gd name="T62" fmla="*/ 103 w 213"/>
                  <a:gd name="T63" fmla="*/ 403 h 447"/>
                  <a:gd name="T64" fmla="*/ 127 w 213"/>
                  <a:gd name="T65" fmla="*/ 413 h 447"/>
                  <a:gd name="T66" fmla="*/ 134 w 213"/>
                  <a:gd name="T67" fmla="*/ 409 h 447"/>
                  <a:gd name="T68" fmla="*/ 142 w 213"/>
                  <a:gd name="T69" fmla="*/ 414 h 447"/>
                  <a:gd name="T70" fmla="*/ 176 w 213"/>
                  <a:gd name="T71" fmla="*/ 433 h 447"/>
                  <a:gd name="T72" fmla="*/ 172 w 213"/>
                  <a:gd name="T73" fmla="*/ 441 h 447"/>
                  <a:gd name="T74" fmla="*/ 207 w 213"/>
                  <a:gd name="T75" fmla="*/ 442 h 447"/>
                  <a:gd name="T76" fmla="*/ 153 w 213"/>
                  <a:gd name="T77" fmla="*/ 382 h 447"/>
                  <a:gd name="T78" fmla="*/ 128 w 213"/>
                  <a:gd name="T79" fmla="*/ 340 h 447"/>
                  <a:gd name="T80" fmla="*/ 121 w 213"/>
                  <a:gd name="T81" fmla="*/ 346 h 447"/>
                  <a:gd name="T82" fmla="*/ 115 w 213"/>
                  <a:gd name="T83" fmla="*/ 351 h 447"/>
                  <a:gd name="T84" fmla="*/ 110 w 213"/>
                  <a:gd name="T85" fmla="*/ 343 h 447"/>
                  <a:gd name="T86" fmla="*/ 116 w 213"/>
                  <a:gd name="T87" fmla="*/ 331 h 447"/>
                  <a:gd name="T88" fmla="*/ 127 w 213"/>
                  <a:gd name="T89" fmla="*/ 335 h 447"/>
                  <a:gd name="T90" fmla="*/ 116 w 213"/>
                  <a:gd name="T91" fmla="*/ 307 h 447"/>
                  <a:gd name="T92" fmla="*/ 105 w 213"/>
                  <a:gd name="T93" fmla="*/ 246 h 447"/>
                  <a:gd name="T94" fmla="*/ 103 w 213"/>
                  <a:gd name="T95" fmla="*/ 224 h 447"/>
                  <a:gd name="T96" fmla="*/ 114 w 213"/>
                  <a:gd name="T97" fmla="*/ 150 h 447"/>
                  <a:gd name="T98" fmla="*/ 133 w 213"/>
                  <a:gd name="T99" fmla="*/ 99 h 447"/>
                  <a:gd name="T100" fmla="*/ 133 w 213"/>
                  <a:gd name="T101" fmla="*/ 90 h 4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3"/>
                  <a:gd name="T154" fmla="*/ 0 h 447"/>
                  <a:gd name="T155" fmla="*/ 213 w 213"/>
                  <a:gd name="T156" fmla="*/ 447 h 4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3" h="447">
                    <a:moveTo>
                      <a:pt x="149" y="72"/>
                    </a:moveTo>
                    <a:lnTo>
                      <a:pt x="153" y="65"/>
                    </a:lnTo>
                    <a:lnTo>
                      <a:pt x="170" y="43"/>
                    </a:lnTo>
                    <a:lnTo>
                      <a:pt x="185" y="27"/>
                    </a:lnTo>
                    <a:lnTo>
                      <a:pt x="185" y="22"/>
                    </a:lnTo>
                    <a:lnTo>
                      <a:pt x="189" y="21"/>
                    </a:lnTo>
                    <a:lnTo>
                      <a:pt x="190" y="18"/>
                    </a:lnTo>
                    <a:lnTo>
                      <a:pt x="195" y="12"/>
                    </a:lnTo>
                    <a:lnTo>
                      <a:pt x="197" y="8"/>
                    </a:lnTo>
                    <a:lnTo>
                      <a:pt x="207" y="0"/>
                    </a:lnTo>
                    <a:lnTo>
                      <a:pt x="194" y="1"/>
                    </a:lnTo>
                    <a:lnTo>
                      <a:pt x="171" y="4"/>
                    </a:lnTo>
                    <a:lnTo>
                      <a:pt x="150" y="10"/>
                    </a:lnTo>
                    <a:lnTo>
                      <a:pt x="129" y="18"/>
                    </a:lnTo>
                    <a:lnTo>
                      <a:pt x="110" y="27"/>
                    </a:lnTo>
                    <a:lnTo>
                      <a:pt x="91" y="38"/>
                    </a:lnTo>
                    <a:lnTo>
                      <a:pt x="74" y="52"/>
                    </a:lnTo>
                    <a:lnTo>
                      <a:pt x="58" y="66"/>
                    </a:lnTo>
                    <a:lnTo>
                      <a:pt x="43" y="82"/>
                    </a:lnTo>
                    <a:lnTo>
                      <a:pt x="30" y="100"/>
                    </a:lnTo>
                    <a:lnTo>
                      <a:pt x="19" y="118"/>
                    </a:lnTo>
                    <a:lnTo>
                      <a:pt x="9" y="137"/>
                    </a:lnTo>
                    <a:lnTo>
                      <a:pt x="2" y="158"/>
                    </a:lnTo>
                    <a:lnTo>
                      <a:pt x="0" y="165"/>
                    </a:lnTo>
                    <a:lnTo>
                      <a:pt x="6" y="159"/>
                    </a:lnTo>
                    <a:lnTo>
                      <a:pt x="9" y="159"/>
                    </a:lnTo>
                    <a:lnTo>
                      <a:pt x="14" y="152"/>
                    </a:lnTo>
                    <a:lnTo>
                      <a:pt x="14" y="161"/>
                    </a:lnTo>
                    <a:lnTo>
                      <a:pt x="15" y="170"/>
                    </a:lnTo>
                    <a:lnTo>
                      <a:pt x="10" y="181"/>
                    </a:lnTo>
                    <a:lnTo>
                      <a:pt x="8" y="188"/>
                    </a:lnTo>
                    <a:lnTo>
                      <a:pt x="10" y="193"/>
                    </a:lnTo>
                    <a:lnTo>
                      <a:pt x="13" y="191"/>
                    </a:lnTo>
                    <a:lnTo>
                      <a:pt x="20" y="181"/>
                    </a:lnTo>
                    <a:lnTo>
                      <a:pt x="20" y="188"/>
                    </a:lnTo>
                    <a:lnTo>
                      <a:pt x="21" y="188"/>
                    </a:lnTo>
                    <a:lnTo>
                      <a:pt x="24" y="186"/>
                    </a:lnTo>
                    <a:lnTo>
                      <a:pt x="20" y="201"/>
                    </a:lnTo>
                    <a:lnTo>
                      <a:pt x="19" y="213"/>
                    </a:lnTo>
                    <a:lnTo>
                      <a:pt x="14" y="212"/>
                    </a:lnTo>
                    <a:lnTo>
                      <a:pt x="13" y="218"/>
                    </a:lnTo>
                    <a:lnTo>
                      <a:pt x="19" y="220"/>
                    </a:lnTo>
                    <a:lnTo>
                      <a:pt x="27" y="224"/>
                    </a:lnTo>
                    <a:lnTo>
                      <a:pt x="32" y="236"/>
                    </a:lnTo>
                    <a:lnTo>
                      <a:pt x="38" y="243"/>
                    </a:lnTo>
                    <a:lnTo>
                      <a:pt x="44" y="247"/>
                    </a:lnTo>
                    <a:lnTo>
                      <a:pt x="49" y="255"/>
                    </a:lnTo>
                    <a:lnTo>
                      <a:pt x="58" y="265"/>
                    </a:lnTo>
                    <a:lnTo>
                      <a:pt x="61" y="269"/>
                    </a:lnTo>
                    <a:lnTo>
                      <a:pt x="65" y="277"/>
                    </a:lnTo>
                    <a:lnTo>
                      <a:pt x="71" y="288"/>
                    </a:lnTo>
                    <a:lnTo>
                      <a:pt x="72" y="297"/>
                    </a:lnTo>
                    <a:lnTo>
                      <a:pt x="81" y="304"/>
                    </a:lnTo>
                    <a:lnTo>
                      <a:pt x="89" y="311"/>
                    </a:lnTo>
                    <a:lnTo>
                      <a:pt x="78" y="307"/>
                    </a:lnTo>
                    <a:lnTo>
                      <a:pt x="76" y="310"/>
                    </a:lnTo>
                    <a:lnTo>
                      <a:pt x="74" y="310"/>
                    </a:lnTo>
                    <a:lnTo>
                      <a:pt x="71" y="315"/>
                    </a:lnTo>
                    <a:lnTo>
                      <a:pt x="69" y="315"/>
                    </a:lnTo>
                    <a:lnTo>
                      <a:pt x="65" y="314"/>
                    </a:lnTo>
                    <a:lnTo>
                      <a:pt x="64" y="315"/>
                    </a:lnTo>
                    <a:lnTo>
                      <a:pt x="64" y="322"/>
                    </a:lnTo>
                    <a:lnTo>
                      <a:pt x="51" y="327"/>
                    </a:lnTo>
                    <a:lnTo>
                      <a:pt x="46" y="324"/>
                    </a:lnTo>
                    <a:lnTo>
                      <a:pt x="44" y="323"/>
                    </a:lnTo>
                    <a:lnTo>
                      <a:pt x="42" y="326"/>
                    </a:lnTo>
                    <a:lnTo>
                      <a:pt x="42" y="328"/>
                    </a:lnTo>
                    <a:lnTo>
                      <a:pt x="40" y="327"/>
                    </a:lnTo>
                    <a:lnTo>
                      <a:pt x="38" y="326"/>
                    </a:lnTo>
                    <a:lnTo>
                      <a:pt x="35" y="332"/>
                    </a:lnTo>
                    <a:lnTo>
                      <a:pt x="41" y="334"/>
                    </a:lnTo>
                    <a:lnTo>
                      <a:pt x="43" y="332"/>
                    </a:lnTo>
                    <a:lnTo>
                      <a:pt x="47" y="337"/>
                    </a:lnTo>
                    <a:lnTo>
                      <a:pt x="54" y="335"/>
                    </a:lnTo>
                    <a:lnTo>
                      <a:pt x="55" y="338"/>
                    </a:lnTo>
                    <a:lnTo>
                      <a:pt x="54" y="343"/>
                    </a:lnTo>
                    <a:lnTo>
                      <a:pt x="48" y="344"/>
                    </a:lnTo>
                    <a:lnTo>
                      <a:pt x="49" y="352"/>
                    </a:lnTo>
                    <a:lnTo>
                      <a:pt x="53" y="357"/>
                    </a:lnTo>
                    <a:lnTo>
                      <a:pt x="49" y="358"/>
                    </a:lnTo>
                    <a:lnTo>
                      <a:pt x="41" y="352"/>
                    </a:lnTo>
                    <a:lnTo>
                      <a:pt x="41" y="355"/>
                    </a:lnTo>
                    <a:lnTo>
                      <a:pt x="47" y="365"/>
                    </a:lnTo>
                    <a:lnTo>
                      <a:pt x="54" y="371"/>
                    </a:lnTo>
                    <a:lnTo>
                      <a:pt x="61" y="375"/>
                    </a:lnTo>
                    <a:lnTo>
                      <a:pt x="71" y="379"/>
                    </a:lnTo>
                    <a:lnTo>
                      <a:pt x="77" y="388"/>
                    </a:lnTo>
                    <a:lnTo>
                      <a:pt x="78" y="394"/>
                    </a:lnTo>
                    <a:lnTo>
                      <a:pt x="78" y="402"/>
                    </a:lnTo>
                    <a:lnTo>
                      <a:pt x="85" y="407"/>
                    </a:lnTo>
                    <a:lnTo>
                      <a:pt x="95" y="407"/>
                    </a:lnTo>
                    <a:lnTo>
                      <a:pt x="88" y="396"/>
                    </a:lnTo>
                    <a:lnTo>
                      <a:pt x="94" y="400"/>
                    </a:lnTo>
                    <a:lnTo>
                      <a:pt x="102" y="411"/>
                    </a:lnTo>
                    <a:lnTo>
                      <a:pt x="106" y="411"/>
                    </a:lnTo>
                    <a:lnTo>
                      <a:pt x="103" y="403"/>
                    </a:lnTo>
                    <a:lnTo>
                      <a:pt x="110" y="406"/>
                    </a:lnTo>
                    <a:lnTo>
                      <a:pt x="123" y="411"/>
                    </a:lnTo>
                    <a:lnTo>
                      <a:pt x="127" y="413"/>
                    </a:lnTo>
                    <a:lnTo>
                      <a:pt x="129" y="412"/>
                    </a:lnTo>
                    <a:lnTo>
                      <a:pt x="129" y="408"/>
                    </a:lnTo>
                    <a:lnTo>
                      <a:pt x="134" y="409"/>
                    </a:lnTo>
                    <a:lnTo>
                      <a:pt x="138" y="411"/>
                    </a:lnTo>
                    <a:lnTo>
                      <a:pt x="139" y="417"/>
                    </a:lnTo>
                    <a:lnTo>
                      <a:pt x="142" y="414"/>
                    </a:lnTo>
                    <a:lnTo>
                      <a:pt x="146" y="423"/>
                    </a:lnTo>
                    <a:lnTo>
                      <a:pt x="185" y="431"/>
                    </a:lnTo>
                    <a:lnTo>
                      <a:pt x="176" y="433"/>
                    </a:lnTo>
                    <a:lnTo>
                      <a:pt x="168" y="433"/>
                    </a:lnTo>
                    <a:lnTo>
                      <a:pt x="161" y="437"/>
                    </a:lnTo>
                    <a:lnTo>
                      <a:pt x="172" y="441"/>
                    </a:lnTo>
                    <a:lnTo>
                      <a:pt x="185" y="445"/>
                    </a:lnTo>
                    <a:lnTo>
                      <a:pt x="213" y="447"/>
                    </a:lnTo>
                    <a:lnTo>
                      <a:pt x="207" y="442"/>
                    </a:lnTo>
                    <a:lnTo>
                      <a:pt x="187" y="424"/>
                    </a:lnTo>
                    <a:lnTo>
                      <a:pt x="168" y="403"/>
                    </a:lnTo>
                    <a:lnTo>
                      <a:pt x="153" y="382"/>
                    </a:lnTo>
                    <a:lnTo>
                      <a:pt x="138" y="358"/>
                    </a:lnTo>
                    <a:lnTo>
                      <a:pt x="133" y="349"/>
                    </a:lnTo>
                    <a:lnTo>
                      <a:pt x="128" y="340"/>
                    </a:lnTo>
                    <a:lnTo>
                      <a:pt x="125" y="343"/>
                    </a:lnTo>
                    <a:lnTo>
                      <a:pt x="122" y="343"/>
                    </a:lnTo>
                    <a:lnTo>
                      <a:pt x="121" y="346"/>
                    </a:lnTo>
                    <a:lnTo>
                      <a:pt x="125" y="349"/>
                    </a:lnTo>
                    <a:lnTo>
                      <a:pt x="121" y="354"/>
                    </a:lnTo>
                    <a:lnTo>
                      <a:pt x="115" y="351"/>
                    </a:lnTo>
                    <a:lnTo>
                      <a:pt x="115" y="348"/>
                    </a:lnTo>
                    <a:lnTo>
                      <a:pt x="115" y="345"/>
                    </a:lnTo>
                    <a:lnTo>
                      <a:pt x="110" y="343"/>
                    </a:lnTo>
                    <a:lnTo>
                      <a:pt x="109" y="335"/>
                    </a:lnTo>
                    <a:lnTo>
                      <a:pt x="112" y="328"/>
                    </a:lnTo>
                    <a:lnTo>
                      <a:pt x="116" y="331"/>
                    </a:lnTo>
                    <a:lnTo>
                      <a:pt x="119" y="329"/>
                    </a:lnTo>
                    <a:lnTo>
                      <a:pt x="123" y="337"/>
                    </a:lnTo>
                    <a:lnTo>
                      <a:pt x="127" y="335"/>
                    </a:lnTo>
                    <a:lnTo>
                      <a:pt x="122" y="326"/>
                    </a:lnTo>
                    <a:lnTo>
                      <a:pt x="117" y="311"/>
                    </a:lnTo>
                    <a:lnTo>
                      <a:pt x="116" y="307"/>
                    </a:lnTo>
                    <a:lnTo>
                      <a:pt x="109" y="281"/>
                    </a:lnTo>
                    <a:lnTo>
                      <a:pt x="105" y="253"/>
                    </a:lnTo>
                    <a:lnTo>
                      <a:pt x="105" y="246"/>
                    </a:lnTo>
                    <a:lnTo>
                      <a:pt x="100" y="243"/>
                    </a:lnTo>
                    <a:lnTo>
                      <a:pt x="103" y="236"/>
                    </a:lnTo>
                    <a:lnTo>
                      <a:pt x="103" y="224"/>
                    </a:lnTo>
                    <a:lnTo>
                      <a:pt x="105" y="196"/>
                    </a:lnTo>
                    <a:lnTo>
                      <a:pt x="109" y="167"/>
                    </a:lnTo>
                    <a:lnTo>
                      <a:pt x="114" y="150"/>
                    </a:lnTo>
                    <a:lnTo>
                      <a:pt x="116" y="140"/>
                    </a:lnTo>
                    <a:lnTo>
                      <a:pt x="126" y="114"/>
                    </a:lnTo>
                    <a:lnTo>
                      <a:pt x="133" y="99"/>
                    </a:lnTo>
                    <a:lnTo>
                      <a:pt x="120" y="100"/>
                    </a:lnTo>
                    <a:lnTo>
                      <a:pt x="132" y="93"/>
                    </a:lnTo>
                    <a:lnTo>
                      <a:pt x="133" y="90"/>
                    </a:lnTo>
                    <a:lnTo>
                      <a:pt x="138" y="89"/>
                    </a:lnTo>
                    <a:lnTo>
                      <a:pt x="149" y="72"/>
                    </a:lnTo>
                    <a:close/>
                  </a:path>
                </a:pathLst>
              </a:custGeom>
              <a:solidFill>
                <a:srgbClr val="FFFF80"/>
              </a:solidFill>
              <a:ln w="0" cap="rnd" cmpd="sng">
                <a:solidFill>
                  <a:srgbClr val="000000"/>
                </a:solidFill>
                <a:prstDash val="sysDot"/>
                <a:round/>
                <a:headEnd/>
                <a:tailEnd/>
              </a:ln>
            </p:spPr>
            <p:txBody>
              <a:bodyPr/>
              <a:lstStyle/>
              <a:p>
                <a:endParaRPr lang="es-ES"/>
              </a:p>
            </p:txBody>
          </p:sp>
          <p:sp>
            <p:nvSpPr>
              <p:cNvPr id="28769" name="Freeform 300">
                <a:extLst>
                  <a:ext uri="{FF2B5EF4-FFF2-40B4-BE49-F238E27FC236}">
                    <a16:creationId xmlns:a16="http://schemas.microsoft.com/office/drawing/2014/main" id="{6F2E1730-F1DF-4AD9-B679-84A9C32D6E57}"/>
                  </a:ext>
                </a:extLst>
              </p:cNvPr>
              <p:cNvSpPr>
                <a:spLocks noChangeAspect="1"/>
              </p:cNvSpPr>
              <p:nvPr/>
            </p:nvSpPr>
            <p:spPr bwMode="auto">
              <a:xfrm>
                <a:off x="3288" y="544"/>
                <a:ext cx="98" cy="250"/>
              </a:xfrm>
              <a:custGeom>
                <a:avLst/>
                <a:gdLst>
                  <a:gd name="T0" fmla="*/ 5 w 98"/>
                  <a:gd name="T1" fmla="*/ 28 h 250"/>
                  <a:gd name="T2" fmla="*/ 0 w 98"/>
                  <a:gd name="T3" fmla="*/ 73 h 250"/>
                  <a:gd name="T4" fmla="*/ 5 w 98"/>
                  <a:gd name="T5" fmla="*/ 118 h 250"/>
                  <a:gd name="T6" fmla="*/ 18 w 98"/>
                  <a:gd name="T7" fmla="*/ 160 h 250"/>
                  <a:gd name="T8" fmla="*/ 39 w 98"/>
                  <a:gd name="T9" fmla="*/ 199 h 250"/>
                  <a:gd name="T10" fmla="*/ 67 w 98"/>
                  <a:gd name="T11" fmla="*/ 232 h 250"/>
                  <a:gd name="T12" fmla="*/ 87 w 98"/>
                  <a:gd name="T13" fmla="*/ 250 h 250"/>
                  <a:gd name="T14" fmla="*/ 86 w 98"/>
                  <a:gd name="T15" fmla="*/ 236 h 250"/>
                  <a:gd name="T16" fmla="*/ 70 w 98"/>
                  <a:gd name="T17" fmla="*/ 223 h 250"/>
                  <a:gd name="T18" fmla="*/ 56 w 98"/>
                  <a:gd name="T19" fmla="*/ 213 h 250"/>
                  <a:gd name="T20" fmla="*/ 50 w 98"/>
                  <a:gd name="T21" fmla="*/ 200 h 250"/>
                  <a:gd name="T22" fmla="*/ 62 w 98"/>
                  <a:gd name="T23" fmla="*/ 205 h 250"/>
                  <a:gd name="T24" fmla="*/ 57 w 98"/>
                  <a:gd name="T25" fmla="*/ 192 h 250"/>
                  <a:gd name="T26" fmla="*/ 64 w 98"/>
                  <a:gd name="T27" fmla="*/ 186 h 250"/>
                  <a:gd name="T28" fmla="*/ 56 w 98"/>
                  <a:gd name="T29" fmla="*/ 185 h 250"/>
                  <a:gd name="T30" fmla="*/ 50 w 98"/>
                  <a:gd name="T31" fmla="*/ 182 h 250"/>
                  <a:gd name="T32" fmla="*/ 47 w 98"/>
                  <a:gd name="T33" fmla="*/ 174 h 250"/>
                  <a:gd name="T34" fmla="*/ 51 w 98"/>
                  <a:gd name="T35" fmla="*/ 176 h 250"/>
                  <a:gd name="T36" fmla="*/ 53 w 98"/>
                  <a:gd name="T37" fmla="*/ 171 h 250"/>
                  <a:gd name="T38" fmla="*/ 60 w 98"/>
                  <a:gd name="T39" fmla="*/ 175 h 250"/>
                  <a:gd name="T40" fmla="*/ 73 w 98"/>
                  <a:gd name="T41" fmla="*/ 163 h 250"/>
                  <a:gd name="T42" fmla="*/ 78 w 98"/>
                  <a:gd name="T43" fmla="*/ 163 h 250"/>
                  <a:gd name="T44" fmla="*/ 83 w 98"/>
                  <a:gd name="T45" fmla="*/ 158 h 250"/>
                  <a:gd name="T46" fmla="*/ 87 w 98"/>
                  <a:gd name="T47" fmla="*/ 155 h 250"/>
                  <a:gd name="T48" fmla="*/ 90 w 98"/>
                  <a:gd name="T49" fmla="*/ 152 h 250"/>
                  <a:gd name="T50" fmla="*/ 80 w 98"/>
                  <a:gd name="T51" fmla="*/ 136 h 250"/>
                  <a:gd name="T52" fmla="*/ 70 w 98"/>
                  <a:gd name="T53" fmla="*/ 117 h 250"/>
                  <a:gd name="T54" fmla="*/ 58 w 98"/>
                  <a:gd name="T55" fmla="*/ 103 h 250"/>
                  <a:gd name="T56" fmla="*/ 47 w 98"/>
                  <a:gd name="T57" fmla="*/ 91 h 250"/>
                  <a:gd name="T58" fmla="*/ 36 w 98"/>
                  <a:gd name="T59" fmla="*/ 72 h 250"/>
                  <a:gd name="T60" fmla="*/ 22 w 98"/>
                  <a:gd name="T61" fmla="*/ 66 h 250"/>
                  <a:gd name="T62" fmla="*/ 28 w 98"/>
                  <a:gd name="T63" fmla="*/ 61 h 250"/>
                  <a:gd name="T64" fmla="*/ 33 w 98"/>
                  <a:gd name="T65" fmla="*/ 34 h 250"/>
                  <a:gd name="T66" fmla="*/ 29 w 98"/>
                  <a:gd name="T67" fmla="*/ 36 h 250"/>
                  <a:gd name="T68" fmla="*/ 22 w 98"/>
                  <a:gd name="T69" fmla="*/ 39 h 250"/>
                  <a:gd name="T70" fmla="*/ 17 w 98"/>
                  <a:gd name="T71" fmla="*/ 36 h 250"/>
                  <a:gd name="T72" fmla="*/ 24 w 98"/>
                  <a:gd name="T73" fmla="*/ 18 h 250"/>
                  <a:gd name="T74" fmla="*/ 23 w 98"/>
                  <a:gd name="T75" fmla="*/ 0 h 250"/>
                  <a:gd name="T76" fmla="*/ 15 w 98"/>
                  <a:gd name="T77" fmla="*/ 7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
                  <a:gd name="T118" fmla="*/ 0 h 250"/>
                  <a:gd name="T119" fmla="*/ 98 w 98"/>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 h="250">
                    <a:moveTo>
                      <a:pt x="9" y="13"/>
                    </a:moveTo>
                    <a:lnTo>
                      <a:pt x="5" y="28"/>
                    </a:lnTo>
                    <a:lnTo>
                      <a:pt x="2" y="50"/>
                    </a:lnTo>
                    <a:lnTo>
                      <a:pt x="0" y="73"/>
                    </a:lnTo>
                    <a:lnTo>
                      <a:pt x="2" y="96"/>
                    </a:lnTo>
                    <a:lnTo>
                      <a:pt x="5" y="118"/>
                    </a:lnTo>
                    <a:lnTo>
                      <a:pt x="11" y="140"/>
                    </a:lnTo>
                    <a:lnTo>
                      <a:pt x="18" y="160"/>
                    </a:lnTo>
                    <a:lnTo>
                      <a:pt x="28" y="180"/>
                    </a:lnTo>
                    <a:lnTo>
                      <a:pt x="39" y="199"/>
                    </a:lnTo>
                    <a:lnTo>
                      <a:pt x="52" y="216"/>
                    </a:lnTo>
                    <a:lnTo>
                      <a:pt x="67" y="232"/>
                    </a:lnTo>
                    <a:lnTo>
                      <a:pt x="83" y="247"/>
                    </a:lnTo>
                    <a:lnTo>
                      <a:pt x="87" y="250"/>
                    </a:lnTo>
                    <a:lnTo>
                      <a:pt x="87" y="242"/>
                    </a:lnTo>
                    <a:lnTo>
                      <a:pt x="86" y="236"/>
                    </a:lnTo>
                    <a:lnTo>
                      <a:pt x="80" y="227"/>
                    </a:lnTo>
                    <a:lnTo>
                      <a:pt x="70" y="223"/>
                    </a:lnTo>
                    <a:lnTo>
                      <a:pt x="63" y="219"/>
                    </a:lnTo>
                    <a:lnTo>
                      <a:pt x="56" y="213"/>
                    </a:lnTo>
                    <a:lnTo>
                      <a:pt x="50" y="203"/>
                    </a:lnTo>
                    <a:lnTo>
                      <a:pt x="50" y="200"/>
                    </a:lnTo>
                    <a:lnTo>
                      <a:pt x="58" y="206"/>
                    </a:lnTo>
                    <a:lnTo>
                      <a:pt x="62" y="205"/>
                    </a:lnTo>
                    <a:lnTo>
                      <a:pt x="58" y="200"/>
                    </a:lnTo>
                    <a:lnTo>
                      <a:pt x="57" y="192"/>
                    </a:lnTo>
                    <a:lnTo>
                      <a:pt x="63" y="191"/>
                    </a:lnTo>
                    <a:lnTo>
                      <a:pt x="64" y="186"/>
                    </a:lnTo>
                    <a:lnTo>
                      <a:pt x="63" y="183"/>
                    </a:lnTo>
                    <a:lnTo>
                      <a:pt x="56" y="185"/>
                    </a:lnTo>
                    <a:lnTo>
                      <a:pt x="52" y="180"/>
                    </a:lnTo>
                    <a:lnTo>
                      <a:pt x="50" y="182"/>
                    </a:lnTo>
                    <a:lnTo>
                      <a:pt x="44" y="180"/>
                    </a:lnTo>
                    <a:lnTo>
                      <a:pt x="47" y="174"/>
                    </a:lnTo>
                    <a:lnTo>
                      <a:pt x="49" y="175"/>
                    </a:lnTo>
                    <a:lnTo>
                      <a:pt x="51" y="176"/>
                    </a:lnTo>
                    <a:lnTo>
                      <a:pt x="51" y="174"/>
                    </a:lnTo>
                    <a:lnTo>
                      <a:pt x="53" y="171"/>
                    </a:lnTo>
                    <a:lnTo>
                      <a:pt x="55" y="172"/>
                    </a:lnTo>
                    <a:lnTo>
                      <a:pt x="60" y="175"/>
                    </a:lnTo>
                    <a:lnTo>
                      <a:pt x="73" y="170"/>
                    </a:lnTo>
                    <a:lnTo>
                      <a:pt x="73" y="163"/>
                    </a:lnTo>
                    <a:lnTo>
                      <a:pt x="74" y="162"/>
                    </a:lnTo>
                    <a:lnTo>
                      <a:pt x="78" y="163"/>
                    </a:lnTo>
                    <a:lnTo>
                      <a:pt x="80" y="163"/>
                    </a:lnTo>
                    <a:lnTo>
                      <a:pt x="83" y="158"/>
                    </a:lnTo>
                    <a:lnTo>
                      <a:pt x="85" y="158"/>
                    </a:lnTo>
                    <a:lnTo>
                      <a:pt x="87" y="155"/>
                    </a:lnTo>
                    <a:lnTo>
                      <a:pt x="98" y="159"/>
                    </a:lnTo>
                    <a:lnTo>
                      <a:pt x="90" y="152"/>
                    </a:lnTo>
                    <a:lnTo>
                      <a:pt x="81" y="145"/>
                    </a:lnTo>
                    <a:lnTo>
                      <a:pt x="80" y="136"/>
                    </a:lnTo>
                    <a:lnTo>
                      <a:pt x="74" y="125"/>
                    </a:lnTo>
                    <a:lnTo>
                      <a:pt x="70" y="117"/>
                    </a:lnTo>
                    <a:lnTo>
                      <a:pt x="67" y="113"/>
                    </a:lnTo>
                    <a:lnTo>
                      <a:pt x="58" y="103"/>
                    </a:lnTo>
                    <a:lnTo>
                      <a:pt x="53" y="95"/>
                    </a:lnTo>
                    <a:lnTo>
                      <a:pt x="47" y="91"/>
                    </a:lnTo>
                    <a:lnTo>
                      <a:pt x="41" y="84"/>
                    </a:lnTo>
                    <a:lnTo>
                      <a:pt x="36" y="72"/>
                    </a:lnTo>
                    <a:lnTo>
                      <a:pt x="28" y="68"/>
                    </a:lnTo>
                    <a:lnTo>
                      <a:pt x="22" y="66"/>
                    </a:lnTo>
                    <a:lnTo>
                      <a:pt x="23" y="60"/>
                    </a:lnTo>
                    <a:lnTo>
                      <a:pt x="28" y="61"/>
                    </a:lnTo>
                    <a:lnTo>
                      <a:pt x="29" y="49"/>
                    </a:lnTo>
                    <a:lnTo>
                      <a:pt x="33" y="34"/>
                    </a:lnTo>
                    <a:lnTo>
                      <a:pt x="30" y="36"/>
                    </a:lnTo>
                    <a:lnTo>
                      <a:pt x="29" y="36"/>
                    </a:lnTo>
                    <a:lnTo>
                      <a:pt x="29" y="29"/>
                    </a:lnTo>
                    <a:lnTo>
                      <a:pt x="22" y="39"/>
                    </a:lnTo>
                    <a:lnTo>
                      <a:pt x="19" y="41"/>
                    </a:lnTo>
                    <a:lnTo>
                      <a:pt x="17" y="36"/>
                    </a:lnTo>
                    <a:lnTo>
                      <a:pt x="19" y="29"/>
                    </a:lnTo>
                    <a:lnTo>
                      <a:pt x="24" y="18"/>
                    </a:lnTo>
                    <a:lnTo>
                      <a:pt x="23" y="9"/>
                    </a:lnTo>
                    <a:lnTo>
                      <a:pt x="23" y="0"/>
                    </a:lnTo>
                    <a:lnTo>
                      <a:pt x="18" y="7"/>
                    </a:lnTo>
                    <a:lnTo>
                      <a:pt x="15" y="7"/>
                    </a:lnTo>
                    <a:lnTo>
                      <a:pt x="9" y="13"/>
                    </a:lnTo>
                    <a:close/>
                  </a:path>
                </a:pathLst>
              </a:custGeom>
              <a:solidFill>
                <a:srgbClr val="FFFF80"/>
              </a:solidFill>
              <a:ln w="0" cap="rnd" cmpd="sng">
                <a:solidFill>
                  <a:srgbClr val="000000"/>
                </a:solidFill>
                <a:prstDash val="sysDot"/>
                <a:round/>
                <a:headEnd/>
                <a:tailEnd/>
              </a:ln>
            </p:spPr>
            <p:txBody>
              <a:bodyPr/>
              <a:lstStyle/>
              <a:p>
                <a:endParaRPr lang="es-ES"/>
              </a:p>
            </p:txBody>
          </p:sp>
          <p:sp>
            <p:nvSpPr>
              <p:cNvPr id="28770" name="Freeform 301">
                <a:extLst>
                  <a:ext uri="{FF2B5EF4-FFF2-40B4-BE49-F238E27FC236}">
                    <a16:creationId xmlns:a16="http://schemas.microsoft.com/office/drawing/2014/main" id="{CDA36C44-0173-4763-BE29-2208C3560028}"/>
                  </a:ext>
                </a:extLst>
              </p:cNvPr>
              <p:cNvSpPr>
                <a:spLocks noChangeAspect="1"/>
              </p:cNvSpPr>
              <p:nvPr/>
            </p:nvSpPr>
            <p:spPr bwMode="auto">
              <a:xfrm>
                <a:off x="3382" y="788"/>
                <a:ext cx="132" cy="54"/>
              </a:xfrm>
              <a:custGeom>
                <a:avLst/>
                <a:gdLst>
                  <a:gd name="T0" fmla="*/ 0 w 132"/>
                  <a:gd name="T1" fmla="*/ 11 h 54"/>
                  <a:gd name="T2" fmla="*/ 6 w 132"/>
                  <a:gd name="T3" fmla="*/ 16 h 54"/>
                  <a:gd name="T4" fmla="*/ 25 w 132"/>
                  <a:gd name="T5" fmla="*/ 27 h 54"/>
                  <a:gd name="T6" fmla="*/ 44 w 132"/>
                  <a:gd name="T7" fmla="*/ 37 h 54"/>
                  <a:gd name="T8" fmla="*/ 65 w 132"/>
                  <a:gd name="T9" fmla="*/ 44 h 54"/>
                  <a:gd name="T10" fmla="*/ 86 w 132"/>
                  <a:gd name="T11" fmla="*/ 50 h 54"/>
                  <a:gd name="T12" fmla="*/ 109 w 132"/>
                  <a:gd name="T13" fmla="*/ 54 h 54"/>
                  <a:gd name="T14" fmla="*/ 132 w 132"/>
                  <a:gd name="T15" fmla="*/ 54 h 54"/>
                  <a:gd name="T16" fmla="*/ 128 w 132"/>
                  <a:gd name="T17" fmla="*/ 51 h 54"/>
                  <a:gd name="T18" fmla="*/ 100 w 132"/>
                  <a:gd name="T19" fmla="*/ 49 h 54"/>
                  <a:gd name="T20" fmla="*/ 87 w 132"/>
                  <a:gd name="T21" fmla="*/ 45 h 54"/>
                  <a:gd name="T22" fmla="*/ 76 w 132"/>
                  <a:gd name="T23" fmla="*/ 41 h 54"/>
                  <a:gd name="T24" fmla="*/ 83 w 132"/>
                  <a:gd name="T25" fmla="*/ 37 h 54"/>
                  <a:gd name="T26" fmla="*/ 91 w 132"/>
                  <a:gd name="T27" fmla="*/ 37 h 54"/>
                  <a:gd name="T28" fmla="*/ 100 w 132"/>
                  <a:gd name="T29" fmla="*/ 35 h 54"/>
                  <a:gd name="T30" fmla="*/ 61 w 132"/>
                  <a:gd name="T31" fmla="*/ 27 h 54"/>
                  <a:gd name="T32" fmla="*/ 57 w 132"/>
                  <a:gd name="T33" fmla="*/ 18 h 54"/>
                  <a:gd name="T34" fmla="*/ 54 w 132"/>
                  <a:gd name="T35" fmla="*/ 21 h 54"/>
                  <a:gd name="T36" fmla="*/ 53 w 132"/>
                  <a:gd name="T37" fmla="*/ 15 h 54"/>
                  <a:gd name="T38" fmla="*/ 49 w 132"/>
                  <a:gd name="T39" fmla="*/ 13 h 54"/>
                  <a:gd name="T40" fmla="*/ 44 w 132"/>
                  <a:gd name="T41" fmla="*/ 12 h 54"/>
                  <a:gd name="T42" fmla="*/ 44 w 132"/>
                  <a:gd name="T43" fmla="*/ 16 h 54"/>
                  <a:gd name="T44" fmla="*/ 42 w 132"/>
                  <a:gd name="T45" fmla="*/ 17 h 54"/>
                  <a:gd name="T46" fmla="*/ 38 w 132"/>
                  <a:gd name="T47" fmla="*/ 15 h 54"/>
                  <a:gd name="T48" fmla="*/ 25 w 132"/>
                  <a:gd name="T49" fmla="*/ 10 h 54"/>
                  <a:gd name="T50" fmla="*/ 18 w 132"/>
                  <a:gd name="T51" fmla="*/ 7 h 54"/>
                  <a:gd name="T52" fmla="*/ 21 w 132"/>
                  <a:gd name="T53" fmla="*/ 15 h 54"/>
                  <a:gd name="T54" fmla="*/ 17 w 132"/>
                  <a:gd name="T55" fmla="*/ 15 h 54"/>
                  <a:gd name="T56" fmla="*/ 9 w 132"/>
                  <a:gd name="T57" fmla="*/ 4 h 54"/>
                  <a:gd name="T58" fmla="*/ 3 w 132"/>
                  <a:gd name="T59" fmla="*/ 0 h 54"/>
                  <a:gd name="T60" fmla="*/ 10 w 132"/>
                  <a:gd name="T61" fmla="*/ 11 h 54"/>
                  <a:gd name="T62" fmla="*/ 0 w 132"/>
                  <a:gd name="T63" fmla="*/ 11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54"/>
                  <a:gd name="T98" fmla="*/ 132 w 132"/>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54">
                    <a:moveTo>
                      <a:pt x="0" y="11"/>
                    </a:moveTo>
                    <a:lnTo>
                      <a:pt x="6" y="16"/>
                    </a:lnTo>
                    <a:lnTo>
                      <a:pt x="25" y="27"/>
                    </a:lnTo>
                    <a:lnTo>
                      <a:pt x="44" y="37"/>
                    </a:lnTo>
                    <a:lnTo>
                      <a:pt x="65" y="44"/>
                    </a:lnTo>
                    <a:lnTo>
                      <a:pt x="86" y="50"/>
                    </a:lnTo>
                    <a:lnTo>
                      <a:pt x="109" y="54"/>
                    </a:lnTo>
                    <a:lnTo>
                      <a:pt x="132" y="54"/>
                    </a:lnTo>
                    <a:lnTo>
                      <a:pt x="128" y="51"/>
                    </a:lnTo>
                    <a:lnTo>
                      <a:pt x="100" y="49"/>
                    </a:lnTo>
                    <a:lnTo>
                      <a:pt x="87" y="45"/>
                    </a:lnTo>
                    <a:lnTo>
                      <a:pt x="76" y="41"/>
                    </a:lnTo>
                    <a:lnTo>
                      <a:pt x="83" y="37"/>
                    </a:lnTo>
                    <a:lnTo>
                      <a:pt x="91" y="37"/>
                    </a:lnTo>
                    <a:lnTo>
                      <a:pt x="100" y="35"/>
                    </a:lnTo>
                    <a:lnTo>
                      <a:pt x="61" y="27"/>
                    </a:lnTo>
                    <a:lnTo>
                      <a:pt x="57" y="18"/>
                    </a:lnTo>
                    <a:lnTo>
                      <a:pt x="54" y="21"/>
                    </a:lnTo>
                    <a:lnTo>
                      <a:pt x="53" y="15"/>
                    </a:lnTo>
                    <a:lnTo>
                      <a:pt x="49" y="13"/>
                    </a:lnTo>
                    <a:lnTo>
                      <a:pt x="44" y="12"/>
                    </a:lnTo>
                    <a:lnTo>
                      <a:pt x="44" y="16"/>
                    </a:lnTo>
                    <a:lnTo>
                      <a:pt x="42" y="17"/>
                    </a:lnTo>
                    <a:lnTo>
                      <a:pt x="38" y="15"/>
                    </a:lnTo>
                    <a:lnTo>
                      <a:pt x="25" y="10"/>
                    </a:lnTo>
                    <a:lnTo>
                      <a:pt x="18" y="7"/>
                    </a:lnTo>
                    <a:lnTo>
                      <a:pt x="21" y="15"/>
                    </a:lnTo>
                    <a:lnTo>
                      <a:pt x="17" y="15"/>
                    </a:lnTo>
                    <a:lnTo>
                      <a:pt x="9" y="4"/>
                    </a:lnTo>
                    <a:lnTo>
                      <a:pt x="3" y="0"/>
                    </a:lnTo>
                    <a:lnTo>
                      <a:pt x="10" y="11"/>
                    </a:lnTo>
                    <a:lnTo>
                      <a:pt x="0" y="11"/>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71" name="Freeform 302">
                <a:extLst>
                  <a:ext uri="{FF2B5EF4-FFF2-40B4-BE49-F238E27FC236}">
                    <a16:creationId xmlns:a16="http://schemas.microsoft.com/office/drawing/2014/main" id="{A7534EEF-A3FC-4CA2-8D72-7022F6F3D7FE}"/>
                  </a:ext>
                </a:extLst>
              </p:cNvPr>
              <p:cNvSpPr>
                <a:spLocks noChangeAspect="1"/>
              </p:cNvSpPr>
              <p:nvPr/>
            </p:nvSpPr>
            <p:spPr bwMode="auto">
              <a:xfrm>
                <a:off x="3373" y="434"/>
                <a:ext cx="73" cy="58"/>
              </a:xfrm>
              <a:custGeom>
                <a:avLst/>
                <a:gdLst>
                  <a:gd name="T0" fmla="*/ 73 w 73"/>
                  <a:gd name="T1" fmla="*/ 30 h 58"/>
                  <a:gd name="T2" fmla="*/ 69 w 73"/>
                  <a:gd name="T3" fmla="*/ 27 h 58"/>
                  <a:gd name="T4" fmla="*/ 70 w 73"/>
                  <a:gd name="T5" fmla="*/ 25 h 58"/>
                  <a:gd name="T6" fmla="*/ 70 w 73"/>
                  <a:gd name="T7" fmla="*/ 23 h 58"/>
                  <a:gd name="T8" fmla="*/ 66 w 73"/>
                  <a:gd name="T9" fmla="*/ 21 h 58"/>
                  <a:gd name="T10" fmla="*/ 66 w 73"/>
                  <a:gd name="T11" fmla="*/ 15 h 58"/>
                  <a:gd name="T12" fmla="*/ 70 w 73"/>
                  <a:gd name="T13" fmla="*/ 14 h 58"/>
                  <a:gd name="T14" fmla="*/ 68 w 73"/>
                  <a:gd name="T15" fmla="*/ 10 h 58"/>
                  <a:gd name="T16" fmla="*/ 72 w 73"/>
                  <a:gd name="T17" fmla="*/ 8 h 58"/>
                  <a:gd name="T18" fmla="*/ 70 w 73"/>
                  <a:gd name="T19" fmla="*/ 6 h 58"/>
                  <a:gd name="T20" fmla="*/ 72 w 73"/>
                  <a:gd name="T21" fmla="*/ 1 h 58"/>
                  <a:gd name="T22" fmla="*/ 66 w 73"/>
                  <a:gd name="T23" fmla="*/ 0 h 58"/>
                  <a:gd name="T24" fmla="*/ 58 w 73"/>
                  <a:gd name="T25" fmla="*/ 7 h 58"/>
                  <a:gd name="T26" fmla="*/ 51 w 73"/>
                  <a:gd name="T27" fmla="*/ 8 h 58"/>
                  <a:gd name="T28" fmla="*/ 46 w 73"/>
                  <a:gd name="T29" fmla="*/ 4 h 58"/>
                  <a:gd name="T30" fmla="*/ 46 w 73"/>
                  <a:gd name="T31" fmla="*/ 8 h 58"/>
                  <a:gd name="T32" fmla="*/ 40 w 73"/>
                  <a:gd name="T33" fmla="*/ 13 h 58"/>
                  <a:gd name="T34" fmla="*/ 34 w 73"/>
                  <a:gd name="T35" fmla="*/ 17 h 58"/>
                  <a:gd name="T36" fmla="*/ 32 w 73"/>
                  <a:gd name="T37" fmla="*/ 20 h 58"/>
                  <a:gd name="T38" fmla="*/ 36 w 73"/>
                  <a:gd name="T39" fmla="*/ 21 h 58"/>
                  <a:gd name="T40" fmla="*/ 35 w 73"/>
                  <a:gd name="T41" fmla="*/ 23 h 58"/>
                  <a:gd name="T42" fmla="*/ 27 w 73"/>
                  <a:gd name="T43" fmla="*/ 30 h 58"/>
                  <a:gd name="T44" fmla="*/ 23 w 73"/>
                  <a:gd name="T45" fmla="*/ 35 h 58"/>
                  <a:gd name="T46" fmla="*/ 17 w 73"/>
                  <a:gd name="T47" fmla="*/ 37 h 58"/>
                  <a:gd name="T48" fmla="*/ 18 w 73"/>
                  <a:gd name="T49" fmla="*/ 40 h 58"/>
                  <a:gd name="T50" fmla="*/ 7 w 73"/>
                  <a:gd name="T51" fmla="*/ 47 h 58"/>
                  <a:gd name="T52" fmla="*/ 5 w 73"/>
                  <a:gd name="T53" fmla="*/ 49 h 58"/>
                  <a:gd name="T54" fmla="*/ 5 w 73"/>
                  <a:gd name="T55" fmla="*/ 52 h 58"/>
                  <a:gd name="T56" fmla="*/ 1 w 73"/>
                  <a:gd name="T57" fmla="*/ 53 h 58"/>
                  <a:gd name="T58" fmla="*/ 0 w 73"/>
                  <a:gd name="T59" fmla="*/ 55 h 58"/>
                  <a:gd name="T60" fmla="*/ 5 w 73"/>
                  <a:gd name="T61" fmla="*/ 58 h 58"/>
                  <a:gd name="T62" fmla="*/ 10 w 73"/>
                  <a:gd name="T63" fmla="*/ 57 h 58"/>
                  <a:gd name="T64" fmla="*/ 10 w 73"/>
                  <a:gd name="T65" fmla="*/ 53 h 58"/>
                  <a:gd name="T66" fmla="*/ 17 w 73"/>
                  <a:gd name="T67" fmla="*/ 48 h 58"/>
                  <a:gd name="T68" fmla="*/ 21 w 73"/>
                  <a:gd name="T69" fmla="*/ 48 h 58"/>
                  <a:gd name="T70" fmla="*/ 29 w 73"/>
                  <a:gd name="T71" fmla="*/ 44 h 58"/>
                  <a:gd name="T72" fmla="*/ 32 w 73"/>
                  <a:gd name="T73" fmla="*/ 47 h 58"/>
                  <a:gd name="T74" fmla="*/ 38 w 73"/>
                  <a:gd name="T75" fmla="*/ 47 h 58"/>
                  <a:gd name="T76" fmla="*/ 46 w 73"/>
                  <a:gd name="T77" fmla="*/ 44 h 58"/>
                  <a:gd name="T78" fmla="*/ 43 w 73"/>
                  <a:gd name="T79" fmla="*/ 41 h 58"/>
                  <a:gd name="T80" fmla="*/ 43 w 73"/>
                  <a:gd name="T81" fmla="*/ 37 h 58"/>
                  <a:gd name="T82" fmla="*/ 36 w 73"/>
                  <a:gd name="T83" fmla="*/ 35 h 58"/>
                  <a:gd name="T84" fmla="*/ 39 w 73"/>
                  <a:gd name="T85" fmla="*/ 30 h 58"/>
                  <a:gd name="T86" fmla="*/ 45 w 73"/>
                  <a:gd name="T87" fmla="*/ 30 h 58"/>
                  <a:gd name="T88" fmla="*/ 47 w 73"/>
                  <a:gd name="T89" fmla="*/ 32 h 58"/>
                  <a:gd name="T90" fmla="*/ 53 w 73"/>
                  <a:gd name="T91" fmla="*/ 31 h 58"/>
                  <a:gd name="T92" fmla="*/ 50 w 73"/>
                  <a:gd name="T93" fmla="*/ 36 h 58"/>
                  <a:gd name="T94" fmla="*/ 51 w 73"/>
                  <a:gd name="T95" fmla="*/ 40 h 58"/>
                  <a:gd name="T96" fmla="*/ 55 w 73"/>
                  <a:gd name="T97" fmla="*/ 37 h 58"/>
                  <a:gd name="T98" fmla="*/ 62 w 73"/>
                  <a:gd name="T99" fmla="*/ 36 h 58"/>
                  <a:gd name="T100" fmla="*/ 73 w 73"/>
                  <a:gd name="T101" fmla="*/ 30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
                  <a:gd name="T154" fmla="*/ 0 h 58"/>
                  <a:gd name="T155" fmla="*/ 73 w 73"/>
                  <a:gd name="T156" fmla="*/ 58 h 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 h="58">
                    <a:moveTo>
                      <a:pt x="73" y="30"/>
                    </a:moveTo>
                    <a:lnTo>
                      <a:pt x="69" y="27"/>
                    </a:lnTo>
                    <a:lnTo>
                      <a:pt x="70" y="25"/>
                    </a:lnTo>
                    <a:lnTo>
                      <a:pt x="70" y="23"/>
                    </a:lnTo>
                    <a:lnTo>
                      <a:pt x="66" y="21"/>
                    </a:lnTo>
                    <a:lnTo>
                      <a:pt x="66" y="15"/>
                    </a:lnTo>
                    <a:lnTo>
                      <a:pt x="70" y="14"/>
                    </a:lnTo>
                    <a:lnTo>
                      <a:pt x="68" y="10"/>
                    </a:lnTo>
                    <a:lnTo>
                      <a:pt x="72" y="8"/>
                    </a:lnTo>
                    <a:lnTo>
                      <a:pt x="70" y="6"/>
                    </a:lnTo>
                    <a:lnTo>
                      <a:pt x="72" y="1"/>
                    </a:lnTo>
                    <a:lnTo>
                      <a:pt x="66" y="0"/>
                    </a:lnTo>
                    <a:lnTo>
                      <a:pt x="58" y="7"/>
                    </a:lnTo>
                    <a:lnTo>
                      <a:pt x="51" y="8"/>
                    </a:lnTo>
                    <a:lnTo>
                      <a:pt x="46" y="4"/>
                    </a:lnTo>
                    <a:lnTo>
                      <a:pt x="46" y="8"/>
                    </a:lnTo>
                    <a:lnTo>
                      <a:pt x="40" y="13"/>
                    </a:lnTo>
                    <a:lnTo>
                      <a:pt x="34" y="17"/>
                    </a:lnTo>
                    <a:lnTo>
                      <a:pt x="32" y="20"/>
                    </a:lnTo>
                    <a:lnTo>
                      <a:pt x="36" y="21"/>
                    </a:lnTo>
                    <a:lnTo>
                      <a:pt x="35" y="23"/>
                    </a:lnTo>
                    <a:lnTo>
                      <a:pt x="27" y="30"/>
                    </a:lnTo>
                    <a:lnTo>
                      <a:pt x="23" y="35"/>
                    </a:lnTo>
                    <a:lnTo>
                      <a:pt x="17" y="37"/>
                    </a:lnTo>
                    <a:lnTo>
                      <a:pt x="18" y="40"/>
                    </a:lnTo>
                    <a:lnTo>
                      <a:pt x="7" y="47"/>
                    </a:lnTo>
                    <a:lnTo>
                      <a:pt x="5" y="49"/>
                    </a:lnTo>
                    <a:lnTo>
                      <a:pt x="5" y="52"/>
                    </a:lnTo>
                    <a:lnTo>
                      <a:pt x="1" y="53"/>
                    </a:lnTo>
                    <a:lnTo>
                      <a:pt x="0" y="55"/>
                    </a:lnTo>
                    <a:lnTo>
                      <a:pt x="5" y="58"/>
                    </a:lnTo>
                    <a:lnTo>
                      <a:pt x="10" y="57"/>
                    </a:lnTo>
                    <a:lnTo>
                      <a:pt x="10" y="53"/>
                    </a:lnTo>
                    <a:lnTo>
                      <a:pt x="17" y="48"/>
                    </a:lnTo>
                    <a:lnTo>
                      <a:pt x="21" y="48"/>
                    </a:lnTo>
                    <a:lnTo>
                      <a:pt x="29" y="44"/>
                    </a:lnTo>
                    <a:lnTo>
                      <a:pt x="32" y="47"/>
                    </a:lnTo>
                    <a:lnTo>
                      <a:pt x="38" y="47"/>
                    </a:lnTo>
                    <a:lnTo>
                      <a:pt x="46" y="44"/>
                    </a:lnTo>
                    <a:lnTo>
                      <a:pt x="43" y="41"/>
                    </a:lnTo>
                    <a:lnTo>
                      <a:pt x="43" y="37"/>
                    </a:lnTo>
                    <a:lnTo>
                      <a:pt x="36" y="35"/>
                    </a:lnTo>
                    <a:lnTo>
                      <a:pt x="39" y="30"/>
                    </a:lnTo>
                    <a:lnTo>
                      <a:pt x="45" y="30"/>
                    </a:lnTo>
                    <a:lnTo>
                      <a:pt x="47" y="32"/>
                    </a:lnTo>
                    <a:lnTo>
                      <a:pt x="53" y="31"/>
                    </a:lnTo>
                    <a:lnTo>
                      <a:pt x="50" y="36"/>
                    </a:lnTo>
                    <a:lnTo>
                      <a:pt x="51" y="40"/>
                    </a:lnTo>
                    <a:lnTo>
                      <a:pt x="55" y="37"/>
                    </a:lnTo>
                    <a:lnTo>
                      <a:pt x="62" y="36"/>
                    </a:lnTo>
                    <a:lnTo>
                      <a:pt x="73" y="3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72" name="Freeform 303">
                <a:extLst>
                  <a:ext uri="{FF2B5EF4-FFF2-40B4-BE49-F238E27FC236}">
                    <a16:creationId xmlns:a16="http://schemas.microsoft.com/office/drawing/2014/main" id="{DBDFB2B3-6E82-4C8B-B88E-E31178E67872}"/>
                  </a:ext>
                </a:extLst>
              </p:cNvPr>
              <p:cNvSpPr>
                <a:spLocks noChangeAspect="1"/>
              </p:cNvSpPr>
              <p:nvPr/>
            </p:nvSpPr>
            <p:spPr bwMode="auto">
              <a:xfrm>
                <a:off x="3305" y="621"/>
                <a:ext cx="21" cy="46"/>
              </a:xfrm>
              <a:custGeom>
                <a:avLst/>
                <a:gdLst>
                  <a:gd name="T0" fmla="*/ 16 w 21"/>
                  <a:gd name="T1" fmla="*/ 34 h 46"/>
                  <a:gd name="T2" fmla="*/ 13 w 21"/>
                  <a:gd name="T3" fmla="*/ 31 h 46"/>
                  <a:gd name="T4" fmla="*/ 21 w 21"/>
                  <a:gd name="T5" fmla="*/ 23 h 46"/>
                  <a:gd name="T6" fmla="*/ 17 w 21"/>
                  <a:gd name="T7" fmla="*/ 15 h 46"/>
                  <a:gd name="T8" fmla="*/ 16 w 21"/>
                  <a:gd name="T9" fmla="*/ 21 h 46"/>
                  <a:gd name="T10" fmla="*/ 15 w 21"/>
                  <a:gd name="T11" fmla="*/ 21 h 46"/>
                  <a:gd name="T12" fmla="*/ 13 w 21"/>
                  <a:gd name="T13" fmla="*/ 18 h 46"/>
                  <a:gd name="T14" fmla="*/ 15 w 21"/>
                  <a:gd name="T15" fmla="*/ 14 h 46"/>
                  <a:gd name="T16" fmla="*/ 13 w 21"/>
                  <a:gd name="T17" fmla="*/ 8 h 46"/>
                  <a:gd name="T18" fmla="*/ 16 w 21"/>
                  <a:gd name="T19" fmla="*/ 8 h 46"/>
                  <a:gd name="T20" fmla="*/ 17 w 21"/>
                  <a:gd name="T21" fmla="*/ 7 h 46"/>
                  <a:gd name="T22" fmla="*/ 12 w 21"/>
                  <a:gd name="T23" fmla="*/ 0 h 46"/>
                  <a:gd name="T24" fmla="*/ 11 w 21"/>
                  <a:gd name="T25" fmla="*/ 2 h 46"/>
                  <a:gd name="T26" fmla="*/ 7 w 21"/>
                  <a:gd name="T27" fmla="*/ 7 h 46"/>
                  <a:gd name="T28" fmla="*/ 7 w 21"/>
                  <a:gd name="T29" fmla="*/ 19 h 46"/>
                  <a:gd name="T30" fmla="*/ 6 w 21"/>
                  <a:gd name="T31" fmla="*/ 21 h 46"/>
                  <a:gd name="T32" fmla="*/ 10 w 21"/>
                  <a:gd name="T33" fmla="*/ 25 h 46"/>
                  <a:gd name="T34" fmla="*/ 7 w 21"/>
                  <a:gd name="T35" fmla="*/ 29 h 46"/>
                  <a:gd name="T36" fmla="*/ 6 w 21"/>
                  <a:gd name="T37" fmla="*/ 31 h 46"/>
                  <a:gd name="T38" fmla="*/ 2 w 21"/>
                  <a:gd name="T39" fmla="*/ 30 h 46"/>
                  <a:gd name="T40" fmla="*/ 1 w 21"/>
                  <a:gd name="T41" fmla="*/ 30 h 46"/>
                  <a:gd name="T42" fmla="*/ 0 w 21"/>
                  <a:gd name="T43" fmla="*/ 31 h 46"/>
                  <a:gd name="T44" fmla="*/ 1 w 21"/>
                  <a:gd name="T45" fmla="*/ 37 h 46"/>
                  <a:gd name="T46" fmla="*/ 5 w 21"/>
                  <a:gd name="T47" fmla="*/ 38 h 46"/>
                  <a:gd name="T48" fmla="*/ 5 w 21"/>
                  <a:gd name="T49" fmla="*/ 46 h 46"/>
                  <a:gd name="T50" fmla="*/ 7 w 21"/>
                  <a:gd name="T51" fmla="*/ 46 h 46"/>
                  <a:gd name="T52" fmla="*/ 10 w 21"/>
                  <a:gd name="T53" fmla="*/ 46 h 46"/>
                  <a:gd name="T54" fmla="*/ 19 w 21"/>
                  <a:gd name="T55" fmla="*/ 44 h 46"/>
                  <a:gd name="T56" fmla="*/ 19 w 21"/>
                  <a:gd name="T57" fmla="*/ 41 h 46"/>
                  <a:gd name="T58" fmla="*/ 17 w 21"/>
                  <a:gd name="T59" fmla="*/ 41 h 46"/>
                  <a:gd name="T60" fmla="*/ 18 w 21"/>
                  <a:gd name="T61" fmla="*/ 35 h 46"/>
                  <a:gd name="T62" fmla="*/ 16 w 21"/>
                  <a:gd name="T63" fmla="*/ 34 h 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46"/>
                  <a:gd name="T98" fmla="*/ 21 w 21"/>
                  <a:gd name="T99" fmla="*/ 46 h 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46">
                    <a:moveTo>
                      <a:pt x="16" y="34"/>
                    </a:moveTo>
                    <a:lnTo>
                      <a:pt x="13" y="31"/>
                    </a:lnTo>
                    <a:lnTo>
                      <a:pt x="21" y="23"/>
                    </a:lnTo>
                    <a:lnTo>
                      <a:pt x="17" y="15"/>
                    </a:lnTo>
                    <a:lnTo>
                      <a:pt x="16" y="21"/>
                    </a:lnTo>
                    <a:lnTo>
                      <a:pt x="15" y="21"/>
                    </a:lnTo>
                    <a:lnTo>
                      <a:pt x="13" y="18"/>
                    </a:lnTo>
                    <a:lnTo>
                      <a:pt x="15" y="14"/>
                    </a:lnTo>
                    <a:lnTo>
                      <a:pt x="13" y="8"/>
                    </a:lnTo>
                    <a:lnTo>
                      <a:pt x="16" y="8"/>
                    </a:lnTo>
                    <a:lnTo>
                      <a:pt x="17" y="7"/>
                    </a:lnTo>
                    <a:lnTo>
                      <a:pt x="12" y="0"/>
                    </a:lnTo>
                    <a:lnTo>
                      <a:pt x="11" y="2"/>
                    </a:lnTo>
                    <a:lnTo>
                      <a:pt x="7" y="7"/>
                    </a:lnTo>
                    <a:lnTo>
                      <a:pt x="7" y="19"/>
                    </a:lnTo>
                    <a:lnTo>
                      <a:pt x="6" y="21"/>
                    </a:lnTo>
                    <a:lnTo>
                      <a:pt x="10" y="25"/>
                    </a:lnTo>
                    <a:lnTo>
                      <a:pt x="7" y="29"/>
                    </a:lnTo>
                    <a:lnTo>
                      <a:pt x="6" y="31"/>
                    </a:lnTo>
                    <a:lnTo>
                      <a:pt x="2" y="30"/>
                    </a:lnTo>
                    <a:lnTo>
                      <a:pt x="1" y="30"/>
                    </a:lnTo>
                    <a:lnTo>
                      <a:pt x="0" y="31"/>
                    </a:lnTo>
                    <a:lnTo>
                      <a:pt x="1" y="37"/>
                    </a:lnTo>
                    <a:lnTo>
                      <a:pt x="5" y="38"/>
                    </a:lnTo>
                    <a:lnTo>
                      <a:pt x="5" y="46"/>
                    </a:lnTo>
                    <a:lnTo>
                      <a:pt x="7" y="46"/>
                    </a:lnTo>
                    <a:lnTo>
                      <a:pt x="10" y="46"/>
                    </a:lnTo>
                    <a:lnTo>
                      <a:pt x="19" y="44"/>
                    </a:lnTo>
                    <a:lnTo>
                      <a:pt x="19" y="41"/>
                    </a:lnTo>
                    <a:lnTo>
                      <a:pt x="17" y="41"/>
                    </a:lnTo>
                    <a:lnTo>
                      <a:pt x="18" y="35"/>
                    </a:lnTo>
                    <a:lnTo>
                      <a:pt x="16" y="34"/>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73" name="Freeform 304">
                <a:extLst>
                  <a:ext uri="{FF2B5EF4-FFF2-40B4-BE49-F238E27FC236}">
                    <a16:creationId xmlns:a16="http://schemas.microsoft.com/office/drawing/2014/main" id="{9C5E4B9F-28F4-494D-AC71-C1DC13DCC190}"/>
                  </a:ext>
                </a:extLst>
              </p:cNvPr>
              <p:cNvSpPr>
                <a:spLocks noChangeAspect="1"/>
              </p:cNvSpPr>
              <p:nvPr/>
            </p:nvSpPr>
            <p:spPr bwMode="auto">
              <a:xfrm>
                <a:off x="3362" y="443"/>
                <a:ext cx="40" cy="31"/>
              </a:xfrm>
              <a:custGeom>
                <a:avLst/>
                <a:gdLst>
                  <a:gd name="T0" fmla="*/ 40 w 40"/>
                  <a:gd name="T1" fmla="*/ 0 h 31"/>
                  <a:gd name="T2" fmla="*/ 35 w 40"/>
                  <a:gd name="T3" fmla="*/ 6 h 31"/>
                  <a:gd name="T4" fmla="*/ 30 w 40"/>
                  <a:gd name="T5" fmla="*/ 5 h 31"/>
                  <a:gd name="T6" fmla="*/ 28 w 40"/>
                  <a:gd name="T7" fmla="*/ 6 h 31"/>
                  <a:gd name="T8" fmla="*/ 22 w 40"/>
                  <a:gd name="T9" fmla="*/ 6 h 31"/>
                  <a:gd name="T10" fmla="*/ 16 w 40"/>
                  <a:gd name="T11" fmla="*/ 12 h 31"/>
                  <a:gd name="T12" fmla="*/ 7 w 40"/>
                  <a:gd name="T13" fmla="*/ 12 h 31"/>
                  <a:gd name="T14" fmla="*/ 9 w 40"/>
                  <a:gd name="T15" fmla="*/ 16 h 31"/>
                  <a:gd name="T16" fmla="*/ 3 w 40"/>
                  <a:gd name="T17" fmla="*/ 21 h 31"/>
                  <a:gd name="T18" fmla="*/ 0 w 40"/>
                  <a:gd name="T19" fmla="*/ 28 h 31"/>
                  <a:gd name="T20" fmla="*/ 3 w 40"/>
                  <a:gd name="T21" fmla="*/ 28 h 31"/>
                  <a:gd name="T22" fmla="*/ 5 w 40"/>
                  <a:gd name="T23" fmla="*/ 31 h 31"/>
                  <a:gd name="T24" fmla="*/ 9 w 40"/>
                  <a:gd name="T25" fmla="*/ 25 h 31"/>
                  <a:gd name="T26" fmla="*/ 15 w 40"/>
                  <a:gd name="T27" fmla="*/ 17 h 31"/>
                  <a:gd name="T28" fmla="*/ 21 w 40"/>
                  <a:gd name="T29" fmla="*/ 18 h 31"/>
                  <a:gd name="T30" fmla="*/ 28 w 40"/>
                  <a:gd name="T31" fmla="*/ 15 h 31"/>
                  <a:gd name="T32" fmla="*/ 28 w 40"/>
                  <a:gd name="T33" fmla="*/ 17 h 31"/>
                  <a:gd name="T34" fmla="*/ 29 w 40"/>
                  <a:gd name="T35" fmla="*/ 21 h 31"/>
                  <a:gd name="T36" fmla="*/ 33 w 40"/>
                  <a:gd name="T37" fmla="*/ 18 h 31"/>
                  <a:gd name="T38" fmla="*/ 33 w 40"/>
                  <a:gd name="T39" fmla="*/ 14 h 31"/>
                  <a:gd name="T40" fmla="*/ 35 w 40"/>
                  <a:gd name="T41" fmla="*/ 11 h 31"/>
                  <a:gd name="T42" fmla="*/ 38 w 40"/>
                  <a:gd name="T43" fmla="*/ 6 h 31"/>
                  <a:gd name="T44" fmla="*/ 40 w 40"/>
                  <a:gd name="T45" fmla="*/ 0 h 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31"/>
                  <a:gd name="T71" fmla="*/ 40 w 40"/>
                  <a:gd name="T72" fmla="*/ 31 h 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31">
                    <a:moveTo>
                      <a:pt x="40" y="0"/>
                    </a:moveTo>
                    <a:lnTo>
                      <a:pt x="35" y="6"/>
                    </a:lnTo>
                    <a:lnTo>
                      <a:pt x="30" y="5"/>
                    </a:lnTo>
                    <a:lnTo>
                      <a:pt x="28" y="6"/>
                    </a:lnTo>
                    <a:lnTo>
                      <a:pt x="22" y="6"/>
                    </a:lnTo>
                    <a:lnTo>
                      <a:pt x="16" y="12"/>
                    </a:lnTo>
                    <a:lnTo>
                      <a:pt x="7" y="12"/>
                    </a:lnTo>
                    <a:lnTo>
                      <a:pt x="9" y="16"/>
                    </a:lnTo>
                    <a:lnTo>
                      <a:pt x="3" y="21"/>
                    </a:lnTo>
                    <a:lnTo>
                      <a:pt x="0" y="28"/>
                    </a:lnTo>
                    <a:lnTo>
                      <a:pt x="3" y="28"/>
                    </a:lnTo>
                    <a:lnTo>
                      <a:pt x="5" y="31"/>
                    </a:lnTo>
                    <a:lnTo>
                      <a:pt x="9" y="25"/>
                    </a:lnTo>
                    <a:lnTo>
                      <a:pt x="15" y="17"/>
                    </a:lnTo>
                    <a:lnTo>
                      <a:pt x="21" y="18"/>
                    </a:lnTo>
                    <a:lnTo>
                      <a:pt x="28" y="15"/>
                    </a:lnTo>
                    <a:lnTo>
                      <a:pt x="28" y="17"/>
                    </a:lnTo>
                    <a:lnTo>
                      <a:pt x="29" y="21"/>
                    </a:lnTo>
                    <a:lnTo>
                      <a:pt x="33" y="18"/>
                    </a:lnTo>
                    <a:lnTo>
                      <a:pt x="33" y="14"/>
                    </a:lnTo>
                    <a:lnTo>
                      <a:pt x="35" y="11"/>
                    </a:lnTo>
                    <a:lnTo>
                      <a:pt x="38" y="6"/>
                    </a:lnTo>
                    <a:lnTo>
                      <a:pt x="4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74" name="Freeform 305">
                <a:extLst>
                  <a:ext uri="{FF2B5EF4-FFF2-40B4-BE49-F238E27FC236}">
                    <a16:creationId xmlns:a16="http://schemas.microsoft.com/office/drawing/2014/main" id="{B12FDDFC-3F77-43D6-89D7-7A78113BEB5D}"/>
                  </a:ext>
                </a:extLst>
              </p:cNvPr>
              <p:cNvSpPr>
                <a:spLocks noChangeAspect="1"/>
              </p:cNvSpPr>
              <p:nvPr/>
            </p:nvSpPr>
            <p:spPr bwMode="auto">
              <a:xfrm>
                <a:off x="3337" y="495"/>
                <a:ext cx="38" cy="42"/>
              </a:xfrm>
              <a:custGeom>
                <a:avLst/>
                <a:gdLst>
                  <a:gd name="T0" fmla="*/ 0 w 38"/>
                  <a:gd name="T1" fmla="*/ 20 h 42"/>
                  <a:gd name="T2" fmla="*/ 9 w 38"/>
                  <a:gd name="T3" fmla="*/ 14 h 42"/>
                  <a:gd name="T4" fmla="*/ 13 w 38"/>
                  <a:gd name="T5" fmla="*/ 13 h 42"/>
                  <a:gd name="T6" fmla="*/ 7 w 38"/>
                  <a:gd name="T7" fmla="*/ 20 h 42"/>
                  <a:gd name="T8" fmla="*/ 2 w 38"/>
                  <a:gd name="T9" fmla="*/ 30 h 42"/>
                  <a:gd name="T10" fmla="*/ 8 w 38"/>
                  <a:gd name="T11" fmla="*/ 24 h 42"/>
                  <a:gd name="T12" fmla="*/ 4 w 38"/>
                  <a:gd name="T13" fmla="*/ 30 h 42"/>
                  <a:gd name="T14" fmla="*/ 2 w 38"/>
                  <a:gd name="T15" fmla="*/ 32 h 42"/>
                  <a:gd name="T16" fmla="*/ 7 w 38"/>
                  <a:gd name="T17" fmla="*/ 31 h 42"/>
                  <a:gd name="T18" fmla="*/ 11 w 38"/>
                  <a:gd name="T19" fmla="*/ 25 h 42"/>
                  <a:gd name="T20" fmla="*/ 14 w 38"/>
                  <a:gd name="T21" fmla="*/ 22 h 42"/>
                  <a:gd name="T22" fmla="*/ 13 w 38"/>
                  <a:gd name="T23" fmla="*/ 31 h 42"/>
                  <a:gd name="T24" fmla="*/ 20 w 38"/>
                  <a:gd name="T25" fmla="*/ 31 h 42"/>
                  <a:gd name="T26" fmla="*/ 21 w 38"/>
                  <a:gd name="T27" fmla="*/ 42 h 42"/>
                  <a:gd name="T28" fmla="*/ 24 w 38"/>
                  <a:gd name="T29" fmla="*/ 28 h 42"/>
                  <a:gd name="T30" fmla="*/ 26 w 38"/>
                  <a:gd name="T31" fmla="*/ 25 h 42"/>
                  <a:gd name="T32" fmla="*/ 29 w 38"/>
                  <a:gd name="T33" fmla="*/ 20 h 42"/>
                  <a:gd name="T34" fmla="*/ 32 w 38"/>
                  <a:gd name="T35" fmla="*/ 17 h 42"/>
                  <a:gd name="T36" fmla="*/ 34 w 38"/>
                  <a:gd name="T37" fmla="*/ 15 h 42"/>
                  <a:gd name="T38" fmla="*/ 38 w 38"/>
                  <a:gd name="T39" fmla="*/ 3 h 42"/>
                  <a:gd name="T40" fmla="*/ 32 w 38"/>
                  <a:gd name="T41" fmla="*/ 9 h 42"/>
                  <a:gd name="T42" fmla="*/ 28 w 38"/>
                  <a:gd name="T43" fmla="*/ 15 h 42"/>
                  <a:gd name="T44" fmla="*/ 26 w 38"/>
                  <a:gd name="T45" fmla="*/ 17 h 42"/>
                  <a:gd name="T46" fmla="*/ 21 w 38"/>
                  <a:gd name="T47" fmla="*/ 22 h 42"/>
                  <a:gd name="T48" fmla="*/ 20 w 38"/>
                  <a:gd name="T49" fmla="*/ 21 h 42"/>
                  <a:gd name="T50" fmla="*/ 21 w 38"/>
                  <a:gd name="T51" fmla="*/ 17 h 42"/>
                  <a:gd name="T52" fmla="*/ 24 w 38"/>
                  <a:gd name="T53" fmla="*/ 9 h 42"/>
                  <a:gd name="T54" fmla="*/ 29 w 38"/>
                  <a:gd name="T55" fmla="*/ 5 h 42"/>
                  <a:gd name="T56" fmla="*/ 26 w 38"/>
                  <a:gd name="T57" fmla="*/ 0 h 42"/>
                  <a:gd name="T58" fmla="*/ 21 w 38"/>
                  <a:gd name="T59" fmla="*/ 0 h 42"/>
                  <a:gd name="T60" fmla="*/ 17 w 38"/>
                  <a:gd name="T61" fmla="*/ 4 h 42"/>
                  <a:gd name="T62" fmla="*/ 14 w 38"/>
                  <a:gd name="T63" fmla="*/ 4 h 42"/>
                  <a:gd name="T64" fmla="*/ 9 w 38"/>
                  <a:gd name="T65" fmla="*/ 9 h 42"/>
                  <a:gd name="T66" fmla="*/ 0 w 38"/>
                  <a:gd name="T67" fmla="*/ 2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42"/>
                  <a:gd name="T104" fmla="*/ 38 w 38"/>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42">
                    <a:moveTo>
                      <a:pt x="0" y="20"/>
                    </a:moveTo>
                    <a:lnTo>
                      <a:pt x="9" y="14"/>
                    </a:lnTo>
                    <a:lnTo>
                      <a:pt x="13" y="13"/>
                    </a:lnTo>
                    <a:lnTo>
                      <a:pt x="7" y="20"/>
                    </a:lnTo>
                    <a:lnTo>
                      <a:pt x="2" y="30"/>
                    </a:lnTo>
                    <a:lnTo>
                      <a:pt x="8" y="24"/>
                    </a:lnTo>
                    <a:lnTo>
                      <a:pt x="4" y="30"/>
                    </a:lnTo>
                    <a:lnTo>
                      <a:pt x="2" y="32"/>
                    </a:lnTo>
                    <a:lnTo>
                      <a:pt x="7" y="31"/>
                    </a:lnTo>
                    <a:lnTo>
                      <a:pt x="11" y="25"/>
                    </a:lnTo>
                    <a:lnTo>
                      <a:pt x="14" y="22"/>
                    </a:lnTo>
                    <a:lnTo>
                      <a:pt x="13" y="31"/>
                    </a:lnTo>
                    <a:lnTo>
                      <a:pt x="20" y="31"/>
                    </a:lnTo>
                    <a:lnTo>
                      <a:pt x="21" y="42"/>
                    </a:lnTo>
                    <a:lnTo>
                      <a:pt x="24" y="28"/>
                    </a:lnTo>
                    <a:lnTo>
                      <a:pt x="26" y="25"/>
                    </a:lnTo>
                    <a:lnTo>
                      <a:pt x="29" y="20"/>
                    </a:lnTo>
                    <a:lnTo>
                      <a:pt x="32" y="17"/>
                    </a:lnTo>
                    <a:lnTo>
                      <a:pt x="34" y="15"/>
                    </a:lnTo>
                    <a:lnTo>
                      <a:pt x="38" y="3"/>
                    </a:lnTo>
                    <a:lnTo>
                      <a:pt x="32" y="9"/>
                    </a:lnTo>
                    <a:lnTo>
                      <a:pt x="28" y="15"/>
                    </a:lnTo>
                    <a:lnTo>
                      <a:pt x="26" y="17"/>
                    </a:lnTo>
                    <a:lnTo>
                      <a:pt x="21" y="22"/>
                    </a:lnTo>
                    <a:lnTo>
                      <a:pt x="20" y="21"/>
                    </a:lnTo>
                    <a:lnTo>
                      <a:pt x="21" y="17"/>
                    </a:lnTo>
                    <a:lnTo>
                      <a:pt x="24" y="9"/>
                    </a:lnTo>
                    <a:lnTo>
                      <a:pt x="29" y="5"/>
                    </a:lnTo>
                    <a:lnTo>
                      <a:pt x="26" y="0"/>
                    </a:lnTo>
                    <a:lnTo>
                      <a:pt x="21" y="0"/>
                    </a:lnTo>
                    <a:lnTo>
                      <a:pt x="17" y="4"/>
                    </a:lnTo>
                    <a:lnTo>
                      <a:pt x="14" y="4"/>
                    </a:lnTo>
                    <a:lnTo>
                      <a:pt x="9" y="9"/>
                    </a:lnTo>
                    <a:lnTo>
                      <a:pt x="0" y="2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75" name="Freeform 306">
                <a:extLst>
                  <a:ext uri="{FF2B5EF4-FFF2-40B4-BE49-F238E27FC236}">
                    <a16:creationId xmlns:a16="http://schemas.microsoft.com/office/drawing/2014/main" id="{BF0CE5BB-BF7F-41C0-AF64-A9C4FD41C753}"/>
                  </a:ext>
                </a:extLst>
              </p:cNvPr>
              <p:cNvSpPr>
                <a:spLocks noChangeAspect="1"/>
              </p:cNvSpPr>
              <p:nvPr/>
            </p:nvSpPr>
            <p:spPr bwMode="auto">
              <a:xfrm>
                <a:off x="3323" y="669"/>
                <a:ext cx="25" cy="35"/>
              </a:xfrm>
              <a:custGeom>
                <a:avLst/>
                <a:gdLst>
                  <a:gd name="T0" fmla="*/ 10 w 25"/>
                  <a:gd name="T1" fmla="*/ 0 h 35"/>
                  <a:gd name="T2" fmla="*/ 8 w 25"/>
                  <a:gd name="T3" fmla="*/ 0 h 35"/>
                  <a:gd name="T4" fmla="*/ 1 w 25"/>
                  <a:gd name="T5" fmla="*/ 12 h 35"/>
                  <a:gd name="T6" fmla="*/ 3 w 25"/>
                  <a:gd name="T7" fmla="*/ 17 h 35"/>
                  <a:gd name="T8" fmla="*/ 0 w 25"/>
                  <a:gd name="T9" fmla="*/ 18 h 35"/>
                  <a:gd name="T10" fmla="*/ 1 w 25"/>
                  <a:gd name="T11" fmla="*/ 27 h 35"/>
                  <a:gd name="T12" fmla="*/ 8 w 25"/>
                  <a:gd name="T13" fmla="*/ 35 h 35"/>
                  <a:gd name="T14" fmla="*/ 8 w 25"/>
                  <a:gd name="T15" fmla="*/ 29 h 35"/>
                  <a:gd name="T16" fmla="*/ 6 w 25"/>
                  <a:gd name="T17" fmla="*/ 26 h 35"/>
                  <a:gd name="T18" fmla="*/ 4 w 25"/>
                  <a:gd name="T19" fmla="*/ 21 h 35"/>
                  <a:gd name="T20" fmla="*/ 8 w 25"/>
                  <a:gd name="T21" fmla="*/ 20 h 35"/>
                  <a:gd name="T22" fmla="*/ 4 w 25"/>
                  <a:gd name="T23" fmla="*/ 12 h 35"/>
                  <a:gd name="T24" fmla="*/ 9 w 25"/>
                  <a:gd name="T25" fmla="*/ 4 h 35"/>
                  <a:gd name="T26" fmla="*/ 16 w 25"/>
                  <a:gd name="T27" fmla="*/ 3 h 35"/>
                  <a:gd name="T28" fmla="*/ 22 w 25"/>
                  <a:gd name="T29" fmla="*/ 10 h 35"/>
                  <a:gd name="T30" fmla="*/ 25 w 25"/>
                  <a:gd name="T31" fmla="*/ 11 h 35"/>
                  <a:gd name="T32" fmla="*/ 25 w 25"/>
                  <a:gd name="T33" fmla="*/ 10 h 35"/>
                  <a:gd name="T34" fmla="*/ 18 w 25"/>
                  <a:gd name="T35" fmla="*/ 1 h 35"/>
                  <a:gd name="T36" fmla="*/ 10 w 25"/>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5"/>
                  <a:gd name="T59" fmla="*/ 25 w 25"/>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5">
                    <a:moveTo>
                      <a:pt x="10" y="0"/>
                    </a:moveTo>
                    <a:lnTo>
                      <a:pt x="8" y="0"/>
                    </a:lnTo>
                    <a:lnTo>
                      <a:pt x="1" y="12"/>
                    </a:lnTo>
                    <a:lnTo>
                      <a:pt x="3" y="17"/>
                    </a:lnTo>
                    <a:lnTo>
                      <a:pt x="0" y="18"/>
                    </a:lnTo>
                    <a:lnTo>
                      <a:pt x="1" y="27"/>
                    </a:lnTo>
                    <a:lnTo>
                      <a:pt x="8" y="35"/>
                    </a:lnTo>
                    <a:lnTo>
                      <a:pt x="8" y="29"/>
                    </a:lnTo>
                    <a:lnTo>
                      <a:pt x="6" y="26"/>
                    </a:lnTo>
                    <a:lnTo>
                      <a:pt x="4" y="21"/>
                    </a:lnTo>
                    <a:lnTo>
                      <a:pt x="8" y="20"/>
                    </a:lnTo>
                    <a:lnTo>
                      <a:pt x="4" y="12"/>
                    </a:lnTo>
                    <a:lnTo>
                      <a:pt x="9" y="4"/>
                    </a:lnTo>
                    <a:lnTo>
                      <a:pt x="16" y="3"/>
                    </a:lnTo>
                    <a:lnTo>
                      <a:pt x="22" y="10"/>
                    </a:lnTo>
                    <a:lnTo>
                      <a:pt x="25" y="11"/>
                    </a:lnTo>
                    <a:lnTo>
                      <a:pt x="25" y="10"/>
                    </a:lnTo>
                    <a:lnTo>
                      <a:pt x="18" y="1"/>
                    </a:lnTo>
                    <a:lnTo>
                      <a:pt x="1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76" name="Freeform 307">
                <a:extLst>
                  <a:ext uri="{FF2B5EF4-FFF2-40B4-BE49-F238E27FC236}">
                    <a16:creationId xmlns:a16="http://schemas.microsoft.com/office/drawing/2014/main" id="{1823206B-B2E5-4FCD-AF47-A0380ABB58FB}"/>
                  </a:ext>
                </a:extLst>
              </p:cNvPr>
              <p:cNvSpPr>
                <a:spLocks noChangeAspect="1"/>
              </p:cNvSpPr>
              <p:nvPr/>
            </p:nvSpPr>
            <p:spPr bwMode="auto">
              <a:xfrm>
                <a:off x="3482" y="391"/>
                <a:ext cx="29" cy="28"/>
              </a:xfrm>
              <a:custGeom>
                <a:avLst/>
                <a:gdLst>
                  <a:gd name="T0" fmla="*/ 0 w 29"/>
                  <a:gd name="T1" fmla="*/ 28 h 28"/>
                  <a:gd name="T2" fmla="*/ 22 w 29"/>
                  <a:gd name="T3" fmla="*/ 6 h 28"/>
                  <a:gd name="T4" fmla="*/ 29 w 29"/>
                  <a:gd name="T5" fmla="*/ 0 h 28"/>
                  <a:gd name="T6" fmla="*/ 22 w 29"/>
                  <a:gd name="T7" fmla="*/ 1 h 28"/>
                  <a:gd name="T8" fmla="*/ 12 w 29"/>
                  <a:gd name="T9" fmla="*/ 9 h 28"/>
                  <a:gd name="T10" fmla="*/ 10 w 29"/>
                  <a:gd name="T11" fmla="*/ 13 h 28"/>
                  <a:gd name="T12" fmla="*/ 5 w 29"/>
                  <a:gd name="T13" fmla="*/ 19 h 28"/>
                  <a:gd name="T14" fmla="*/ 4 w 29"/>
                  <a:gd name="T15" fmla="*/ 22 h 28"/>
                  <a:gd name="T16" fmla="*/ 0 w 29"/>
                  <a:gd name="T17" fmla="*/ 23 h 28"/>
                  <a:gd name="T18" fmla="*/ 0 w 29"/>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8"/>
                  <a:gd name="T32" fmla="*/ 29 w 2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8">
                    <a:moveTo>
                      <a:pt x="0" y="28"/>
                    </a:moveTo>
                    <a:lnTo>
                      <a:pt x="22" y="6"/>
                    </a:lnTo>
                    <a:lnTo>
                      <a:pt x="29" y="0"/>
                    </a:lnTo>
                    <a:lnTo>
                      <a:pt x="22" y="1"/>
                    </a:lnTo>
                    <a:lnTo>
                      <a:pt x="12" y="9"/>
                    </a:lnTo>
                    <a:lnTo>
                      <a:pt x="10" y="13"/>
                    </a:lnTo>
                    <a:lnTo>
                      <a:pt x="5" y="19"/>
                    </a:lnTo>
                    <a:lnTo>
                      <a:pt x="4" y="22"/>
                    </a:lnTo>
                    <a:lnTo>
                      <a:pt x="0" y="23"/>
                    </a:lnTo>
                    <a:lnTo>
                      <a:pt x="0" y="28"/>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77" name="Freeform 308">
                <a:extLst>
                  <a:ext uri="{FF2B5EF4-FFF2-40B4-BE49-F238E27FC236}">
                    <a16:creationId xmlns:a16="http://schemas.microsoft.com/office/drawing/2014/main" id="{4A4369A3-B2B9-49AA-97DC-A10187DBE6D3}"/>
                  </a:ext>
                </a:extLst>
              </p:cNvPr>
              <p:cNvSpPr>
                <a:spLocks noChangeAspect="1"/>
              </p:cNvSpPr>
              <p:nvPr/>
            </p:nvSpPr>
            <p:spPr bwMode="auto">
              <a:xfrm>
                <a:off x="3374" y="657"/>
                <a:ext cx="12" cy="29"/>
              </a:xfrm>
              <a:custGeom>
                <a:avLst/>
                <a:gdLst>
                  <a:gd name="T0" fmla="*/ 6 w 12"/>
                  <a:gd name="T1" fmla="*/ 0 h 29"/>
                  <a:gd name="T2" fmla="*/ 4 w 12"/>
                  <a:gd name="T3" fmla="*/ 2 h 29"/>
                  <a:gd name="T4" fmla="*/ 0 w 12"/>
                  <a:gd name="T5" fmla="*/ 5 h 29"/>
                  <a:gd name="T6" fmla="*/ 0 w 12"/>
                  <a:gd name="T7" fmla="*/ 15 h 29"/>
                  <a:gd name="T8" fmla="*/ 4 w 12"/>
                  <a:gd name="T9" fmla="*/ 17 h 29"/>
                  <a:gd name="T10" fmla="*/ 4 w 12"/>
                  <a:gd name="T11" fmla="*/ 21 h 29"/>
                  <a:gd name="T12" fmla="*/ 5 w 12"/>
                  <a:gd name="T13" fmla="*/ 22 h 29"/>
                  <a:gd name="T14" fmla="*/ 6 w 12"/>
                  <a:gd name="T15" fmla="*/ 27 h 29"/>
                  <a:gd name="T16" fmla="*/ 10 w 12"/>
                  <a:gd name="T17" fmla="*/ 29 h 29"/>
                  <a:gd name="T18" fmla="*/ 12 w 12"/>
                  <a:gd name="T19" fmla="*/ 28 h 29"/>
                  <a:gd name="T20" fmla="*/ 12 w 12"/>
                  <a:gd name="T21" fmla="*/ 23 h 29"/>
                  <a:gd name="T22" fmla="*/ 11 w 12"/>
                  <a:gd name="T23" fmla="*/ 21 h 29"/>
                  <a:gd name="T24" fmla="*/ 11 w 12"/>
                  <a:gd name="T25" fmla="*/ 15 h 29"/>
                  <a:gd name="T26" fmla="*/ 4 w 12"/>
                  <a:gd name="T27" fmla="*/ 12 h 29"/>
                  <a:gd name="T28" fmla="*/ 4 w 12"/>
                  <a:gd name="T29" fmla="*/ 10 h 29"/>
                  <a:gd name="T30" fmla="*/ 6 w 12"/>
                  <a:gd name="T31" fmla="*/ 7 h 29"/>
                  <a:gd name="T32" fmla="*/ 6 w 12"/>
                  <a:gd name="T33" fmla="*/ 4 h 29"/>
                  <a:gd name="T34" fmla="*/ 9 w 12"/>
                  <a:gd name="T35" fmla="*/ 1 h 29"/>
                  <a:gd name="T36" fmla="*/ 6 w 12"/>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29"/>
                  <a:gd name="T59" fmla="*/ 12 w 1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29">
                    <a:moveTo>
                      <a:pt x="6" y="0"/>
                    </a:moveTo>
                    <a:lnTo>
                      <a:pt x="4" y="2"/>
                    </a:lnTo>
                    <a:lnTo>
                      <a:pt x="0" y="5"/>
                    </a:lnTo>
                    <a:lnTo>
                      <a:pt x="0" y="15"/>
                    </a:lnTo>
                    <a:lnTo>
                      <a:pt x="4" y="17"/>
                    </a:lnTo>
                    <a:lnTo>
                      <a:pt x="4" y="21"/>
                    </a:lnTo>
                    <a:lnTo>
                      <a:pt x="5" y="22"/>
                    </a:lnTo>
                    <a:lnTo>
                      <a:pt x="6" y="27"/>
                    </a:lnTo>
                    <a:lnTo>
                      <a:pt x="10" y="29"/>
                    </a:lnTo>
                    <a:lnTo>
                      <a:pt x="12" y="28"/>
                    </a:lnTo>
                    <a:lnTo>
                      <a:pt x="12" y="23"/>
                    </a:lnTo>
                    <a:lnTo>
                      <a:pt x="11" y="21"/>
                    </a:lnTo>
                    <a:lnTo>
                      <a:pt x="11" y="15"/>
                    </a:lnTo>
                    <a:lnTo>
                      <a:pt x="4" y="12"/>
                    </a:lnTo>
                    <a:lnTo>
                      <a:pt x="4" y="10"/>
                    </a:lnTo>
                    <a:lnTo>
                      <a:pt x="6" y="7"/>
                    </a:lnTo>
                    <a:lnTo>
                      <a:pt x="6" y="4"/>
                    </a:lnTo>
                    <a:lnTo>
                      <a:pt x="9" y="1"/>
                    </a:lnTo>
                    <a:lnTo>
                      <a:pt x="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78" name="Freeform 309">
                <a:extLst>
                  <a:ext uri="{FF2B5EF4-FFF2-40B4-BE49-F238E27FC236}">
                    <a16:creationId xmlns:a16="http://schemas.microsoft.com/office/drawing/2014/main" id="{0F07E9D2-C298-4429-85A9-8055C0512891}"/>
                  </a:ext>
                </a:extLst>
              </p:cNvPr>
              <p:cNvSpPr>
                <a:spLocks noChangeAspect="1"/>
              </p:cNvSpPr>
              <p:nvPr/>
            </p:nvSpPr>
            <p:spPr bwMode="auto">
              <a:xfrm>
                <a:off x="3392" y="488"/>
                <a:ext cx="21" cy="28"/>
              </a:xfrm>
              <a:custGeom>
                <a:avLst/>
                <a:gdLst>
                  <a:gd name="T0" fmla="*/ 13 w 21"/>
                  <a:gd name="T1" fmla="*/ 0 h 28"/>
                  <a:gd name="T2" fmla="*/ 9 w 21"/>
                  <a:gd name="T3" fmla="*/ 3 h 28"/>
                  <a:gd name="T4" fmla="*/ 10 w 21"/>
                  <a:gd name="T5" fmla="*/ 7 h 28"/>
                  <a:gd name="T6" fmla="*/ 8 w 21"/>
                  <a:gd name="T7" fmla="*/ 10 h 28"/>
                  <a:gd name="T8" fmla="*/ 9 w 21"/>
                  <a:gd name="T9" fmla="*/ 15 h 28"/>
                  <a:gd name="T10" fmla="*/ 8 w 21"/>
                  <a:gd name="T11" fmla="*/ 20 h 28"/>
                  <a:gd name="T12" fmla="*/ 3 w 21"/>
                  <a:gd name="T13" fmla="*/ 18 h 28"/>
                  <a:gd name="T14" fmla="*/ 0 w 21"/>
                  <a:gd name="T15" fmla="*/ 20 h 28"/>
                  <a:gd name="T16" fmla="*/ 7 w 21"/>
                  <a:gd name="T17" fmla="*/ 23 h 28"/>
                  <a:gd name="T18" fmla="*/ 8 w 21"/>
                  <a:gd name="T19" fmla="*/ 28 h 28"/>
                  <a:gd name="T20" fmla="*/ 11 w 21"/>
                  <a:gd name="T21" fmla="*/ 24 h 28"/>
                  <a:gd name="T22" fmla="*/ 15 w 21"/>
                  <a:gd name="T23" fmla="*/ 24 h 28"/>
                  <a:gd name="T24" fmla="*/ 15 w 21"/>
                  <a:gd name="T25" fmla="*/ 22 h 28"/>
                  <a:gd name="T26" fmla="*/ 17 w 21"/>
                  <a:gd name="T27" fmla="*/ 20 h 28"/>
                  <a:gd name="T28" fmla="*/ 15 w 21"/>
                  <a:gd name="T29" fmla="*/ 17 h 28"/>
                  <a:gd name="T30" fmla="*/ 17 w 21"/>
                  <a:gd name="T31" fmla="*/ 15 h 28"/>
                  <a:gd name="T32" fmla="*/ 15 w 21"/>
                  <a:gd name="T33" fmla="*/ 12 h 28"/>
                  <a:gd name="T34" fmla="*/ 21 w 21"/>
                  <a:gd name="T35" fmla="*/ 7 h 28"/>
                  <a:gd name="T36" fmla="*/ 20 w 21"/>
                  <a:gd name="T37" fmla="*/ 4 h 28"/>
                  <a:gd name="T38" fmla="*/ 13 w 21"/>
                  <a:gd name="T39" fmla="*/ 3 h 28"/>
                  <a:gd name="T40" fmla="*/ 15 w 21"/>
                  <a:gd name="T41" fmla="*/ 0 h 28"/>
                  <a:gd name="T42" fmla="*/ 13 w 21"/>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8"/>
                  <a:gd name="T68" fmla="*/ 21 w 21"/>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8">
                    <a:moveTo>
                      <a:pt x="13" y="0"/>
                    </a:moveTo>
                    <a:lnTo>
                      <a:pt x="9" y="3"/>
                    </a:lnTo>
                    <a:lnTo>
                      <a:pt x="10" y="7"/>
                    </a:lnTo>
                    <a:lnTo>
                      <a:pt x="8" y="10"/>
                    </a:lnTo>
                    <a:lnTo>
                      <a:pt x="9" y="15"/>
                    </a:lnTo>
                    <a:lnTo>
                      <a:pt x="8" y="20"/>
                    </a:lnTo>
                    <a:lnTo>
                      <a:pt x="3" y="18"/>
                    </a:lnTo>
                    <a:lnTo>
                      <a:pt x="0" y="20"/>
                    </a:lnTo>
                    <a:lnTo>
                      <a:pt x="7" y="23"/>
                    </a:lnTo>
                    <a:lnTo>
                      <a:pt x="8" y="28"/>
                    </a:lnTo>
                    <a:lnTo>
                      <a:pt x="11" y="24"/>
                    </a:lnTo>
                    <a:lnTo>
                      <a:pt x="15" y="24"/>
                    </a:lnTo>
                    <a:lnTo>
                      <a:pt x="15" y="22"/>
                    </a:lnTo>
                    <a:lnTo>
                      <a:pt x="17" y="20"/>
                    </a:lnTo>
                    <a:lnTo>
                      <a:pt x="15" y="17"/>
                    </a:lnTo>
                    <a:lnTo>
                      <a:pt x="17" y="15"/>
                    </a:lnTo>
                    <a:lnTo>
                      <a:pt x="15" y="12"/>
                    </a:lnTo>
                    <a:lnTo>
                      <a:pt x="21" y="7"/>
                    </a:lnTo>
                    <a:lnTo>
                      <a:pt x="20" y="4"/>
                    </a:lnTo>
                    <a:lnTo>
                      <a:pt x="13" y="3"/>
                    </a:lnTo>
                    <a:lnTo>
                      <a:pt x="15" y="0"/>
                    </a:lnTo>
                    <a:lnTo>
                      <a:pt x="13"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79" name="Freeform 310">
                <a:extLst>
                  <a:ext uri="{FF2B5EF4-FFF2-40B4-BE49-F238E27FC236}">
                    <a16:creationId xmlns:a16="http://schemas.microsoft.com/office/drawing/2014/main" id="{6AC30590-A580-451A-9974-3D485284F68B}"/>
                  </a:ext>
                </a:extLst>
              </p:cNvPr>
              <p:cNvSpPr>
                <a:spLocks noChangeAspect="1"/>
              </p:cNvSpPr>
              <p:nvPr/>
            </p:nvSpPr>
            <p:spPr bwMode="auto">
              <a:xfrm>
                <a:off x="3363" y="571"/>
                <a:ext cx="20" cy="28"/>
              </a:xfrm>
              <a:custGeom>
                <a:avLst/>
                <a:gdLst>
                  <a:gd name="T0" fmla="*/ 4 w 20"/>
                  <a:gd name="T1" fmla="*/ 14 h 28"/>
                  <a:gd name="T2" fmla="*/ 3 w 20"/>
                  <a:gd name="T3" fmla="*/ 11 h 28"/>
                  <a:gd name="T4" fmla="*/ 4 w 20"/>
                  <a:gd name="T5" fmla="*/ 7 h 28"/>
                  <a:gd name="T6" fmla="*/ 3 w 20"/>
                  <a:gd name="T7" fmla="*/ 1 h 28"/>
                  <a:gd name="T8" fmla="*/ 5 w 20"/>
                  <a:gd name="T9" fmla="*/ 0 h 28"/>
                  <a:gd name="T10" fmla="*/ 12 w 20"/>
                  <a:gd name="T11" fmla="*/ 0 h 28"/>
                  <a:gd name="T12" fmla="*/ 10 w 20"/>
                  <a:gd name="T13" fmla="*/ 2 h 28"/>
                  <a:gd name="T14" fmla="*/ 8 w 20"/>
                  <a:gd name="T15" fmla="*/ 7 h 28"/>
                  <a:gd name="T16" fmla="*/ 9 w 20"/>
                  <a:gd name="T17" fmla="*/ 14 h 28"/>
                  <a:gd name="T18" fmla="*/ 6 w 20"/>
                  <a:gd name="T19" fmla="*/ 17 h 28"/>
                  <a:gd name="T20" fmla="*/ 10 w 20"/>
                  <a:gd name="T21" fmla="*/ 22 h 28"/>
                  <a:gd name="T22" fmla="*/ 11 w 20"/>
                  <a:gd name="T23" fmla="*/ 18 h 28"/>
                  <a:gd name="T24" fmla="*/ 15 w 20"/>
                  <a:gd name="T25" fmla="*/ 18 h 28"/>
                  <a:gd name="T26" fmla="*/ 20 w 20"/>
                  <a:gd name="T27" fmla="*/ 20 h 28"/>
                  <a:gd name="T28" fmla="*/ 20 w 20"/>
                  <a:gd name="T29" fmla="*/ 26 h 28"/>
                  <a:gd name="T30" fmla="*/ 17 w 20"/>
                  <a:gd name="T31" fmla="*/ 28 h 28"/>
                  <a:gd name="T32" fmla="*/ 16 w 20"/>
                  <a:gd name="T33" fmla="*/ 25 h 28"/>
                  <a:gd name="T34" fmla="*/ 12 w 20"/>
                  <a:gd name="T35" fmla="*/ 26 h 28"/>
                  <a:gd name="T36" fmla="*/ 9 w 20"/>
                  <a:gd name="T37" fmla="*/ 23 h 28"/>
                  <a:gd name="T38" fmla="*/ 3 w 20"/>
                  <a:gd name="T39" fmla="*/ 24 h 28"/>
                  <a:gd name="T40" fmla="*/ 0 w 20"/>
                  <a:gd name="T41" fmla="*/ 17 h 28"/>
                  <a:gd name="T42" fmla="*/ 4 w 20"/>
                  <a:gd name="T43" fmla="*/ 14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28"/>
                  <a:gd name="T68" fmla="*/ 20 w 20"/>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28">
                    <a:moveTo>
                      <a:pt x="4" y="14"/>
                    </a:moveTo>
                    <a:lnTo>
                      <a:pt x="3" y="11"/>
                    </a:lnTo>
                    <a:lnTo>
                      <a:pt x="4" y="7"/>
                    </a:lnTo>
                    <a:lnTo>
                      <a:pt x="3" y="1"/>
                    </a:lnTo>
                    <a:lnTo>
                      <a:pt x="5" y="0"/>
                    </a:lnTo>
                    <a:lnTo>
                      <a:pt x="12" y="0"/>
                    </a:lnTo>
                    <a:lnTo>
                      <a:pt x="10" y="2"/>
                    </a:lnTo>
                    <a:lnTo>
                      <a:pt x="8" y="7"/>
                    </a:lnTo>
                    <a:lnTo>
                      <a:pt x="9" y="14"/>
                    </a:lnTo>
                    <a:lnTo>
                      <a:pt x="6" y="17"/>
                    </a:lnTo>
                    <a:lnTo>
                      <a:pt x="10" y="22"/>
                    </a:lnTo>
                    <a:lnTo>
                      <a:pt x="11" y="18"/>
                    </a:lnTo>
                    <a:lnTo>
                      <a:pt x="15" y="18"/>
                    </a:lnTo>
                    <a:lnTo>
                      <a:pt x="20" y="20"/>
                    </a:lnTo>
                    <a:lnTo>
                      <a:pt x="20" y="26"/>
                    </a:lnTo>
                    <a:lnTo>
                      <a:pt x="17" y="28"/>
                    </a:lnTo>
                    <a:lnTo>
                      <a:pt x="16" y="25"/>
                    </a:lnTo>
                    <a:lnTo>
                      <a:pt x="12" y="26"/>
                    </a:lnTo>
                    <a:lnTo>
                      <a:pt x="9" y="23"/>
                    </a:lnTo>
                    <a:lnTo>
                      <a:pt x="3" y="24"/>
                    </a:lnTo>
                    <a:lnTo>
                      <a:pt x="0" y="17"/>
                    </a:lnTo>
                    <a:lnTo>
                      <a:pt x="4" y="14"/>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80" name="Freeform 311">
                <a:extLst>
                  <a:ext uri="{FF2B5EF4-FFF2-40B4-BE49-F238E27FC236}">
                    <a16:creationId xmlns:a16="http://schemas.microsoft.com/office/drawing/2014/main" id="{E887B2C8-D7BB-405A-93DB-9EC586A96477}"/>
                  </a:ext>
                </a:extLst>
              </p:cNvPr>
              <p:cNvSpPr>
                <a:spLocks noChangeAspect="1"/>
              </p:cNvSpPr>
              <p:nvPr/>
            </p:nvSpPr>
            <p:spPr bwMode="auto">
              <a:xfrm>
                <a:off x="3406" y="720"/>
                <a:ext cx="19" cy="26"/>
              </a:xfrm>
              <a:custGeom>
                <a:avLst/>
                <a:gdLst>
                  <a:gd name="T0" fmla="*/ 19 w 19"/>
                  <a:gd name="T1" fmla="*/ 12 h 26"/>
                  <a:gd name="T2" fmla="*/ 18 w 19"/>
                  <a:gd name="T3" fmla="*/ 7 h 26"/>
                  <a:gd name="T4" fmla="*/ 14 w 19"/>
                  <a:gd name="T5" fmla="*/ 9 h 26"/>
                  <a:gd name="T6" fmla="*/ 10 w 19"/>
                  <a:gd name="T7" fmla="*/ 1 h 26"/>
                  <a:gd name="T8" fmla="*/ 7 w 19"/>
                  <a:gd name="T9" fmla="*/ 3 h 26"/>
                  <a:gd name="T10" fmla="*/ 3 w 19"/>
                  <a:gd name="T11" fmla="*/ 0 h 26"/>
                  <a:gd name="T12" fmla="*/ 0 w 19"/>
                  <a:gd name="T13" fmla="*/ 7 h 26"/>
                  <a:gd name="T14" fmla="*/ 1 w 19"/>
                  <a:gd name="T15" fmla="*/ 15 h 26"/>
                  <a:gd name="T16" fmla="*/ 6 w 19"/>
                  <a:gd name="T17" fmla="*/ 17 h 26"/>
                  <a:gd name="T18" fmla="*/ 6 w 19"/>
                  <a:gd name="T19" fmla="*/ 20 h 26"/>
                  <a:gd name="T20" fmla="*/ 6 w 19"/>
                  <a:gd name="T21" fmla="*/ 23 h 26"/>
                  <a:gd name="T22" fmla="*/ 12 w 19"/>
                  <a:gd name="T23" fmla="*/ 26 h 26"/>
                  <a:gd name="T24" fmla="*/ 16 w 19"/>
                  <a:gd name="T25" fmla="*/ 21 h 26"/>
                  <a:gd name="T26" fmla="*/ 12 w 19"/>
                  <a:gd name="T27" fmla="*/ 18 h 26"/>
                  <a:gd name="T28" fmla="*/ 13 w 19"/>
                  <a:gd name="T29" fmla="*/ 15 h 26"/>
                  <a:gd name="T30" fmla="*/ 16 w 19"/>
                  <a:gd name="T31" fmla="*/ 15 h 26"/>
                  <a:gd name="T32" fmla="*/ 19 w 19"/>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6"/>
                  <a:gd name="T53" fmla="*/ 19 w 19"/>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6">
                    <a:moveTo>
                      <a:pt x="19" y="12"/>
                    </a:moveTo>
                    <a:lnTo>
                      <a:pt x="18" y="7"/>
                    </a:lnTo>
                    <a:lnTo>
                      <a:pt x="14" y="9"/>
                    </a:lnTo>
                    <a:lnTo>
                      <a:pt x="10" y="1"/>
                    </a:lnTo>
                    <a:lnTo>
                      <a:pt x="7" y="3"/>
                    </a:lnTo>
                    <a:lnTo>
                      <a:pt x="3" y="0"/>
                    </a:lnTo>
                    <a:lnTo>
                      <a:pt x="0" y="7"/>
                    </a:lnTo>
                    <a:lnTo>
                      <a:pt x="1" y="15"/>
                    </a:lnTo>
                    <a:lnTo>
                      <a:pt x="6" y="17"/>
                    </a:lnTo>
                    <a:lnTo>
                      <a:pt x="6" y="20"/>
                    </a:lnTo>
                    <a:lnTo>
                      <a:pt x="6" y="23"/>
                    </a:lnTo>
                    <a:lnTo>
                      <a:pt x="12" y="26"/>
                    </a:lnTo>
                    <a:lnTo>
                      <a:pt x="16" y="21"/>
                    </a:lnTo>
                    <a:lnTo>
                      <a:pt x="12" y="18"/>
                    </a:lnTo>
                    <a:lnTo>
                      <a:pt x="13" y="15"/>
                    </a:lnTo>
                    <a:lnTo>
                      <a:pt x="16" y="15"/>
                    </a:lnTo>
                    <a:lnTo>
                      <a:pt x="19" y="12"/>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81" name="Freeform 312">
                <a:extLst>
                  <a:ext uri="{FF2B5EF4-FFF2-40B4-BE49-F238E27FC236}">
                    <a16:creationId xmlns:a16="http://schemas.microsoft.com/office/drawing/2014/main" id="{715407A1-A469-4C1E-B7A5-A993EE4958BE}"/>
                  </a:ext>
                </a:extLst>
              </p:cNvPr>
              <p:cNvSpPr>
                <a:spLocks noChangeAspect="1"/>
              </p:cNvSpPr>
              <p:nvPr/>
            </p:nvSpPr>
            <p:spPr bwMode="auto">
              <a:xfrm>
                <a:off x="3299" y="618"/>
                <a:ext cx="8" cy="24"/>
              </a:xfrm>
              <a:custGeom>
                <a:avLst/>
                <a:gdLst>
                  <a:gd name="T0" fmla="*/ 1 w 8"/>
                  <a:gd name="T1" fmla="*/ 0 h 24"/>
                  <a:gd name="T2" fmla="*/ 0 w 8"/>
                  <a:gd name="T3" fmla="*/ 5 h 24"/>
                  <a:gd name="T4" fmla="*/ 1 w 8"/>
                  <a:gd name="T5" fmla="*/ 24 h 24"/>
                  <a:gd name="T6" fmla="*/ 2 w 8"/>
                  <a:gd name="T7" fmla="*/ 22 h 24"/>
                  <a:gd name="T8" fmla="*/ 6 w 8"/>
                  <a:gd name="T9" fmla="*/ 24 h 24"/>
                  <a:gd name="T10" fmla="*/ 6 w 8"/>
                  <a:gd name="T11" fmla="*/ 17 h 24"/>
                  <a:gd name="T12" fmla="*/ 6 w 8"/>
                  <a:gd name="T13" fmla="*/ 9 h 24"/>
                  <a:gd name="T14" fmla="*/ 8 w 8"/>
                  <a:gd name="T15" fmla="*/ 7 h 24"/>
                  <a:gd name="T16" fmla="*/ 8 w 8"/>
                  <a:gd name="T17" fmla="*/ 4 h 24"/>
                  <a:gd name="T18" fmla="*/ 6 w 8"/>
                  <a:gd name="T19" fmla="*/ 3 h 24"/>
                  <a:gd name="T20" fmla="*/ 1 w 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4"/>
                  <a:gd name="T35" fmla="*/ 8 w 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4">
                    <a:moveTo>
                      <a:pt x="1" y="0"/>
                    </a:moveTo>
                    <a:lnTo>
                      <a:pt x="0" y="5"/>
                    </a:lnTo>
                    <a:lnTo>
                      <a:pt x="1" y="24"/>
                    </a:lnTo>
                    <a:lnTo>
                      <a:pt x="2" y="22"/>
                    </a:lnTo>
                    <a:lnTo>
                      <a:pt x="6" y="24"/>
                    </a:lnTo>
                    <a:lnTo>
                      <a:pt x="6" y="17"/>
                    </a:lnTo>
                    <a:lnTo>
                      <a:pt x="6" y="9"/>
                    </a:lnTo>
                    <a:lnTo>
                      <a:pt x="8" y="7"/>
                    </a:lnTo>
                    <a:lnTo>
                      <a:pt x="8" y="4"/>
                    </a:lnTo>
                    <a:lnTo>
                      <a:pt x="6" y="3"/>
                    </a:lnTo>
                    <a:lnTo>
                      <a:pt x="1"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82" name="Freeform 313">
                <a:extLst>
                  <a:ext uri="{FF2B5EF4-FFF2-40B4-BE49-F238E27FC236}">
                    <a16:creationId xmlns:a16="http://schemas.microsoft.com/office/drawing/2014/main" id="{DEC48A66-3491-49EB-952D-81B76D7023B4}"/>
                  </a:ext>
                </a:extLst>
              </p:cNvPr>
              <p:cNvSpPr>
                <a:spLocks noChangeAspect="1"/>
              </p:cNvSpPr>
              <p:nvPr/>
            </p:nvSpPr>
            <p:spPr bwMode="auto">
              <a:xfrm>
                <a:off x="3305" y="680"/>
                <a:ext cx="10" cy="22"/>
              </a:xfrm>
              <a:custGeom>
                <a:avLst/>
                <a:gdLst>
                  <a:gd name="T0" fmla="*/ 0 w 10"/>
                  <a:gd name="T1" fmla="*/ 0 h 22"/>
                  <a:gd name="T2" fmla="*/ 2 w 10"/>
                  <a:gd name="T3" fmla="*/ 11 h 22"/>
                  <a:gd name="T4" fmla="*/ 9 w 10"/>
                  <a:gd name="T5" fmla="*/ 22 h 22"/>
                  <a:gd name="T6" fmla="*/ 10 w 10"/>
                  <a:gd name="T7" fmla="*/ 21 h 22"/>
                  <a:gd name="T8" fmla="*/ 7 w 10"/>
                  <a:gd name="T9" fmla="*/ 11 h 22"/>
                  <a:gd name="T10" fmla="*/ 0 w 10"/>
                  <a:gd name="T11" fmla="*/ 0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0" y="0"/>
                    </a:moveTo>
                    <a:lnTo>
                      <a:pt x="2" y="11"/>
                    </a:lnTo>
                    <a:lnTo>
                      <a:pt x="9" y="22"/>
                    </a:lnTo>
                    <a:lnTo>
                      <a:pt x="10" y="21"/>
                    </a:lnTo>
                    <a:lnTo>
                      <a:pt x="7" y="11"/>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83" name="Freeform 314">
                <a:extLst>
                  <a:ext uri="{FF2B5EF4-FFF2-40B4-BE49-F238E27FC236}">
                    <a16:creationId xmlns:a16="http://schemas.microsoft.com/office/drawing/2014/main" id="{399091B5-93C8-4583-BD54-14913AC76B05}"/>
                  </a:ext>
                </a:extLst>
              </p:cNvPr>
              <p:cNvSpPr>
                <a:spLocks noChangeAspect="1"/>
              </p:cNvSpPr>
              <p:nvPr/>
            </p:nvSpPr>
            <p:spPr bwMode="auto">
              <a:xfrm>
                <a:off x="3320" y="699"/>
                <a:ext cx="12" cy="22"/>
              </a:xfrm>
              <a:custGeom>
                <a:avLst/>
                <a:gdLst>
                  <a:gd name="T0" fmla="*/ 0 w 12"/>
                  <a:gd name="T1" fmla="*/ 0 h 22"/>
                  <a:gd name="T2" fmla="*/ 0 w 12"/>
                  <a:gd name="T3" fmla="*/ 3 h 22"/>
                  <a:gd name="T4" fmla="*/ 2 w 12"/>
                  <a:gd name="T5" fmla="*/ 11 h 22"/>
                  <a:gd name="T6" fmla="*/ 6 w 12"/>
                  <a:gd name="T7" fmla="*/ 15 h 22"/>
                  <a:gd name="T8" fmla="*/ 7 w 12"/>
                  <a:gd name="T9" fmla="*/ 19 h 22"/>
                  <a:gd name="T10" fmla="*/ 12 w 12"/>
                  <a:gd name="T11" fmla="*/ 22 h 22"/>
                  <a:gd name="T12" fmla="*/ 12 w 12"/>
                  <a:gd name="T13" fmla="*/ 16 h 22"/>
                  <a:gd name="T14" fmla="*/ 9 w 12"/>
                  <a:gd name="T15" fmla="*/ 13 h 22"/>
                  <a:gd name="T16" fmla="*/ 4 w 12"/>
                  <a:gd name="T17" fmla="*/ 11 h 22"/>
                  <a:gd name="T18" fmla="*/ 3 w 12"/>
                  <a:gd name="T19" fmla="*/ 9 h 22"/>
                  <a:gd name="T20" fmla="*/ 3 w 12"/>
                  <a:gd name="T21" fmla="*/ 4 h 22"/>
                  <a:gd name="T22" fmla="*/ 0 w 1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2"/>
                  <a:gd name="T38" fmla="*/ 12 w 1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2">
                    <a:moveTo>
                      <a:pt x="0" y="0"/>
                    </a:moveTo>
                    <a:lnTo>
                      <a:pt x="0" y="3"/>
                    </a:lnTo>
                    <a:lnTo>
                      <a:pt x="2" y="11"/>
                    </a:lnTo>
                    <a:lnTo>
                      <a:pt x="6" y="15"/>
                    </a:lnTo>
                    <a:lnTo>
                      <a:pt x="7" y="19"/>
                    </a:lnTo>
                    <a:lnTo>
                      <a:pt x="12" y="22"/>
                    </a:lnTo>
                    <a:lnTo>
                      <a:pt x="12" y="16"/>
                    </a:lnTo>
                    <a:lnTo>
                      <a:pt x="9" y="13"/>
                    </a:lnTo>
                    <a:lnTo>
                      <a:pt x="4" y="11"/>
                    </a:lnTo>
                    <a:lnTo>
                      <a:pt x="3" y="9"/>
                    </a:lnTo>
                    <a:lnTo>
                      <a:pt x="3" y="4"/>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84" name="Freeform 315">
                <a:extLst>
                  <a:ext uri="{FF2B5EF4-FFF2-40B4-BE49-F238E27FC236}">
                    <a16:creationId xmlns:a16="http://schemas.microsoft.com/office/drawing/2014/main" id="{0A8E2451-F540-40EA-91BA-A4D580B79A86}"/>
                  </a:ext>
                </a:extLst>
              </p:cNvPr>
              <p:cNvSpPr>
                <a:spLocks noChangeAspect="1"/>
              </p:cNvSpPr>
              <p:nvPr/>
            </p:nvSpPr>
            <p:spPr bwMode="auto">
              <a:xfrm>
                <a:off x="3378" y="557"/>
                <a:ext cx="10" cy="21"/>
              </a:xfrm>
              <a:custGeom>
                <a:avLst/>
                <a:gdLst>
                  <a:gd name="T0" fmla="*/ 8 w 10"/>
                  <a:gd name="T1" fmla="*/ 0 h 21"/>
                  <a:gd name="T2" fmla="*/ 4 w 10"/>
                  <a:gd name="T3" fmla="*/ 0 h 21"/>
                  <a:gd name="T4" fmla="*/ 2 w 10"/>
                  <a:gd name="T5" fmla="*/ 3 h 21"/>
                  <a:gd name="T6" fmla="*/ 0 w 10"/>
                  <a:gd name="T7" fmla="*/ 4 h 21"/>
                  <a:gd name="T8" fmla="*/ 2 w 10"/>
                  <a:gd name="T9" fmla="*/ 19 h 21"/>
                  <a:gd name="T10" fmla="*/ 5 w 10"/>
                  <a:gd name="T11" fmla="*/ 21 h 21"/>
                  <a:gd name="T12" fmla="*/ 6 w 10"/>
                  <a:gd name="T13" fmla="*/ 19 h 21"/>
                  <a:gd name="T14" fmla="*/ 10 w 10"/>
                  <a:gd name="T15" fmla="*/ 15 h 21"/>
                  <a:gd name="T16" fmla="*/ 8 w 10"/>
                  <a:gd name="T17" fmla="*/ 11 h 21"/>
                  <a:gd name="T18" fmla="*/ 10 w 10"/>
                  <a:gd name="T19" fmla="*/ 4 h 21"/>
                  <a:gd name="T20" fmla="*/ 8 w 10"/>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21"/>
                  <a:gd name="T35" fmla="*/ 10 w 10"/>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21">
                    <a:moveTo>
                      <a:pt x="8" y="0"/>
                    </a:moveTo>
                    <a:lnTo>
                      <a:pt x="4" y="0"/>
                    </a:lnTo>
                    <a:lnTo>
                      <a:pt x="2" y="3"/>
                    </a:lnTo>
                    <a:lnTo>
                      <a:pt x="0" y="4"/>
                    </a:lnTo>
                    <a:lnTo>
                      <a:pt x="2" y="19"/>
                    </a:lnTo>
                    <a:lnTo>
                      <a:pt x="5" y="21"/>
                    </a:lnTo>
                    <a:lnTo>
                      <a:pt x="6" y="19"/>
                    </a:lnTo>
                    <a:lnTo>
                      <a:pt x="10" y="15"/>
                    </a:lnTo>
                    <a:lnTo>
                      <a:pt x="8" y="11"/>
                    </a:lnTo>
                    <a:lnTo>
                      <a:pt x="10" y="4"/>
                    </a:lnTo>
                    <a:lnTo>
                      <a:pt x="8"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85" name="Freeform 316">
                <a:extLst>
                  <a:ext uri="{FF2B5EF4-FFF2-40B4-BE49-F238E27FC236}">
                    <a16:creationId xmlns:a16="http://schemas.microsoft.com/office/drawing/2014/main" id="{3C1E78BA-1734-4B0B-A593-520B1A5CD08D}"/>
                  </a:ext>
                </a:extLst>
              </p:cNvPr>
              <p:cNvSpPr>
                <a:spLocks noChangeAspect="1"/>
              </p:cNvSpPr>
              <p:nvPr/>
            </p:nvSpPr>
            <p:spPr bwMode="auto">
              <a:xfrm>
                <a:off x="3400" y="420"/>
                <a:ext cx="19" cy="14"/>
              </a:xfrm>
              <a:custGeom>
                <a:avLst/>
                <a:gdLst>
                  <a:gd name="T0" fmla="*/ 17 w 19"/>
                  <a:gd name="T1" fmla="*/ 0 h 14"/>
                  <a:gd name="T2" fmla="*/ 8 w 19"/>
                  <a:gd name="T3" fmla="*/ 5 h 14"/>
                  <a:gd name="T4" fmla="*/ 5 w 19"/>
                  <a:gd name="T5" fmla="*/ 7 h 14"/>
                  <a:gd name="T6" fmla="*/ 0 w 19"/>
                  <a:gd name="T7" fmla="*/ 14 h 14"/>
                  <a:gd name="T8" fmla="*/ 9 w 19"/>
                  <a:gd name="T9" fmla="*/ 10 h 14"/>
                  <a:gd name="T10" fmla="*/ 19 w 19"/>
                  <a:gd name="T11" fmla="*/ 3 h 14"/>
                  <a:gd name="T12" fmla="*/ 17 w 19"/>
                  <a:gd name="T13" fmla="*/ 0 h 14"/>
                  <a:gd name="T14" fmla="*/ 0 60000 65536"/>
                  <a:gd name="T15" fmla="*/ 0 60000 65536"/>
                  <a:gd name="T16" fmla="*/ 0 60000 65536"/>
                  <a:gd name="T17" fmla="*/ 0 60000 65536"/>
                  <a:gd name="T18" fmla="*/ 0 60000 65536"/>
                  <a:gd name="T19" fmla="*/ 0 60000 65536"/>
                  <a:gd name="T20" fmla="*/ 0 60000 65536"/>
                  <a:gd name="T21" fmla="*/ 0 w 19"/>
                  <a:gd name="T22" fmla="*/ 0 h 14"/>
                  <a:gd name="T23" fmla="*/ 19 w 1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4">
                    <a:moveTo>
                      <a:pt x="17" y="0"/>
                    </a:moveTo>
                    <a:lnTo>
                      <a:pt x="8" y="5"/>
                    </a:lnTo>
                    <a:lnTo>
                      <a:pt x="5" y="7"/>
                    </a:lnTo>
                    <a:lnTo>
                      <a:pt x="0" y="14"/>
                    </a:lnTo>
                    <a:lnTo>
                      <a:pt x="9" y="10"/>
                    </a:lnTo>
                    <a:lnTo>
                      <a:pt x="19" y="3"/>
                    </a:lnTo>
                    <a:lnTo>
                      <a:pt x="17"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86" name="Freeform 317">
                <a:extLst>
                  <a:ext uri="{FF2B5EF4-FFF2-40B4-BE49-F238E27FC236}">
                    <a16:creationId xmlns:a16="http://schemas.microsoft.com/office/drawing/2014/main" id="{7C4C496A-8385-4A85-9F13-F27E0646F886}"/>
                  </a:ext>
                </a:extLst>
              </p:cNvPr>
              <p:cNvSpPr>
                <a:spLocks noChangeAspect="1"/>
              </p:cNvSpPr>
              <p:nvPr/>
            </p:nvSpPr>
            <p:spPr bwMode="auto">
              <a:xfrm>
                <a:off x="3417" y="481"/>
                <a:ext cx="18" cy="11"/>
              </a:xfrm>
              <a:custGeom>
                <a:avLst/>
                <a:gdLst>
                  <a:gd name="T0" fmla="*/ 13 w 18"/>
                  <a:gd name="T1" fmla="*/ 10 h 11"/>
                  <a:gd name="T2" fmla="*/ 18 w 18"/>
                  <a:gd name="T3" fmla="*/ 0 h 11"/>
                  <a:gd name="T4" fmla="*/ 13 w 18"/>
                  <a:gd name="T5" fmla="*/ 1 h 11"/>
                  <a:gd name="T6" fmla="*/ 12 w 18"/>
                  <a:gd name="T7" fmla="*/ 4 h 11"/>
                  <a:gd name="T8" fmla="*/ 0 w 18"/>
                  <a:gd name="T9" fmla="*/ 11 h 11"/>
                  <a:gd name="T10" fmla="*/ 13 w 18"/>
                  <a:gd name="T11" fmla="*/ 10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13" y="10"/>
                    </a:moveTo>
                    <a:lnTo>
                      <a:pt x="18" y="0"/>
                    </a:lnTo>
                    <a:lnTo>
                      <a:pt x="13" y="1"/>
                    </a:lnTo>
                    <a:lnTo>
                      <a:pt x="12" y="4"/>
                    </a:lnTo>
                    <a:lnTo>
                      <a:pt x="0" y="11"/>
                    </a:lnTo>
                    <a:lnTo>
                      <a:pt x="13" y="1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87" name="Freeform 318">
                <a:extLst>
                  <a:ext uri="{FF2B5EF4-FFF2-40B4-BE49-F238E27FC236}">
                    <a16:creationId xmlns:a16="http://schemas.microsoft.com/office/drawing/2014/main" id="{8E39E27B-6342-40C5-AA6B-BABE41F30FF8}"/>
                  </a:ext>
                </a:extLst>
              </p:cNvPr>
              <p:cNvSpPr>
                <a:spLocks noChangeAspect="1"/>
              </p:cNvSpPr>
              <p:nvPr/>
            </p:nvSpPr>
            <p:spPr bwMode="auto">
              <a:xfrm>
                <a:off x="3320" y="588"/>
                <a:ext cx="9" cy="16"/>
              </a:xfrm>
              <a:custGeom>
                <a:avLst/>
                <a:gdLst>
                  <a:gd name="T0" fmla="*/ 7 w 9"/>
                  <a:gd name="T1" fmla="*/ 0 h 16"/>
                  <a:gd name="T2" fmla="*/ 4 w 9"/>
                  <a:gd name="T3" fmla="*/ 1 h 16"/>
                  <a:gd name="T4" fmla="*/ 2 w 9"/>
                  <a:gd name="T5" fmla="*/ 2 h 16"/>
                  <a:gd name="T6" fmla="*/ 0 w 9"/>
                  <a:gd name="T7" fmla="*/ 7 h 16"/>
                  <a:gd name="T8" fmla="*/ 1 w 9"/>
                  <a:gd name="T9" fmla="*/ 14 h 16"/>
                  <a:gd name="T10" fmla="*/ 2 w 9"/>
                  <a:gd name="T11" fmla="*/ 16 h 16"/>
                  <a:gd name="T12" fmla="*/ 7 w 9"/>
                  <a:gd name="T13" fmla="*/ 16 h 16"/>
                  <a:gd name="T14" fmla="*/ 9 w 9"/>
                  <a:gd name="T15" fmla="*/ 12 h 16"/>
                  <a:gd name="T16" fmla="*/ 9 w 9"/>
                  <a:gd name="T17" fmla="*/ 1 h 16"/>
                  <a:gd name="T18" fmla="*/ 7 w 9"/>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6"/>
                  <a:gd name="T32" fmla="*/ 9 w 9"/>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6">
                    <a:moveTo>
                      <a:pt x="7" y="0"/>
                    </a:moveTo>
                    <a:lnTo>
                      <a:pt x="4" y="1"/>
                    </a:lnTo>
                    <a:lnTo>
                      <a:pt x="2" y="2"/>
                    </a:lnTo>
                    <a:lnTo>
                      <a:pt x="0" y="7"/>
                    </a:lnTo>
                    <a:lnTo>
                      <a:pt x="1" y="14"/>
                    </a:lnTo>
                    <a:lnTo>
                      <a:pt x="2" y="16"/>
                    </a:lnTo>
                    <a:lnTo>
                      <a:pt x="7" y="16"/>
                    </a:lnTo>
                    <a:lnTo>
                      <a:pt x="9" y="12"/>
                    </a:lnTo>
                    <a:lnTo>
                      <a:pt x="9" y="1"/>
                    </a:lnTo>
                    <a:lnTo>
                      <a:pt x="7"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88" name="Freeform 319">
                <a:extLst>
                  <a:ext uri="{FF2B5EF4-FFF2-40B4-BE49-F238E27FC236}">
                    <a16:creationId xmlns:a16="http://schemas.microsoft.com/office/drawing/2014/main" id="{7B4C7840-27B8-4A98-A8E5-46404A6AAB8E}"/>
                  </a:ext>
                </a:extLst>
              </p:cNvPr>
              <p:cNvSpPr>
                <a:spLocks noChangeAspect="1"/>
              </p:cNvSpPr>
              <p:nvPr/>
            </p:nvSpPr>
            <p:spPr bwMode="auto">
              <a:xfrm>
                <a:off x="3339" y="706"/>
                <a:ext cx="16" cy="6"/>
              </a:xfrm>
              <a:custGeom>
                <a:avLst/>
                <a:gdLst>
                  <a:gd name="T0" fmla="*/ 16 w 16"/>
                  <a:gd name="T1" fmla="*/ 0 h 6"/>
                  <a:gd name="T2" fmla="*/ 12 w 16"/>
                  <a:gd name="T3" fmla="*/ 2 h 6"/>
                  <a:gd name="T4" fmla="*/ 2 w 16"/>
                  <a:gd name="T5" fmla="*/ 1 h 6"/>
                  <a:gd name="T6" fmla="*/ 0 w 16"/>
                  <a:gd name="T7" fmla="*/ 2 h 6"/>
                  <a:gd name="T8" fmla="*/ 7 w 16"/>
                  <a:gd name="T9" fmla="*/ 6 h 6"/>
                  <a:gd name="T10" fmla="*/ 16 w 16"/>
                  <a:gd name="T11" fmla="*/ 2 h 6"/>
                  <a:gd name="T12" fmla="*/ 16 w 16"/>
                  <a:gd name="T13" fmla="*/ 0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16" y="0"/>
                    </a:moveTo>
                    <a:lnTo>
                      <a:pt x="12" y="2"/>
                    </a:lnTo>
                    <a:lnTo>
                      <a:pt x="2" y="1"/>
                    </a:lnTo>
                    <a:lnTo>
                      <a:pt x="0" y="2"/>
                    </a:lnTo>
                    <a:lnTo>
                      <a:pt x="7" y="6"/>
                    </a:lnTo>
                    <a:lnTo>
                      <a:pt x="16" y="2"/>
                    </a:lnTo>
                    <a:lnTo>
                      <a:pt x="1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89" name="Freeform 320">
                <a:extLst>
                  <a:ext uri="{FF2B5EF4-FFF2-40B4-BE49-F238E27FC236}">
                    <a16:creationId xmlns:a16="http://schemas.microsoft.com/office/drawing/2014/main" id="{331F351E-A603-4EA0-84A7-28654BE2F889}"/>
                  </a:ext>
                </a:extLst>
              </p:cNvPr>
              <p:cNvSpPr>
                <a:spLocks noChangeAspect="1"/>
              </p:cNvSpPr>
              <p:nvPr/>
            </p:nvSpPr>
            <p:spPr bwMode="auto">
              <a:xfrm>
                <a:off x="3363" y="752"/>
                <a:ext cx="11" cy="14"/>
              </a:xfrm>
              <a:custGeom>
                <a:avLst/>
                <a:gdLst>
                  <a:gd name="T0" fmla="*/ 4 w 11"/>
                  <a:gd name="T1" fmla="*/ 0 h 14"/>
                  <a:gd name="T2" fmla="*/ 2 w 11"/>
                  <a:gd name="T3" fmla="*/ 0 h 14"/>
                  <a:gd name="T4" fmla="*/ 0 w 11"/>
                  <a:gd name="T5" fmla="*/ 2 h 14"/>
                  <a:gd name="T6" fmla="*/ 5 w 11"/>
                  <a:gd name="T7" fmla="*/ 6 h 14"/>
                  <a:gd name="T8" fmla="*/ 6 w 11"/>
                  <a:gd name="T9" fmla="*/ 12 h 14"/>
                  <a:gd name="T10" fmla="*/ 9 w 11"/>
                  <a:gd name="T11" fmla="*/ 14 h 14"/>
                  <a:gd name="T12" fmla="*/ 11 w 11"/>
                  <a:gd name="T13" fmla="*/ 7 h 14"/>
                  <a:gd name="T14" fmla="*/ 10 w 11"/>
                  <a:gd name="T15" fmla="*/ 5 h 14"/>
                  <a:gd name="T16" fmla="*/ 9 w 11"/>
                  <a:gd name="T17" fmla="*/ 2 h 14"/>
                  <a:gd name="T18" fmla="*/ 4 w 11"/>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4"/>
                  <a:gd name="T32" fmla="*/ 11 w 11"/>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4">
                    <a:moveTo>
                      <a:pt x="4" y="0"/>
                    </a:moveTo>
                    <a:lnTo>
                      <a:pt x="2" y="0"/>
                    </a:lnTo>
                    <a:lnTo>
                      <a:pt x="0" y="2"/>
                    </a:lnTo>
                    <a:lnTo>
                      <a:pt x="5" y="6"/>
                    </a:lnTo>
                    <a:lnTo>
                      <a:pt x="6" y="12"/>
                    </a:lnTo>
                    <a:lnTo>
                      <a:pt x="9" y="14"/>
                    </a:lnTo>
                    <a:lnTo>
                      <a:pt x="11" y="7"/>
                    </a:lnTo>
                    <a:lnTo>
                      <a:pt x="10" y="5"/>
                    </a:lnTo>
                    <a:lnTo>
                      <a:pt x="9" y="2"/>
                    </a:lnTo>
                    <a:lnTo>
                      <a:pt x="4"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90" name="Freeform 321">
                <a:extLst>
                  <a:ext uri="{FF2B5EF4-FFF2-40B4-BE49-F238E27FC236}">
                    <a16:creationId xmlns:a16="http://schemas.microsoft.com/office/drawing/2014/main" id="{1348A00B-21B6-4445-9036-CC29771494CC}"/>
                  </a:ext>
                </a:extLst>
              </p:cNvPr>
              <p:cNvSpPr>
                <a:spLocks noChangeAspect="1"/>
              </p:cNvSpPr>
              <p:nvPr/>
            </p:nvSpPr>
            <p:spPr bwMode="auto">
              <a:xfrm>
                <a:off x="3339" y="478"/>
                <a:ext cx="16" cy="15"/>
              </a:xfrm>
              <a:custGeom>
                <a:avLst/>
                <a:gdLst>
                  <a:gd name="T0" fmla="*/ 6 w 16"/>
                  <a:gd name="T1" fmla="*/ 0 h 15"/>
                  <a:gd name="T2" fmla="*/ 0 w 16"/>
                  <a:gd name="T3" fmla="*/ 7 h 15"/>
                  <a:gd name="T4" fmla="*/ 1 w 16"/>
                  <a:gd name="T5" fmla="*/ 10 h 15"/>
                  <a:gd name="T6" fmla="*/ 2 w 16"/>
                  <a:gd name="T7" fmla="*/ 9 h 15"/>
                  <a:gd name="T8" fmla="*/ 5 w 16"/>
                  <a:gd name="T9" fmla="*/ 10 h 15"/>
                  <a:gd name="T10" fmla="*/ 5 w 16"/>
                  <a:gd name="T11" fmla="*/ 15 h 15"/>
                  <a:gd name="T12" fmla="*/ 12 w 16"/>
                  <a:gd name="T13" fmla="*/ 11 h 15"/>
                  <a:gd name="T14" fmla="*/ 16 w 16"/>
                  <a:gd name="T15" fmla="*/ 8 h 15"/>
                  <a:gd name="T16" fmla="*/ 12 w 16"/>
                  <a:gd name="T17" fmla="*/ 9 h 15"/>
                  <a:gd name="T18" fmla="*/ 12 w 16"/>
                  <a:gd name="T19" fmla="*/ 5 h 15"/>
                  <a:gd name="T20" fmla="*/ 10 w 16"/>
                  <a:gd name="T21" fmla="*/ 8 h 15"/>
                  <a:gd name="T22" fmla="*/ 7 w 16"/>
                  <a:gd name="T23" fmla="*/ 7 h 15"/>
                  <a:gd name="T24" fmla="*/ 9 w 16"/>
                  <a:gd name="T25" fmla="*/ 3 h 15"/>
                  <a:gd name="T26" fmla="*/ 6 w 16"/>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5"/>
                  <a:gd name="T44" fmla="*/ 16 w 16"/>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5">
                    <a:moveTo>
                      <a:pt x="6" y="0"/>
                    </a:moveTo>
                    <a:lnTo>
                      <a:pt x="0" y="7"/>
                    </a:lnTo>
                    <a:lnTo>
                      <a:pt x="1" y="10"/>
                    </a:lnTo>
                    <a:lnTo>
                      <a:pt x="2" y="9"/>
                    </a:lnTo>
                    <a:lnTo>
                      <a:pt x="5" y="10"/>
                    </a:lnTo>
                    <a:lnTo>
                      <a:pt x="5" y="15"/>
                    </a:lnTo>
                    <a:lnTo>
                      <a:pt x="12" y="11"/>
                    </a:lnTo>
                    <a:lnTo>
                      <a:pt x="16" y="8"/>
                    </a:lnTo>
                    <a:lnTo>
                      <a:pt x="12" y="9"/>
                    </a:lnTo>
                    <a:lnTo>
                      <a:pt x="12" y="5"/>
                    </a:lnTo>
                    <a:lnTo>
                      <a:pt x="10" y="8"/>
                    </a:lnTo>
                    <a:lnTo>
                      <a:pt x="7" y="7"/>
                    </a:lnTo>
                    <a:lnTo>
                      <a:pt x="9" y="3"/>
                    </a:lnTo>
                    <a:lnTo>
                      <a:pt x="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91" name="Freeform 322">
                <a:extLst>
                  <a:ext uri="{FF2B5EF4-FFF2-40B4-BE49-F238E27FC236}">
                    <a16:creationId xmlns:a16="http://schemas.microsoft.com/office/drawing/2014/main" id="{1A9CE2A1-FA71-4AF7-9F37-CC484909E7D5}"/>
                  </a:ext>
                </a:extLst>
              </p:cNvPr>
              <p:cNvSpPr>
                <a:spLocks noChangeAspect="1"/>
              </p:cNvSpPr>
              <p:nvPr/>
            </p:nvSpPr>
            <p:spPr bwMode="auto">
              <a:xfrm>
                <a:off x="3300" y="557"/>
                <a:ext cx="7" cy="15"/>
              </a:xfrm>
              <a:custGeom>
                <a:avLst/>
                <a:gdLst>
                  <a:gd name="T0" fmla="*/ 4 w 7"/>
                  <a:gd name="T1" fmla="*/ 0 h 15"/>
                  <a:gd name="T2" fmla="*/ 7 w 7"/>
                  <a:gd name="T3" fmla="*/ 0 h 15"/>
                  <a:gd name="T4" fmla="*/ 5 w 7"/>
                  <a:gd name="T5" fmla="*/ 13 h 15"/>
                  <a:gd name="T6" fmla="*/ 1 w 7"/>
                  <a:gd name="T7" fmla="*/ 15 h 15"/>
                  <a:gd name="T8" fmla="*/ 0 w 7"/>
                  <a:gd name="T9" fmla="*/ 9 h 15"/>
                  <a:gd name="T10" fmla="*/ 4 w 7"/>
                  <a:gd name="T11" fmla="*/ 0 h 15"/>
                  <a:gd name="T12" fmla="*/ 0 60000 65536"/>
                  <a:gd name="T13" fmla="*/ 0 60000 65536"/>
                  <a:gd name="T14" fmla="*/ 0 60000 65536"/>
                  <a:gd name="T15" fmla="*/ 0 60000 65536"/>
                  <a:gd name="T16" fmla="*/ 0 60000 65536"/>
                  <a:gd name="T17" fmla="*/ 0 60000 65536"/>
                  <a:gd name="T18" fmla="*/ 0 w 7"/>
                  <a:gd name="T19" fmla="*/ 0 h 15"/>
                  <a:gd name="T20" fmla="*/ 7 w 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7" h="15">
                    <a:moveTo>
                      <a:pt x="4" y="0"/>
                    </a:moveTo>
                    <a:lnTo>
                      <a:pt x="7" y="0"/>
                    </a:lnTo>
                    <a:lnTo>
                      <a:pt x="5" y="13"/>
                    </a:lnTo>
                    <a:lnTo>
                      <a:pt x="1" y="15"/>
                    </a:lnTo>
                    <a:lnTo>
                      <a:pt x="0" y="9"/>
                    </a:lnTo>
                    <a:lnTo>
                      <a:pt x="4"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92" name="Freeform 323">
                <a:extLst>
                  <a:ext uri="{FF2B5EF4-FFF2-40B4-BE49-F238E27FC236}">
                    <a16:creationId xmlns:a16="http://schemas.microsoft.com/office/drawing/2014/main" id="{A6A495F7-E665-4CEC-829A-4E0453D4A976}"/>
                  </a:ext>
                </a:extLst>
              </p:cNvPr>
              <p:cNvSpPr>
                <a:spLocks noChangeAspect="1"/>
              </p:cNvSpPr>
              <p:nvPr/>
            </p:nvSpPr>
            <p:spPr bwMode="auto">
              <a:xfrm>
                <a:off x="3339" y="546"/>
                <a:ext cx="7" cy="14"/>
              </a:xfrm>
              <a:custGeom>
                <a:avLst/>
                <a:gdLst>
                  <a:gd name="T0" fmla="*/ 6 w 7"/>
                  <a:gd name="T1" fmla="*/ 0 h 14"/>
                  <a:gd name="T2" fmla="*/ 5 w 7"/>
                  <a:gd name="T3" fmla="*/ 0 h 14"/>
                  <a:gd name="T4" fmla="*/ 2 w 7"/>
                  <a:gd name="T5" fmla="*/ 4 h 14"/>
                  <a:gd name="T6" fmla="*/ 1 w 7"/>
                  <a:gd name="T7" fmla="*/ 5 h 14"/>
                  <a:gd name="T8" fmla="*/ 0 w 7"/>
                  <a:gd name="T9" fmla="*/ 7 h 14"/>
                  <a:gd name="T10" fmla="*/ 0 w 7"/>
                  <a:gd name="T11" fmla="*/ 10 h 14"/>
                  <a:gd name="T12" fmla="*/ 2 w 7"/>
                  <a:gd name="T13" fmla="*/ 13 h 14"/>
                  <a:gd name="T14" fmla="*/ 4 w 7"/>
                  <a:gd name="T15" fmla="*/ 14 h 14"/>
                  <a:gd name="T16" fmla="*/ 5 w 7"/>
                  <a:gd name="T17" fmla="*/ 13 h 14"/>
                  <a:gd name="T18" fmla="*/ 6 w 7"/>
                  <a:gd name="T19" fmla="*/ 11 h 14"/>
                  <a:gd name="T20" fmla="*/ 6 w 7"/>
                  <a:gd name="T21" fmla="*/ 5 h 14"/>
                  <a:gd name="T22" fmla="*/ 7 w 7"/>
                  <a:gd name="T23" fmla="*/ 3 h 14"/>
                  <a:gd name="T24" fmla="*/ 6 w 7"/>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4"/>
                  <a:gd name="T41" fmla="*/ 7 w 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4">
                    <a:moveTo>
                      <a:pt x="6" y="0"/>
                    </a:moveTo>
                    <a:lnTo>
                      <a:pt x="5" y="0"/>
                    </a:lnTo>
                    <a:lnTo>
                      <a:pt x="2" y="4"/>
                    </a:lnTo>
                    <a:lnTo>
                      <a:pt x="1" y="5"/>
                    </a:lnTo>
                    <a:lnTo>
                      <a:pt x="0" y="7"/>
                    </a:lnTo>
                    <a:lnTo>
                      <a:pt x="0" y="10"/>
                    </a:lnTo>
                    <a:lnTo>
                      <a:pt x="2" y="13"/>
                    </a:lnTo>
                    <a:lnTo>
                      <a:pt x="4" y="14"/>
                    </a:lnTo>
                    <a:lnTo>
                      <a:pt x="5" y="13"/>
                    </a:lnTo>
                    <a:lnTo>
                      <a:pt x="6" y="11"/>
                    </a:lnTo>
                    <a:lnTo>
                      <a:pt x="6" y="5"/>
                    </a:lnTo>
                    <a:lnTo>
                      <a:pt x="7" y="3"/>
                    </a:lnTo>
                    <a:lnTo>
                      <a:pt x="6"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93" name="Freeform 324">
                <a:extLst>
                  <a:ext uri="{FF2B5EF4-FFF2-40B4-BE49-F238E27FC236}">
                    <a16:creationId xmlns:a16="http://schemas.microsoft.com/office/drawing/2014/main" id="{6474E9CD-57DA-478F-B8B6-6AFB8C4F637D}"/>
                  </a:ext>
                </a:extLst>
              </p:cNvPr>
              <p:cNvSpPr>
                <a:spLocks noChangeAspect="1"/>
              </p:cNvSpPr>
              <p:nvPr/>
            </p:nvSpPr>
            <p:spPr bwMode="auto">
              <a:xfrm>
                <a:off x="3352" y="686"/>
                <a:ext cx="11" cy="10"/>
              </a:xfrm>
              <a:custGeom>
                <a:avLst/>
                <a:gdLst>
                  <a:gd name="T0" fmla="*/ 2 w 11"/>
                  <a:gd name="T1" fmla="*/ 0 h 10"/>
                  <a:gd name="T2" fmla="*/ 4 w 11"/>
                  <a:gd name="T3" fmla="*/ 6 h 10"/>
                  <a:gd name="T4" fmla="*/ 2 w 11"/>
                  <a:gd name="T5" fmla="*/ 7 h 10"/>
                  <a:gd name="T6" fmla="*/ 0 w 11"/>
                  <a:gd name="T7" fmla="*/ 7 h 10"/>
                  <a:gd name="T8" fmla="*/ 3 w 11"/>
                  <a:gd name="T9" fmla="*/ 9 h 10"/>
                  <a:gd name="T10" fmla="*/ 6 w 11"/>
                  <a:gd name="T11" fmla="*/ 9 h 10"/>
                  <a:gd name="T12" fmla="*/ 9 w 11"/>
                  <a:gd name="T13" fmla="*/ 10 h 10"/>
                  <a:gd name="T14" fmla="*/ 10 w 11"/>
                  <a:gd name="T15" fmla="*/ 9 h 10"/>
                  <a:gd name="T16" fmla="*/ 11 w 11"/>
                  <a:gd name="T17" fmla="*/ 7 h 10"/>
                  <a:gd name="T18" fmla="*/ 10 w 11"/>
                  <a:gd name="T19" fmla="*/ 5 h 10"/>
                  <a:gd name="T20" fmla="*/ 9 w 11"/>
                  <a:gd name="T21" fmla="*/ 4 h 10"/>
                  <a:gd name="T22" fmla="*/ 6 w 11"/>
                  <a:gd name="T23" fmla="*/ 3 h 10"/>
                  <a:gd name="T24" fmla="*/ 4 w 11"/>
                  <a:gd name="T25" fmla="*/ 1 h 10"/>
                  <a:gd name="T26" fmla="*/ 2 w 11"/>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
                  <a:gd name="T44" fmla="*/ 11 w 11"/>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
                    <a:moveTo>
                      <a:pt x="2" y="0"/>
                    </a:moveTo>
                    <a:lnTo>
                      <a:pt x="4" y="6"/>
                    </a:lnTo>
                    <a:lnTo>
                      <a:pt x="2" y="7"/>
                    </a:lnTo>
                    <a:lnTo>
                      <a:pt x="0" y="7"/>
                    </a:lnTo>
                    <a:lnTo>
                      <a:pt x="3" y="9"/>
                    </a:lnTo>
                    <a:lnTo>
                      <a:pt x="6" y="9"/>
                    </a:lnTo>
                    <a:lnTo>
                      <a:pt x="9" y="10"/>
                    </a:lnTo>
                    <a:lnTo>
                      <a:pt x="10" y="9"/>
                    </a:lnTo>
                    <a:lnTo>
                      <a:pt x="11" y="7"/>
                    </a:lnTo>
                    <a:lnTo>
                      <a:pt x="10" y="5"/>
                    </a:lnTo>
                    <a:lnTo>
                      <a:pt x="9" y="4"/>
                    </a:lnTo>
                    <a:lnTo>
                      <a:pt x="6" y="3"/>
                    </a:lnTo>
                    <a:lnTo>
                      <a:pt x="4" y="1"/>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94" name="Freeform 325">
                <a:extLst>
                  <a:ext uri="{FF2B5EF4-FFF2-40B4-BE49-F238E27FC236}">
                    <a16:creationId xmlns:a16="http://schemas.microsoft.com/office/drawing/2014/main" id="{65F79998-81B7-4AFD-9D27-75C701788387}"/>
                  </a:ext>
                </a:extLst>
              </p:cNvPr>
              <p:cNvSpPr>
                <a:spLocks noChangeAspect="1"/>
              </p:cNvSpPr>
              <p:nvPr/>
            </p:nvSpPr>
            <p:spPr bwMode="auto">
              <a:xfrm>
                <a:off x="3397" y="628"/>
                <a:ext cx="5" cy="10"/>
              </a:xfrm>
              <a:custGeom>
                <a:avLst/>
                <a:gdLst>
                  <a:gd name="T0" fmla="*/ 5 w 5"/>
                  <a:gd name="T1" fmla="*/ 10 h 10"/>
                  <a:gd name="T2" fmla="*/ 3 w 5"/>
                  <a:gd name="T3" fmla="*/ 0 h 10"/>
                  <a:gd name="T4" fmla="*/ 0 w 5"/>
                  <a:gd name="T5" fmla="*/ 7 h 10"/>
                  <a:gd name="T6" fmla="*/ 5 w 5"/>
                  <a:gd name="T7" fmla="*/ 10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5" y="10"/>
                    </a:moveTo>
                    <a:lnTo>
                      <a:pt x="3" y="0"/>
                    </a:lnTo>
                    <a:lnTo>
                      <a:pt x="0" y="7"/>
                    </a:lnTo>
                    <a:lnTo>
                      <a:pt x="5" y="1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95" name="Freeform 326">
                <a:extLst>
                  <a:ext uri="{FF2B5EF4-FFF2-40B4-BE49-F238E27FC236}">
                    <a16:creationId xmlns:a16="http://schemas.microsoft.com/office/drawing/2014/main" id="{F80E5474-CB3E-4296-945B-7A395FF09069}"/>
                  </a:ext>
                </a:extLst>
              </p:cNvPr>
              <p:cNvSpPr>
                <a:spLocks noChangeAspect="1"/>
              </p:cNvSpPr>
              <p:nvPr/>
            </p:nvSpPr>
            <p:spPr bwMode="auto">
              <a:xfrm>
                <a:off x="3411" y="801"/>
                <a:ext cx="9" cy="7"/>
              </a:xfrm>
              <a:custGeom>
                <a:avLst/>
                <a:gdLst>
                  <a:gd name="T0" fmla="*/ 1 w 9"/>
                  <a:gd name="T1" fmla="*/ 0 h 7"/>
                  <a:gd name="T2" fmla="*/ 0 w 9"/>
                  <a:gd name="T3" fmla="*/ 2 h 7"/>
                  <a:gd name="T4" fmla="*/ 1 w 9"/>
                  <a:gd name="T5" fmla="*/ 3 h 7"/>
                  <a:gd name="T6" fmla="*/ 9 w 9"/>
                  <a:gd name="T7" fmla="*/ 7 h 7"/>
                  <a:gd name="T8" fmla="*/ 1 w 9"/>
                  <a:gd name="T9" fmla="*/ 0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1" y="0"/>
                    </a:moveTo>
                    <a:lnTo>
                      <a:pt x="0" y="2"/>
                    </a:lnTo>
                    <a:lnTo>
                      <a:pt x="1" y="3"/>
                    </a:lnTo>
                    <a:lnTo>
                      <a:pt x="9" y="7"/>
                    </a:lnTo>
                    <a:lnTo>
                      <a:pt x="1"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96" name="Freeform 327">
                <a:extLst>
                  <a:ext uri="{FF2B5EF4-FFF2-40B4-BE49-F238E27FC236}">
                    <a16:creationId xmlns:a16="http://schemas.microsoft.com/office/drawing/2014/main" id="{F2B75B76-8DDF-4806-9D6A-C8BFE1668311}"/>
                  </a:ext>
                </a:extLst>
              </p:cNvPr>
              <p:cNvSpPr>
                <a:spLocks noChangeAspect="1"/>
              </p:cNvSpPr>
              <p:nvPr/>
            </p:nvSpPr>
            <p:spPr bwMode="auto">
              <a:xfrm>
                <a:off x="3414" y="786"/>
                <a:ext cx="10" cy="9"/>
              </a:xfrm>
              <a:custGeom>
                <a:avLst/>
                <a:gdLst>
                  <a:gd name="T0" fmla="*/ 3 w 10"/>
                  <a:gd name="T1" fmla="*/ 0 h 9"/>
                  <a:gd name="T2" fmla="*/ 0 w 10"/>
                  <a:gd name="T3" fmla="*/ 2 h 9"/>
                  <a:gd name="T4" fmla="*/ 5 w 10"/>
                  <a:gd name="T5" fmla="*/ 8 h 9"/>
                  <a:gd name="T6" fmla="*/ 9 w 10"/>
                  <a:gd name="T7" fmla="*/ 9 h 9"/>
                  <a:gd name="T8" fmla="*/ 10 w 10"/>
                  <a:gd name="T9" fmla="*/ 7 h 9"/>
                  <a:gd name="T10" fmla="*/ 8 w 10"/>
                  <a:gd name="T11" fmla="*/ 6 h 9"/>
                  <a:gd name="T12" fmla="*/ 8 w 10"/>
                  <a:gd name="T13" fmla="*/ 3 h 9"/>
                  <a:gd name="T14" fmla="*/ 3 w 10"/>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9"/>
                  <a:gd name="T26" fmla="*/ 10 w 10"/>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9">
                    <a:moveTo>
                      <a:pt x="3" y="0"/>
                    </a:moveTo>
                    <a:lnTo>
                      <a:pt x="0" y="2"/>
                    </a:lnTo>
                    <a:lnTo>
                      <a:pt x="5" y="8"/>
                    </a:lnTo>
                    <a:lnTo>
                      <a:pt x="9" y="9"/>
                    </a:lnTo>
                    <a:lnTo>
                      <a:pt x="10" y="7"/>
                    </a:lnTo>
                    <a:lnTo>
                      <a:pt x="8" y="6"/>
                    </a:lnTo>
                    <a:lnTo>
                      <a:pt x="8" y="3"/>
                    </a:lnTo>
                    <a:lnTo>
                      <a:pt x="3"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97" name="Freeform 328">
                <a:extLst>
                  <a:ext uri="{FF2B5EF4-FFF2-40B4-BE49-F238E27FC236}">
                    <a16:creationId xmlns:a16="http://schemas.microsoft.com/office/drawing/2014/main" id="{042E705B-9448-4AF4-95A9-842FC11404EE}"/>
                  </a:ext>
                </a:extLst>
              </p:cNvPr>
              <p:cNvSpPr>
                <a:spLocks noChangeAspect="1"/>
              </p:cNvSpPr>
              <p:nvPr/>
            </p:nvSpPr>
            <p:spPr bwMode="auto">
              <a:xfrm>
                <a:off x="3360" y="648"/>
                <a:ext cx="8" cy="10"/>
              </a:xfrm>
              <a:custGeom>
                <a:avLst/>
                <a:gdLst>
                  <a:gd name="T0" fmla="*/ 2 w 8"/>
                  <a:gd name="T1" fmla="*/ 0 h 10"/>
                  <a:gd name="T2" fmla="*/ 0 w 8"/>
                  <a:gd name="T3" fmla="*/ 2 h 10"/>
                  <a:gd name="T4" fmla="*/ 0 w 8"/>
                  <a:gd name="T5" fmla="*/ 7 h 10"/>
                  <a:gd name="T6" fmla="*/ 5 w 8"/>
                  <a:gd name="T7" fmla="*/ 10 h 10"/>
                  <a:gd name="T8" fmla="*/ 8 w 8"/>
                  <a:gd name="T9" fmla="*/ 5 h 10"/>
                  <a:gd name="T10" fmla="*/ 2 w 8"/>
                  <a:gd name="T11" fmla="*/ 0 h 10"/>
                  <a:gd name="T12" fmla="*/ 0 60000 65536"/>
                  <a:gd name="T13" fmla="*/ 0 60000 65536"/>
                  <a:gd name="T14" fmla="*/ 0 60000 65536"/>
                  <a:gd name="T15" fmla="*/ 0 60000 65536"/>
                  <a:gd name="T16" fmla="*/ 0 60000 65536"/>
                  <a:gd name="T17" fmla="*/ 0 60000 65536"/>
                  <a:gd name="T18" fmla="*/ 0 w 8"/>
                  <a:gd name="T19" fmla="*/ 0 h 10"/>
                  <a:gd name="T20" fmla="*/ 8 w 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8" h="10">
                    <a:moveTo>
                      <a:pt x="2" y="0"/>
                    </a:moveTo>
                    <a:lnTo>
                      <a:pt x="0" y="2"/>
                    </a:lnTo>
                    <a:lnTo>
                      <a:pt x="0" y="7"/>
                    </a:lnTo>
                    <a:lnTo>
                      <a:pt x="5" y="10"/>
                    </a:lnTo>
                    <a:lnTo>
                      <a:pt x="8" y="5"/>
                    </a:lnTo>
                    <a:lnTo>
                      <a:pt x="2"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98" name="Freeform 329">
                <a:extLst>
                  <a:ext uri="{FF2B5EF4-FFF2-40B4-BE49-F238E27FC236}">
                    <a16:creationId xmlns:a16="http://schemas.microsoft.com/office/drawing/2014/main" id="{FF3F60CB-2572-4FC0-A038-15EB582151EA}"/>
                  </a:ext>
                </a:extLst>
              </p:cNvPr>
              <p:cNvSpPr>
                <a:spLocks noChangeAspect="1"/>
              </p:cNvSpPr>
              <p:nvPr/>
            </p:nvSpPr>
            <p:spPr bwMode="auto">
              <a:xfrm>
                <a:off x="3426" y="786"/>
                <a:ext cx="9" cy="8"/>
              </a:xfrm>
              <a:custGeom>
                <a:avLst/>
                <a:gdLst>
                  <a:gd name="T0" fmla="*/ 0 w 9"/>
                  <a:gd name="T1" fmla="*/ 0 h 8"/>
                  <a:gd name="T2" fmla="*/ 0 w 9"/>
                  <a:gd name="T3" fmla="*/ 3 h 8"/>
                  <a:gd name="T4" fmla="*/ 8 w 9"/>
                  <a:gd name="T5" fmla="*/ 8 h 8"/>
                  <a:gd name="T6" fmla="*/ 9 w 9"/>
                  <a:gd name="T7" fmla="*/ 5 h 8"/>
                  <a:gd name="T8" fmla="*/ 0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0"/>
                    </a:moveTo>
                    <a:lnTo>
                      <a:pt x="0" y="3"/>
                    </a:lnTo>
                    <a:lnTo>
                      <a:pt x="8" y="8"/>
                    </a:lnTo>
                    <a:lnTo>
                      <a:pt x="9" y="5"/>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799" name="Freeform 330">
                <a:extLst>
                  <a:ext uri="{FF2B5EF4-FFF2-40B4-BE49-F238E27FC236}">
                    <a16:creationId xmlns:a16="http://schemas.microsoft.com/office/drawing/2014/main" id="{193B463A-2A7D-483A-8DD6-F244F71504F5}"/>
                  </a:ext>
                </a:extLst>
              </p:cNvPr>
              <p:cNvSpPr>
                <a:spLocks noChangeAspect="1"/>
              </p:cNvSpPr>
              <p:nvPr/>
            </p:nvSpPr>
            <p:spPr bwMode="auto">
              <a:xfrm>
                <a:off x="3409" y="810"/>
                <a:ext cx="8" cy="5"/>
              </a:xfrm>
              <a:custGeom>
                <a:avLst/>
                <a:gdLst>
                  <a:gd name="T0" fmla="*/ 0 w 8"/>
                  <a:gd name="T1" fmla="*/ 0 h 5"/>
                  <a:gd name="T2" fmla="*/ 7 w 8"/>
                  <a:gd name="T3" fmla="*/ 5 h 5"/>
                  <a:gd name="T4" fmla="*/ 8 w 8"/>
                  <a:gd name="T5" fmla="*/ 4 h 5"/>
                  <a:gd name="T6" fmla="*/ 0 w 8"/>
                  <a:gd name="T7" fmla="*/ 0 h 5"/>
                  <a:gd name="T8" fmla="*/ 0 60000 65536"/>
                  <a:gd name="T9" fmla="*/ 0 60000 65536"/>
                  <a:gd name="T10" fmla="*/ 0 60000 65536"/>
                  <a:gd name="T11" fmla="*/ 0 60000 65536"/>
                  <a:gd name="T12" fmla="*/ 0 w 8"/>
                  <a:gd name="T13" fmla="*/ 0 h 5"/>
                  <a:gd name="T14" fmla="*/ 8 w 8"/>
                  <a:gd name="T15" fmla="*/ 5 h 5"/>
                </a:gdLst>
                <a:ahLst/>
                <a:cxnLst>
                  <a:cxn ang="T8">
                    <a:pos x="T0" y="T1"/>
                  </a:cxn>
                  <a:cxn ang="T9">
                    <a:pos x="T2" y="T3"/>
                  </a:cxn>
                  <a:cxn ang="T10">
                    <a:pos x="T4" y="T5"/>
                  </a:cxn>
                  <a:cxn ang="T11">
                    <a:pos x="T6" y="T7"/>
                  </a:cxn>
                </a:cxnLst>
                <a:rect l="T12" t="T13" r="T14" b="T15"/>
                <a:pathLst>
                  <a:path w="8" h="5">
                    <a:moveTo>
                      <a:pt x="0" y="0"/>
                    </a:moveTo>
                    <a:lnTo>
                      <a:pt x="7" y="5"/>
                    </a:lnTo>
                    <a:lnTo>
                      <a:pt x="8" y="4"/>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00" name="Freeform 331">
                <a:extLst>
                  <a:ext uri="{FF2B5EF4-FFF2-40B4-BE49-F238E27FC236}">
                    <a16:creationId xmlns:a16="http://schemas.microsoft.com/office/drawing/2014/main" id="{29FD5D9C-53EF-4460-99C5-1593556637C4}"/>
                  </a:ext>
                </a:extLst>
              </p:cNvPr>
              <p:cNvSpPr>
                <a:spLocks noChangeAspect="1"/>
              </p:cNvSpPr>
              <p:nvPr/>
            </p:nvSpPr>
            <p:spPr bwMode="auto">
              <a:xfrm>
                <a:off x="3332" y="515"/>
                <a:ext cx="5" cy="5"/>
              </a:xfrm>
              <a:custGeom>
                <a:avLst/>
                <a:gdLst>
                  <a:gd name="T0" fmla="*/ 5 w 5"/>
                  <a:gd name="T1" fmla="*/ 0 h 5"/>
                  <a:gd name="T2" fmla="*/ 0 w 5"/>
                  <a:gd name="T3" fmla="*/ 5 h 5"/>
                  <a:gd name="T4" fmla="*/ 5 w 5"/>
                  <a:gd name="T5" fmla="*/ 2 h 5"/>
                  <a:gd name="T6" fmla="*/ 5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0"/>
                    </a:moveTo>
                    <a:lnTo>
                      <a:pt x="0" y="5"/>
                    </a:lnTo>
                    <a:lnTo>
                      <a:pt x="5" y="2"/>
                    </a:lnTo>
                    <a:lnTo>
                      <a:pt x="5"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01" name="Freeform 332">
                <a:extLst>
                  <a:ext uri="{FF2B5EF4-FFF2-40B4-BE49-F238E27FC236}">
                    <a16:creationId xmlns:a16="http://schemas.microsoft.com/office/drawing/2014/main" id="{F5FF3DDF-B6DB-4403-88D7-FD061A69CDDB}"/>
                  </a:ext>
                </a:extLst>
              </p:cNvPr>
              <p:cNvSpPr>
                <a:spLocks noChangeAspect="1"/>
              </p:cNvSpPr>
              <p:nvPr/>
            </p:nvSpPr>
            <p:spPr bwMode="auto">
              <a:xfrm>
                <a:off x="3317" y="655"/>
                <a:ext cx="4" cy="4"/>
              </a:xfrm>
              <a:custGeom>
                <a:avLst/>
                <a:gdLst>
                  <a:gd name="T0" fmla="*/ 4 w 4"/>
                  <a:gd name="T1" fmla="*/ 0 h 4"/>
                  <a:gd name="T2" fmla="*/ 0 w 4"/>
                  <a:gd name="T3" fmla="*/ 2 h 4"/>
                  <a:gd name="T4" fmla="*/ 0 w 4"/>
                  <a:gd name="T5" fmla="*/ 4 h 4"/>
                  <a:gd name="T6" fmla="*/ 3 w 4"/>
                  <a:gd name="T7" fmla="*/ 2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0" y="2"/>
                    </a:lnTo>
                    <a:lnTo>
                      <a:pt x="0" y="4"/>
                    </a:lnTo>
                    <a:lnTo>
                      <a:pt x="3" y="2"/>
                    </a:lnTo>
                    <a:lnTo>
                      <a:pt x="4"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02" name="Line 333">
                <a:extLst>
                  <a:ext uri="{FF2B5EF4-FFF2-40B4-BE49-F238E27FC236}">
                    <a16:creationId xmlns:a16="http://schemas.microsoft.com/office/drawing/2014/main" id="{F3FEDBA9-E368-46E8-9A75-222AA2FFCB25}"/>
                  </a:ext>
                </a:extLst>
              </p:cNvPr>
              <p:cNvSpPr>
                <a:spLocks noChangeAspect="1" noChangeShapeType="1"/>
              </p:cNvSpPr>
              <p:nvPr/>
            </p:nvSpPr>
            <p:spPr bwMode="auto">
              <a:xfrm flipV="1">
                <a:off x="3367" y="583"/>
                <a:ext cx="1" cy="2"/>
              </a:xfrm>
              <a:prstGeom prst="line">
                <a:avLst/>
              </a:prstGeom>
              <a:noFill/>
              <a:ln w="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8803" name="Freeform 334">
                <a:extLst>
                  <a:ext uri="{FF2B5EF4-FFF2-40B4-BE49-F238E27FC236}">
                    <a16:creationId xmlns:a16="http://schemas.microsoft.com/office/drawing/2014/main" id="{6F6DE110-96C8-47AF-B569-E2264F91E389}"/>
                  </a:ext>
                </a:extLst>
              </p:cNvPr>
              <p:cNvSpPr>
                <a:spLocks noChangeAspect="1"/>
              </p:cNvSpPr>
              <p:nvPr/>
            </p:nvSpPr>
            <p:spPr bwMode="auto">
              <a:xfrm>
                <a:off x="3366" y="590"/>
                <a:ext cx="2" cy="3"/>
              </a:xfrm>
              <a:custGeom>
                <a:avLst/>
                <a:gdLst>
                  <a:gd name="T0" fmla="*/ 0 w 2"/>
                  <a:gd name="T1" fmla="*/ 0 h 3"/>
                  <a:gd name="T2" fmla="*/ 1 w 2"/>
                  <a:gd name="T3" fmla="*/ 3 h 3"/>
                  <a:gd name="T4" fmla="*/ 2 w 2"/>
                  <a:gd name="T5" fmla="*/ 1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1" y="3"/>
                    </a:lnTo>
                    <a:lnTo>
                      <a:pt x="2" y="1"/>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04" name="Line 335">
                <a:extLst>
                  <a:ext uri="{FF2B5EF4-FFF2-40B4-BE49-F238E27FC236}">
                    <a16:creationId xmlns:a16="http://schemas.microsoft.com/office/drawing/2014/main" id="{292237BB-7FA6-4E5C-8DC4-B95D65660040}"/>
                  </a:ext>
                </a:extLst>
              </p:cNvPr>
              <p:cNvSpPr>
                <a:spLocks noChangeAspect="1" noChangeShapeType="1"/>
              </p:cNvSpPr>
              <p:nvPr/>
            </p:nvSpPr>
            <p:spPr bwMode="auto">
              <a:xfrm>
                <a:off x="3317" y="625"/>
                <a:ext cx="1" cy="3"/>
              </a:xfrm>
              <a:prstGeom prst="line">
                <a:avLst/>
              </a:prstGeom>
              <a:noFill/>
              <a:ln w="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8805" name="Line 336">
                <a:extLst>
                  <a:ext uri="{FF2B5EF4-FFF2-40B4-BE49-F238E27FC236}">
                    <a16:creationId xmlns:a16="http://schemas.microsoft.com/office/drawing/2014/main" id="{87553BD6-17A0-44AB-B62B-90036E480A53}"/>
                  </a:ext>
                </a:extLst>
              </p:cNvPr>
              <p:cNvSpPr>
                <a:spLocks noChangeAspect="1" noChangeShapeType="1"/>
              </p:cNvSpPr>
              <p:nvPr/>
            </p:nvSpPr>
            <p:spPr bwMode="auto">
              <a:xfrm flipH="1">
                <a:off x="3375" y="593"/>
                <a:ext cx="2" cy="2"/>
              </a:xfrm>
              <a:prstGeom prst="line">
                <a:avLst/>
              </a:prstGeom>
              <a:noFill/>
              <a:ln w="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8806" name="Freeform 337">
                <a:extLst>
                  <a:ext uri="{FF2B5EF4-FFF2-40B4-BE49-F238E27FC236}">
                    <a16:creationId xmlns:a16="http://schemas.microsoft.com/office/drawing/2014/main" id="{91C5D78C-9A9F-4BBD-BC89-66145A0FB7E2}"/>
                  </a:ext>
                </a:extLst>
              </p:cNvPr>
              <p:cNvSpPr>
                <a:spLocks noChangeAspect="1"/>
              </p:cNvSpPr>
              <p:nvPr/>
            </p:nvSpPr>
            <p:spPr bwMode="auto">
              <a:xfrm>
                <a:off x="3363" y="652"/>
                <a:ext cx="2" cy="3"/>
              </a:xfrm>
              <a:custGeom>
                <a:avLst/>
                <a:gdLst>
                  <a:gd name="T0" fmla="*/ 0 w 2"/>
                  <a:gd name="T1" fmla="*/ 0 h 3"/>
                  <a:gd name="T2" fmla="*/ 0 w 2"/>
                  <a:gd name="T3" fmla="*/ 3 h 3"/>
                  <a:gd name="T4" fmla="*/ 2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0" y="3"/>
                    </a:lnTo>
                    <a:lnTo>
                      <a:pt x="2" y="3"/>
                    </a:lnTo>
                    <a:lnTo>
                      <a:pt x="0" y="0"/>
                    </a:lnTo>
                    <a:close/>
                  </a:path>
                </a:pathLst>
              </a:custGeom>
              <a:solidFill>
                <a:srgbClr val="FFFF00"/>
              </a:solidFill>
              <a:ln w="0" cap="rnd" cmpd="sng">
                <a:solidFill>
                  <a:srgbClr val="000000"/>
                </a:solidFill>
                <a:prstDash val="sysDot"/>
                <a:round/>
                <a:headEnd/>
                <a:tailEnd/>
              </a:ln>
            </p:spPr>
            <p:txBody>
              <a:bodyPr/>
              <a:lstStyle/>
              <a:p>
                <a:endParaRPr lang="es-ES"/>
              </a:p>
            </p:txBody>
          </p:sp>
          <p:sp>
            <p:nvSpPr>
              <p:cNvPr id="28807" name="Freeform 338">
                <a:extLst>
                  <a:ext uri="{FF2B5EF4-FFF2-40B4-BE49-F238E27FC236}">
                    <a16:creationId xmlns:a16="http://schemas.microsoft.com/office/drawing/2014/main" id="{9EFFAFD7-C75D-41DD-90D6-4842CB8AE1F3}"/>
                  </a:ext>
                </a:extLst>
              </p:cNvPr>
              <p:cNvSpPr>
                <a:spLocks noChangeAspect="1"/>
              </p:cNvSpPr>
              <p:nvPr/>
            </p:nvSpPr>
            <p:spPr bwMode="auto">
              <a:xfrm>
                <a:off x="3401" y="391"/>
                <a:ext cx="338" cy="451"/>
              </a:xfrm>
              <a:custGeom>
                <a:avLst/>
                <a:gdLst>
                  <a:gd name="T0" fmla="*/ 101 w 338"/>
                  <a:gd name="T1" fmla="*/ 451 h 451"/>
                  <a:gd name="T2" fmla="*/ 79 w 338"/>
                  <a:gd name="T3" fmla="*/ 441 h 451"/>
                  <a:gd name="T4" fmla="*/ 59 w 338"/>
                  <a:gd name="T5" fmla="*/ 424 h 451"/>
                  <a:gd name="T6" fmla="*/ 46 w 338"/>
                  <a:gd name="T7" fmla="*/ 408 h 451"/>
                  <a:gd name="T8" fmla="*/ 41 w 338"/>
                  <a:gd name="T9" fmla="*/ 400 h 451"/>
                  <a:gd name="T10" fmla="*/ 25 w 338"/>
                  <a:gd name="T11" fmla="*/ 369 h 451"/>
                  <a:gd name="T12" fmla="*/ 13 w 338"/>
                  <a:gd name="T13" fmla="*/ 333 h 451"/>
                  <a:gd name="T14" fmla="*/ 5 w 338"/>
                  <a:gd name="T15" fmla="*/ 293 h 451"/>
                  <a:gd name="T16" fmla="*/ 1 w 338"/>
                  <a:gd name="T17" fmla="*/ 249 h 451"/>
                  <a:gd name="T18" fmla="*/ 1 w 338"/>
                  <a:gd name="T19" fmla="*/ 203 h 451"/>
                  <a:gd name="T20" fmla="*/ 4 w 338"/>
                  <a:gd name="T21" fmla="*/ 166 h 451"/>
                  <a:gd name="T22" fmla="*/ 8 w 338"/>
                  <a:gd name="T23" fmla="*/ 138 h 451"/>
                  <a:gd name="T24" fmla="*/ 19 w 338"/>
                  <a:gd name="T25" fmla="*/ 101 h 451"/>
                  <a:gd name="T26" fmla="*/ 33 w 338"/>
                  <a:gd name="T27" fmla="*/ 67 h 451"/>
                  <a:gd name="T28" fmla="*/ 50 w 338"/>
                  <a:gd name="T29" fmla="*/ 39 h 451"/>
                  <a:gd name="T30" fmla="*/ 69 w 338"/>
                  <a:gd name="T31" fmla="*/ 19 h 451"/>
                  <a:gd name="T32" fmla="*/ 90 w 338"/>
                  <a:gd name="T33" fmla="*/ 5 h 451"/>
                  <a:gd name="T34" fmla="*/ 110 w 338"/>
                  <a:gd name="T35" fmla="*/ 0 h 451"/>
                  <a:gd name="T36" fmla="*/ 132 w 338"/>
                  <a:gd name="T37" fmla="*/ 2 h 451"/>
                  <a:gd name="T38" fmla="*/ 158 w 338"/>
                  <a:gd name="T39" fmla="*/ 5 h 451"/>
                  <a:gd name="T40" fmla="*/ 200 w 338"/>
                  <a:gd name="T41" fmla="*/ 19 h 451"/>
                  <a:gd name="T42" fmla="*/ 238 w 338"/>
                  <a:gd name="T43" fmla="*/ 39 h 451"/>
                  <a:gd name="T44" fmla="*/ 255 w 338"/>
                  <a:gd name="T45" fmla="*/ 53 h 451"/>
                  <a:gd name="T46" fmla="*/ 287 w 338"/>
                  <a:gd name="T47" fmla="*/ 83 h 451"/>
                  <a:gd name="T48" fmla="*/ 311 w 338"/>
                  <a:gd name="T49" fmla="*/ 119 h 451"/>
                  <a:gd name="T50" fmla="*/ 328 w 338"/>
                  <a:gd name="T51" fmla="*/ 159 h 451"/>
                  <a:gd name="T52" fmla="*/ 338 w 338"/>
                  <a:gd name="T53" fmla="*/ 203 h 451"/>
                  <a:gd name="T54" fmla="*/ 338 w 338"/>
                  <a:gd name="T55" fmla="*/ 249 h 451"/>
                  <a:gd name="T56" fmla="*/ 333 w 338"/>
                  <a:gd name="T57" fmla="*/ 271 h 451"/>
                  <a:gd name="T58" fmla="*/ 321 w 338"/>
                  <a:gd name="T59" fmla="*/ 313 h 451"/>
                  <a:gd name="T60" fmla="*/ 299 w 338"/>
                  <a:gd name="T61" fmla="*/ 352 h 451"/>
                  <a:gd name="T62" fmla="*/ 272 w 338"/>
                  <a:gd name="T63" fmla="*/ 385 h 451"/>
                  <a:gd name="T64" fmla="*/ 238 w 338"/>
                  <a:gd name="T65" fmla="*/ 413 h 451"/>
                  <a:gd name="T66" fmla="*/ 217 w 338"/>
                  <a:gd name="T67" fmla="*/ 425 h 451"/>
                  <a:gd name="T68" fmla="*/ 180 w 338"/>
                  <a:gd name="T69" fmla="*/ 441 h 451"/>
                  <a:gd name="T70" fmla="*/ 136 w 338"/>
                  <a:gd name="T71" fmla="*/ 451 h 451"/>
                  <a:gd name="T72" fmla="*/ 113 w 338"/>
                  <a:gd name="T73" fmla="*/ 451 h 4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8"/>
                  <a:gd name="T112" fmla="*/ 0 h 451"/>
                  <a:gd name="T113" fmla="*/ 338 w 338"/>
                  <a:gd name="T114" fmla="*/ 451 h 4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8" h="451">
                    <a:moveTo>
                      <a:pt x="113" y="451"/>
                    </a:moveTo>
                    <a:lnTo>
                      <a:pt x="101" y="451"/>
                    </a:lnTo>
                    <a:lnTo>
                      <a:pt x="90" y="447"/>
                    </a:lnTo>
                    <a:lnTo>
                      <a:pt x="79" y="441"/>
                    </a:lnTo>
                    <a:lnTo>
                      <a:pt x="69" y="434"/>
                    </a:lnTo>
                    <a:lnTo>
                      <a:pt x="59" y="424"/>
                    </a:lnTo>
                    <a:lnTo>
                      <a:pt x="50" y="413"/>
                    </a:lnTo>
                    <a:lnTo>
                      <a:pt x="46" y="408"/>
                    </a:lnTo>
                    <a:lnTo>
                      <a:pt x="44" y="403"/>
                    </a:lnTo>
                    <a:lnTo>
                      <a:pt x="41" y="400"/>
                    </a:lnTo>
                    <a:lnTo>
                      <a:pt x="33" y="385"/>
                    </a:lnTo>
                    <a:lnTo>
                      <a:pt x="25" y="369"/>
                    </a:lnTo>
                    <a:lnTo>
                      <a:pt x="19" y="352"/>
                    </a:lnTo>
                    <a:lnTo>
                      <a:pt x="13" y="333"/>
                    </a:lnTo>
                    <a:lnTo>
                      <a:pt x="8" y="313"/>
                    </a:lnTo>
                    <a:lnTo>
                      <a:pt x="5" y="293"/>
                    </a:lnTo>
                    <a:lnTo>
                      <a:pt x="2" y="271"/>
                    </a:lnTo>
                    <a:lnTo>
                      <a:pt x="1" y="249"/>
                    </a:lnTo>
                    <a:lnTo>
                      <a:pt x="0" y="226"/>
                    </a:lnTo>
                    <a:lnTo>
                      <a:pt x="1" y="203"/>
                    </a:lnTo>
                    <a:lnTo>
                      <a:pt x="2" y="181"/>
                    </a:lnTo>
                    <a:lnTo>
                      <a:pt x="4" y="166"/>
                    </a:lnTo>
                    <a:lnTo>
                      <a:pt x="5" y="159"/>
                    </a:lnTo>
                    <a:lnTo>
                      <a:pt x="8" y="138"/>
                    </a:lnTo>
                    <a:lnTo>
                      <a:pt x="13" y="119"/>
                    </a:lnTo>
                    <a:lnTo>
                      <a:pt x="19" y="101"/>
                    </a:lnTo>
                    <a:lnTo>
                      <a:pt x="25" y="83"/>
                    </a:lnTo>
                    <a:lnTo>
                      <a:pt x="33" y="67"/>
                    </a:lnTo>
                    <a:lnTo>
                      <a:pt x="41" y="53"/>
                    </a:lnTo>
                    <a:lnTo>
                      <a:pt x="50" y="39"/>
                    </a:lnTo>
                    <a:lnTo>
                      <a:pt x="59" y="28"/>
                    </a:lnTo>
                    <a:lnTo>
                      <a:pt x="69" y="19"/>
                    </a:lnTo>
                    <a:lnTo>
                      <a:pt x="79" y="11"/>
                    </a:lnTo>
                    <a:lnTo>
                      <a:pt x="90" y="5"/>
                    </a:lnTo>
                    <a:lnTo>
                      <a:pt x="101" y="2"/>
                    </a:lnTo>
                    <a:lnTo>
                      <a:pt x="110" y="0"/>
                    </a:lnTo>
                    <a:lnTo>
                      <a:pt x="110" y="1"/>
                    </a:lnTo>
                    <a:lnTo>
                      <a:pt x="132" y="2"/>
                    </a:lnTo>
                    <a:lnTo>
                      <a:pt x="136" y="2"/>
                    </a:lnTo>
                    <a:lnTo>
                      <a:pt x="158" y="5"/>
                    </a:lnTo>
                    <a:lnTo>
                      <a:pt x="180" y="11"/>
                    </a:lnTo>
                    <a:lnTo>
                      <a:pt x="200" y="19"/>
                    </a:lnTo>
                    <a:lnTo>
                      <a:pt x="220" y="28"/>
                    </a:lnTo>
                    <a:lnTo>
                      <a:pt x="238" y="39"/>
                    </a:lnTo>
                    <a:lnTo>
                      <a:pt x="245" y="46"/>
                    </a:lnTo>
                    <a:lnTo>
                      <a:pt x="255" y="53"/>
                    </a:lnTo>
                    <a:lnTo>
                      <a:pt x="272" y="67"/>
                    </a:lnTo>
                    <a:lnTo>
                      <a:pt x="287" y="83"/>
                    </a:lnTo>
                    <a:lnTo>
                      <a:pt x="299" y="101"/>
                    </a:lnTo>
                    <a:lnTo>
                      <a:pt x="311" y="119"/>
                    </a:lnTo>
                    <a:lnTo>
                      <a:pt x="321" y="138"/>
                    </a:lnTo>
                    <a:lnTo>
                      <a:pt x="328" y="159"/>
                    </a:lnTo>
                    <a:lnTo>
                      <a:pt x="333" y="181"/>
                    </a:lnTo>
                    <a:lnTo>
                      <a:pt x="338" y="203"/>
                    </a:lnTo>
                    <a:lnTo>
                      <a:pt x="338" y="226"/>
                    </a:lnTo>
                    <a:lnTo>
                      <a:pt x="338" y="249"/>
                    </a:lnTo>
                    <a:lnTo>
                      <a:pt x="335" y="264"/>
                    </a:lnTo>
                    <a:lnTo>
                      <a:pt x="333" y="271"/>
                    </a:lnTo>
                    <a:lnTo>
                      <a:pt x="328" y="293"/>
                    </a:lnTo>
                    <a:lnTo>
                      <a:pt x="321" y="313"/>
                    </a:lnTo>
                    <a:lnTo>
                      <a:pt x="311" y="333"/>
                    </a:lnTo>
                    <a:lnTo>
                      <a:pt x="299" y="352"/>
                    </a:lnTo>
                    <a:lnTo>
                      <a:pt x="287" y="369"/>
                    </a:lnTo>
                    <a:lnTo>
                      <a:pt x="272" y="385"/>
                    </a:lnTo>
                    <a:lnTo>
                      <a:pt x="255" y="400"/>
                    </a:lnTo>
                    <a:lnTo>
                      <a:pt x="238" y="413"/>
                    </a:lnTo>
                    <a:lnTo>
                      <a:pt x="220" y="424"/>
                    </a:lnTo>
                    <a:lnTo>
                      <a:pt x="217" y="425"/>
                    </a:lnTo>
                    <a:lnTo>
                      <a:pt x="200" y="434"/>
                    </a:lnTo>
                    <a:lnTo>
                      <a:pt x="180" y="441"/>
                    </a:lnTo>
                    <a:lnTo>
                      <a:pt x="158" y="447"/>
                    </a:lnTo>
                    <a:lnTo>
                      <a:pt x="136" y="451"/>
                    </a:lnTo>
                    <a:lnTo>
                      <a:pt x="113" y="451"/>
                    </a:lnTo>
                    <a:close/>
                  </a:path>
                </a:pathLst>
              </a:custGeom>
              <a:solidFill>
                <a:srgbClr val="1C1C1C"/>
              </a:solidFill>
              <a:ln w="0" cap="rnd" cmpd="sng">
                <a:solidFill>
                  <a:srgbClr val="000000"/>
                </a:solidFill>
                <a:prstDash val="sysDot"/>
                <a:round/>
                <a:headEnd/>
                <a:tailEnd/>
              </a:ln>
            </p:spPr>
            <p:txBody>
              <a:bodyPr/>
              <a:lstStyle/>
              <a:p>
                <a:endParaRPr lang="es-ES"/>
              </a:p>
            </p:txBody>
          </p:sp>
          <p:sp>
            <p:nvSpPr>
              <p:cNvPr id="28808" name="Freeform 339">
                <a:extLst>
                  <a:ext uri="{FF2B5EF4-FFF2-40B4-BE49-F238E27FC236}">
                    <a16:creationId xmlns:a16="http://schemas.microsoft.com/office/drawing/2014/main" id="{8B0E1927-A31B-42DD-8854-8DFB1FA003D6}"/>
                  </a:ext>
                </a:extLst>
              </p:cNvPr>
              <p:cNvSpPr>
                <a:spLocks noChangeAspect="1"/>
              </p:cNvSpPr>
              <p:nvPr/>
            </p:nvSpPr>
            <p:spPr bwMode="auto">
              <a:xfrm>
                <a:off x="3288" y="391"/>
                <a:ext cx="451" cy="451"/>
              </a:xfrm>
              <a:custGeom>
                <a:avLst/>
                <a:gdLst>
                  <a:gd name="T0" fmla="*/ 223 w 451"/>
                  <a:gd name="T1" fmla="*/ 0 h 451"/>
                  <a:gd name="T2" fmla="*/ 249 w 451"/>
                  <a:gd name="T3" fmla="*/ 2 h 451"/>
                  <a:gd name="T4" fmla="*/ 293 w 451"/>
                  <a:gd name="T5" fmla="*/ 11 h 451"/>
                  <a:gd name="T6" fmla="*/ 333 w 451"/>
                  <a:gd name="T7" fmla="*/ 28 h 451"/>
                  <a:gd name="T8" fmla="*/ 358 w 451"/>
                  <a:gd name="T9" fmla="*/ 46 h 451"/>
                  <a:gd name="T10" fmla="*/ 385 w 451"/>
                  <a:gd name="T11" fmla="*/ 67 h 451"/>
                  <a:gd name="T12" fmla="*/ 412 w 451"/>
                  <a:gd name="T13" fmla="*/ 101 h 451"/>
                  <a:gd name="T14" fmla="*/ 434 w 451"/>
                  <a:gd name="T15" fmla="*/ 138 h 451"/>
                  <a:gd name="T16" fmla="*/ 446 w 451"/>
                  <a:gd name="T17" fmla="*/ 181 h 451"/>
                  <a:gd name="T18" fmla="*/ 451 w 451"/>
                  <a:gd name="T19" fmla="*/ 226 h 451"/>
                  <a:gd name="T20" fmla="*/ 448 w 451"/>
                  <a:gd name="T21" fmla="*/ 264 h 451"/>
                  <a:gd name="T22" fmla="*/ 441 w 451"/>
                  <a:gd name="T23" fmla="*/ 293 h 451"/>
                  <a:gd name="T24" fmla="*/ 424 w 451"/>
                  <a:gd name="T25" fmla="*/ 333 h 451"/>
                  <a:gd name="T26" fmla="*/ 400 w 451"/>
                  <a:gd name="T27" fmla="*/ 369 h 451"/>
                  <a:gd name="T28" fmla="*/ 368 w 451"/>
                  <a:gd name="T29" fmla="*/ 400 h 451"/>
                  <a:gd name="T30" fmla="*/ 333 w 451"/>
                  <a:gd name="T31" fmla="*/ 424 h 451"/>
                  <a:gd name="T32" fmla="*/ 313 w 451"/>
                  <a:gd name="T33" fmla="*/ 434 h 451"/>
                  <a:gd name="T34" fmla="*/ 271 w 451"/>
                  <a:gd name="T35" fmla="*/ 447 h 451"/>
                  <a:gd name="T36" fmla="*/ 226 w 451"/>
                  <a:gd name="T37" fmla="*/ 451 h 451"/>
                  <a:gd name="T38" fmla="*/ 180 w 451"/>
                  <a:gd name="T39" fmla="*/ 447 h 451"/>
                  <a:gd name="T40" fmla="*/ 138 w 451"/>
                  <a:gd name="T41" fmla="*/ 434 h 451"/>
                  <a:gd name="T42" fmla="*/ 100 w 451"/>
                  <a:gd name="T43" fmla="*/ 413 h 451"/>
                  <a:gd name="T44" fmla="*/ 87 w 451"/>
                  <a:gd name="T45" fmla="*/ 403 h 451"/>
                  <a:gd name="T46" fmla="*/ 67 w 451"/>
                  <a:gd name="T47" fmla="*/ 385 h 451"/>
                  <a:gd name="T48" fmla="*/ 39 w 451"/>
                  <a:gd name="T49" fmla="*/ 352 h 451"/>
                  <a:gd name="T50" fmla="*/ 18 w 451"/>
                  <a:gd name="T51" fmla="*/ 313 h 451"/>
                  <a:gd name="T52" fmla="*/ 5 w 451"/>
                  <a:gd name="T53" fmla="*/ 271 h 451"/>
                  <a:gd name="T54" fmla="*/ 0 w 451"/>
                  <a:gd name="T55" fmla="*/ 226 h 451"/>
                  <a:gd name="T56" fmla="*/ 5 w 451"/>
                  <a:gd name="T57" fmla="*/ 181 h 451"/>
                  <a:gd name="T58" fmla="*/ 11 w 451"/>
                  <a:gd name="T59" fmla="*/ 159 h 451"/>
                  <a:gd name="T60" fmla="*/ 28 w 451"/>
                  <a:gd name="T61" fmla="*/ 119 h 451"/>
                  <a:gd name="T62" fmla="*/ 52 w 451"/>
                  <a:gd name="T63" fmla="*/ 83 h 451"/>
                  <a:gd name="T64" fmla="*/ 83 w 451"/>
                  <a:gd name="T65" fmla="*/ 53 h 451"/>
                  <a:gd name="T66" fmla="*/ 119 w 451"/>
                  <a:gd name="T67" fmla="*/ 28 h 451"/>
                  <a:gd name="T68" fmla="*/ 159 w 451"/>
                  <a:gd name="T69" fmla="*/ 11 h 451"/>
                  <a:gd name="T70" fmla="*/ 203 w 451"/>
                  <a:gd name="T71" fmla="*/ 2 h 4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1"/>
                  <a:gd name="T109" fmla="*/ 0 h 451"/>
                  <a:gd name="T110" fmla="*/ 451 w 451"/>
                  <a:gd name="T111" fmla="*/ 451 h 4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1" h="451">
                    <a:moveTo>
                      <a:pt x="216" y="1"/>
                    </a:moveTo>
                    <a:lnTo>
                      <a:pt x="223" y="0"/>
                    </a:lnTo>
                    <a:lnTo>
                      <a:pt x="245" y="2"/>
                    </a:lnTo>
                    <a:lnTo>
                      <a:pt x="249" y="2"/>
                    </a:lnTo>
                    <a:lnTo>
                      <a:pt x="271" y="5"/>
                    </a:lnTo>
                    <a:lnTo>
                      <a:pt x="293" y="11"/>
                    </a:lnTo>
                    <a:lnTo>
                      <a:pt x="313" y="19"/>
                    </a:lnTo>
                    <a:lnTo>
                      <a:pt x="333" y="28"/>
                    </a:lnTo>
                    <a:lnTo>
                      <a:pt x="351" y="39"/>
                    </a:lnTo>
                    <a:lnTo>
                      <a:pt x="358" y="46"/>
                    </a:lnTo>
                    <a:lnTo>
                      <a:pt x="368" y="53"/>
                    </a:lnTo>
                    <a:lnTo>
                      <a:pt x="385" y="67"/>
                    </a:lnTo>
                    <a:lnTo>
                      <a:pt x="400" y="83"/>
                    </a:lnTo>
                    <a:lnTo>
                      <a:pt x="412" y="101"/>
                    </a:lnTo>
                    <a:lnTo>
                      <a:pt x="424" y="119"/>
                    </a:lnTo>
                    <a:lnTo>
                      <a:pt x="434" y="138"/>
                    </a:lnTo>
                    <a:lnTo>
                      <a:pt x="441" y="159"/>
                    </a:lnTo>
                    <a:lnTo>
                      <a:pt x="446" y="181"/>
                    </a:lnTo>
                    <a:lnTo>
                      <a:pt x="451" y="203"/>
                    </a:lnTo>
                    <a:lnTo>
                      <a:pt x="451" y="226"/>
                    </a:lnTo>
                    <a:lnTo>
                      <a:pt x="451" y="249"/>
                    </a:lnTo>
                    <a:lnTo>
                      <a:pt x="448" y="264"/>
                    </a:lnTo>
                    <a:lnTo>
                      <a:pt x="446" y="271"/>
                    </a:lnTo>
                    <a:lnTo>
                      <a:pt x="441" y="293"/>
                    </a:lnTo>
                    <a:lnTo>
                      <a:pt x="434" y="313"/>
                    </a:lnTo>
                    <a:lnTo>
                      <a:pt x="424" y="333"/>
                    </a:lnTo>
                    <a:lnTo>
                      <a:pt x="412" y="352"/>
                    </a:lnTo>
                    <a:lnTo>
                      <a:pt x="400" y="369"/>
                    </a:lnTo>
                    <a:lnTo>
                      <a:pt x="385" y="385"/>
                    </a:lnTo>
                    <a:lnTo>
                      <a:pt x="368" y="400"/>
                    </a:lnTo>
                    <a:lnTo>
                      <a:pt x="351" y="413"/>
                    </a:lnTo>
                    <a:lnTo>
                      <a:pt x="333" y="424"/>
                    </a:lnTo>
                    <a:lnTo>
                      <a:pt x="330" y="425"/>
                    </a:lnTo>
                    <a:lnTo>
                      <a:pt x="313" y="434"/>
                    </a:lnTo>
                    <a:lnTo>
                      <a:pt x="293" y="441"/>
                    </a:lnTo>
                    <a:lnTo>
                      <a:pt x="271" y="447"/>
                    </a:lnTo>
                    <a:lnTo>
                      <a:pt x="249" y="451"/>
                    </a:lnTo>
                    <a:lnTo>
                      <a:pt x="226" y="451"/>
                    </a:lnTo>
                    <a:lnTo>
                      <a:pt x="203" y="451"/>
                    </a:lnTo>
                    <a:lnTo>
                      <a:pt x="180" y="447"/>
                    </a:lnTo>
                    <a:lnTo>
                      <a:pt x="159" y="441"/>
                    </a:lnTo>
                    <a:lnTo>
                      <a:pt x="138" y="434"/>
                    </a:lnTo>
                    <a:lnTo>
                      <a:pt x="119" y="424"/>
                    </a:lnTo>
                    <a:lnTo>
                      <a:pt x="100" y="413"/>
                    </a:lnTo>
                    <a:lnTo>
                      <a:pt x="94" y="408"/>
                    </a:lnTo>
                    <a:lnTo>
                      <a:pt x="87" y="403"/>
                    </a:lnTo>
                    <a:lnTo>
                      <a:pt x="83" y="400"/>
                    </a:lnTo>
                    <a:lnTo>
                      <a:pt x="67" y="385"/>
                    </a:lnTo>
                    <a:lnTo>
                      <a:pt x="52" y="369"/>
                    </a:lnTo>
                    <a:lnTo>
                      <a:pt x="39" y="352"/>
                    </a:lnTo>
                    <a:lnTo>
                      <a:pt x="28" y="333"/>
                    </a:lnTo>
                    <a:lnTo>
                      <a:pt x="18" y="313"/>
                    </a:lnTo>
                    <a:lnTo>
                      <a:pt x="11" y="293"/>
                    </a:lnTo>
                    <a:lnTo>
                      <a:pt x="5" y="271"/>
                    </a:lnTo>
                    <a:lnTo>
                      <a:pt x="2" y="249"/>
                    </a:lnTo>
                    <a:lnTo>
                      <a:pt x="0" y="226"/>
                    </a:lnTo>
                    <a:lnTo>
                      <a:pt x="2" y="203"/>
                    </a:lnTo>
                    <a:lnTo>
                      <a:pt x="5" y="181"/>
                    </a:lnTo>
                    <a:lnTo>
                      <a:pt x="9" y="166"/>
                    </a:lnTo>
                    <a:lnTo>
                      <a:pt x="11" y="159"/>
                    </a:lnTo>
                    <a:lnTo>
                      <a:pt x="18" y="138"/>
                    </a:lnTo>
                    <a:lnTo>
                      <a:pt x="28" y="119"/>
                    </a:lnTo>
                    <a:lnTo>
                      <a:pt x="39" y="101"/>
                    </a:lnTo>
                    <a:lnTo>
                      <a:pt x="52" y="83"/>
                    </a:lnTo>
                    <a:lnTo>
                      <a:pt x="67" y="67"/>
                    </a:lnTo>
                    <a:lnTo>
                      <a:pt x="83" y="53"/>
                    </a:lnTo>
                    <a:lnTo>
                      <a:pt x="100" y="39"/>
                    </a:lnTo>
                    <a:lnTo>
                      <a:pt x="119" y="28"/>
                    </a:lnTo>
                    <a:lnTo>
                      <a:pt x="138" y="19"/>
                    </a:lnTo>
                    <a:lnTo>
                      <a:pt x="159" y="11"/>
                    </a:lnTo>
                    <a:lnTo>
                      <a:pt x="180" y="5"/>
                    </a:lnTo>
                    <a:lnTo>
                      <a:pt x="203" y="2"/>
                    </a:lnTo>
                    <a:lnTo>
                      <a:pt x="216" y="1"/>
                    </a:lnTo>
                  </a:path>
                </a:pathLst>
              </a:custGeom>
              <a:noFill/>
              <a:ln w="0" cap="rnd"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116052" name="Text Box 340">
              <a:extLst>
                <a:ext uri="{FF2B5EF4-FFF2-40B4-BE49-F238E27FC236}">
                  <a16:creationId xmlns:a16="http://schemas.microsoft.com/office/drawing/2014/main" id="{0D01CE07-B74D-40D0-A0C2-296F3495E423}"/>
                </a:ext>
              </a:extLst>
            </p:cNvPr>
            <p:cNvSpPr txBox="1">
              <a:spLocks noChangeArrowheads="1"/>
            </p:cNvSpPr>
            <p:nvPr/>
          </p:nvSpPr>
          <p:spPr bwMode="auto">
            <a:xfrm>
              <a:off x="3651" y="3009"/>
              <a:ext cx="1002" cy="162"/>
            </a:xfrm>
            <a:prstGeom prst="rect">
              <a:avLst/>
            </a:prstGeom>
            <a:noFill/>
            <a:ln w="9525">
              <a:noFill/>
              <a:miter lim="800000"/>
              <a:headEnd/>
              <a:tailEnd/>
            </a:ln>
            <a:effectLst/>
          </p:spPr>
          <p:txBody>
            <a:bodyPr>
              <a:spAutoFit/>
            </a:bodyPr>
            <a:lstStyle/>
            <a:p>
              <a:pPr algn="ctr">
                <a:lnSpc>
                  <a:spcPct val="90000"/>
                </a:lnSpc>
                <a:defRPr/>
              </a:pPr>
              <a:r>
                <a:rPr lang="es-ES_tradnl" sz="1200" b="1" i="1">
                  <a:effectLst>
                    <a:outerShdw blurRad="38100" dist="38100" dir="2700000" algn="tl">
                      <a:srgbClr val="010199"/>
                    </a:outerShdw>
                  </a:effectLst>
                </a:rPr>
                <a:t>Llullu killa</a:t>
              </a:r>
            </a:p>
          </p:txBody>
        </p:sp>
      </p:grpSp>
      <p:sp>
        <p:nvSpPr>
          <p:cNvPr id="116053" name="Rectangle 341">
            <a:extLst>
              <a:ext uri="{FF2B5EF4-FFF2-40B4-BE49-F238E27FC236}">
                <a16:creationId xmlns:a16="http://schemas.microsoft.com/office/drawing/2014/main" id="{325F7631-9F0A-409F-9ABC-11A4EDF1B2C5}"/>
              </a:ext>
            </a:extLst>
          </p:cNvPr>
          <p:cNvSpPr>
            <a:spLocks noGrp="1" noChangeArrowheads="1"/>
          </p:cNvSpPr>
          <p:nvPr>
            <p:ph type="title"/>
          </p:nvPr>
        </p:nvSpPr>
        <p:spPr>
          <a:xfrm>
            <a:off x="-36513" y="115888"/>
            <a:ext cx="9239251" cy="490537"/>
          </a:xfrm>
        </p:spPr>
        <p:txBody>
          <a:bodyPr/>
          <a:lstStyle/>
          <a:p>
            <a:pPr eaLnBrk="1" hangingPunct="1">
              <a:defRPr/>
            </a:pPr>
            <a:r>
              <a:rPr lang="es-ES_tradnl" sz="2800" b="1" i="1">
                <a:latin typeface="Times New Roman" pitchFamily="18" charset="0"/>
              </a:rPr>
              <a:t>Efectos de las fases de la Luna sobre los seres vivos y el agua</a:t>
            </a:r>
          </a:p>
        </p:txBody>
      </p:sp>
      <p:sp>
        <p:nvSpPr>
          <p:cNvPr id="116054" name="Text Box 342">
            <a:extLst>
              <a:ext uri="{FF2B5EF4-FFF2-40B4-BE49-F238E27FC236}">
                <a16:creationId xmlns:a16="http://schemas.microsoft.com/office/drawing/2014/main" id="{301A9E99-5A22-4416-A558-B989793B49DE}"/>
              </a:ext>
            </a:extLst>
          </p:cNvPr>
          <p:cNvSpPr txBox="1">
            <a:spLocks noChangeArrowheads="1"/>
          </p:cNvSpPr>
          <p:nvPr/>
        </p:nvSpPr>
        <p:spPr bwMode="auto">
          <a:xfrm>
            <a:off x="7235825" y="3357563"/>
            <a:ext cx="5032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900" b="1"/>
              <a:t>Pleamar</a:t>
            </a:r>
          </a:p>
        </p:txBody>
      </p:sp>
      <p:sp>
        <p:nvSpPr>
          <p:cNvPr id="116055" name="Text Box 343">
            <a:extLst>
              <a:ext uri="{FF2B5EF4-FFF2-40B4-BE49-F238E27FC236}">
                <a16:creationId xmlns:a16="http://schemas.microsoft.com/office/drawing/2014/main" id="{D26819B9-3048-4671-9481-7CC799D2440B}"/>
              </a:ext>
            </a:extLst>
          </p:cNvPr>
          <p:cNvSpPr txBox="1">
            <a:spLocks noChangeArrowheads="1"/>
          </p:cNvSpPr>
          <p:nvPr/>
        </p:nvSpPr>
        <p:spPr bwMode="auto">
          <a:xfrm>
            <a:off x="5543550" y="3357563"/>
            <a:ext cx="5032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900" b="1"/>
              <a:t>Pleamar</a:t>
            </a:r>
          </a:p>
        </p:txBody>
      </p:sp>
      <p:sp>
        <p:nvSpPr>
          <p:cNvPr id="116056" name="Text Box 344">
            <a:extLst>
              <a:ext uri="{FF2B5EF4-FFF2-40B4-BE49-F238E27FC236}">
                <a16:creationId xmlns:a16="http://schemas.microsoft.com/office/drawing/2014/main" id="{AF8DF490-62EC-45A3-A9F7-30E4F63880A6}"/>
              </a:ext>
            </a:extLst>
          </p:cNvPr>
          <p:cNvSpPr txBox="1">
            <a:spLocks noChangeArrowheads="1"/>
          </p:cNvSpPr>
          <p:nvPr/>
        </p:nvSpPr>
        <p:spPr bwMode="auto">
          <a:xfrm>
            <a:off x="6391275" y="2801938"/>
            <a:ext cx="5032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900" b="1"/>
              <a:t>Bajamar</a:t>
            </a:r>
          </a:p>
        </p:txBody>
      </p:sp>
      <p:sp>
        <p:nvSpPr>
          <p:cNvPr id="116057" name="Text Box 345">
            <a:extLst>
              <a:ext uri="{FF2B5EF4-FFF2-40B4-BE49-F238E27FC236}">
                <a16:creationId xmlns:a16="http://schemas.microsoft.com/office/drawing/2014/main" id="{A142DC3E-AEDB-4086-A263-0D49AD7003DE}"/>
              </a:ext>
            </a:extLst>
          </p:cNvPr>
          <p:cNvSpPr txBox="1">
            <a:spLocks noChangeArrowheads="1"/>
          </p:cNvSpPr>
          <p:nvPr/>
        </p:nvSpPr>
        <p:spPr bwMode="auto">
          <a:xfrm>
            <a:off x="6391275" y="3873500"/>
            <a:ext cx="5032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lnSpc>
                <a:spcPct val="90000"/>
              </a:lnSpc>
            </a:pPr>
            <a:r>
              <a:rPr lang="es-ES_tradnl" altLang="es-ES" sz="900" b="1"/>
              <a:t>Bajamar</a:t>
            </a:r>
          </a:p>
        </p:txBody>
      </p:sp>
      <p:sp>
        <p:nvSpPr>
          <p:cNvPr id="116058" name="Arc 346">
            <a:extLst>
              <a:ext uri="{FF2B5EF4-FFF2-40B4-BE49-F238E27FC236}">
                <a16:creationId xmlns:a16="http://schemas.microsoft.com/office/drawing/2014/main" id="{E75358B1-6A9F-4E75-913E-C0905D66473F}"/>
              </a:ext>
            </a:extLst>
          </p:cNvPr>
          <p:cNvSpPr>
            <a:spLocks/>
          </p:cNvSpPr>
          <p:nvPr/>
        </p:nvSpPr>
        <p:spPr bwMode="auto">
          <a:xfrm>
            <a:off x="6845300" y="2233613"/>
            <a:ext cx="1760538" cy="9509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prstDash val="sysDot"/>
            <a:round/>
            <a:headEnd type="stealth" w="lg" len="me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16059" name="Arc 347">
            <a:extLst>
              <a:ext uri="{FF2B5EF4-FFF2-40B4-BE49-F238E27FC236}">
                <a16:creationId xmlns:a16="http://schemas.microsoft.com/office/drawing/2014/main" id="{7C245FCD-50AC-4312-A10F-8050DF113551}"/>
              </a:ext>
            </a:extLst>
          </p:cNvPr>
          <p:cNvSpPr>
            <a:spLocks/>
          </p:cNvSpPr>
          <p:nvPr/>
        </p:nvSpPr>
        <p:spPr bwMode="auto">
          <a:xfrm flipH="1">
            <a:off x="4572000" y="2205038"/>
            <a:ext cx="1760538" cy="9509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prstDash val="sysDot"/>
            <a:round/>
            <a:headEnd type="none" w="lg" len="med"/>
            <a:tailEnd type="stealth" w="lg" len="me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16060" name="Arc 348">
            <a:extLst>
              <a:ext uri="{FF2B5EF4-FFF2-40B4-BE49-F238E27FC236}">
                <a16:creationId xmlns:a16="http://schemas.microsoft.com/office/drawing/2014/main" id="{CD1C4FE5-67CB-457D-B2C7-DB483B3557DC}"/>
              </a:ext>
            </a:extLst>
          </p:cNvPr>
          <p:cNvSpPr>
            <a:spLocks/>
          </p:cNvSpPr>
          <p:nvPr/>
        </p:nvSpPr>
        <p:spPr bwMode="auto">
          <a:xfrm flipV="1">
            <a:off x="6845300" y="3630613"/>
            <a:ext cx="1760538" cy="9509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prstDash val="sysDot"/>
            <a:round/>
            <a:headEnd type="none" w="lg" len="med"/>
            <a:tailEnd type="stealth" w="lg" len="me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116061" name="Arc 349">
            <a:extLst>
              <a:ext uri="{FF2B5EF4-FFF2-40B4-BE49-F238E27FC236}">
                <a16:creationId xmlns:a16="http://schemas.microsoft.com/office/drawing/2014/main" id="{19EFE385-F2BD-4F4E-8A29-AFBA63DC93C2}"/>
              </a:ext>
            </a:extLst>
          </p:cNvPr>
          <p:cNvSpPr>
            <a:spLocks/>
          </p:cNvSpPr>
          <p:nvPr/>
        </p:nvSpPr>
        <p:spPr bwMode="auto">
          <a:xfrm flipH="1" flipV="1">
            <a:off x="4611688" y="3630613"/>
            <a:ext cx="1760537" cy="9509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prstDash val="sysDot"/>
            <a:round/>
            <a:headEnd type="stealth" w="lg" len="me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8737" name="Oval 350">
            <a:extLst>
              <a:ext uri="{FF2B5EF4-FFF2-40B4-BE49-F238E27FC236}">
                <a16:creationId xmlns:a16="http://schemas.microsoft.com/office/drawing/2014/main" id="{35078ED8-466F-4915-AB3C-8E532D3A566F}"/>
              </a:ext>
            </a:extLst>
          </p:cNvPr>
          <p:cNvSpPr>
            <a:spLocks noChangeArrowheads="1"/>
          </p:cNvSpPr>
          <p:nvPr/>
        </p:nvSpPr>
        <p:spPr bwMode="auto">
          <a:xfrm>
            <a:off x="-3060700" y="2030413"/>
            <a:ext cx="9701213" cy="2655887"/>
          </a:xfrm>
          <a:prstGeom prst="ellipse">
            <a:avLst/>
          </a:prstGeom>
          <a:noFill/>
          <a:ln w="31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s-PE" altLang="es-ES"/>
          </a:p>
        </p:txBody>
      </p:sp>
      <p:grpSp>
        <p:nvGrpSpPr>
          <p:cNvPr id="11" name="Group 351">
            <a:extLst>
              <a:ext uri="{FF2B5EF4-FFF2-40B4-BE49-F238E27FC236}">
                <a16:creationId xmlns:a16="http://schemas.microsoft.com/office/drawing/2014/main" id="{7C77216F-D9AE-43C2-8D67-C6D958537A03}"/>
              </a:ext>
            </a:extLst>
          </p:cNvPr>
          <p:cNvGrpSpPr>
            <a:grpSpLocks/>
          </p:cNvGrpSpPr>
          <p:nvPr/>
        </p:nvGrpSpPr>
        <p:grpSpPr bwMode="auto">
          <a:xfrm>
            <a:off x="6192838" y="2962275"/>
            <a:ext cx="900112" cy="898525"/>
            <a:chOff x="3480" y="1591"/>
            <a:chExt cx="1190" cy="1056"/>
          </a:xfrm>
        </p:grpSpPr>
        <p:sp>
          <p:nvSpPr>
            <p:cNvPr id="28739" name="Freeform 352">
              <a:extLst>
                <a:ext uri="{FF2B5EF4-FFF2-40B4-BE49-F238E27FC236}">
                  <a16:creationId xmlns:a16="http://schemas.microsoft.com/office/drawing/2014/main" id="{D0446AAD-2309-442E-B5C7-FF8BB6059BA6}"/>
                </a:ext>
              </a:extLst>
            </p:cNvPr>
            <p:cNvSpPr>
              <a:spLocks/>
            </p:cNvSpPr>
            <p:nvPr/>
          </p:nvSpPr>
          <p:spPr bwMode="auto">
            <a:xfrm>
              <a:off x="3492" y="1600"/>
              <a:ext cx="1151" cy="1030"/>
            </a:xfrm>
            <a:custGeom>
              <a:avLst/>
              <a:gdLst>
                <a:gd name="T0" fmla="*/ 0 w 3696"/>
                <a:gd name="T1" fmla="*/ 0 h 3311"/>
                <a:gd name="T2" fmla="*/ 0 w 3696"/>
                <a:gd name="T3" fmla="*/ 0 h 3311"/>
                <a:gd name="T4" fmla="*/ 0 w 3696"/>
                <a:gd name="T5" fmla="*/ 0 h 3311"/>
                <a:gd name="T6" fmla="*/ 0 w 3696"/>
                <a:gd name="T7" fmla="*/ 0 h 3311"/>
                <a:gd name="T8" fmla="*/ 0 w 3696"/>
                <a:gd name="T9" fmla="*/ 0 h 3311"/>
                <a:gd name="T10" fmla="*/ 0 w 3696"/>
                <a:gd name="T11" fmla="*/ 0 h 3311"/>
                <a:gd name="T12" fmla="*/ 0 w 3696"/>
                <a:gd name="T13" fmla="*/ 0 h 3311"/>
                <a:gd name="T14" fmla="*/ 0 w 3696"/>
                <a:gd name="T15" fmla="*/ 0 h 3311"/>
                <a:gd name="T16" fmla="*/ 0 w 3696"/>
                <a:gd name="T17" fmla="*/ 0 h 3311"/>
                <a:gd name="T18" fmla="*/ 0 w 3696"/>
                <a:gd name="T19" fmla="*/ 0 h 3311"/>
                <a:gd name="T20" fmla="*/ 0 w 3696"/>
                <a:gd name="T21" fmla="*/ 0 h 3311"/>
                <a:gd name="T22" fmla="*/ 0 w 3696"/>
                <a:gd name="T23" fmla="*/ 0 h 3311"/>
                <a:gd name="T24" fmla="*/ 0 w 3696"/>
                <a:gd name="T25" fmla="*/ 0 h 3311"/>
                <a:gd name="T26" fmla="*/ 0 w 3696"/>
                <a:gd name="T27" fmla="*/ 0 h 3311"/>
                <a:gd name="T28" fmla="*/ 0 w 3696"/>
                <a:gd name="T29" fmla="*/ 0 h 3311"/>
                <a:gd name="T30" fmla="*/ 0 w 3696"/>
                <a:gd name="T31" fmla="*/ 0 h 3311"/>
                <a:gd name="T32" fmla="*/ 0 w 3696"/>
                <a:gd name="T33" fmla="*/ 0 h 3311"/>
                <a:gd name="T34" fmla="*/ 0 w 3696"/>
                <a:gd name="T35" fmla="*/ 0 h 3311"/>
                <a:gd name="T36" fmla="*/ 0 w 3696"/>
                <a:gd name="T37" fmla="*/ 0 h 3311"/>
                <a:gd name="T38" fmla="*/ 0 w 3696"/>
                <a:gd name="T39" fmla="*/ 0 h 3311"/>
                <a:gd name="T40" fmla="*/ 0 w 3696"/>
                <a:gd name="T41" fmla="*/ 0 h 3311"/>
                <a:gd name="T42" fmla="*/ 0 w 3696"/>
                <a:gd name="T43" fmla="*/ 0 h 3311"/>
                <a:gd name="T44" fmla="*/ 0 w 3696"/>
                <a:gd name="T45" fmla="*/ 0 h 3311"/>
                <a:gd name="T46" fmla="*/ 0 w 3696"/>
                <a:gd name="T47" fmla="*/ 0 h 3311"/>
                <a:gd name="T48" fmla="*/ 0 w 3696"/>
                <a:gd name="T49" fmla="*/ 0 h 3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96"/>
                <a:gd name="T76" fmla="*/ 0 h 3311"/>
                <a:gd name="T77" fmla="*/ 3696 w 3696"/>
                <a:gd name="T78" fmla="*/ 3311 h 33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96" h="3311">
                  <a:moveTo>
                    <a:pt x="773" y="232"/>
                  </a:moveTo>
                  <a:lnTo>
                    <a:pt x="361" y="688"/>
                  </a:lnTo>
                  <a:lnTo>
                    <a:pt x="102" y="1091"/>
                  </a:lnTo>
                  <a:lnTo>
                    <a:pt x="17" y="1471"/>
                  </a:lnTo>
                  <a:lnTo>
                    <a:pt x="0" y="1883"/>
                  </a:lnTo>
                  <a:lnTo>
                    <a:pt x="163" y="2347"/>
                  </a:lnTo>
                  <a:lnTo>
                    <a:pt x="490" y="2762"/>
                  </a:lnTo>
                  <a:lnTo>
                    <a:pt x="876" y="3089"/>
                  </a:lnTo>
                  <a:lnTo>
                    <a:pt x="1496" y="3277"/>
                  </a:lnTo>
                  <a:lnTo>
                    <a:pt x="1994" y="3311"/>
                  </a:lnTo>
                  <a:lnTo>
                    <a:pt x="2631" y="3174"/>
                  </a:lnTo>
                  <a:lnTo>
                    <a:pt x="3207" y="2847"/>
                  </a:lnTo>
                  <a:lnTo>
                    <a:pt x="3534" y="2459"/>
                  </a:lnTo>
                  <a:lnTo>
                    <a:pt x="3696" y="1918"/>
                  </a:lnTo>
                  <a:lnTo>
                    <a:pt x="3696" y="1359"/>
                  </a:lnTo>
                  <a:lnTo>
                    <a:pt x="3576" y="920"/>
                  </a:lnTo>
                  <a:lnTo>
                    <a:pt x="3283" y="559"/>
                  </a:lnTo>
                  <a:lnTo>
                    <a:pt x="2941" y="300"/>
                  </a:lnTo>
                  <a:lnTo>
                    <a:pt x="2614" y="163"/>
                  </a:lnTo>
                  <a:lnTo>
                    <a:pt x="2287" y="68"/>
                  </a:lnTo>
                  <a:lnTo>
                    <a:pt x="1884" y="17"/>
                  </a:lnTo>
                  <a:lnTo>
                    <a:pt x="1616" y="0"/>
                  </a:lnTo>
                  <a:lnTo>
                    <a:pt x="1220" y="76"/>
                  </a:lnTo>
                  <a:lnTo>
                    <a:pt x="773" y="232"/>
                  </a:lnTo>
                  <a:close/>
                </a:path>
              </a:pathLst>
            </a:custGeom>
            <a:solidFill>
              <a:srgbClr val="B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40" name="Freeform 353">
              <a:extLst>
                <a:ext uri="{FF2B5EF4-FFF2-40B4-BE49-F238E27FC236}">
                  <a16:creationId xmlns:a16="http://schemas.microsoft.com/office/drawing/2014/main" id="{48010767-9729-40FD-8820-569A741D4A41}"/>
                </a:ext>
              </a:extLst>
            </p:cNvPr>
            <p:cNvSpPr>
              <a:spLocks/>
            </p:cNvSpPr>
            <p:nvPr/>
          </p:nvSpPr>
          <p:spPr bwMode="auto">
            <a:xfrm>
              <a:off x="3996" y="1663"/>
              <a:ext cx="497" cy="622"/>
            </a:xfrm>
            <a:custGeom>
              <a:avLst/>
              <a:gdLst>
                <a:gd name="T0" fmla="*/ 0 w 1594"/>
                <a:gd name="T1" fmla="*/ 0 h 2002"/>
                <a:gd name="T2" fmla="*/ 0 w 1594"/>
                <a:gd name="T3" fmla="*/ 0 h 2002"/>
                <a:gd name="T4" fmla="*/ 0 w 1594"/>
                <a:gd name="T5" fmla="*/ 0 h 2002"/>
                <a:gd name="T6" fmla="*/ 0 w 1594"/>
                <a:gd name="T7" fmla="*/ 0 h 2002"/>
                <a:gd name="T8" fmla="*/ 0 w 1594"/>
                <a:gd name="T9" fmla="*/ 0 h 2002"/>
                <a:gd name="T10" fmla="*/ 0 w 1594"/>
                <a:gd name="T11" fmla="*/ 0 h 2002"/>
                <a:gd name="T12" fmla="*/ 0 w 1594"/>
                <a:gd name="T13" fmla="*/ 0 h 2002"/>
                <a:gd name="T14" fmla="*/ 0 w 1594"/>
                <a:gd name="T15" fmla="*/ 0 h 2002"/>
                <a:gd name="T16" fmla="*/ 0 w 1594"/>
                <a:gd name="T17" fmla="*/ 0 h 2002"/>
                <a:gd name="T18" fmla="*/ 0 w 1594"/>
                <a:gd name="T19" fmla="*/ 0 h 2002"/>
                <a:gd name="T20" fmla="*/ 0 w 1594"/>
                <a:gd name="T21" fmla="*/ 0 h 2002"/>
                <a:gd name="T22" fmla="*/ 0 w 1594"/>
                <a:gd name="T23" fmla="*/ 0 h 2002"/>
                <a:gd name="T24" fmla="*/ 0 w 1594"/>
                <a:gd name="T25" fmla="*/ 0 h 2002"/>
                <a:gd name="T26" fmla="*/ 0 w 1594"/>
                <a:gd name="T27" fmla="*/ 0 h 2002"/>
                <a:gd name="T28" fmla="*/ 0 w 1594"/>
                <a:gd name="T29" fmla="*/ 0 h 2002"/>
                <a:gd name="T30" fmla="*/ 0 w 1594"/>
                <a:gd name="T31" fmla="*/ 0 h 2002"/>
                <a:gd name="T32" fmla="*/ 0 w 1594"/>
                <a:gd name="T33" fmla="*/ 0 h 2002"/>
                <a:gd name="T34" fmla="*/ 0 w 1594"/>
                <a:gd name="T35" fmla="*/ 0 h 2002"/>
                <a:gd name="T36" fmla="*/ 0 w 1594"/>
                <a:gd name="T37" fmla="*/ 0 h 2002"/>
                <a:gd name="T38" fmla="*/ 0 w 1594"/>
                <a:gd name="T39" fmla="*/ 0 h 2002"/>
                <a:gd name="T40" fmla="*/ 0 w 1594"/>
                <a:gd name="T41" fmla="*/ 0 h 2002"/>
                <a:gd name="T42" fmla="*/ 0 w 1594"/>
                <a:gd name="T43" fmla="*/ 0 h 2002"/>
                <a:gd name="T44" fmla="*/ 0 w 1594"/>
                <a:gd name="T45" fmla="*/ 0 h 20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4"/>
                <a:gd name="T70" fmla="*/ 0 h 2002"/>
                <a:gd name="T71" fmla="*/ 1594 w 1594"/>
                <a:gd name="T72" fmla="*/ 2002 h 20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4" h="2002">
                  <a:moveTo>
                    <a:pt x="892" y="128"/>
                  </a:moveTo>
                  <a:lnTo>
                    <a:pt x="666" y="46"/>
                  </a:lnTo>
                  <a:lnTo>
                    <a:pt x="405" y="0"/>
                  </a:lnTo>
                  <a:lnTo>
                    <a:pt x="162" y="19"/>
                  </a:lnTo>
                  <a:lnTo>
                    <a:pt x="0" y="128"/>
                  </a:lnTo>
                  <a:lnTo>
                    <a:pt x="27" y="308"/>
                  </a:lnTo>
                  <a:lnTo>
                    <a:pt x="234" y="460"/>
                  </a:lnTo>
                  <a:lnTo>
                    <a:pt x="559" y="622"/>
                  </a:lnTo>
                  <a:lnTo>
                    <a:pt x="873" y="865"/>
                  </a:lnTo>
                  <a:lnTo>
                    <a:pt x="1153" y="1144"/>
                  </a:lnTo>
                  <a:lnTo>
                    <a:pt x="1307" y="1416"/>
                  </a:lnTo>
                  <a:lnTo>
                    <a:pt x="1350" y="1633"/>
                  </a:lnTo>
                  <a:lnTo>
                    <a:pt x="1343" y="1867"/>
                  </a:lnTo>
                  <a:lnTo>
                    <a:pt x="1316" y="1966"/>
                  </a:lnTo>
                  <a:lnTo>
                    <a:pt x="1423" y="2002"/>
                  </a:lnTo>
                  <a:lnTo>
                    <a:pt x="1531" y="1867"/>
                  </a:lnTo>
                  <a:lnTo>
                    <a:pt x="1594" y="1641"/>
                  </a:lnTo>
                  <a:lnTo>
                    <a:pt x="1594" y="1433"/>
                  </a:lnTo>
                  <a:lnTo>
                    <a:pt x="1550" y="1082"/>
                  </a:lnTo>
                  <a:lnTo>
                    <a:pt x="1350" y="622"/>
                  </a:lnTo>
                  <a:lnTo>
                    <a:pt x="1099" y="299"/>
                  </a:lnTo>
                  <a:lnTo>
                    <a:pt x="892" y="128"/>
                  </a:lnTo>
                  <a:close/>
                </a:path>
              </a:pathLst>
            </a:custGeom>
            <a:solidFill>
              <a:srgbClr val="E9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41" name="Freeform 354">
              <a:extLst>
                <a:ext uri="{FF2B5EF4-FFF2-40B4-BE49-F238E27FC236}">
                  <a16:creationId xmlns:a16="http://schemas.microsoft.com/office/drawing/2014/main" id="{A668FD5F-5D1D-41A9-A6CF-FABF51002A48}"/>
                </a:ext>
              </a:extLst>
            </p:cNvPr>
            <p:cNvSpPr>
              <a:spLocks/>
            </p:cNvSpPr>
            <p:nvPr/>
          </p:nvSpPr>
          <p:spPr bwMode="auto">
            <a:xfrm>
              <a:off x="3491" y="1687"/>
              <a:ext cx="775" cy="939"/>
            </a:xfrm>
            <a:custGeom>
              <a:avLst/>
              <a:gdLst>
                <a:gd name="T0" fmla="*/ 0 w 2488"/>
                <a:gd name="T1" fmla="*/ 0 h 3019"/>
                <a:gd name="T2" fmla="*/ 0 w 2488"/>
                <a:gd name="T3" fmla="*/ 0 h 3019"/>
                <a:gd name="T4" fmla="*/ 0 w 2488"/>
                <a:gd name="T5" fmla="*/ 0 h 3019"/>
                <a:gd name="T6" fmla="*/ 0 w 2488"/>
                <a:gd name="T7" fmla="*/ 0 h 3019"/>
                <a:gd name="T8" fmla="*/ 0 w 2488"/>
                <a:gd name="T9" fmla="*/ 0 h 3019"/>
                <a:gd name="T10" fmla="*/ 0 w 2488"/>
                <a:gd name="T11" fmla="*/ 0 h 3019"/>
                <a:gd name="T12" fmla="*/ 0 w 2488"/>
                <a:gd name="T13" fmla="*/ 0 h 3019"/>
                <a:gd name="T14" fmla="*/ 0 w 2488"/>
                <a:gd name="T15" fmla="*/ 0 h 3019"/>
                <a:gd name="T16" fmla="*/ 0 w 2488"/>
                <a:gd name="T17" fmla="*/ 0 h 3019"/>
                <a:gd name="T18" fmla="*/ 0 w 2488"/>
                <a:gd name="T19" fmla="*/ 0 h 3019"/>
                <a:gd name="T20" fmla="*/ 0 w 2488"/>
                <a:gd name="T21" fmla="*/ 0 h 3019"/>
                <a:gd name="T22" fmla="*/ 0 w 2488"/>
                <a:gd name="T23" fmla="*/ 0 h 3019"/>
                <a:gd name="T24" fmla="*/ 0 w 2488"/>
                <a:gd name="T25" fmla="*/ 0 h 3019"/>
                <a:gd name="T26" fmla="*/ 0 w 2488"/>
                <a:gd name="T27" fmla="*/ 0 h 3019"/>
                <a:gd name="T28" fmla="*/ 0 w 2488"/>
                <a:gd name="T29" fmla="*/ 0 h 3019"/>
                <a:gd name="T30" fmla="*/ 0 w 2488"/>
                <a:gd name="T31" fmla="*/ 0 h 3019"/>
                <a:gd name="T32" fmla="*/ 0 w 2488"/>
                <a:gd name="T33" fmla="*/ 0 h 3019"/>
                <a:gd name="T34" fmla="*/ 0 w 2488"/>
                <a:gd name="T35" fmla="*/ 0 h 3019"/>
                <a:gd name="T36" fmla="*/ 0 w 2488"/>
                <a:gd name="T37" fmla="*/ 0 h 3019"/>
                <a:gd name="T38" fmla="*/ 0 w 2488"/>
                <a:gd name="T39" fmla="*/ 0 h 3019"/>
                <a:gd name="T40" fmla="*/ 0 w 2488"/>
                <a:gd name="T41" fmla="*/ 0 h 3019"/>
                <a:gd name="T42" fmla="*/ 0 w 2488"/>
                <a:gd name="T43" fmla="*/ 0 h 3019"/>
                <a:gd name="T44" fmla="*/ 0 w 2488"/>
                <a:gd name="T45" fmla="*/ 0 h 3019"/>
                <a:gd name="T46" fmla="*/ 0 w 2488"/>
                <a:gd name="T47" fmla="*/ 0 h 3019"/>
                <a:gd name="T48" fmla="*/ 0 w 2488"/>
                <a:gd name="T49" fmla="*/ 0 h 3019"/>
                <a:gd name="T50" fmla="*/ 0 w 2488"/>
                <a:gd name="T51" fmla="*/ 0 h 30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88"/>
                <a:gd name="T79" fmla="*/ 0 h 3019"/>
                <a:gd name="T80" fmla="*/ 2488 w 2488"/>
                <a:gd name="T81" fmla="*/ 3019 h 30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88" h="3019">
                  <a:moveTo>
                    <a:pt x="810" y="0"/>
                  </a:moveTo>
                  <a:lnTo>
                    <a:pt x="732" y="118"/>
                  </a:lnTo>
                  <a:lnTo>
                    <a:pt x="741" y="293"/>
                  </a:lnTo>
                  <a:lnTo>
                    <a:pt x="907" y="470"/>
                  </a:lnTo>
                  <a:lnTo>
                    <a:pt x="1317" y="645"/>
                  </a:lnTo>
                  <a:lnTo>
                    <a:pt x="1716" y="772"/>
                  </a:lnTo>
                  <a:lnTo>
                    <a:pt x="1981" y="928"/>
                  </a:lnTo>
                  <a:lnTo>
                    <a:pt x="2205" y="1173"/>
                  </a:lnTo>
                  <a:lnTo>
                    <a:pt x="2332" y="1407"/>
                  </a:lnTo>
                  <a:lnTo>
                    <a:pt x="2420" y="1652"/>
                  </a:lnTo>
                  <a:lnTo>
                    <a:pt x="2488" y="1994"/>
                  </a:lnTo>
                  <a:lnTo>
                    <a:pt x="2488" y="2393"/>
                  </a:lnTo>
                  <a:lnTo>
                    <a:pt x="2420" y="2667"/>
                  </a:lnTo>
                  <a:lnTo>
                    <a:pt x="2293" y="2863"/>
                  </a:lnTo>
                  <a:lnTo>
                    <a:pt x="2059" y="3000"/>
                  </a:lnTo>
                  <a:lnTo>
                    <a:pt x="1726" y="3019"/>
                  </a:lnTo>
                  <a:lnTo>
                    <a:pt x="1190" y="2922"/>
                  </a:lnTo>
                  <a:lnTo>
                    <a:pt x="741" y="2736"/>
                  </a:lnTo>
                  <a:lnTo>
                    <a:pt x="408" y="2452"/>
                  </a:lnTo>
                  <a:lnTo>
                    <a:pt x="146" y="2053"/>
                  </a:lnTo>
                  <a:lnTo>
                    <a:pt x="0" y="1466"/>
                  </a:lnTo>
                  <a:lnTo>
                    <a:pt x="68" y="977"/>
                  </a:lnTo>
                  <a:lnTo>
                    <a:pt x="213" y="567"/>
                  </a:lnTo>
                  <a:lnTo>
                    <a:pt x="448" y="255"/>
                  </a:lnTo>
                  <a:lnTo>
                    <a:pt x="810" y="0"/>
                  </a:lnTo>
                  <a:close/>
                </a:path>
              </a:pathLst>
            </a:custGeom>
            <a:solidFill>
              <a:srgbClr val="8C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42" name="Freeform 355">
              <a:extLst>
                <a:ext uri="{FF2B5EF4-FFF2-40B4-BE49-F238E27FC236}">
                  <a16:creationId xmlns:a16="http://schemas.microsoft.com/office/drawing/2014/main" id="{2083ADB2-EC1F-4547-976A-A3B14A6ECA66}"/>
                </a:ext>
              </a:extLst>
            </p:cNvPr>
            <p:cNvSpPr>
              <a:spLocks/>
            </p:cNvSpPr>
            <p:nvPr/>
          </p:nvSpPr>
          <p:spPr bwMode="auto">
            <a:xfrm>
              <a:off x="4445" y="1734"/>
              <a:ext cx="204" cy="372"/>
            </a:xfrm>
            <a:custGeom>
              <a:avLst/>
              <a:gdLst>
                <a:gd name="T0" fmla="*/ 0 w 654"/>
                <a:gd name="T1" fmla="*/ 0 h 1196"/>
                <a:gd name="T2" fmla="*/ 0 w 654"/>
                <a:gd name="T3" fmla="*/ 0 h 1196"/>
                <a:gd name="T4" fmla="*/ 0 w 654"/>
                <a:gd name="T5" fmla="*/ 0 h 1196"/>
                <a:gd name="T6" fmla="*/ 0 w 654"/>
                <a:gd name="T7" fmla="*/ 0 h 1196"/>
                <a:gd name="T8" fmla="*/ 0 w 654"/>
                <a:gd name="T9" fmla="*/ 0 h 1196"/>
                <a:gd name="T10" fmla="*/ 0 w 654"/>
                <a:gd name="T11" fmla="*/ 0 h 1196"/>
                <a:gd name="T12" fmla="*/ 0 w 654"/>
                <a:gd name="T13" fmla="*/ 0 h 1196"/>
                <a:gd name="T14" fmla="*/ 0 w 654"/>
                <a:gd name="T15" fmla="*/ 0 h 1196"/>
                <a:gd name="T16" fmla="*/ 0 w 654"/>
                <a:gd name="T17" fmla="*/ 0 h 1196"/>
                <a:gd name="T18" fmla="*/ 0 w 654"/>
                <a:gd name="T19" fmla="*/ 0 h 1196"/>
                <a:gd name="T20" fmla="*/ 0 w 654"/>
                <a:gd name="T21" fmla="*/ 0 h 1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1196"/>
                <a:gd name="T35" fmla="*/ 654 w 654"/>
                <a:gd name="T36" fmla="*/ 1196 h 1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1196">
                  <a:moveTo>
                    <a:pt x="24" y="0"/>
                  </a:moveTo>
                  <a:lnTo>
                    <a:pt x="85" y="284"/>
                  </a:lnTo>
                  <a:lnTo>
                    <a:pt x="0" y="447"/>
                  </a:lnTo>
                  <a:lnTo>
                    <a:pt x="154" y="576"/>
                  </a:lnTo>
                  <a:lnTo>
                    <a:pt x="412" y="886"/>
                  </a:lnTo>
                  <a:lnTo>
                    <a:pt x="395" y="1050"/>
                  </a:lnTo>
                  <a:lnTo>
                    <a:pt x="654" y="1196"/>
                  </a:lnTo>
                  <a:lnTo>
                    <a:pt x="549" y="628"/>
                  </a:lnTo>
                  <a:lnTo>
                    <a:pt x="334" y="242"/>
                  </a:lnTo>
                  <a:lnTo>
                    <a:pt x="24" y="0"/>
                  </a:lnTo>
                  <a:close/>
                </a:path>
              </a:pathLst>
            </a:custGeom>
            <a:solidFill>
              <a:srgbClr val="B3D9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43" name="Freeform 356">
              <a:extLst>
                <a:ext uri="{FF2B5EF4-FFF2-40B4-BE49-F238E27FC236}">
                  <a16:creationId xmlns:a16="http://schemas.microsoft.com/office/drawing/2014/main" id="{918F8474-2470-4B36-B648-E0CB8126670B}"/>
                </a:ext>
              </a:extLst>
            </p:cNvPr>
            <p:cNvSpPr>
              <a:spLocks/>
            </p:cNvSpPr>
            <p:nvPr/>
          </p:nvSpPr>
          <p:spPr bwMode="auto">
            <a:xfrm>
              <a:off x="3530" y="2226"/>
              <a:ext cx="136" cy="257"/>
            </a:xfrm>
            <a:custGeom>
              <a:avLst/>
              <a:gdLst>
                <a:gd name="T0" fmla="*/ 0 w 438"/>
                <a:gd name="T1" fmla="*/ 0 h 825"/>
                <a:gd name="T2" fmla="*/ 0 w 438"/>
                <a:gd name="T3" fmla="*/ 0 h 825"/>
                <a:gd name="T4" fmla="*/ 0 w 438"/>
                <a:gd name="T5" fmla="*/ 0 h 825"/>
                <a:gd name="T6" fmla="*/ 0 w 438"/>
                <a:gd name="T7" fmla="*/ 0 h 825"/>
                <a:gd name="T8" fmla="*/ 0 w 438"/>
                <a:gd name="T9" fmla="*/ 0 h 825"/>
                <a:gd name="T10" fmla="*/ 0 w 438"/>
                <a:gd name="T11" fmla="*/ 0 h 825"/>
                <a:gd name="T12" fmla="*/ 0 w 438"/>
                <a:gd name="T13" fmla="*/ 0 h 825"/>
                <a:gd name="T14" fmla="*/ 0 w 438"/>
                <a:gd name="T15" fmla="*/ 0 h 825"/>
                <a:gd name="T16" fmla="*/ 0 60000 65536"/>
                <a:gd name="T17" fmla="*/ 0 60000 65536"/>
                <a:gd name="T18" fmla="*/ 0 60000 65536"/>
                <a:gd name="T19" fmla="*/ 0 60000 65536"/>
                <a:gd name="T20" fmla="*/ 0 60000 65536"/>
                <a:gd name="T21" fmla="*/ 0 60000 65536"/>
                <a:gd name="T22" fmla="*/ 0 60000 65536"/>
                <a:gd name="T23" fmla="*/ 0 60000 65536"/>
                <a:gd name="T24" fmla="*/ 0 w 438"/>
                <a:gd name="T25" fmla="*/ 0 h 825"/>
                <a:gd name="T26" fmla="*/ 438 w 438"/>
                <a:gd name="T27" fmla="*/ 825 h 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8" h="825">
                  <a:moveTo>
                    <a:pt x="0" y="327"/>
                  </a:moveTo>
                  <a:lnTo>
                    <a:pt x="274" y="0"/>
                  </a:lnTo>
                  <a:lnTo>
                    <a:pt x="284" y="361"/>
                  </a:lnTo>
                  <a:lnTo>
                    <a:pt x="430" y="395"/>
                  </a:lnTo>
                  <a:lnTo>
                    <a:pt x="438" y="825"/>
                  </a:lnTo>
                  <a:lnTo>
                    <a:pt x="154" y="585"/>
                  </a:lnTo>
                  <a:lnTo>
                    <a:pt x="0" y="327"/>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44" name="Freeform 357">
              <a:extLst>
                <a:ext uri="{FF2B5EF4-FFF2-40B4-BE49-F238E27FC236}">
                  <a16:creationId xmlns:a16="http://schemas.microsoft.com/office/drawing/2014/main" id="{57E8AAF4-185D-4546-898A-FFA2594CA5BC}"/>
                </a:ext>
              </a:extLst>
            </p:cNvPr>
            <p:cNvSpPr>
              <a:spLocks/>
            </p:cNvSpPr>
            <p:nvPr/>
          </p:nvSpPr>
          <p:spPr bwMode="auto">
            <a:xfrm>
              <a:off x="4466" y="2069"/>
              <a:ext cx="177" cy="345"/>
            </a:xfrm>
            <a:custGeom>
              <a:avLst/>
              <a:gdLst>
                <a:gd name="T0" fmla="*/ 0 w 567"/>
                <a:gd name="T1" fmla="*/ 0 h 1110"/>
                <a:gd name="T2" fmla="*/ 0 w 567"/>
                <a:gd name="T3" fmla="*/ 0 h 1110"/>
                <a:gd name="T4" fmla="*/ 0 w 567"/>
                <a:gd name="T5" fmla="*/ 0 h 1110"/>
                <a:gd name="T6" fmla="*/ 0 w 567"/>
                <a:gd name="T7" fmla="*/ 0 h 1110"/>
                <a:gd name="T8" fmla="*/ 0 w 567"/>
                <a:gd name="T9" fmla="*/ 0 h 1110"/>
                <a:gd name="T10" fmla="*/ 0 w 567"/>
                <a:gd name="T11" fmla="*/ 0 h 1110"/>
                <a:gd name="T12" fmla="*/ 0 w 567"/>
                <a:gd name="T13" fmla="*/ 0 h 1110"/>
                <a:gd name="T14" fmla="*/ 0 w 567"/>
                <a:gd name="T15" fmla="*/ 0 h 1110"/>
                <a:gd name="T16" fmla="*/ 0 w 567"/>
                <a:gd name="T17" fmla="*/ 0 h 1110"/>
                <a:gd name="T18" fmla="*/ 0 w 567"/>
                <a:gd name="T19" fmla="*/ 0 h 1110"/>
                <a:gd name="T20" fmla="*/ 0 w 567"/>
                <a:gd name="T21" fmla="*/ 0 h 1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7"/>
                <a:gd name="T34" fmla="*/ 0 h 1110"/>
                <a:gd name="T35" fmla="*/ 567 w 567"/>
                <a:gd name="T36" fmla="*/ 1110 h 1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7" h="1110">
                  <a:moveTo>
                    <a:pt x="249" y="1110"/>
                  </a:moveTo>
                  <a:lnTo>
                    <a:pt x="259" y="876"/>
                  </a:lnTo>
                  <a:lnTo>
                    <a:pt x="163" y="705"/>
                  </a:lnTo>
                  <a:lnTo>
                    <a:pt x="0" y="532"/>
                  </a:lnTo>
                  <a:lnTo>
                    <a:pt x="34" y="95"/>
                  </a:lnTo>
                  <a:lnTo>
                    <a:pt x="300" y="0"/>
                  </a:lnTo>
                  <a:lnTo>
                    <a:pt x="549" y="17"/>
                  </a:lnTo>
                  <a:lnTo>
                    <a:pt x="567" y="378"/>
                  </a:lnTo>
                  <a:lnTo>
                    <a:pt x="464" y="791"/>
                  </a:lnTo>
                  <a:lnTo>
                    <a:pt x="249" y="1110"/>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45" name="Freeform 358">
              <a:extLst>
                <a:ext uri="{FF2B5EF4-FFF2-40B4-BE49-F238E27FC236}">
                  <a16:creationId xmlns:a16="http://schemas.microsoft.com/office/drawing/2014/main" id="{97B1162F-8C4A-4883-BEB8-33B29B0A7864}"/>
                </a:ext>
              </a:extLst>
            </p:cNvPr>
            <p:cNvSpPr>
              <a:spLocks/>
            </p:cNvSpPr>
            <p:nvPr/>
          </p:nvSpPr>
          <p:spPr bwMode="auto">
            <a:xfrm>
              <a:off x="3950" y="2551"/>
              <a:ext cx="330" cy="82"/>
            </a:xfrm>
            <a:custGeom>
              <a:avLst/>
              <a:gdLst>
                <a:gd name="T0" fmla="*/ 0 w 1059"/>
                <a:gd name="T1" fmla="*/ 0 h 266"/>
                <a:gd name="T2" fmla="*/ 0 w 1059"/>
                <a:gd name="T3" fmla="*/ 0 h 266"/>
                <a:gd name="T4" fmla="*/ 0 w 1059"/>
                <a:gd name="T5" fmla="*/ 0 h 266"/>
                <a:gd name="T6" fmla="*/ 0 w 1059"/>
                <a:gd name="T7" fmla="*/ 0 h 266"/>
                <a:gd name="T8" fmla="*/ 0 w 1059"/>
                <a:gd name="T9" fmla="*/ 0 h 266"/>
                <a:gd name="T10" fmla="*/ 0 w 1059"/>
                <a:gd name="T11" fmla="*/ 0 h 266"/>
                <a:gd name="T12" fmla="*/ 0 w 1059"/>
                <a:gd name="T13" fmla="*/ 0 h 266"/>
                <a:gd name="T14" fmla="*/ 0 w 1059"/>
                <a:gd name="T15" fmla="*/ 0 h 266"/>
                <a:gd name="T16" fmla="*/ 0 w 1059"/>
                <a:gd name="T17" fmla="*/ 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9"/>
                <a:gd name="T28" fmla="*/ 0 h 266"/>
                <a:gd name="T29" fmla="*/ 1059 w 1059"/>
                <a:gd name="T30" fmla="*/ 266 h 2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9" h="266">
                  <a:moveTo>
                    <a:pt x="0" y="206"/>
                  </a:moveTo>
                  <a:lnTo>
                    <a:pt x="310" y="86"/>
                  </a:lnTo>
                  <a:lnTo>
                    <a:pt x="637" y="59"/>
                  </a:lnTo>
                  <a:lnTo>
                    <a:pt x="1059" y="0"/>
                  </a:lnTo>
                  <a:lnTo>
                    <a:pt x="1008" y="154"/>
                  </a:lnTo>
                  <a:lnTo>
                    <a:pt x="612" y="240"/>
                  </a:lnTo>
                  <a:lnTo>
                    <a:pt x="259" y="266"/>
                  </a:lnTo>
                  <a:lnTo>
                    <a:pt x="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46" name="Freeform 359">
              <a:extLst>
                <a:ext uri="{FF2B5EF4-FFF2-40B4-BE49-F238E27FC236}">
                  <a16:creationId xmlns:a16="http://schemas.microsoft.com/office/drawing/2014/main" id="{C0C18128-5D2C-4825-86E9-755F22209158}"/>
                </a:ext>
              </a:extLst>
            </p:cNvPr>
            <p:cNvSpPr>
              <a:spLocks/>
            </p:cNvSpPr>
            <p:nvPr/>
          </p:nvSpPr>
          <p:spPr bwMode="auto">
            <a:xfrm>
              <a:off x="3492" y="1939"/>
              <a:ext cx="86" cy="172"/>
            </a:xfrm>
            <a:custGeom>
              <a:avLst/>
              <a:gdLst>
                <a:gd name="T0" fmla="*/ 0 w 275"/>
                <a:gd name="T1" fmla="*/ 0 h 551"/>
                <a:gd name="T2" fmla="*/ 0 w 275"/>
                <a:gd name="T3" fmla="*/ 0 h 551"/>
                <a:gd name="T4" fmla="*/ 0 w 275"/>
                <a:gd name="T5" fmla="*/ 0 h 551"/>
                <a:gd name="T6" fmla="*/ 0 w 275"/>
                <a:gd name="T7" fmla="*/ 0 h 551"/>
                <a:gd name="T8" fmla="*/ 0 w 275"/>
                <a:gd name="T9" fmla="*/ 0 h 551"/>
                <a:gd name="T10" fmla="*/ 0 w 275"/>
                <a:gd name="T11" fmla="*/ 0 h 551"/>
                <a:gd name="T12" fmla="*/ 0 60000 65536"/>
                <a:gd name="T13" fmla="*/ 0 60000 65536"/>
                <a:gd name="T14" fmla="*/ 0 60000 65536"/>
                <a:gd name="T15" fmla="*/ 0 60000 65536"/>
                <a:gd name="T16" fmla="*/ 0 60000 65536"/>
                <a:gd name="T17" fmla="*/ 0 60000 65536"/>
                <a:gd name="T18" fmla="*/ 0 w 275"/>
                <a:gd name="T19" fmla="*/ 0 h 551"/>
                <a:gd name="T20" fmla="*/ 275 w 275"/>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275" h="551">
                  <a:moveTo>
                    <a:pt x="129" y="0"/>
                  </a:moveTo>
                  <a:lnTo>
                    <a:pt x="275" y="112"/>
                  </a:lnTo>
                  <a:lnTo>
                    <a:pt x="207" y="422"/>
                  </a:lnTo>
                  <a:lnTo>
                    <a:pt x="0" y="551"/>
                  </a:lnTo>
                  <a:lnTo>
                    <a:pt x="129" y="0"/>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47" name="Freeform 360">
              <a:extLst>
                <a:ext uri="{FF2B5EF4-FFF2-40B4-BE49-F238E27FC236}">
                  <a16:creationId xmlns:a16="http://schemas.microsoft.com/office/drawing/2014/main" id="{41E52094-45B3-4020-B9C9-9BDD9A1CBD3D}"/>
                </a:ext>
              </a:extLst>
            </p:cNvPr>
            <p:cNvSpPr>
              <a:spLocks/>
            </p:cNvSpPr>
            <p:nvPr/>
          </p:nvSpPr>
          <p:spPr bwMode="auto">
            <a:xfrm>
              <a:off x="3971" y="2098"/>
              <a:ext cx="399" cy="455"/>
            </a:xfrm>
            <a:custGeom>
              <a:avLst/>
              <a:gdLst>
                <a:gd name="T0" fmla="*/ 0 w 1279"/>
                <a:gd name="T1" fmla="*/ 0 h 1462"/>
                <a:gd name="T2" fmla="*/ 0 w 1279"/>
                <a:gd name="T3" fmla="*/ 0 h 1462"/>
                <a:gd name="T4" fmla="*/ 0 w 1279"/>
                <a:gd name="T5" fmla="*/ 0 h 1462"/>
                <a:gd name="T6" fmla="*/ 0 w 1279"/>
                <a:gd name="T7" fmla="*/ 0 h 1462"/>
                <a:gd name="T8" fmla="*/ 0 w 1279"/>
                <a:gd name="T9" fmla="*/ 0 h 1462"/>
                <a:gd name="T10" fmla="*/ 0 w 1279"/>
                <a:gd name="T11" fmla="*/ 0 h 1462"/>
                <a:gd name="T12" fmla="*/ 0 w 1279"/>
                <a:gd name="T13" fmla="*/ 0 h 1462"/>
                <a:gd name="T14" fmla="*/ 0 w 1279"/>
                <a:gd name="T15" fmla="*/ 0 h 1462"/>
                <a:gd name="T16" fmla="*/ 0 w 1279"/>
                <a:gd name="T17" fmla="*/ 0 h 1462"/>
                <a:gd name="T18" fmla="*/ 0 w 1279"/>
                <a:gd name="T19" fmla="*/ 0 h 1462"/>
                <a:gd name="T20" fmla="*/ 0 w 1279"/>
                <a:gd name="T21" fmla="*/ 0 h 1462"/>
                <a:gd name="T22" fmla="*/ 0 w 1279"/>
                <a:gd name="T23" fmla="*/ 0 h 1462"/>
                <a:gd name="T24" fmla="*/ 0 w 1279"/>
                <a:gd name="T25" fmla="*/ 0 h 1462"/>
                <a:gd name="T26" fmla="*/ 0 w 1279"/>
                <a:gd name="T27" fmla="*/ 0 h 1462"/>
                <a:gd name="T28" fmla="*/ 0 w 1279"/>
                <a:gd name="T29" fmla="*/ 0 h 1462"/>
                <a:gd name="T30" fmla="*/ 0 w 1279"/>
                <a:gd name="T31" fmla="*/ 0 h 1462"/>
                <a:gd name="T32" fmla="*/ 0 w 1279"/>
                <a:gd name="T33" fmla="*/ 0 h 1462"/>
                <a:gd name="T34" fmla="*/ 0 w 1279"/>
                <a:gd name="T35" fmla="*/ 0 h 1462"/>
                <a:gd name="T36" fmla="*/ 0 w 1279"/>
                <a:gd name="T37" fmla="*/ 0 h 1462"/>
                <a:gd name="T38" fmla="*/ 0 w 1279"/>
                <a:gd name="T39" fmla="*/ 0 h 14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9"/>
                <a:gd name="T61" fmla="*/ 0 h 1462"/>
                <a:gd name="T62" fmla="*/ 1279 w 1279"/>
                <a:gd name="T63" fmla="*/ 1462 h 14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9" h="1462">
                  <a:moveTo>
                    <a:pt x="351" y="1394"/>
                  </a:moveTo>
                  <a:lnTo>
                    <a:pt x="266" y="1049"/>
                  </a:lnTo>
                  <a:lnTo>
                    <a:pt x="290" y="842"/>
                  </a:lnTo>
                  <a:lnTo>
                    <a:pt x="0" y="637"/>
                  </a:lnTo>
                  <a:lnTo>
                    <a:pt x="41" y="430"/>
                  </a:lnTo>
                  <a:lnTo>
                    <a:pt x="93" y="257"/>
                  </a:lnTo>
                  <a:lnTo>
                    <a:pt x="395" y="110"/>
                  </a:lnTo>
                  <a:lnTo>
                    <a:pt x="747" y="0"/>
                  </a:lnTo>
                  <a:lnTo>
                    <a:pt x="971" y="17"/>
                  </a:lnTo>
                  <a:lnTo>
                    <a:pt x="1262" y="129"/>
                  </a:lnTo>
                  <a:lnTo>
                    <a:pt x="1279" y="378"/>
                  </a:lnTo>
                  <a:lnTo>
                    <a:pt x="1220" y="800"/>
                  </a:lnTo>
                  <a:lnTo>
                    <a:pt x="1013" y="869"/>
                  </a:lnTo>
                  <a:lnTo>
                    <a:pt x="918" y="869"/>
                  </a:lnTo>
                  <a:lnTo>
                    <a:pt x="695" y="981"/>
                  </a:lnTo>
                  <a:lnTo>
                    <a:pt x="610" y="1152"/>
                  </a:lnTo>
                  <a:lnTo>
                    <a:pt x="576" y="1291"/>
                  </a:lnTo>
                  <a:lnTo>
                    <a:pt x="378" y="1462"/>
                  </a:lnTo>
                  <a:lnTo>
                    <a:pt x="351" y="1394"/>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48" name="Freeform 361">
              <a:extLst>
                <a:ext uri="{FF2B5EF4-FFF2-40B4-BE49-F238E27FC236}">
                  <a16:creationId xmlns:a16="http://schemas.microsoft.com/office/drawing/2014/main" id="{61710235-07E1-4BB4-B2A9-B149769CB041}"/>
                </a:ext>
              </a:extLst>
            </p:cNvPr>
            <p:cNvSpPr>
              <a:spLocks/>
            </p:cNvSpPr>
            <p:nvPr/>
          </p:nvSpPr>
          <p:spPr bwMode="auto">
            <a:xfrm>
              <a:off x="3813" y="2028"/>
              <a:ext cx="249" cy="145"/>
            </a:xfrm>
            <a:custGeom>
              <a:avLst/>
              <a:gdLst>
                <a:gd name="T0" fmla="*/ 0 w 798"/>
                <a:gd name="T1" fmla="*/ 0 h 464"/>
                <a:gd name="T2" fmla="*/ 0 w 798"/>
                <a:gd name="T3" fmla="*/ 0 h 464"/>
                <a:gd name="T4" fmla="*/ 0 w 798"/>
                <a:gd name="T5" fmla="*/ 0 h 464"/>
                <a:gd name="T6" fmla="*/ 0 w 798"/>
                <a:gd name="T7" fmla="*/ 0 h 464"/>
                <a:gd name="T8" fmla="*/ 0 w 798"/>
                <a:gd name="T9" fmla="*/ 0 h 464"/>
                <a:gd name="T10" fmla="*/ 0 w 798"/>
                <a:gd name="T11" fmla="*/ 0 h 464"/>
                <a:gd name="T12" fmla="*/ 0 w 798"/>
                <a:gd name="T13" fmla="*/ 0 h 464"/>
                <a:gd name="T14" fmla="*/ 0 w 798"/>
                <a:gd name="T15" fmla="*/ 0 h 464"/>
                <a:gd name="T16" fmla="*/ 0 w 798"/>
                <a:gd name="T17" fmla="*/ 0 h 464"/>
                <a:gd name="T18" fmla="*/ 0 w 798"/>
                <a:gd name="T19" fmla="*/ 0 h 464"/>
                <a:gd name="T20" fmla="*/ 0 w 798"/>
                <a:gd name="T21" fmla="*/ 0 h 464"/>
                <a:gd name="T22" fmla="*/ 0 w 798"/>
                <a:gd name="T23" fmla="*/ 0 h 464"/>
                <a:gd name="T24" fmla="*/ 0 w 798"/>
                <a:gd name="T25" fmla="*/ 0 h 4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464"/>
                <a:gd name="T41" fmla="*/ 798 w 798"/>
                <a:gd name="T42" fmla="*/ 464 h 4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464">
                  <a:moveTo>
                    <a:pt x="0" y="61"/>
                  </a:moveTo>
                  <a:lnTo>
                    <a:pt x="137" y="207"/>
                  </a:lnTo>
                  <a:lnTo>
                    <a:pt x="224" y="283"/>
                  </a:lnTo>
                  <a:lnTo>
                    <a:pt x="652" y="464"/>
                  </a:lnTo>
                  <a:lnTo>
                    <a:pt x="798" y="405"/>
                  </a:lnTo>
                  <a:lnTo>
                    <a:pt x="739" y="361"/>
                  </a:lnTo>
                  <a:lnTo>
                    <a:pt x="764" y="171"/>
                  </a:lnTo>
                  <a:lnTo>
                    <a:pt x="644" y="103"/>
                  </a:lnTo>
                  <a:lnTo>
                    <a:pt x="515" y="232"/>
                  </a:lnTo>
                  <a:lnTo>
                    <a:pt x="378" y="163"/>
                  </a:lnTo>
                  <a:lnTo>
                    <a:pt x="412" y="0"/>
                  </a:lnTo>
                  <a:lnTo>
                    <a:pt x="0" y="61"/>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49" name="Freeform 362">
              <a:extLst>
                <a:ext uri="{FF2B5EF4-FFF2-40B4-BE49-F238E27FC236}">
                  <a16:creationId xmlns:a16="http://schemas.microsoft.com/office/drawing/2014/main" id="{1821E937-65F8-4C30-9180-65C65B4C7A24}"/>
                </a:ext>
              </a:extLst>
            </p:cNvPr>
            <p:cNvSpPr>
              <a:spLocks/>
            </p:cNvSpPr>
            <p:nvPr/>
          </p:nvSpPr>
          <p:spPr bwMode="auto">
            <a:xfrm>
              <a:off x="3912" y="1646"/>
              <a:ext cx="132" cy="42"/>
            </a:xfrm>
            <a:custGeom>
              <a:avLst/>
              <a:gdLst>
                <a:gd name="T0" fmla="*/ 0 w 422"/>
                <a:gd name="T1" fmla="*/ 0 h 137"/>
                <a:gd name="T2" fmla="*/ 0 w 422"/>
                <a:gd name="T3" fmla="*/ 0 h 137"/>
                <a:gd name="T4" fmla="*/ 0 w 422"/>
                <a:gd name="T5" fmla="*/ 0 h 137"/>
                <a:gd name="T6" fmla="*/ 0 w 422"/>
                <a:gd name="T7" fmla="*/ 0 h 137"/>
                <a:gd name="T8" fmla="*/ 0 w 422"/>
                <a:gd name="T9" fmla="*/ 0 h 137"/>
                <a:gd name="T10" fmla="*/ 0 w 422"/>
                <a:gd name="T11" fmla="*/ 0 h 137"/>
                <a:gd name="T12" fmla="*/ 0 w 422"/>
                <a:gd name="T13" fmla="*/ 0 h 137"/>
                <a:gd name="T14" fmla="*/ 0 w 422"/>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422"/>
                <a:gd name="T25" fmla="*/ 0 h 137"/>
                <a:gd name="T26" fmla="*/ 422 w 422"/>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2" h="137">
                  <a:moveTo>
                    <a:pt x="0" y="25"/>
                  </a:moveTo>
                  <a:lnTo>
                    <a:pt x="301" y="0"/>
                  </a:lnTo>
                  <a:lnTo>
                    <a:pt x="422" y="25"/>
                  </a:lnTo>
                  <a:lnTo>
                    <a:pt x="362" y="137"/>
                  </a:lnTo>
                  <a:lnTo>
                    <a:pt x="181" y="86"/>
                  </a:lnTo>
                  <a:lnTo>
                    <a:pt x="61" y="93"/>
                  </a:lnTo>
                  <a:lnTo>
                    <a:pt x="0" y="25"/>
                  </a:lnTo>
                  <a:close/>
                </a:path>
              </a:pathLst>
            </a:custGeom>
            <a:solidFill>
              <a:srgbClr val="8CB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50" name="Freeform 363">
              <a:extLst>
                <a:ext uri="{FF2B5EF4-FFF2-40B4-BE49-F238E27FC236}">
                  <a16:creationId xmlns:a16="http://schemas.microsoft.com/office/drawing/2014/main" id="{987B79C8-5443-4B09-A90D-8B5B459CDB1C}"/>
                </a:ext>
              </a:extLst>
            </p:cNvPr>
            <p:cNvSpPr>
              <a:spLocks/>
            </p:cNvSpPr>
            <p:nvPr/>
          </p:nvSpPr>
          <p:spPr bwMode="auto">
            <a:xfrm>
              <a:off x="3733" y="1697"/>
              <a:ext cx="548" cy="422"/>
            </a:xfrm>
            <a:custGeom>
              <a:avLst/>
              <a:gdLst>
                <a:gd name="T0" fmla="*/ 0 w 1763"/>
                <a:gd name="T1" fmla="*/ 0 h 1359"/>
                <a:gd name="T2" fmla="*/ 0 w 1763"/>
                <a:gd name="T3" fmla="*/ 0 h 1359"/>
                <a:gd name="T4" fmla="*/ 0 w 1763"/>
                <a:gd name="T5" fmla="*/ 0 h 1359"/>
                <a:gd name="T6" fmla="*/ 0 w 1763"/>
                <a:gd name="T7" fmla="*/ 0 h 1359"/>
                <a:gd name="T8" fmla="*/ 0 w 1763"/>
                <a:gd name="T9" fmla="*/ 0 h 1359"/>
                <a:gd name="T10" fmla="*/ 0 w 1763"/>
                <a:gd name="T11" fmla="*/ 0 h 1359"/>
                <a:gd name="T12" fmla="*/ 0 w 1763"/>
                <a:gd name="T13" fmla="*/ 0 h 1359"/>
                <a:gd name="T14" fmla="*/ 0 w 1763"/>
                <a:gd name="T15" fmla="*/ 0 h 1359"/>
                <a:gd name="T16" fmla="*/ 0 w 1763"/>
                <a:gd name="T17" fmla="*/ 0 h 1359"/>
                <a:gd name="T18" fmla="*/ 0 w 1763"/>
                <a:gd name="T19" fmla="*/ 0 h 1359"/>
                <a:gd name="T20" fmla="*/ 0 w 1763"/>
                <a:gd name="T21" fmla="*/ 0 h 1359"/>
                <a:gd name="T22" fmla="*/ 0 w 1763"/>
                <a:gd name="T23" fmla="*/ 0 h 1359"/>
                <a:gd name="T24" fmla="*/ 0 w 1763"/>
                <a:gd name="T25" fmla="*/ 0 h 1359"/>
                <a:gd name="T26" fmla="*/ 0 w 1763"/>
                <a:gd name="T27" fmla="*/ 0 h 1359"/>
                <a:gd name="T28" fmla="*/ 0 w 1763"/>
                <a:gd name="T29" fmla="*/ 0 h 1359"/>
                <a:gd name="T30" fmla="*/ 0 w 1763"/>
                <a:gd name="T31" fmla="*/ 0 h 1359"/>
                <a:gd name="T32" fmla="*/ 0 w 1763"/>
                <a:gd name="T33" fmla="*/ 0 h 1359"/>
                <a:gd name="T34" fmla="*/ 0 w 1763"/>
                <a:gd name="T35" fmla="*/ 0 h 1359"/>
                <a:gd name="T36" fmla="*/ 0 w 1763"/>
                <a:gd name="T37" fmla="*/ 0 h 1359"/>
                <a:gd name="T38" fmla="*/ 0 w 1763"/>
                <a:gd name="T39" fmla="*/ 0 h 1359"/>
                <a:gd name="T40" fmla="*/ 0 w 1763"/>
                <a:gd name="T41" fmla="*/ 0 h 1359"/>
                <a:gd name="T42" fmla="*/ 0 w 1763"/>
                <a:gd name="T43" fmla="*/ 0 h 1359"/>
                <a:gd name="T44" fmla="*/ 0 w 1763"/>
                <a:gd name="T45" fmla="*/ 0 h 1359"/>
                <a:gd name="T46" fmla="*/ 0 w 1763"/>
                <a:gd name="T47" fmla="*/ 0 h 1359"/>
                <a:gd name="T48" fmla="*/ 0 w 1763"/>
                <a:gd name="T49" fmla="*/ 0 h 1359"/>
                <a:gd name="T50" fmla="*/ 0 w 1763"/>
                <a:gd name="T51" fmla="*/ 0 h 1359"/>
                <a:gd name="T52" fmla="*/ 0 w 1763"/>
                <a:gd name="T53" fmla="*/ 0 h 1359"/>
                <a:gd name="T54" fmla="*/ 0 w 1763"/>
                <a:gd name="T55" fmla="*/ 0 h 1359"/>
                <a:gd name="T56" fmla="*/ 0 w 1763"/>
                <a:gd name="T57" fmla="*/ 0 h 1359"/>
                <a:gd name="T58" fmla="*/ 0 w 1763"/>
                <a:gd name="T59" fmla="*/ 0 h 1359"/>
                <a:gd name="T60" fmla="*/ 0 w 1763"/>
                <a:gd name="T61" fmla="*/ 0 h 1359"/>
                <a:gd name="T62" fmla="*/ 0 w 1763"/>
                <a:gd name="T63" fmla="*/ 0 h 1359"/>
                <a:gd name="T64" fmla="*/ 0 w 1763"/>
                <a:gd name="T65" fmla="*/ 0 h 1359"/>
                <a:gd name="T66" fmla="*/ 0 w 1763"/>
                <a:gd name="T67" fmla="*/ 0 h 13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3"/>
                <a:gd name="T103" fmla="*/ 0 h 1359"/>
                <a:gd name="T104" fmla="*/ 1763 w 1763"/>
                <a:gd name="T105" fmla="*/ 1359 h 13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3" h="1359">
                  <a:moveTo>
                    <a:pt x="594" y="24"/>
                  </a:moveTo>
                  <a:lnTo>
                    <a:pt x="337" y="127"/>
                  </a:lnTo>
                  <a:lnTo>
                    <a:pt x="267" y="283"/>
                  </a:lnTo>
                  <a:lnTo>
                    <a:pt x="0" y="566"/>
                  </a:lnTo>
                  <a:lnTo>
                    <a:pt x="17" y="739"/>
                  </a:lnTo>
                  <a:lnTo>
                    <a:pt x="0" y="929"/>
                  </a:lnTo>
                  <a:lnTo>
                    <a:pt x="86" y="1161"/>
                  </a:lnTo>
                  <a:lnTo>
                    <a:pt x="208" y="1359"/>
                  </a:lnTo>
                  <a:lnTo>
                    <a:pt x="242" y="1134"/>
                  </a:lnTo>
                  <a:lnTo>
                    <a:pt x="396" y="1298"/>
                  </a:lnTo>
                  <a:lnTo>
                    <a:pt x="654" y="1108"/>
                  </a:lnTo>
                  <a:lnTo>
                    <a:pt x="911" y="963"/>
                  </a:lnTo>
                  <a:lnTo>
                    <a:pt x="1067" y="929"/>
                  </a:lnTo>
                  <a:lnTo>
                    <a:pt x="1152" y="1151"/>
                  </a:lnTo>
                  <a:lnTo>
                    <a:pt x="1238" y="929"/>
                  </a:lnTo>
                  <a:lnTo>
                    <a:pt x="1350" y="876"/>
                  </a:lnTo>
                  <a:lnTo>
                    <a:pt x="1504" y="705"/>
                  </a:lnTo>
                  <a:lnTo>
                    <a:pt x="1763" y="463"/>
                  </a:lnTo>
                  <a:lnTo>
                    <a:pt x="1704" y="334"/>
                  </a:lnTo>
                  <a:lnTo>
                    <a:pt x="1343" y="566"/>
                  </a:lnTo>
                  <a:lnTo>
                    <a:pt x="1462" y="344"/>
                  </a:lnTo>
                  <a:lnTo>
                    <a:pt x="1711" y="144"/>
                  </a:lnTo>
                  <a:lnTo>
                    <a:pt x="1497" y="0"/>
                  </a:lnTo>
                  <a:lnTo>
                    <a:pt x="1299" y="68"/>
                  </a:lnTo>
                  <a:lnTo>
                    <a:pt x="1111" y="266"/>
                  </a:lnTo>
                  <a:lnTo>
                    <a:pt x="1118" y="490"/>
                  </a:lnTo>
                  <a:lnTo>
                    <a:pt x="1033" y="515"/>
                  </a:lnTo>
                  <a:lnTo>
                    <a:pt x="964" y="378"/>
                  </a:lnTo>
                  <a:lnTo>
                    <a:pt x="774" y="378"/>
                  </a:lnTo>
                  <a:lnTo>
                    <a:pt x="749" y="283"/>
                  </a:lnTo>
                  <a:lnTo>
                    <a:pt x="791" y="102"/>
                  </a:lnTo>
                  <a:lnTo>
                    <a:pt x="749" y="51"/>
                  </a:lnTo>
                  <a:lnTo>
                    <a:pt x="594" y="24"/>
                  </a:lnTo>
                  <a:close/>
                </a:path>
              </a:pathLst>
            </a:custGeom>
            <a:solidFill>
              <a:srgbClr val="66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51" name="Freeform 364">
              <a:extLst>
                <a:ext uri="{FF2B5EF4-FFF2-40B4-BE49-F238E27FC236}">
                  <a16:creationId xmlns:a16="http://schemas.microsoft.com/office/drawing/2014/main" id="{8E4C996D-6A24-4972-895E-374D7FAB77C7}"/>
                </a:ext>
              </a:extLst>
            </p:cNvPr>
            <p:cNvSpPr>
              <a:spLocks/>
            </p:cNvSpPr>
            <p:nvPr/>
          </p:nvSpPr>
          <p:spPr bwMode="auto">
            <a:xfrm>
              <a:off x="3480" y="1591"/>
              <a:ext cx="1148" cy="1056"/>
            </a:xfrm>
            <a:custGeom>
              <a:avLst/>
              <a:gdLst>
                <a:gd name="T0" fmla="*/ 0 w 3688"/>
                <a:gd name="T1" fmla="*/ 0 h 3395"/>
                <a:gd name="T2" fmla="*/ 0 w 3688"/>
                <a:gd name="T3" fmla="*/ 0 h 3395"/>
                <a:gd name="T4" fmla="*/ 0 w 3688"/>
                <a:gd name="T5" fmla="*/ 0 h 3395"/>
                <a:gd name="T6" fmla="*/ 0 w 3688"/>
                <a:gd name="T7" fmla="*/ 0 h 3395"/>
                <a:gd name="T8" fmla="*/ 0 w 3688"/>
                <a:gd name="T9" fmla="*/ 0 h 3395"/>
                <a:gd name="T10" fmla="*/ 0 w 3688"/>
                <a:gd name="T11" fmla="*/ 0 h 3395"/>
                <a:gd name="T12" fmla="*/ 0 w 3688"/>
                <a:gd name="T13" fmla="*/ 0 h 3395"/>
                <a:gd name="T14" fmla="*/ 0 w 3688"/>
                <a:gd name="T15" fmla="*/ 0 h 3395"/>
                <a:gd name="T16" fmla="*/ 0 w 3688"/>
                <a:gd name="T17" fmla="*/ 0 h 3395"/>
                <a:gd name="T18" fmla="*/ 0 w 3688"/>
                <a:gd name="T19" fmla="*/ 0 h 3395"/>
                <a:gd name="T20" fmla="*/ 0 w 3688"/>
                <a:gd name="T21" fmla="*/ 0 h 3395"/>
                <a:gd name="T22" fmla="*/ 0 w 3688"/>
                <a:gd name="T23" fmla="*/ 0 h 3395"/>
                <a:gd name="T24" fmla="*/ 0 w 3688"/>
                <a:gd name="T25" fmla="*/ 0 h 3395"/>
                <a:gd name="T26" fmla="*/ 0 w 3688"/>
                <a:gd name="T27" fmla="*/ 0 h 3395"/>
                <a:gd name="T28" fmla="*/ 0 w 3688"/>
                <a:gd name="T29" fmla="*/ 0 h 3395"/>
                <a:gd name="T30" fmla="*/ 0 w 3688"/>
                <a:gd name="T31" fmla="*/ 0 h 3395"/>
                <a:gd name="T32" fmla="*/ 0 w 3688"/>
                <a:gd name="T33" fmla="*/ 0 h 3395"/>
                <a:gd name="T34" fmla="*/ 0 w 3688"/>
                <a:gd name="T35" fmla="*/ 0 h 3395"/>
                <a:gd name="T36" fmla="*/ 0 w 3688"/>
                <a:gd name="T37" fmla="*/ 0 h 3395"/>
                <a:gd name="T38" fmla="*/ 0 w 3688"/>
                <a:gd name="T39" fmla="*/ 0 h 3395"/>
                <a:gd name="T40" fmla="*/ 0 w 3688"/>
                <a:gd name="T41" fmla="*/ 0 h 3395"/>
                <a:gd name="T42" fmla="*/ 0 w 3688"/>
                <a:gd name="T43" fmla="*/ 0 h 3395"/>
                <a:gd name="T44" fmla="*/ 0 w 3688"/>
                <a:gd name="T45" fmla="*/ 0 h 3395"/>
                <a:gd name="T46" fmla="*/ 0 w 3688"/>
                <a:gd name="T47" fmla="*/ 0 h 3395"/>
                <a:gd name="T48" fmla="*/ 0 w 3688"/>
                <a:gd name="T49" fmla="*/ 0 h 3395"/>
                <a:gd name="T50" fmla="*/ 0 w 3688"/>
                <a:gd name="T51" fmla="*/ 0 h 3395"/>
                <a:gd name="T52" fmla="*/ 0 w 3688"/>
                <a:gd name="T53" fmla="*/ 0 h 3395"/>
                <a:gd name="T54" fmla="*/ 0 w 3688"/>
                <a:gd name="T55" fmla="*/ 0 h 3395"/>
                <a:gd name="T56" fmla="*/ 0 w 3688"/>
                <a:gd name="T57" fmla="*/ 0 h 3395"/>
                <a:gd name="T58" fmla="*/ 0 w 3688"/>
                <a:gd name="T59" fmla="*/ 0 h 3395"/>
                <a:gd name="T60" fmla="*/ 0 w 3688"/>
                <a:gd name="T61" fmla="*/ 0 h 3395"/>
                <a:gd name="T62" fmla="*/ 0 w 3688"/>
                <a:gd name="T63" fmla="*/ 0 h 3395"/>
                <a:gd name="T64" fmla="*/ 0 w 3688"/>
                <a:gd name="T65" fmla="*/ 0 h 3395"/>
                <a:gd name="T66" fmla="*/ 0 w 3688"/>
                <a:gd name="T67" fmla="*/ 0 h 3395"/>
                <a:gd name="T68" fmla="*/ 0 w 3688"/>
                <a:gd name="T69" fmla="*/ 0 h 3395"/>
                <a:gd name="T70" fmla="*/ 0 w 3688"/>
                <a:gd name="T71" fmla="*/ 0 h 3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8"/>
                <a:gd name="T109" fmla="*/ 0 h 3395"/>
                <a:gd name="T110" fmla="*/ 3688 w 3688"/>
                <a:gd name="T111" fmla="*/ 3395 h 3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8" h="3395">
                  <a:moveTo>
                    <a:pt x="1914" y="25"/>
                  </a:moveTo>
                  <a:lnTo>
                    <a:pt x="1633" y="0"/>
                  </a:lnTo>
                  <a:lnTo>
                    <a:pt x="1334" y="42"/>
                  </a:lnTo>
                  <a:lnTo>
                    <a:pt x="1068" y="116"/>
                  </a:lnTo>
                  <a:lnTo>
                    <a:pt x="886" y="200"/>
                  </a:lnTo>
                  <a:lnTo>
                    <a:pt x="712" y="316"/>
                  </a:lnTo>
                  <a:lnTo>
                    <a:pt x="538" y="456"/>
                  </a:lnTo>
                  <a:lnTo>
                    <a:pt x="347" y="673"/>
                  </a:lnTo>
                  <a:lnTo>
                    <a:pt x="239" y="821"/>
                  </a:lnTo>
                  <a:lnTo>
                    <a:pt x="140" y="1029"/>
                  </a:lnTo>
                  <a:lnTo>
                    <a:pt x="57" y="1213"/>
                  </a:lnTo>
                  <a:lnTo>
                    <a:pt x="7" y="1462"/>
                  </a:lnTo>
                  <a:lnTo>
                    <a:pt x="0" y="1702"/>
                  </a:lnTo>
                  <a:lnTo>
                    <a:pt x="24" y="1985"/>
                  </a:lnTo>
                  <a:lnTo>
                    <a:pt x="106" y="2241"/>
                  </a:lnTo>
                  <a:lnTo>
                    <a:pt x="201" y="2490"/>
                  </a:lnTo>
                  <a:lnTo>
                    <a:pt x="330" y="2680"/>
                  </a:lnTo>
                  <a:lnTo>
                    <a:pt x="501" y="2869"/>
                  </a:lnTo>
                  <a:lnTo>
                    <a:pt x="682" y="3025"/>
                  </a:lnTo>
                  <a:lnTo>
                    <a:pt x="920" y="3171"/>
                  </a:lnTo>
                  <a:lnTo>
                    <a:pt x="1159" y="3262"/>
                  </a:lnTo>
                  <a:lnTo>
                    <a:pt x="1433" y="3336"/>
                  </a:lnTo>
                  <a:lnTo>
                    <a:pt x="1732" y="3386"/>
                  </a:lnTo>
                  <a:lnTo>
                    <a:pt x="2005" y="3395"/>
                  </a:lnTo>
                  <a:lnTo>
                    <a:pt x="2287" y="3361"/>
                  </a:lnTo>
                  <a:lnTo>
                    <a:pt x="2618" y="3283"/>
                  </a:lnTo>
                  <a:lnTo>
                    <a:pt x="2834" y="3203"/>
                  </a:lnTo>
                  <a:lnTo>
                    <a:pt x="3099" y="3038"/>
                  </a:lnTo>
                  <a:lnTo>
                    <a:pt x="3330" y="2848"/>
                  </a:lnTo>
                  <a:lnTo>
                    <a:pt x="3456" y="2698"/>
                  </a:lnTo>
                  <a:lnTo>
                    <a:pt x="3614" y="2441"/>
                  </a:lnTo>
                  <a:lnTo>
                    <a:pt x="3678" y="2241"/>
                  </a:lnTo>
                  <a:lnTo>
                    <a:pt x="3688" y="2108"/>
                  </a:lnTo>
                  <a:lnTo>
                    <a:pt x="3638" y="2025"/>
                  </a:lnTo>
                  <a:lnTo>
                    <a:pt x="3614" y="2167"/>
                  </a:lnTo>
                  <a:lnTo>
                    <a:pt x="3572" y="2308"/>
                  </a:lnTo>
                  <a:lnTo>
                    <a:pt x="3471" y="2473"/>
                  </a:lnTo>
                  <a:lnTo>
                    <a:pt x="3456" y="2357"/>
                  </a:lnTo>
                  <a:lnTo>
                    <a:pt x="3389" y="2374"/>
                  </a:lnTo>
                  <a:lnTo>
                    <a:pt x="3397" y="2481"/>
                  </a:lnTo>
                  <a:lnTo>
                    <a:pt x="3407" y="2589"/>
                  </a:lnTo>
                  <a:lnTo>
                    <a:pt x="3256" y="2730"/>
                  </a:lnTo>
                  <a:lnTo>
                    <a:pt x="3157" y="2848"/>
                  </a:lnTo>
                  <a:lnTo>
                    <a:pt x="2983" y="2964"/>
                  </a:lnTo>
                  <a:lnTo>
                    <a:pt x="2800" y="3063"/>
                  </a:lnTo>
                  <a:lnTo>
                    <a:pt x="2669" y="3146"/>
                  </a:lnTo>
                  <a:lnTo>
                    <a:pt x="2395" y="3213"/>
                  </a:lnTo>
                  <a:lnTo>
                    <a:pt x="2097" y="3253"/>
                  </a:lnTo>
                  <a:lnTo>
                    <a:pt x="1823" y="3262"/>
                  </a:lnTo>
                  <a:lnTo>
                    <a:pt x="1557" y="3237"/>
                  </a:lnTo>
                  <a:lnTo>
                    <a:pt x="1342" y="3171"/>
                  </a:lnTo>
                  <a:lnTo>
                    <a:pt x="1036" y="3070"/>
                  </a:lnTo>
                  <a:lnTo>
                    <a:pt x="836" y="2954"/>
                  </a:lnTo>
                  <a:lnTo>
                    <a:pt x="671" y="2814"/>
                  </a:lnTo>
                  <a:lnTo>
                    <a:pt x="439" y="2631"/>
                  </a:lnTo>
                  <a:lnTo>
                    <a:pt x="289" y="2407"/>
                  </a:lnTo>
                  <a:lnTo>
                    <a:pt x="207" y="2224"/>
                  </a:lnTo>
                  <a:lnTo>
                    <a:pt x="140" y="2025"/>
                  </a:lnTo>
                  <a:lnTo>
                    <a:pt x="106" y="1852"/>
                  </a:lnTo>
                  <a:lnTo>
                    <a:pt x="98" y="1694"/>
                  </a:lnTo>
                  <a:lnTo>
                    <a:pt x="123" y="1494"/>
                  </a:lnTo>
                  <a:lnTo>
                    <a:pt x="165" y="1295"/>
                  </a:lnTo>
                  <a:lnTo>
                    <a:pt x="256" y="1063"/>
                  </a:lnTo>
                  <a:lnTo>
                    <a:pt x="397" y="797"/>
                  </a:lnTo>
                  <a:lnTo>
                    <a:pt x="545" y="624"/>
                  </a:lnTo>
                  <a:lnTo>
                    <a:pt x="695" y="456"/>
                  </a:lnTo>
                  <a:lnTo>
                    <a:pt x="903" y="299"/>
                  </a:lnTo>
                  <a:lnTo>
                    <a:pt x="1142" y="192"/>
                  </a:lnTo>
                  <a:lnTo>
                    <a:pt x="1359" y="116"/>
                  </a:lnTo>
                  <a:lnTo>
                    <a:pt x="1665" y="67"/>
                  </a:lnTo>
                  <a:lnTo>
                    <a:pt x="191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52" name="Freeform 365">
              <a:extLst>
                <a:ext uri="{FF2B5EF4-FFF2-40B4-BE49-F238E27FC236}">
                  <a16:creationId xmlns:a16="http://schemas.microsoft.com/office/drawing/2014/main" id="{9ECAFC8B-B69B-44BB-B32E-DE60FC373566}"/>
                </a:ext>
              </a:extLst>
            </p:cNvPr>
            <p:cNvSpPr>
              <a:spLocks/>
            </p:cNvSpPr>
            <p:nvPr/>
          </p:nvSpPr>
          <p:spPr bwMode="auto">
            <a:xfrm>
              <a:off x="4169" y="1606"/>
              <a:ext cx="501" cy="630"/>
            </a:xfrm>
            <a:custGeom>
              <a:avLst/>
              <a:gdLst>
                <a:gd name="T0" fmla="*/ 0 w 1608"/>
                <a:gd name="T1" fmla="*/ 0 h 2026"/>
                <a:gd name="T2" fmla="*/ 0 w 1608"/>
                <a:gd name="T3" fmla="*/ 0 h 2026"/>
                <a:gd name="T4" fmla="*/ 0 w 1608"/>
                <a:gd name="T5" fmla="*/ 0 h 2026"/>
                <a:gd name="T6" fmla="*/ 0 w 1608"/>
                <a:gd name="T7" fmla="*/ 0 h 2026"/>
                <a:gd name="T8" fmla="*/ 0 w 1608"/>
                <a:gd name="T9" fmla="*/ 0 h 2026"/>
                <a:gd name="T10" fmla="*/ 0 w 1608"/>
                <a:gd name="T11" fmla="*/ 0 h 2026"/>
                <a:gd name="T12" fmla="*/ 0 w 1608"/>
                <a:gd name="T13" fmla="*/ 0 h 2026"/>
                <a:gd name="T14" fmla="*/ 0 w 1608"/>
                <a:gd name="T15" fmla="*/ 0 h 2026"/>
                <a:gd name="T16" fmla="*/ 0 w 1608"/>
                <a:gd name="T17" fmla="*/ 0 h 2026"/>
                <a:gd name="T18" fmla="*/ 0 w 1608"/>
                <a:gd name="T19" fmla="*/ 0 h 2026"/>
                <a:gd name="T20" fmla="*/ 0 w 1608"/>
                <a:gd name="T21" fmla="*/ 0 h 2026"/>
                <a:gd name="T22" fmla="*/ 0 w 1608"/>
                <a:gd name="T23" fmla="*/ 0 h 2026"/>
                <a:gd name="T24" fmla="*/ 0 w 1608"/>
                <a:gd name="T25" fmla="*/ 0 h 2026"/>
                <a:gd name="T26" fmla="*/ 0 w 1608"/>
                <a:gd name="T27" fmla="*/ 0 h 2026"/>
                <a:gd name="T28" fmla="*/ 0 w 1608"/>
                <a:gd name="T29" fmla="*/ 0 h 2026"/>
                <a:gd name="T30" fmla="*/ 0 w 1608"/>
                <a:gd name="T31" fmla="*/ 0 h 2026"/>
                <a:gd name="T32" fmla="*/ 0 w 1608"/>
                <a:gd name="T33" fmla="*/ 0 h 2026"/>
                <a:gd name="T34" fmla="*/ 0 w 1608"/>
                <a:gd name="T35" fmla="*/ 0 h 2026"/>
                <a:gd name="T36" fmla="*/ 0 w 1608"/>
                <a:gd name="T37" fmla="*/ 0 h 2026"/>
                <a:gd name="T38" fmla="*/ 0 w 1608"/>
                <a:gd name="T39" fmla="*/ 0 h 2026"/>
                <a:gd name="T40" fmla="*/ 0 w 1608"/>
                <a:gd name="T41" fmla="*/ 0 h 2026"/>
                <a:gd name="T42" fmla="*/ 0 w 1608"/>
                <a:gd name="T43" fmla="*/ 0 h 2026"/>
                <a:gd name="T44" fmla="*/ 0 w 1608"/>
                <a:gd name="T45" fmla="*/ 0 h 2026"/>
                <a:gd name="T46" fmla="*/ 0 w 1608"/>
                <a:gd name="T47" fmla="*/ 0 h 2026"/>
                <a:gd name="T48" fmla="*/ 0 w 1608"/>
                <a:gd name="T49" fmla="*/ 0 h 2026"/>
                <a:gd name="T50" fmla="*/ 0 w 1608"/>
                <a:gd name="T51" fmla="*/ 0 h 2026"/>
                <a:gd name="T52" fmla="*/ 0 w 1608"/>
                <a:gd name="T53" fmla="*/ 0 h 20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8"/>
                <a:gd name="T82" fmla="*/ 0 h 2026"/>
                <a:gd name="T83" fmla="*/ 1608 w 1608"/>
                <a:gd name="T84" fmla="*/ 2026 h 20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8" h="2026">
                  <a:moveTo>
                    <a:pt x="0" y="0"/>
                  </a:moveTo>
                  <a:lnTo>
                    <a:pt x="323" y="83"/>
                  </a:lnTo>
                  <a:lnTo>
                    <a:pt x="562" y="167"/>
                  </a:lnTo>
                  <a:lnTo>
                    <a:pt x="794" y="273"/>
                  </a:lnTo>
                  <a:lnTo>
                    <a:pt x="1005" y="410"/>
                  </a:lnTo>
                  <a:lnTo>
                    <a:pt x="1159" y="557"/>
                  </a:lnTo>
                  <a:lnTo>
                    <a:pt x="1289" y="686"/>
                  </a:lnTo>
                  <a:lnTo>
                    <a:pt x="1433" y="922"/>
                  </a:lnTo>
                  <a:lnTo>
                    <a:pt x="1517" y="1112"/>
                  </a:lnTo>
                  <a:lnTo>
                    <a:pt x="1574" y="1311"/>
                  </a:lnTo>
                  <a:lnTo>
                    <a:pt x="1608" y="1528"/>
                  </a:lnTo>
                  <a:lnTo>
                    <a:pt x="1591" y="1767"/>
                  </a:lnTo>
                  <a:lnTo>
                    <a:pt x="1532" y="2026"/>
                  </a:lnTo>
                  <a:lnTo>
                    <a:pt x="1500" y="1876"/>
                  </a:lnTo>
                  <a:lnTo>
                    <a:pt x="1450" y="1701"/>
                  </a:lnTo>
                  <a:lnTo>
                    <a:pt x="1458" y="1528"/>
                  </a:lnTo>
                  <a:lnTo>
                    <a:pt x="1441" y="1262"/>
                  </a:lnTo>
                  <a:lnTo>
                    <a:pt x="1384" y="1079"/>
                  </a:lnTo>
                  <a:lnTo>
                    <a:pt x="1300" y="905"/>
                  </a:lnTo>
                  <a:lnTo>
                    <a:pt x="1201" y="747"/>
                  </a:lnTo>
                  <a:lnTo>
                    <a:pt x="1068" y="623"/>
                  </a:lnTo>
                  <a:lnTo>
                    <a:pt x="819" y="406"/>
                  </a:lnTo>
                  <a:lnTo>
                    <a:pt x="597" y="273"/>
                  </a:lnTo>
                  <a:lnTo>
                    <a:pt x="365" y="184"/>
                  </a:lnTo>
                  <a:lnTo>
                    <a:pt x="106" y="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53" name="Freeform 366">
              <a:extLst>
                <a:ext uri="{FF2B5EF4-FFF2-40B4-BE49-F238E27FC236}">
                  <a16:creationId xmlns:a16="http://schemas.microsoft.com/office/drawing/2014/main" id="{E1680C81-A1AA-4E3F-957E-110E7963D0E7}"/>
                </a:ext>
              </a:extLst>
            </p:cNvPr>
            <p:cNvSpPr>
              <a:spLocks/>
            </p:cNvSpPr>
            <p:nvPr/>
          </p:nvSpPr>
          <p:spPr bwMode="auto">
            <a:xfrm>
              <a:off x="3498" y="1934"/>
              <a:ext cx="96" cy="181"/>
            </a:xfrm>
            <a:custGeom>
              <a:avLst/>
              <a:gdLst>
                <a:gd name="T0" fmla="*/ 0 w 308"/>
                <a:gd name="T1" fmla="*/ 0 h 579"/>
                <a:gd name="T2" fmla="*/ 0 w 308"/>
                <a:gd name="T3" fmla="*/ 0 h 579"/>
                <a:gd name="T4" fmla="*/ 0 w 308"/>
                <a:gd name="T5" fmla="*/ 0 h 579"/>
                <a:gd name="T6" fmla="*/ 0 w 308"/>
                <a:gd name="T7" fmla="*/ 0 h 579"/>
                <a:gd name="T8" fmla="*/ 0 w 308"/>
                <a:gd name="T9" fmla="*/ 0 h 579"/>
                <a:gd name="T10" fmla="*/ 0 w 308"/>
                <a:gd name="T11" fmla="*/ 0 h 579"/>
                <a:gd name="T12" fmla="*/ 0 w 308"/>
                <a:gd name="T13" fmla="*/ 0 h 579"/>
                <a:gd name="T14" fmla="*/ 0 w 308"/>
                <a:gd name="T15" fmla="*/ 0 h 579"/>
                <a:gd name="T16" fmla="*/ 0 w 308"/>
                <a:gd name="T17" fmla="*/ 0 h 579"/>
                <a:gd name="T18" fmla="*/ 0 w 308"/>
                <a:gd name="T19" fmla="*/ 0 h 579"/>
                <a:gd name="T20" fmla="*/ 0 w 308"/>
                <a:gd name="T21" fmla="*/ 0 h 579"/>
                <a:gd name="T22" fmla="*/ 0 w 308"/>
                <a:gd name="T23" fmla="*/ 0 h 579"/>
                <a:gd name="T24" fmla="*/ 0 w 308"/>
                <a:gd name="T25" fmla="*/ 0 h 579"/>
                <a:gd name="T26" fmla="*/ 0 w 308"/>
                <a:gd name="T27" fmla="*/ 0 h 579"/>
                <a:gd name="T28" fmla="*/ 0 w 308"/>
                <a:gd name="T29" fmla="*/ 0 h 579"/>
                <a:gd name="T30" fmla="*/ 0 w 308"/>
                <a:gd name="T31" fmla="*/ 0 h 579"/>
                <a:gd name="T32" fmla="*/ 0 w 308"/>
                <a:gd name="T33" fmla="*/ 0 h 579"/>
                <a:gd name="T34" fmla="*/ 0 w 308"/>
                <a:gd name="T35" fmla="*/ 0 h 5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8"/>
                <a:gd name="T55" fmla="*/ 0 h 579"/>
                <a:gd name="T56" fmla="*/ 308 w 308"/>
                <a:gd name="T57" fmla="*/ 579 h 5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8" h="579">
                  <a:moveTo>
                    <a:pt x="17" y="579"/>
                  </a:moveTo>
                  <a:lnTo>
                    <a:pt x="83" y="488"/>
                  </a:lnTo>
                  <a:lnTo>
                    <a:pt x="165" y="463"/>
                  </a:lnTo>
                  <a:lnTo>
                    <a:pt x="232" y="448"/>
                  </a:lnTo>
                  <a:lnTo>
                    <a:pt x="249" y="397"/>
                  </a:lnTo>
                  <a:lnTo>
                    <a:pt x="266" y="256"/>
                  </a:lnTo>
                  <a:lnTo>
                    <a:pt x="308" y="140"/>
                  </a:lnTo>
                  <a:lnTo>
                    <a:pt x="298" y="81"/>
                  </a:lnTo>
                  <a:lnTo>
                    <a:pt x="116" y="0"/>
                  </a:lnTo>
                  <a:lnTo>
                    <a:pt x="83" y="91"/>
                  </a:lnTo>
                  <a:lnTo>
                    <a:pt x="182" y="123"/>
                  </a:lnTo>
                  <a:lnTo>
                    <a:pt x="182" y="207"/>
                  </a:lnTo>
                  <a:lnTo>
                    <a:pt x="157" y="298"/>
                  </a:lnTo>
                  <a:lnTo>
                    <a:pt x="140" y="389"/>
                  </a:lnTo>
                  <a:lnTo>
                    <a:pt x="91" y="431"/>
                  </a:lnTo>
                  <a:lnTo>
                    <a:pt x="0" y="456"/>
                  </a:lnTo>
                  <a:lnTo>
                    <a:pt x="17" y="5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54" name="Freeform 367">
              <a:extLst>
                <a:ext uri="{FF2B5EF4-FFF2-40B4-BE49-F238E27FC236}">
                  <a16:creationId xmlns:a16="http://schemas.microsoft.com/office/drawing/2014/main" id="{68F84D60-61A6-492B-B9F4-42CF15635C72}"/>
                </a:ext>
              </a:extLst>
            </p:cNvPr>
            <p:cNvSpPr>
              <a:spLocks/>
            </p:cNvSpPr>
            <p:nvPr/>
          </p:nvSpPr>
          <p:spPr bwMode="auto">
            <a:xfrm>
              <a:off x="4082" y="2092"/>
              <a:ext cx="173" cy="64"/>
            </a:xfrm>
            <a:custGeom>
              <a:avLst/>
              <a:gdLst>
                <a:gd name="T0" fmla="*/ 0 w 555"/>
                <a:gd name="T1" fmla="*/ 0 h 207"/>
                <a:gd name="T2" fmla="*/ 0 w 555"/>
                <a:gd name="T3" fmla="*/ 0 h 207"/>
                <a:gd name="T4" fmla="*/ 0 w 555"/>
                <a:gd name="T5" fmla="*/ 0 h 207"/>
                <a:gd name="T6" fmla="*/ 0 w 555"/>
                <a:gd name="T7" fmla="*/ 0 h 207"/>
                <a:gd name="T8" fmla="*/ 0 w 555"/>
                <a:gd name="T9" fmla="*/ 0 h 207"/>
                <a:gd name="T10" fmla="*/ 0 w 555"/>
                <a:gd name="T11" fmla="*/ 0 h 207"/>
                <a:gd name="T12" fmla="*/ 0 w 555"/>
                <a:gd name="T13" fmla="*/ 0 h 207"/>
                <a:gd name="T14" fmla="*/ 0 w 555"/>
                <a:gd name="T15" fmla="*/ 0 h 207"/>
                <a:gd name="T16" fmla="*/ 0 w 555"/>
                <a:gd name="T17" fmla="*/ 0 h 207"/>
                <a:gd name="T18" fmla="*/ 0 w 555"/>
                <a:gd name="T19" fmla="*/ 0 h 207"/>
                <a:gd name="T20" fmla="*/ 0 w 555"/>
                <a:gd name="T21" fmla="*/ 0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5"/>
                <a:gd name="T34" fmla="*/ 0 h 207"/>
                <a:gd name="T35" fmla="*/ 555 w 55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5" h="207">
                  <a:moveTo>
                    <a:pt x="0" y="133"/>
                  </a:moveTo>
                  <a:lnTo>
                    <a:pt x="183" y="67"/>
                  </a:lnTo>
                  <a:lnTo>
                    <a:pt x="323" y="17"/>
                  </a:lnTo>
                  <a:lnTo>
                    <a:pt x="555" y="0"/>
                  </a:lnTo>
                  <a:lnTo>
                    <a:pt x="521" y="67"/>
                  </a:lnTo>
                  <a:lnTo>
                    <a:pt x="363" y="67"/>
                  </a:lnTo>
                  <a:lnTo>
                    <a:pt x="223" y="116"/>
                  </a:lnTo>
                  <a:lnTo>
                    <a:pt x="124" y="166"/>
                  </a:lnTo>
                  <a:lnTo>
                    <a:pt x="25" y="207"/>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55" name="Freeform 368">
              <a:extLst>
                <a:ext uri="{FF2B5EF4-FFF2-40B4-BE49-F238E27FC236}">
                  <a16:creationId xmlns:a16="http://schemas.microsoft.com/office/drawing/2014/main" id="{6FD83CAB-5FFC-4AE8-9ACF-93C4AF7A8BB6}"/>
                </a:ext>
              </a:extLst>
            </p:cNvPr>
            <p:cNvSpPr>
              <a:spLocks/>
            </p:cNvSpPr>
            <p:nvPr/>
          </p:nvSpPr>
          <p:spPr bwMode="auto">
            <a:xfrm>
              <a:off x="4249" y="2103"/>
              <a:ext cx="142" cy="268"/>
            </a:xfrm>
            <a:custGeom>
              <a:avLst/>
              <a:gdLst>
                <a:gd name="T0" fmla="*/ 0 w 457"/>
                <a:gd name="T1" fmla="*/ 0 h 862"/>
                <a:gd name="T2" fmla="*/ 0 w 457"/>
                <a:gd name="T3" fmla="*/ 0 h 862"/>
                <a:gd name="T4" fmla="*/ 0 w 457"/>
                <a:gd name="T5" fmla="*/ 0 h 862"/>
                <a:gd name="T6" fmla="*/ 0 w 457"/>
                <a:gd name="T7" fmla="*/ 0 h 862"/>
                <a:gd name="T8" fmla="*/ 0 w 457"/>
                <a:gd name="T9" fmla="*/ 0 h 862"/>
                <a:gd name="T10" fmla="*/ 0 w 457"/>
                <a:gd name="T11" fmla="*/ 0 h 862"/>
                <a:gd name="T12" fmla="*/ 0 w 457"/>
                <a:gd name="T13" fmla="*/ 0 h 862"/>
                <a:gd name="T14" fmla="*/ 0 w 457"/>
                <a:gd name="T15" fmla="*/ 0 h 862"/>
                <a:gd name="T16" fmla="*/ 0 w 457"/>
                <a:gd name="T17" fmla="*/ 0 h 862"/>
                <a:gd name="T18" fmla="*/ 0 w 457"/>
                <a:gd name="T19" fmla="*/ 0 h 862"/>
                <a:gd name="T20" fmla="*/ 0 w 457"/>
                <a:gd name="T21" fmla="*/ 0 h 862"/>
                <a:gd name="T22" fmla="*/ 0 w 457"/>
                <a:gd name="T23" fmla="*/ 0 h 862"/>
                <a:gd name="T24" fmla="*/ 0 w 457"/>
                <a:gd name="T25" fmla="*/ 0 h 862"/>
                <a:gd name="T26" fmla="*/ 0 w 457"/>
                <a:gd name="T27" fmla="*/ 0 h 862"/>
                <a:gd name="T28" fmla="*/ 0 w 457"/>
                <a:gd name="T29" fmla="*/ 0 h 862"/>
                <a:gd name="T30" fmla="*/ 0 w 457"/>
                <a:gd name="T31" fmla="*/ 0 h 862"/>
                <a:gd name="T32" fmla="*/ 0 w 457"/>
                <a:gd name="T33" fmla="*/ 0 h 862"/>
                <a:gd name="T34" fmla="*/ 0 w 457"/>
                <a:gd name="T35" fmla="*/ 0 h 862"/>
                <a:gd name="T36" fmla="*/ 0 w 457"/>
                <a:gd name="T37" fmla="*/ 0 h 862"/>
                <a:gd name="T38" fmla="*/ 0 w 457"/>
                <a:gd name="T39" fmla="*/ 0 h 862"/>
                <a:gd name="T40" fmla="*/ 0 w 457"/>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7"/>
                <a:gd name="T64" fmla="*/ 0 h 862"/>
                <a:gd name="T65" fmla="*/ 457 w 457"/>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7" h="862">
                  <a:moveTo>
                    <a:pt x="225" y="0"/>
                  </a:moveTo>
                  <a:lnTo>
                    <a:pt x="274" y="49"/>
                  </a:lnTo>
                  <a:lnTo>
                    <a:pt x="407" y="57"/>
                  </a:lnTo>
                  <a:lnTo>
                    <a:pt x="457" y="115"/>
                  </a:lnTo>
                  <a:lnTo>
                    <a:pt x="439" y="298"/>
                  </a:lnTo>
                  <a:lnTo>
                    <a:pt x="407" y="505"/>
                  </a:lnTo>
                  <a:lnTo>
                    <a:pt x="380" y="695"/>
                  </a:lnTo>
                  <a:lnTo>
                    <a:pt x="356" y="811"/>
                  </a:lnTo>
                  <a:lnTo>
                    <a:pt x="240" y="862"/>
                  </a:lnTo>
                  <a:lnTo>
                    <a:pt x="0" y="862"/>
                  </a:lnTo>
                  <a:lnTo>
                    <a:pt x="17" y="811"/>
                  </a:lnTo>
                  <a:lnTo>
                    <a:pt x="116" y="821"/>
                  </a:lnTo>
                  <a:lnTo>
                    <a:pt x="240" y="779"/>
                  </a:lnTo>
                  <a:lnTo>
                    <a:pt x="306" y="705"/>
                  </a:lnTo>
                  <a:lnTo>
                    <a:pt x="323" y="522"/>
                  </a:lnTo>
                  <a:lnTo>
                    <a:pt x="365" y="264"/>
                  </a:lnTo>
                  <a:lnTo>
                    <a:pt x="356" y="140"/>
                  </a:lnTo>
                  <a:lnTo>
                    <a:pt x="291" y="115"/>
                  </a:lnTo>
                  <a:lnTo>
                    <a:pt x="215" y="9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56" name="Freeform 369">
              <a:extLst>
                <a:ext uri="{FF2B5EF4-FFF2-40B4-BE49-F238E27FC236}">
                  <a16:creationId xmlns:a16="http://schemas.microsoft.com/office/drawing/2014/main" id="{DE372CFF-99B0-4185-9F4C-1BADA624AEE6}"/>
                </a:ext>
              </a:extLst>
            </p:cNvPr>
            <p:cNvSpPr>
              <a:spLocks/>
            </p:cNvSpPr>
            <p:nvPr/>
          </p:nvSpPr>
          <p:spPr bwMode="auto">
            <a:xfrm>
              <a:off x="4071" y="2376"/>
              <a:ext cx="149" cy="178"/>
            </a:xfrm>
            <a:custGeom>
              <a:avLst/>
              <a:gdLst>
                <a:gd name="T0" fmla="*/ 0 w 481"/>
                <a:gd name="T1" fmla="*/ 0 h 572"/>
                <a:gd name="T2" fmla="*/ 0 w 481"/>
                <a:gd name="T3" fmla="*/ 0 h 572"/>
                <a:gd name="T4" fmla="*/ 0 w 481"/>
                <a:gd name="T5" fmla="*/ 0 h 572"/>
                <a:gd name="T6" fmla="*/ 0 w 481"/>
                <a:gd name="T7" fmla="*/ 0 h 572"/>
                <a:gd name="T8" fmla="*/ 0 w 481"/>
                <a:gd name="T9" fmla="*/ 0 h 572"/>
                <a:gd name="T10" fmla="*/ 0 w 481"/>
                <a:gd name="T11" fmla="*/ 0 h 572"/>
                <a:gd name="T12" fmla="*/ 0 w 481"/>
                <a:gd name="T13" fmla="*/ 0 h 572"/>
                <a:gd name="T14" fmla="*/ 0 w 481"/>
                <a:gd name="T15" fmla="*/ 0 h 572"/>
                <a:gd name="T16" fmla="*/ 0 w 481"/>
                <a:gd name="T17" fmla="*/ 0 h 572"/>
                <a:gd name="T18" fmla="*/ 0 w 481"/>
                <a:gd name="T19" fmla="*/ 0 h 572"/>
                <a:gd name="T20" fmla="*/ 0 w 481"/>
                <a:gd name="T21" fmla="*/ 0 h 572"/>
                <a:gd name="T22" fmla="*/ 0 w 481"/>
                <a:gd name="T23" fmla="*/ 0 h 572"/>
                <a:gd name="T24" fmla="*/ 0 w 481"/>
                <a:gd name="T25" fmla="*/ 0 h 572"/>
                <a:gd name="T26" fmla="*/ 0 w 481"/>
                <a:gd name="T27" fmla="*/ 0 h 572"/>
                <a:gd name="T28" fmla="*/ 0 w 481"/>
                <a:gd name="T29" fmla="*/ 0 h 572"/>
                <a:gd name="T30" fmla="*/ 0 w 481"/>
                <a:gd name="T31" fmla="*/ 0 h 572"/>
                <a:gd name="T32" fmla="*/ 0 w 481"/>
                <a:gd name="T33" fmla="*/ 0 h 572"/>
                <a:gd name="T34" fmla="*/ 0 w 481"/>
                <a:gd name="T35" fmla="*/ 0 h 572"/>
                <a:gd name="T36" fmla="*/ 0 w 481"/>
                <a:gd name="T37" fmla="*/ 0 h 572"/>
                <a:gd name="T38" fmla="*/ 0 w 481"/>
                <a:gd name="T39" fmla="*/ 0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1"/>
                <a:gd name="T61" fmla="*/ 0 h 572"/>
                <a:gd name="T62" fmla="*/ 481 w 481"/>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1" h="572">
                  <a:moveTo>
                    <a:pt x="0" y="399"/>
                  </a:moveTo>
                  <a:lnTo>
                    <a:pt x="8" y="540"/>
                  </a:lnTo>
                  <a:lnTo>
                    <a:pt x="59" y="572"/>
                  </a:lnTo>
                  <a:lnTo>
                    <a:pt x="165" y="498"/>
                  </a:lnTo>
                  <a:lnTo>
                    <a:pt x="298" y="416"/>
                  </a:lnTo>
                  <a:lnTo>
                    <a:pt x="357" y="332"/>
                  </a:lnTo>
                  <a:lnTo>
                    <a:pt x="348" y="249"/>
                  </a:lnTo>
                  <a:lnTo>
                    <a:pt x="397" y="157"/>
                  </a:lnTo>
                  <a:lnTo>
                    <a:pt x="481" y="66"/>
                  </a:lnTo>
                  <a:lnTo>
                    <a:pt x="432" y="0"/>
                  </a:lnTo>
                  <a:lnTo>
                    <a:pt x="357" y="83"/>
                  </a:lnTo>
                  <a:lnTo>
                    <a:pt x="298" y="150"/>
                  </a:lnTo>
                  <a:lnTo>
                    <a:pt x="266" y="232"/>
                  </a:lnTo>
                  <a:lnTo>
                    <a:pt x="257" y="325"/>
                  </a:lnTo>
                  <a:lnTo>
                    <a:pt x="224" y="382"/>
                  </a:lnTo>
                  <a:lnTo>
                    <a:pt x="141" y="441"/>
                  </a:lnTo>
                  <a:lnTo>
                    <a:pt x="91" y="482"/>
                  </a:lnTo>
                  <a:lnTo>
                    <a:pt x="49" y="374"/>
                  </a:lnTo>
                  <a:lnTo>
                    <a:pt x="0"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57" name="Freeform 370">
              <a:extLst>
                <a:ext uri="{FF2B5EF4-FFF2-40B4-BE49-F238E27FC236}">
                  <a16:creationId xmlns:a16="http://schemas.microsoft.com/office/drawing/2014/main" id="{186DCB04-B206-408C-90E5-12E4220050D5}"/>
                </a:ext>
              </a:extLst>
            </p:cNvPr>
            <p:cNvSpPr>
              <a:spLocks/>
            </p:cNvSpPr>
            <p:nvPr/>
          </p:nvSpPr>
          <p:spPr bwMode="auto">
            <a:xfrm>
              <a:off x="3875" y="2103"/>
              <a:ext cx="202" cy="369"/>
            </a:xfrm>
            <a:custGeom>
              <a:avLst/>
              <a:gdLst>
                <a:gd name="T0" fmla="*/ 0 w 646"/>
                <a:gd name="T1" fmla="*/ 0 h 1186"/>
                <a:gd name="T2" fmla="*/ 0 w 646"/>
                <a:gd name="T3" fmla="*/ 0 h 1186"/>
                <a:gd name="T4" fmla="*/ 0 w 646"/>
                <a:gd name="T5" fmla="*/ 0 h 1186"/>
                <a:gd name="T6" fmla="*/ 0 w 646"/>
                <a:gd name="T7" fmla="*/ 0 h 1186"/>
                <a:gd name="T8" fmla="*/ 0 w 646"/>
                <a:gd name="T9" fmla="*/ 0 h 1186"/>
                <a:gd name="T10" fmla="*/ 0 w 646"/>
                <a:gd name="T11" fmla="*/ 0 h 1186"/>
                <a:gd name="T12" fmla="*/ 0 w 646"/>
                <a:gd name="T13" fmla="*/ 0 h 1186"/>
                <a:gd name="T14" fmla="*/ 0 w 646"/>
                <a:gd name="T15" fmla="*/ 0 h 1186"/>
                <a:gd name="T16" fmla="*/ 0 w 646"/>
                <a:gd name="T17" fmla="*/ 0 h 1186"/>
                <a:gd name="T18" fmla="*/ 0 w 646"/>
                <a:gd name="T19" fmla="*/ 0 h 1186"/>
                <a:gd name="T20" fmla="*/ 0 w 646"/>
                <a:gd name="T21" fmla="*/ 0 h 1186"/>
                <a:gd name="T22" fmla="*/ 0 w 646"/>
                <a:gd name="T23" fmla="*/ 0 h 1186"/>
                <a:gd name="T24" fmla="*/ 0 w 646"/>
                <a:gd name="T25" fmla="*/ 0 h 1186"/>
                <a:gd name="T26" fmla="*/ 0 w 646"/>
                <a:gd name="T27" fmla="*/ 0 h 1186"/>
                <a:gd name="T28" fmla="*/ 0 w 646"/>
                <a:gd name="T29" fmla="*/ 0 h 1186"/>
                <a:gd name="T30" fmla="*/ 0 w 646"/>
                <a:gd name="T31" fmla="*/ 0 h 1186"/>
                <a:gd name="T32" fmla="*/ 0 w 646"/>
                <a:gd name="T33" fmla="*/ 0 h 1186"/>
                <a:gd name="T34" fmla="*/ 0 w 646"/>
                <a:gd name="T35" fmla="*/ 0 h 1186"/>
                <a:gd name="T36" fmla="*/ 0 w 646"/>
                <a:gd name="T37" fmla="*/ 0 h 1186"/>
                <a:gd name="T38" fmla="*/ 0 w 646"/>
                <a:gd name="T39" fmla="*/ 0 h 1186"/>
                <a:gd name="T40" fmla="*/ 0 w 646"/>
                <a:gd name="T41" fmla="*/ 0 h 1186"/>
                <a:gd name="T42" fmla="*/ 0 w 646"/>
                <a:gd name="T43" fmla="*/ 0 h 1186"/>
                <a:gd name="T44" fmla="*/ 0 w 646"/>
                <a:gd name="T45" fmla="*/ 0 h 1186"/>
                <a:gd name="T46" fmla="*/ 0 w 646"/>
                <a:gd name="T47" fmla="*/ 0 h 1186"/>
                <a:gd name="T48" fmla="*/ 0 w 646"/>
                <a:gd name="T49" fmla="*/ 0 h 1186"/>
                <a:gd name="T50" fmla="*/ 0 w 646"/>
                <a:gd name="T51" fmla="*/ 0 h 1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6"/>
                <a:gd name="T79" fmla="*/ 0 h 1186"/>
                <a:gd name="T80" fmla="*/ 646 w 646"/>
                <a:gd name="T81" fmla="*/ 1186 h 1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6" h="1186">
                  <a:moveTo>
                    <a:pt x="0" y="64"/>
                  </a:moveTo>
                  <a:lnTo>
                    <a:pt x="298" y="165"/>
                  </a:lnTo>
                  <a:lnTo>
                    <a:pt x="405" y="207"/>
                  </a:lnTo>
                  <a:lnTo>
                    <a:pt x="330" y="347"/>
                  </a:lnTo>
                  <a:lnTo>
                    <a:pt x="256" y="555"/>
                  </a:lnTo>
                  <a:lnTo>
                    <a:pt x="239" y="638"/>
                  </a:lnTo>
                  <a:lnTo>
                    <a:pt x="306" y="695"/>
                  </a:lnTo>
                  <a:lnTo>
                    <a:pt x="464" y="779"/>
                  </a:lnTo>
                  <a:lnTo>
                    <a:pt x="562" y="828"/>
                  </a:lnTo>
                  <a:lnTo>
                    <a:pt x="555" y="1077"/>
                  </a:lnTo>
                  <a:lnTo>
                    <a:pt x="604" y="1186"/>
                  </a:lnTo>
                  <a:lnTo>
                    <a:pt x="629" y="1094"/>
                  </a:lnTo>
                  <a:lnTo>
                    <a:pt x="621" y="954"/>
                  </a:lnTo>
                  <a:lnTo>
                    <a:pt x="646" y="870"/>
                  </a:lnTo>
                  <a:lnTo>
                    <a:pt x="629" y="779"/>
                  </a:lnTo>
                  <a:lnTo>
                    <a:pt x="521" y="729"/>
                  </a:lnTo>
                  <a:lnTo>
                    <a:pt x="429" y="663"/>
                  </a:lnTo>
                  <a:lnTo>
                    <a:pt x="323" y="613"/>
                  </a:lnTo>
                  <a:lnTo>
                    <a:pt x="380" y="380"/>
                  </a:lnTo>
                  <a:lnTo>
                    <a:pt x="481" y="264"/>
                  </a:lnTo>
                  <a:lnTo>
                    <a:pt x="454" y="172"/>
                  </a:lnTo>
                  <a:lnTo>
                    <a:pt x="306" y="91"/>
                  </a:lnTo>
                  <a:lnTo>
                    <a:pt x="148" y="32"/>
                  </a:lnTo>
                  <a:lnTo>
                    <a:pt x="66"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58" name="Freeform 371">
              <a:extLst>
                <a:ext uri="{FF2B5EF4-FFF2-40B4-BE49-F238E27FC236}">
                  <a16:creationId xmlns:a16="http://schemas.microsoft.com/office/drawing/2014/main" id="{26E7977B-D991-4403-A60E-82EE9EF03C54}"/>
                </a:ext>
              </a:extLst>
            </p:cNvPr>
            <p:cNvSpPr>
              <a:spLocks/>
            </p:cNvSpPr>
            <p:nvPr/>
          </p:nvSpPr>
          <p:spPr bwMode="auto">
            <a:xfrm>
              <a:off x="3748" y="2027"/>
              <a:ext cx="114" cy="101"/>
            </a:xfrm>
            <a:custGeom>
              <a:avLst/>
              <a:gdLst>
                <a:gd name="T0" fmla="*/ 0 w 365"/>
                <a:gd name="T1" fmla="*/ 0 h 323"/>
                <a:gd name="T2" fmla="*/ 0 w 365"/>
                <a:gd name="T3" fmla="*/ 0 h 323"/>
                <a:gd name="T4" fmla="*/ 0 w 365"/>
                <a:gd name="T5" fmla="*/ 0 h 323"/>
                <a:gd name="T6" fmla="*/ 0 w 365"/>
                <a:gd name="T7" fmla="*/ 0 h 323"/>
                <a:gd name="T8" fmla="*/ 0 w 365"/>
                <a:gd name="T9" fmla="*/ 0 h 323"/>
                <a:gd name="T10" fmla="*/ 0 w 365"/>
                <a:gd name="T11" fmla="*/ 0 h 323"/>
                <a:gd name="T12" fmla="*/ 0 w 365"/>
                <a:gd name="T13" fmla="*/ 0 h 323"/>
                <a:gd name="T14" fmla="*/ 0 w 365"/>
                <a:gd name="T15" fmla="*/ 0 h 323"/>
                <a:gd name="T16" fmla="*/ 0 w 365"/>
                <a:gd name="T17" fmla="*/ 0 h 323"/>
                <a:gd name="T18" fmla="*/ 0 w 365"/>
                <a:gd name="T19" fmla="*/ 0 h 323"/>
                <a:gd name="T20" fmla="*/ 0 w 365"/>
                <a:gd name="T21" fmla="*/ 0 h 323"/>
                <a:gd name="T22" fmla="*/ 0 w 365"/>
                <a:gd name="T23" fmla="*/ 0 h 323"/>
                <a:gd name="T24" fmla="*/ 0 w 365"/>
                <a:gd name="T25" fmla="*/ 0 h 323"/>
                <a:gd name="T26" fmla="*/ 0 w 365"/>
                <a:gd name="T27" fmla="*/ 0 h 323"/>
                <a:gd name="T28" fmla="*/ 0 w 365"/>
                <a:gd name="T29" fmla="*/ 0 h 323"/>
                <a:gd name="T30" fmla="*/ 0 w 365"/>
                <a:gd name="T31" fmla="*/ 0 h 323"/>
                <a:gd name="T32" fmla="*/ 0 w 365"/>
                <a:gd name="T33" fmla="*/ 0 h 323"/>
                <a:gd name="T34" fmla="*/ 0 w 365"/>
                <a:gd name="T35" fmla="*/ 0 h 323"/>
                <a:gd name="T36" fmla="*/ 0 w 365"/>
                <a:gd name="T37" fmla="*/ 0 h 323"/>
                <a:gd name="T38" fmla="*/ 0 w 365"/>
                <a:gd name="T39" fmla="*/ 0 h 323"/>
                <a:gd name="T40" fmla="*/ 0 w 365"/>
                <a:gd name="T41" fmla="*/ 0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5"/>
                <a:gd name="T64" fmla="*/ 0 h 323"/>
                <a:gd name="T65" fmla="*/ 365 w 36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5" h="323">
                  <a:moveTo>
                    <a:pt x="365" y="215"/>
                  </a:moveTo>
                  <a:lnTo>
                    <a:pt x="340" y="133"/>
                  </a:lnTo>
                  <a:lnTo>
                    <a:pt x="291" y="42"/>
                  </a:lnTo>
                  <a:lnTo>
                    <a:pt x="232" y="0"/>
                  </a:lnTo>
                  <a:lnTo>
                    <a:pt x="125" y="25"/>
                  </a:lnTo>
                  <a:lnTo>
                    <a:pt x="91" y="124"/>
                  </a:lnTo>
                  <a:lnTo>
                    <a:pt x="59" y="91"/>
                  </a:lnTo>
                  <a:lnTo>
                    <a:pt x="0" y="99"/>
                  </a:lnTo>
                  <a:lnTo>
                    <a:pt x="0" y="141"/>
                  </a:lnTo>
                  <a:lnTo>
                    <a:pt x="83" y="249"/>
                  </a:lnTo>
                  <a:lnTo>
                    <a:pt x="158" y="323"/>
                  </a:lnTo>
                  <a:lnTo>
                    <a:pt x="224" y="306"/>
                  </a:lnTo>
                  <a:lnTo>
                    <a:pt x="199" y="242"/>
                  </a:lnTo>
                  <a:lnTo>
                    <a:pt x="175" y="158"/>
                  </a:lnTo>
                  <a:lnTo>
                    <a:pt x="165" y="91"/>
                  </a:lnTo>
                  <a:lnTo>
                    <a:pt x="215" y="74"/>
                  </a:lnTo>
                  <a:lnTo>
                    <a:pt x="256" y="150"/>
                  </a:lnTo>
                  <a:lnTo>
                    <a:pt x="315" y="232"/>
                  </a:lnTo>
                  <a:lnTo>
                    <a:pt x="357" y="257"/>
                  </a:lnTo>
                  <a:lnTo>
                    <a:pt x="365"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59" name="Freeform 372">
              <a:extLst>
                <a:ext uri="{FF2B5EF4-FFF2-40B4-BE49-F238E27FC236}">
                  <a16:creationId xmlns:a16="http://schemas.microsoft.com/office/drawing/2014/main" id="{135377D2-A4A2-45A2-A46D-54B67068799D}"/>
                </a:ext>
              </a:extLst>
            </p:cNvPr>
            <p:cNvSpPr>
              <a:spLocks/>
            </p:cNvSpPr>
            <p:nvPr/>
          </p:nvSpPr>
          <p:spPr bwMode="auto">
            <a:xfrm>
              <a:off x="3715" y="1751"/>
              <a:ext cx="139" cy="286"/>
            </a:xfrm>
            <a:custGeom>
              <a:avLst/>
              <a:gdLst>
                <a:gd name="T0" fmla="*/ 0 w 449"/>
                <a:gd name="T1" fmla="*/ 0 h 920"/>
                <a:gd name="T2" fmla="*/ 0 w 449"/>
                <a:gd name="T3" fmla="*/ 0 h 920"/>
                <a:gd name="T4" fmla="*/ 0 w 449"/>
                <a:gd name="T5" fmla="*/ 0 h 920"/>
                <a:gd name="T6" fmla="*/ 0 w 449"/>
                <a:gd name="T7" fmla="*/ 0 h 920"/>
                <a:gd name="T8" fmla="*/ 0 w 449"/>
                <a:gd name="T9" fmla="*/ 0 h 920"/>
                <a:gd name="T10" fmla="*/ 0 w 449"/>
                <a:gd name="T11" fmla="*/ 0 h 920"/>
                <a:gd name="T12" fmla="*/ 0 w 449"/>
                <a:gd name="T13" fmla="*/ 0 h 920"/>
                <a:gd name="T14" fmla="*/ 0 w 449"/>
                <a:gd name="T15" fmla="*/ 0 h 920"/>
                <a:gd name="T16" fmla="*/ 0 w 449"/>
                <a:gd name="T17" fmla="*/ 0 h 920"/>
                <a:gd name="T18" fmla="*/ 0 w 449"/>
                <a:gd name="T19" fmla="*/ 0 h 920"/>
                <a:gd name="T20" fmla="*/ 0 w 449"/>
                <a:gd name="T21" fmla="*/ 0 h 920"/>
                <a:gd name="T22" fmla="*/ 0 w 449"/>
                <a:gd name="T23" fmla="*/ 0 h 920"/>
                <a:gd name="T24" fmla="*/ 0 w 449"/>
                <a:gd name="T25" fmla="*/ 0 h 920"/>
                <a:gd name="T26" fmla="*/ 0 w 449"/>
                <a:gd name="T27" fmla="*/ 0 h 920"/>
                <a:gd name="T28" fmla="*/ 0 w 449"/>
                <a:gd name="T29" fmla="*/ 0 h 920"/>
                <a:gd name="T30" fmla="*/ 0 w 449"/>
                <a:gd name="T31" fmla="*/ 0 h 920"/>
                <a:gd name="T32" fmla="*/ 0 w 449"/>
                <a:gd name="T33" fmla="*/ 0 h 920"/>
                <a:gd name="T34" fmla="*/ 0 w 449"/>
                <a:gd name="T35" fmla="*/ 0 h 920"/>
                <a:gd name="T36" fmla="*/ 0 w 449"/>
                <a:gd name="T37" fmla="*/ 0 h 920"/>
                <a:gd name="T38" fmla="*/ 0 w 449"/>
                <a:gd name="T39" fmla="*/ 0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9"/>
                <a:gd name="T61" fmla="*/ 0 h 920"/>
                <a:gd name="T62" fmla="*/ 449 w 449"/>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9" h="920">
                  <a:moveTo>
                    <a:pt x="449" y="50"/>
                  </a:moveTo>
                  <a:lnTo>
                    <a:pt x="333" y="175"/>
                  </a:lnTo>
                  <a:lnTo>
                    <a:pt x="217" y="267"/>
                  </a:lnTo>
                  <a:lnTo>
                    <a:pt x="109" y="422"/>
                  </a:lnTo>
                  <a:lnTo>
                    <a:pt x="143" y="464"/>
                  </a:lnTo>
                  <a:lnTo>
                    <a:pt x="143" y="555"/>
                  </a:lnTo>
                  <a:lnTo>
                    <a:pt x="116" y="631"/>
                  </a:lnTo>
                  <a:lnTo>
                    <a:pt x="101" y="747"/>
                  </a:lnTo>
                  <a:lnTo>
                    <a:pt x="109" y="920"/>
                  </a:lnTo>
                  <a:lnTo>
                    <a:pt x="35" y="846"/>
                  </a:lnTo>
                  <a:lnTo>
                    <a:pt x="0" y="706"/>
                  </a:lnTo>
                  <a:lnTo>
                    <a:pt x="35" y="573"/>
                  </a:lnTo>
                  <a:lnTo>
                    <a:pt x="52" y="498"/>
                  </a:lnTo>
                  <a:lnTo>
                    <a:pt x="18" y="440"/>
                  </a:lnTo>
                  <a:lnTo>
                    <a:pt x="52" y="358"/>
                  </a:lnTo>
                  <a:lnTo>
                    <a:pt x="134" y="257"/>
                  </a:lnTo>
                  <a:lnTo>
                    <a:pt x="284" y="133"/>
                  </a:lnTo>
                  <a:lnTo>
                    <a:pt x="440" y="0"/>
                  </a:lnTo>
                  <a:lnTo>
                    <a:pt x="44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60" name="Freeform 373">
              <a:extLst>
                <a:ext uri="{FF2B5EF4-FFF2-40B4-BE49-F238E27FC236}">
                  <a16:creationId xmlns:a16="http://schemas.microsoft.com/office/drawing/2014/main" id="{E2A69052-CA6F-4FCE-AAEE-DA49B1A0791C}"/>
                </a:ext>
              </a:extLst>
            </p:cNvPr>
            <p:cNvSpPr>
              <a:spLocks/>
            </p:cNvSpPr>
            <p:nvPr/>
          </p:nvSpPr>
          <p:spPr bwMode="auto">
            <a:xfrm>
              <a:off x="3824" y="1697"/>
              <a:ext cx="108" cy="56"/>
            </a:xfrm>
            <a:custGeom>
              <a:avLst/>
              <a:gdLst>
                <a:gd name="T0" fmla="*/ 0 w 348"/>
                <a:gd name="T1" fmla="*/ 0 h 182"/>
                <a:gd name="T2" fmla="*/ 0 w 348"/>
                <a:gd name="T3" fmla="*/ 0 h 182"/>
                <a:gd name="T4" fmla="*/ 0 w 348"/>
                <a:gd name="T5" fmla="*/ 0 h 182"/>
                <a:gd name="T6" fmla="*/ 0 w 348"/>
                <a:gd name="T7" fmla="*/ 0 h 182"/>
                <a:gd name="T8" fmla="*/ 0 w 348"/>
                <a:gd name="T9" fmla="*/ 0 h 182"/>
                <a:gd name="T10" fmla="*/ 0 w 348"/>
                <a:gd name="T11" fmla="*/ 0 h 182"/>
                <a:gd name="T12" fmla="*/ 0 w 348"/>
                <a:gd name="T13" fmla="*/ 0 h 182"/>
                <a:gd name="T14" fmla="*/ 0 w 348"/>
                <a:gd name="T15" fmla="*/ 0 h 182"/>
                <a:gd name="T16" fmla="*/ 0 w 348"/>
                <a:gd name="T17" fmla="*/ 0 h 182"/>
                <a:gd name="T18" fmla="*/ 0 w 348"/>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182"/>
                <a:gd name="T32" fmla="*/ 348 w 348"/>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182">
                  <a:moveTo>
                    <a:pt x="0" y="108"/>
                  </a:moveTo>
                  <a:lnTo>
                    <a:pt x="131" y="49"/>
                  </a:lnTo>
                  <a:lnTo>
                    <a:pt x="257" y="0"/>
                  </a:lnTo>
                  <a:lnTo>
                    <a:pt x="348" y="9"/>
                  </a:lnTo>
                  <a:lnTo>
                    <a:pt x="297" y="49"/>
                  </a:lnTo>
                  <a:lnTo>
                    <a:pt x="173" y="91"/>
                  </a:lnTo>
                  <a:lnTo>
                    <a:pt x="82" y="115"/>
                  </a:lnTo>
                  <a:lnTo>
                    <a:pt x="0" y="182"/>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61" name="Freeform 374">
              <a:extLst>
                <a:ext uri="{FF2B5EF4-FFF2-40B4-BE49-F238E27FC236}">
                  <a16:creationId xmlns:a16="http://schemas.microsoft.com/office/drawing/2014/main" id="{9440664C-6A57-4C1E-BADD-31017C6949CA}"/>
                </a:ext>
              </a:extLst>
            </p:cNvPr>
            <p:cNvSpPr>
              <a:spLocks/>
            </p:cNvSpPr>
            <p:nvPr/>
          </p:nvSpPr>
          <p:spPr bwMode="auto">
            <a:xfrm>
              <a:off x="3957" y="1720"/>
              <a:ext cx="171" cy="147"/>
            </a:xfrm>
            <a:custGeom>
              <a:avLst/>
              <a:gdLst>
                <a:gd name="T0" fmla="*/ 0 w 547"/>
                <a:gd name="T1" fmla="*/ 0 h 473"/>
                <a:gd name="T2" fmla="*/ 0 w 547"/>
                <a:gd name="T3" fmla="*/ 0 h 473"/>
                <a:gd name="T4" fmla="*/ 0 w 547"/>
                <a:gd name="T5" fmla="*/ 0 h 473"/>
                <a:gd name="T6" fmla="*/ 0 w 547"/>
                <a:gd name="T7" fmla="*/ 0 h 473"/>
                <a:gd name="T8" fmla="*/ 0 w 547"/>
                <a:gd name="T9" fmla="*/ 0 h 473"/>
                <a:gd name="T10" fmla="*/ 0 w 547"/>
                <a:gd name="T11" fmla="*/ 0 h 473"/>
                <a:gd name="T12" fmla="*/ 0 w 547"/>
                <a:gd name="T13" fmla="*/ 0 h 473"/>
                <a:gd name="T14" fmla="*/ 0 w 547"/>
                <a:gd name="T15" fmla="*/ 0 h 473"/>
                <a:gd name="T16" fmla="*/ 0 w 547"/>
                <a:gd name="T17" fmla="*/ 0 h 473"/>
                <a:gd name="T18" fmla="*/ 0 w 547"/>
                <a:gd name="T19" fmla="*/ 0 h 473"/>
                <a:gd name="T20" fmla="*/ 0 w 547"/>
                <a:gd name="T21" fmla="*/ 0 h 473"/>
                <a:gd name="T22" fmla="*/ 0 w 547"/>
                <a:gd name="T23" fmla="*/ 0 h 473"/>
                <a:gd name="T24" fmla="*/ 0 w 547"/>
                <a:gd name="T25" fmla="*/ 0 h 473"/>
                <a:gd name="T26" fmla="*/ 0 w 547"/>
                <a:gd name="T27" fmla="*/ 0 h 473"/>
                <a:gd name="T28" fmla="*/ 0 w 547"/>
                <a:gd name="T29" fmla="*/ 0 h 473"/>
                <a:gd name="T30" fmla="*/ 0 w 547"/>
                <a:gd name="T31" fmla="*/ 0 h 473"/>
                <a:gd name="T32" fmla="*/ 0 w 547"/>
                <a:gd name="T33" fmla="*/ 0 h 473"/>
                <a:gd name="T34" fmla="*/ 0 w 547"/>
                <a:gd name="T35" fmla="*/ 0 h 473"/>
                <a:gd name="T36" fmla="*/ 0 w 547"/>
                <a:gd name="T37" fmla="*/ 0 h 473"/>
                <a:gd name="T38" fmla="*/ 0 w 547"/>
                <a:gd name="T39" fmla="*/ 0 h 473"/>
                <a:gd name="T40" fmla="*/ 0 w 547"/>
                <a:gd name="T41" fmla="*/ 0 h 473"/>
                <a:gd name="T42" fmla="*/ 0 w 547"/>
                <a:gd name="T43" fmla="*/ 0 h 473"/>
                <a:gd name="T44" fmla="*/ 0 w 547"/>
                <a:gd name="T45" fmla="*/ 0 h 473"/>
                <a:gd name="T46" fmla="*/ 0 w 547"/>
                <a:gd name="T47" fmla="*/ 0 h 473"/>
                <a:gd name="T48" fmla="*/ 0 w 547"/>
                <a:gd name="T49" fmla="*/ 0 h 473"/>
                <a:gd name="T50" fmla="*/ 0 w 547"/>
                <a:gd name="T51" fmla="*/ 0 h 473"/>
                <a:gd name="T52" fmla="*/ 0 w 547"/>
                <a:gd name="T53" fmla="*/ 0 h 473"/>
                <a:gd name="T54" fmla="*/ 0 w 547"/>
                <a:gd name="T55" fmla="*/ 0 h 473"/>
                <a:gd name="T56" fmla="*/ 0 w 547"/>
                <a:gd name="T57" fmla="*/ 0 h 473"/>
                <a:gd name="T58" fmla="*/ 0 w 547"/>
                <a:gd name="T59" fmla="*/ 0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7"/>
                <a:gd name="T91" fmla="*/ 0 h 473"/>
                <a:gd name="T92" fmla="*/ 547 w 547"/>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7" h="473">
                  <a:moveTo>
                    <a:pt x="34" y="41"/>
                  </a:moveTo>
                  <a:lnTo>
                    <a:pt x="42" y="93"/>
                  </a:lnTo>
                  <a:lnTo>
                    <a:pt x="9" y="157"/>
                  </a:lnTo>
                  <a:lnTo>
                    <a:pt x="0" y="233"/>
                  </a:lnTo>
                  <a:lnTo>
                    <a:pt x="17" y="300"/>
                  </a:lnTo>
                  <a:lnTo>
                    <a:pt x="66" y="340"/>
                  </a:lnTo>
                  <a:lnTo>
                    <a:pt x="158" y="349"/>
                  </a:lnTo>
                  <a:lnTo>
                    <a:pt x="224" y="340"/>
                  </a:lnTo>
                  <a:lnTo>
                    <a:pt x="257" y="433"/>
                  </a:lnTo>
                  <a:lnTo>
                    <a:pt x="348" y="473"/>
                  </a:lnTo>
                  <a:lnTo>
                    <a:pt x="414" y="433"/>
                  </a:lnTo>
                  <a:lnTo>
                    <a:pt x="439" y="357"/>
                  </a:lnTo>
                  <a:lnTo>
                    <a:pt x="449" y="216"/>
                  </a:lnTo>
                  <a:lnTo>
                    <a:pt x="547" y="100"/>
                  </a:lnTo>
                  <a:lnTo>
                    <a:pt x="540" y="0"/>
                  </a:lnTo>
                  <a:lnTo>
                    <a:pt x="473" y="41"/>
                  </a:lnTo>
                  <a:lnTo>
                    <a:pt x="431" y="108"/>
                  </a:lnTo>
                  <a:lnTo>
                    <a:pt x="348" y="209"/>
                  </a:lnTo>
                  <a:lnTo>
                    <a:pt x="365" y="300"/>
                  </a:lnTo>
                  <a:lnTo>
                    <a:pt x="357" y="391"/>
                  </a:lnTo>
                  <a:lnTo>
                    <a:pt x="316" y="367"/>
                  </a:lnTo>
                  <a:lnTo>
                    <a:pt x="298" y="275"/>
                  </a:lnTo>
                  <a:lnTo>
                    <a:pt x="217" y="233"/>
                  </a:lnTo>
                  <a:lnTo>
                    <a:pt x="158" y="283"/>
                  </a:lnTo>
                  <a:lnTo>
                    <a:pt x="101" y="249"/>
                  </a:lnTo>
                  <a:lnTo>
                    <a:pt x="91" y="167"/>
                  </a:lnTo>
                  <a:lnTo>
                    <a:pt x="150" y="34"/>
                  </a:lnTo>
                  <a:lnTo>
                    <a:pt x="101" y="9"/>
                  </a:lnTo>
                  <a:lnTo>
                    <a:pt x="3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62" name="Freeform 375">
              <a:extLst>
                <a:ext uri="{FF2B5EF4-FFF2-40B4-BE49-F238E27FC236}">
                  <a16:creationId xmlns:a16="http://schemas.microsoft.com/office/drawing/2014/main" id="{67B757A3-18AD-4333-B6D3-3AC43ECE4BDD}"/>
                </a:ext>
              </a:extLst>
            </p:cNvPr>
            <p:cNvSpPr>
              <a:spLocks/>
            </p:cNvSpPr>
            <p:nvPr/>
          </p:nvSpPr>
          <p:spPr bwMode="auto">
            <a:xfrm>
              <a:off x="3973" y="1700"/>
              <a:ext cx="320" cy="361"/>
            </a:xfrm>
            <a:custGeom>
              <a:avLst/>
              <a:gdLst>
                <a:gd name="T0" fmla="*/ 0 w 1029"/>
                <a:gd name="T1" fmla="*/ 0 h 1161"/>
                <a:gd name="T2" fmla="*/ 0 w 1029"/>
                <a:gd name="T3" fmla="*/ 0 h 1161"/>
                <a:gd name="T4" fmla="*/ 0 w 1029"/>
                <a:gd name="T5" fmla="*/ 0 h 1161"/>
                <a:gd name="T6" fmla="*/ 0 w 1029"/>
                <a:gd name="T7" fmla="*/ 0 h 1161"/>
                <a:gd name="T8" fmla="*/ 0 w 1029"/>
                <a:gd name="T9" fmla="*/ 0 h 1161"/>
                <a:gd name="T10" fmla="*/ 0 w 1029"/>
                <a:gd name="T11" fmla="*/ 0 h 1161"/>
                <a:gd name="T12" fmla="*/ 0 w 1029"/>
                <a:gd name="T13" fmla="*/ 0 h 1161"/>
                <a:gd name="T14" fmla="*/ 0 w 1029"/>
                <a:gd name="T15" fmla="*/ 0 h 1161"/>
                <a:gd name="T16" fmla="*/ 0 w 1029"/>
                <a:gd name="T17" fmla="*/ 0 h 1161"/>
                <a:gd name="T18" fmla="*/ 0 w 1029"/>
                <a:gd name="T19" fmla="*/ 0 h 1161"/>
                <a:gd name="T20" fmla="*/ 0 w 1029"/>
                <a:gd name="T21" fmla="*/ 0 h 1161"/>
                <a:gd name="T22" fmla="*/ 0 w 1029"/>
                <a:gd name="T23" fmla="*/ 0 h 1161"/>
                <a:gd name="T24" fmla="*/ 0 w 1029"/>
                <a:gd name="T25" fmla="*/ 0 h 1161"/>
                <a:gd name="T26" fmla="*/ 0 w 1029"/>
                <a:gd name="T27" fmla="*/ 0 h 1161"/>
                <a:gd name="T28" fmla="*/ 0 w 1029"/>
                <a:gd name="T29" fmla="*/ 0 h 1161"/>
                <a:gd name="T30" fmla="*/ 0 w 1029"/>
                <a:gd name="T31" fmla="*/ 0 h 1161"/>
                <a:gd name="T32" fmla="*/ 0 w 1029"/>
                <a:gd name="T33" fmla="*/ 0 h 1161"/>
                <a:gd name="T34" fmla="*/ 0 w 1029"/>
                <a:gd name="T35" fmla="*/ 0 h 1161"/>
                <a:gd name="T36" fmla="*/ 0 w 1029"/>
                <a:gd name="T37" fmla="*/ 0 h 1161"/>
                <a:gd name="T38" fmla="*/ 0 w 1029"/>
                <a:gd name="T39" fmla="*/ 0 h 1161"/>
                <a:gd name="T40" fmla="*/ 0 w 1029"/>
                <a:gd name="T41" fmla="*/ 0 h 1161"/>
                <a:gd name="T42" fmla="*/ 0 w 1029"/>
                <a:gd name="T43" fmla="*/ 0 h 1161"/>
                <a:gd name="T44" fmla="*/ 0 w 1029"/>
                <a:gd name="T45" fmla="*/ 0 h 1161"/>
                <a:gd name="T46" fmla="*/ 0 w 1029"/>
                <a:gd name="T47" fmla="*/ 0 h 1161"/>
                <a:gd name="T48" fmla="*/ 0 w 1029"/>
                <a:gd name="T49" fmla="*/ 0 h 1161"/>
                <a:gd name="T50" fmla="*/ 0 w 1029"/>
                <a:gd name="T51" fmla="*/ 0 h 1161"/>
                <a:gd name="T52" fmla="*/ 0 w 1029"/>
                <a:gd name="T53" fmla="*/ 0 h 1161"/>
                <a:gd name="T54" fmla="*/ 0 w 1029"/>
                <a:gd name="T55" fmla="*/ 0 h 1161"/>
                <a:gd name="T56" fmla="*/ 0 w 1029"/>
                <a:gd name="T57" fmla="*/ 0 h 1161"/>
                <a:gd name="T58" fmla="*/ 0 w 1029"/>
                <a:gd name="T59" fmla="*/ 0 h 1161"/>
                <a:gd name="T60" fmla="*/ 0 w 1029"/>
                <a:gd name="T61" fmla="*/ 0 h 1161"/>
                <a:gd name="T62" fmla="*/ 0 w 1029"/>
                <a:gd name="T63" fmla="*/ 0 h 1161"/>
                <a:gd name="T64" fmla="*/ 0 w 1029"/>
                <a:gd name="T65" fmla="*/ 0 h 1161"/>
                <a:gd name="T66" fmla="*/ 0 w 1029"/>
                <a:gd name="T67" fmla="*/ 0 h 1161"/>
                <a:gd name="T68" fmla="*/ 0 w 1029"/>
                <a:gd name="T69" fmla="*/ 0 h 1161"/>
                <a:gd name="T70" fmla="*/ 0 w 1029"/>
                <a:gd name="T71" fmla="*/ 0 h 1161"/>
                <a:gd name="T72" fmla="*/ 0 w 1029"/>
                <a:gd name="T73" fmla="*/ 0 h 1161"/>
                <a:gd name="T74" fmla="*/ 0 w 1029"/>
                <a:gd name="T75" fmla="*/ 0 h 1161"/>
                <a:gd name="T76" fmla="*/ 0 w 1029"/>
                <a:gd name="T77" fmla="*/ 0 h 1161"/>
                <a:gd name="T78" fmla="*/ 0 w 1029"/>
                <a:gd name="T79" fmla="*/ 0 h 1161"/>
                <a:gd name="T80" fmla="*/ 0 w 1029"/>
                <a:gd name="T81" fmla="*/ 0 h 1161"/>
                <a:gd name="T82" fmla="*/ 0 w 1029"/>
                <a:gd name="T83" fmla="*/ 0 h 1161"/>
                <a:gd name="T84" fmla="*/ 0 w 1029"/>
                <a:gd name="T85" fmla="*/ 0 h 1161"/>
                <a:gd name="T86" fmla="*/ 0 w 1029"/>
                <a:gd name="T87" fmla="*/ 0 h 1161"/>
                <a:gd name="T88" fmla="*/ 0 w 1029"/>
                <a:gd name="T89" fmla="*/ 0 h 1161"/>
                <a:gd name="T90" fmla="*/ 0 w 1029"/>
                <a:gd name="T91" fmla="*/ 0 h 1161"/>
                <a:gd name="T92" fmla="*/ 0 w 1029"/>
                <a:gd name="T93" fmla="*/ 0 h 1161"/>
                <a:gd name="T94" fmla="*/ 0 w 1029"/>
                <a:gd name="T95" fmla="*/ 0 h 1161"/>
                <a:gd name="T96" fmla="*/ 0 w 1029"/>
                <a:gd name="T97" fmla="*/ 0 h 1161"/>
                <a:gd name="T98" fmla="*/ 0 w 1029"/>
                <a:gd name="T99" fmla="*/ 0 h 11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9"/>
                <a:gd name="T151" fmla="*/ 0 h 1161"/>
                <a:gd name="T152" fmla="*/ 1029 w 1029"/>
                <a:gd name="T153" fmla="*/ 1161 h 11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9" h="1161">
                  <a:moveTo>
                    <a:pt x="772" y="0"/>
                  </a:moveTo>
                  <a:lnTo>
                    <a:pt x="905" y="74"/>
                  </a:lnTo>
                  <a:lnTo>
                    <a:pt x="1004" y="106"/>
                  </a:lnTo>
                  <a:lnTo>
                    <a:pt x="997" y="165"/>
                  </a:lnTo>
                  <a:lnTo>
                    <a:pt x="846" y="281"/>
                  </a:lnTo>
                  <a:lnTo>
                    <a:pt x="639" y="464"/>
                  </a:lnTo>
                  <a:lnTo>
                    <a:pt x="938" y="298"/>
                  </a:lnTo>
                  <a:lnTo>
                    <a:pt x="997" y="331"/>
                  </a:lnTo>
                  <a:lnTo>
                    <a:pt x="1029" y="489"/>
                  </a:lnTo>
                  <a:lnTo>
                    <a:pt x="962" y="538"/>
                  </a:lnTo>
                  <a:lnTo>
                    <a:pt x="881" y="563"/>
                  </a:lnTo>
                  <a:lnTo>
                    <a:pt x="765" y="688"/>
                  </a:lnTo>
                  <a:lnTo>
                    <a:pt x="681" y="812"/>
                  </a:lnTo>
                  <a:lnTo>
                    <a:pt x="614" y="895"/>
                  </a:lnTo>
                  <a:lnTo>
                    <a:pt x="533" y="945"/>
                  </a:lnTo>
                  <a:lnTo>
                    <a:pt x="457" y="962"/>
                  </a:lnTo>
                  <a:lnTo>
                    <a:pt x="466" y="1045"/>
                  </a:lnTo>
                  <a:lnTo>
                    <a:pt x="440" y="1144"/>
                  </a:lnTo>
                  <a:lnTo>
                    <a:pt x="375" y="1161"/>
                  </a:lnTo>
                  <a:lnTo>
                    <a:pt x="333" y="1127"/>
                  </a:lnTo>
                  <a:lnTo>
                    <a:pt x="308" y="1061"/>
                  </a:lnTo>
                  <a:lnTo>
                    <a:pt x="291" y="994"/>
                  </a:lnTo>
                  <a:lnTo>
                    <a:pt x="234" y="962"/>
                  </a:lnTo>
                  <a:lnTo>
                    <a:pt x="126" y="994"/>
                  </a:lnTo>
                  <a:lnTo>
                    <a:pt x="25" y="1061"/>
                  </a:lnTo>
                  <a:lnTo>
                    <a:pt x="0" y="994"/>
                  </a:lnTo>
                  <a:lnTo>
                    <a:pt x="151" y="912"/>
                  </a:lnTo>
                  <a:lnTo>
                    <a:pt x="274" y="871"/>
                  </a:lnTo>
                  <a:lnTo>
                    <a:pt x="350" y="895"/>
                  </a:lnTo>
                  <a:lnTo>
                    <a:pt x="358" y="979"/>
                  </a:lnTo>
                  <a:lnTo>
                    <a:pt x="382" y="1078"/>
                  </a:lnTo>
                  <a:lnTo>
                    <a:pt x="400" y="994"/>
                  </a:lnTo>
                  <a:lnTo>
                    <a:pt x="432" y="912"/>
                  </a:lnTo>
                  <a:lnTo>
                    <a:pt x="548" y="871"/>
                  </a:lnTo>
                  <a:lnTo>
                    <a:pt x="664" y="772"/>
                  </a:lnTo>
                  <a:lnTo>
                    <a:pt x="738" y="663"/>
                  </a:lnTo>
                  <a:lnTo>
                    <a:pt x="871" y="523"/>
                  </a:lnTo>
                  <a:lnTo>
                    <a:pt x="905" y="447"/>
                  </a:lnTo>
                  <a:lnTo>
                    <a:pt x="888" y="380"/>
                  </a:lnTo>
                  <a:lnTo>
                    <a:pt x="789" y="447"/>
                  </a:lnTo>
                  <a:lnTo>
                    <a:pt x="656" y="530"/>
                  </a:lnTo>
                  <a:lnTo>
                    <a:pt x="565" y="597"/>
                  </a:lnTo>
                  <a:lnTo>
                    <a:pt x="506" y="530"/>
                  </a:lnTo>
                  <a:lnTo>
                    <a:pt x="639" y="380"/>
                  </a:lnTo>
                  <a:lnTo>
                    <a:pt x="748" y="274"/>
                  </a:lnTo>
                  <a:lnTo>
                    <a:pt x="896" y="165"/>
                  </a:lnTo>
                  <a:lnTo>
                    <a:pt x="797" y="91"/>
                  </a:lnTo>
                  <a:lnTo>
                    <a:pt x="706" y="0"/>
                  </a:lnTo>
                  <a:lnTo>
                    <a:pt x="7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63" name="Freeform 376">
              <a:extLst>
                <a:ext uri="{FF2B5EF4-FFF2-40B4-BE49-F238E27FC236}">
                  <a16:creationId xmlns:a16="http://schemas.microsoft.com/office/drawing/2014/main" id="{A7B4FE89-43EC-442D-8BE4-10D2EFF38B57}"/>
                </a:ext>
              </a:extLst>
            </p:cNvPr>
            <p:cNvSpPr>
              <a:spLocks/>
            </p:cNvSpPr>
            <p:nvPr/>
          </p:nvSpPr>
          <p:spPr bwMode="auto">
            <a:xfrm>
              <a:off x="4448" y="2048"/>
              <a:ext cx="121" cy="250"/>
            </a:xfrm>
            <a:custGeom>
              <a:avLst/>
              <a:gdLst>
                <a:gd name="T0" fmla="*/ 0 w 390"/>
                <a:gd name="T1" fmla="*/ 0 h 804"/>
                <a:gd name="T2" fmla="*/ 0 w 390"/>
                <a:gd name="T3" fmla="*/ 0 h 804"/>
                <a:gd name="T4" fmla="*/ 0 w 390"/>
                <a:gd name="T5" fmla="*/ 0 h 804"/>
                <a:gd name="T6" fmla="*/ 0 w 390"/>
                <a:gd name="T7" fmla="*/ 0 h 804"/>
                <a:gd name="T8" fmla="*/ 0 w 390"/>
                <a:gd name="T9" fmla="*/ 0 h 804"/>
                <a:gd name="T10" fmla="*/ 0 w 390"/>
                <a:gd name="T11" fmla="*/ 0 h 804"/>
                <a:gd name="T12" fmla="*/ 0 w 390"/>
                <a:gd name="T13" fmla="*/ 0 h 804"/>
                <a:gd name="T14" fmla="*/ 0 w 390"/>
                <a:gd name="T15" fmla="*/ 0 h 804"/>
                <a:gd name="T16" fmla="*/ 0 w 390"/>
                <a:gd name="T17" fmla="*/ 0 h 804"/>
                <a:gd name="T18" fmla="*/ 0 w 390"/>
                <a:gd name="T19" fmla="*/ 0 h 804"/>
                <a:gd name="T20" fmla="*/ 0 w 390"/>
                <a:gd name="T21" fmla="*/ 0 h 804"/>
                <a:gd name="T22" fmla="*/ 0 w 390"/>
                <a:gd name="T23" fmla="*/ 0 h 804"/>
                <a:gd name="T24" fmla="*/ 0 w 390"/>
                <a:gd name="T25" fmla="*/ 0 h 804"/>
                <a:gd name="T26" fmla="*/ 0 w 390"/>
                <a:gd name="T27" fmla="*/ 0 h 804"/>
                <a:gd name="T28" fmla="*/ 0 w 390"/>
                <a:gd name="T29" fmla="*/ 0 h 804"/>
                <a:gd name="T30" fmla="*/ 0 w 390"/>
                <a:gd name="T31" fmla="*/ 0 h 804"/>
                <a:gd name="T32" fmla="*/ 0 w 390"/>
                <a:gd name="T33" fmla="*/ 0 h 804"/>
                <a:gd name="T34" fmla="*/ 0 w 390"/>
                <a:gd name="T35" fmla="*/ 0 h 804"/>
                <a:gd name="T36" fmla="*/ 0 w 390"/>
                <a:gd name="T37" fmla="*/ 0 h 8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0"/>
                <a:gd name="T58" fmla="*/ 0 h 804"/>
                <a:gd name="T59" fmla="*/ 390 w 390"/>
                <a:gd name="T60" fmla="*/ 804 h 8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0" h="804">
                  <a:moveTo>
                    <a:pt x="390" y="0"/>
                  </a:moveTo>
                  <a:lnTo>
                    <a:pt x="49" y="140"/>
                  </a:lnTo>
                  <a:lnTo>
                    <a:pt x="65" y="290"/>
                  </a:lnTo>
                  <a:lnTo>
                    <a:pt x="40" y="456"/>
                  </a:lnTo>
                  <a:lnTo>
                    <a:pt x="15" y="555"/>
                  </a:lnTo>
                  <a:lnTo>
                    <a:pt x="0" y="638"/>
                  </a:lnTo>
                  <a:lnTo>
                    <a:pt x="99" y="705"/>
                  </a:lnTo>
                  <a:lnTo>
                    <a:pt x="247" y="804"/>
                  </a:lnTo>
                  <a:lnTo>
                    <a:pt x="299" y="796"/>
                  </a:lnTo>
                  <a:lnTo>
                    <a:pt x="264" y="737"/>
                  </a:lnTo>
                  <a:lnTo>
                    <a:pt x="183" y="655"/>
                  </a:lnTo>
                  <a:lnTo>
                    <a:pt x="99" y="606"/>
                  </a:lnTo>
                  <a:lnTo>
                    <a:pt x="131" y="424"/>
                  </a:lnTo>
                  <a:lnTo>
                    <a:pt x="165" y="256"/>
                  </a:lnTo>
                  <a:lnTo>
                    <a:pt x="183" y="182"/>
                  </a:lnTo>
                  <a:lnTo>
                    <a:pt x="306" y="108"/>
                  </a:lnTo>
                  <a:lnTo>
                    <a:pt x="390" y="91"/>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64" name="Freeform 377">
              <a:extLst>
                <a:ext uri="{FF2B5EF4-FFF2-40B4-BE49-F238E27FC236}">
                  <a16:creationId xmlns:a16="http://schemas.microsoft.com/office/drawing/2014/main" id="{AEA6B814-E9A4-403A-800A-CF20C6DB2660}"/>
                </a:ext>
              </a:extLst>
            </p:cNvPr>
            <p:cNvSpPr>
              <a:spLocks/>
            </p:cNvSpPr>
            <p:nvPr/>
          </p:nvSpPr>
          <p:spPr bwMode="auto">
            <a:xfrm>
              <a:off x="3926" y="2022"/>
              <a:ext cx="142" cy="137"/>
            </a:xfrm>
            <a:custGeom>
              <a:avLst/>
              <a:gdLst>
                <a:gd name="T0" fmla="*/ 0 w 456"/>
                <a:gd name="T1" fmla="*/ 0 h 441"/>
                <a:gd name="T2" fmla="*/ 0 w 456"/>
                <a:gd name="T3" fmla="*/ 0 h 441"/>
                <a:gd name="T4" fmla="*/ 0 w 456"/>
                <a:gd name="T5" fmla="*/ 0 h 441"/>
                <a:gd name="T6" fmla="*/ 0 w 456"/>
                <a:gd name="T7" fmla="*/ 0 h 441"/>
                <a:gd name="T8" fmla="*/ 0 w 456"/>
                <a:gd name="T9" fmla="*/ 0 h 441"/>
                <a:gd name="T10" fmla="*/ 0 w 456"/>
                <a:gd name="T11" fmla="*/ 0 h 441"/>
                <a:gd name="T12" fmla="*/ 0 w 456"/>
                <a:gd name="T13" fmla="*/ 0 h 441"/>
                <a:gd name="T14" fmla="*/ 0 w 456"/>
                <a:gd name="T15" fmla="*/ 0 h 441"/>
                <a:gd name="T16" fmla="*/ 0 w 456"/>
                <a:gd name="T17" fmla="*/ 0 h 441"/>
                <a:gd name="T18" fmla="*/ 0 w 456"/>
                <a:gd name="T19" fmla="*/ 0 h 441"/>
                <a:gd name="T20" fmla="*/ 0 w 456"/>
                <a:gd name="T21" fmla="*/ 0 h 441"/>
                <a:gd name="T22" fmla="*/ 0 w 456"/>
                <a:gd name="T23" fmla="*/ 0 h 441"/>
                <a:gd name="T24" fmla="*/ 0 w 456"/>
                <a:gd name="T25" fmla="*/ 0 h 441"/>
                <a:gd name="T26" fmla="*/ 0 w 456"/>
                <a:gd name="T27" fmla="*/ 0 h 441"/>
                <a:gd name="T28" fmla="*/ 0 w 456"/>
                <a:gd name="T29" fmla="*/ 0 h 441"/>
                <a:gd name="T30" fmla="*/ 0 w 456"/>
                <a:gd name="T31" fmla="*/ 0 h 441"/>
                <a:gd name="T32" fmla="*/ 0 w 456"/>
                <a:gd name="T33" fmla="*/ 0 h 441"/>
                <a:gd name="T34" fmla="*/ 0 w 456"/>
                <a:gd name="T35" fmla="*/ 0 h 441"/>
                <a:gd name="T36" fmla="*/ 0 w 456"/>
                <a:gd name="T37" fmla="*/ 0 h 441"/>
                <a:gd name="T38" fmla="*/ 0 w 456"/>
                <a:gd name="T39" fmla="*/ 0 h 441"/>
                <a:gd name="T40" fmla="*/ 0 w 456"/>
                <a:gd name="T41" fmla="*/ 0 h 441"/>
                <a:gd name="T42" fmla="*/ 0 w 456"/>
                <a:gd name="T43" fmla="*/ 0 h 441"/>
                <a:gd name="T44" fmla="*/ 0 w 456"/>
                <a:gd name="T45" fmla="*/ 0 h 441"/>
                <a:gd name="T46" fmla="*/ 0 w 456"/>
                <a:gd name="T47" fmla="*/ 0 h 441"/>
                <a:gd name="T48" fmla="*/ 0 w 456"/>
                <a:gd name="T49" fmla="*/ 0 h 441"/>
                <a:gd name="T50" fmla="*/ 0 w 456"/>
                <a:gd name="T51" fmla="*/ 0 h 441"/>
                <a:gd name="T52" fmla="*/ 0 w 456"/>
                <a:gd name="T53" fmla="*/ 0 h 4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6"/>
                <a:gd name="T82" fmla="*/ 0 h 441"/>
                <a:gd name="T83" fmla="*/ 456 w 456"/>
                <a:gd name="T84" fmla="*/ 441 h 4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6" h="441">
                  <a:moveTo>
                    <a:pt x="57" y="0"/>
                  </a:moveTo>
                  <a:lnTo>
                    <a:pt x="8" y="91"/>
                  </a:lnTo>
                  <a:lnTo>
                    <a:pt x="0" y="192"/>
                  </a:lnTo>
                  <a:lnTo>
                    <a:pt x="84" y="259"/>
                  </a:lnTo>
                  <a:lnTo>
                    <a:pt x="183" y="291"/>
                  </a:lnTo>
                  <a:lnTo>
                    <a:pt x="249" y="241"/>
                  </a:lnTo>
                  <a:lnTo>
                    <a:pt x="281" y="182"/>
                  </a:lnTo>
                  <a:lnTo>
                    <a:pt x="356" y="224"/>
                  </a:lnTo>
                  <a:lnTo>
                    <a:pt x="289" y="266"/>
                  </a:lnTo>
                  <a:lnTo>
                    <a:pt x="274" y="333"/>
                  </a:lnTo>
                  <a:lnTo>
                    <a:pt x="316" y="382"/>
                  </a:lnTo>
                  <a:lnTo>
                    <a:pt x="432" y="441"/>
                  </a:lnTo>
                  <a:lnTo>
                    <a:pt x="456" y="390"/>
                  </a:lnTo>
                  <a:lnTo>
                    <a:pt x="405" y="350"/>
                  </a:lnTo>
                  <a:lnTo>
                    <a:pt x="390" y="308"/>
                  </a:lnTo>
                  <a:lnTo>
                    <a:pt x="432" y="266"/>
                  </a:lnTo>
                  <a:lnTo>
                    <a:pt x="439" y="217"/>
                  </a:lnTo>
                  <a:lnTo>
                    <a:pt x="405" y="141"/>
                  </a:lnTo>
                  <a:lnTo>
                    <a:pt x="331" y="101"/>
                  </a:lnTo>
                  <a:lnTo>
                    <a:pt x="257" y="108"/>
                  </a:lnTo>
                  <a:lnTo>
                    <a:pt x="200" y="182"/>
                  </a:lnTo>
                  <a:lnTo>
                    <a:pt x="148" y="207"/>
                  </a:lnTo>
                  <a:lnTo>
                    <a:pt x="74" y="175"/>
                  </a:lnTo>
                  <a:lnTo>
                    <a:pt x="84" y="108"/>
                  </a:lnTo>
                  <a:lnTo>
                    <a:pt x="116" y="42"/>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28765" name="Freeform 378">
              <a:extLst>
                <a:ext uri="{FF2B5EF4-FFF2-40B4-BE49-F238E27FC236}">
                  <a16:creationId xmlns:a16="http://schemas.microsoft.com/office/drawing/2014/main" id="{2B5DB286-8585-4EF2-9FD6-C6663AE44A8E}"/>
                </a:ext>
              </a:extLst>
            </p:cNvPr>
            <p:cNvSpPr>
              <a:spLocks/>
            </p:cNvSpPr>
            <p:nvPr/>
          </p:nvSpPr>
          <p:spPr bwMode="auto">
            <a:xfrm>
              <a:off x="3908" y="1635"/>
              <a:ext cx="142" cy="69"/>
            </a:xfrm>
            <a:custGeom>
              <a:avLst/>
              <a:gdLst>
                <a:gd name="T0" fmla="*/ 0 w 456"/>
                <a:gd name="T1" fmla="*/ 0 h 224"/>
                <a:gd name="T2" fmla="*/ 0 w 456"/>
                <a:gd name="T3" fmla="*/ 0 h 224"/>
                <a:gd name="T4" fmla="*/ 0 w 456"/>
                <a:gd name="T5" fmla="*/ 0 h 224"/>
                <a:gd name="T6" fmla="*/ 0 w 456"/>
                <a:gd name="T7" fmla="*/ 0 h 224"/>
                <a:gd name="T8" fmla="*/ 0 w 456"/>
                <a:gd name="T9" fmla="*/ 0 h 224"/>
                <a:gd name="T10" fmla="*/ 0 w 456"/>
                <a:gd name="T11" fmla="*/ 0 h 224"/>
                <a:gd name="T12" fmla="*/ 0 w 456"/>
                <a:gd name="T13" fmla="*/ 0 h 224"/>
                <a:gd name="T14" fmla="*/ 0 w 456"/>
                <a:gd name="T15" fmla="*/ 0 h 224"/>
                <a:gd name="T16" fmla="*/ 0 w 456"/>
                <a:gd name="T17" fmla="*/ 0 h 224"/>
                <a:gd name="T18" fmla="*/ 0 w 456"/>
                <a:gd name="T19" fmla="*/ 0 h 224"/>
                <a:gd name="T20" fmla="*/ 0 w 456"/>
                <a:gd name="T21" fmla="*/ 0 h 224"/>
                <a:gd name="T22" fmla="*/ 0 w 456"/>
                <a:gd name="T23" fmla="*/ 0 h 224"/>
                <a:gd name="T24" fmla="*/ 0 w 456"/>
                <a:gd name="T25" fmla="*/ 0 h 224"/>
                <a:gd name="T26" fmla="*/ 0 w 456"/>
                <a:gd name="T27" fmla="*/ 0 h 224"/>
                <a:gd name="T28" fmla="*/ 0 w 456"/>
                <a:gd name="T29" fmla="*/ 0 h 224"/>
                <a:gd name="T30" fmla="*/ 0 w 456"/>
                <a:gd name="T31" fmla="*/ 0 h 224"/>
                <a:gd name="T32" fmla="*/ 0 w 456"/>
                <a:gd name="T33" fmla="*/ 0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6"/>
                <a:gd name="T52" fmla="*/ 0 h 224"/>
                <a:gd name="T53" fmla="*/ 456 w 456"/>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6" h="224">
                  <a:moveTo>
                    <a:pt x="10" y="42"/>
                  </a:moveTo>
                  <a:lnTo>
                    <a:pt x="242" y="17"/>
                  </a:lnTo>
                  <a:lnTo>
                    <a:pt x="358" y="0"/>
                  </a:lnTo>
                  <a:lnTo>
                    <a:pt x="456" y="42"/>
                  </a:lnTo>
                  <a:lnTo>
                    <a:pt x="382" y="224"/>
                  </a:lnTo>
                  <a:lnTo>
                    <a:pt x="316" y="175"/>
                  </a:lnTo>
                  <a:lnTo>
                    <a:pt x="183" y="150"/>
                  </a:lnTo>
                  <a:lnTo>
                    <a:pt x="59" y="125"/>
                  </a:lnTo>
                  <a:lnTo>
                    <a:pt x="143" y="93"/>
                  </a:lnTo>
                  <a:lnTo>
                    <a:pt x="266" y="108"/>
                  </a:lnTo>
                  <a:lnTo>
                    <a:pt x="333" y="125"/>
                  </a:lnTo>
                  <a:lnTo>
                    <a:pt x="382" y="66"/>
                  </a:lnTo>
                  <a:lnTo>
                    <a:pt x="274" y="59"/>
                  </a:lnTo>
                  <a:lnTo>
                    <a:pt x="175" y="59"/>
                  </a:lnTo>
                  <a:lnTo>
                    <a:pt x="0" y="93"/>
                  </a:ln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3000" tmFilter="0, 0; .2, .5; .8, .5; 1, 0"/>
                                        <p:tgtEl>
                                          <p:spTgt spid="115744"/>
                                        </p:tgtEl>
                                      </p:cBhvr>
                                    </p:animEffect>
                                    <p:animScale>
                                      <p:cBhvr>
                                        <p:cTn id="7" dur="1500" autoRev="1" fill="hold"/>
                                        <p:tgtEl>
                                          <p:spTgt spid="115744"/>
                                        </p:tgtEl>
                                      </p:cBhvr>
                                      <p:by x="105000" y="105000"/>
                                    </p:animScale>
                                  </p:childTnLst>
                                </p:cTn>
                              </p:par>
                              <p:par>
                                <p:cTn id="8" presetID="26" presetClass="emph" presetSubtype="0" repeatCount="indefinite" fill="hold" nodeType="withEffect">
                                  <p:stCondLst>
                                    <p:cond delay="0"/>
                                  </p:stCondLst>
                                  <p:childTnLst>
                                    <p:animEffect transition="out" filter="fade">
                                      <p:cBhvr>
                                        <p:cTn id="9" dur="3000" tmFilter="0, 0; .2, .5; .8, .5; 1, 0"/>
                                        <p:tgtEl>
                                          <p:spTgt spid="115745"/>
                                        </p:tgtEl>
                                      </p:cBhvr>
                                    </p:animEffect>
                                    <p:animScale>
                                      <p:cBhvr>
                                        <p:cTn id="10" dur="1500" autoRev="1" fill="hold"/>
                                        <p:tgtEl>
                                          <p:spTgt spid="115745"/>
                                        </p:tgtEl>
                                      </p:cBhvr>
                                      <p:by x="105000" y="105000"/>
                                    </p:animScale>
                                  </p:childTnLst>
                                </p:cTn>
                              </p:par>
                              <p:par>
                                <p:cTn id="11" presetID="26" presetClass="emph" presetSubtype="0" repeatCount="indefinite" fill="hold" nodeType="withEffect">
                                  <p:stCondLst>
                                    <p:cond delay="0"/>
                                  </p:stCondLst>
                                  <p:childTnLst>
                                    <p:animEffect transition="out" filter="fade">
                                      <p:cBhvr>
                                        <p:cTn id="12" dur="3000" tmFilter="0, 0; .2, .5; .8, .5; 1, 0"/>
                                        <p:tgtEl>
                                          <p:spTgt spid="115746"/>
                                        </p:tgtEl>
                                      </p:cBhvr>
                                    </p:animEffect>
                                    <p:animScale>
                                      <p:cBhvr>
                                        <p:cTn id="13" dur="1500" autoRev="1" fill="hold"/>
                                        <p:tgtEl>
                                          <p:spTgt spid="115746"/>
                                        </p:tgtEl>
                                      </p:cBhvr>
                                      <p:by x="105000" y="105000"/>
                                    </p:animScale>
                                  </p:childTnLst>
                                </p:cTn>
                              </p:par>
                              <p:par>
                                <p:cTn id="14" presetID="26" presetClass="emph" presetSubtype="0" repeatCount="indefinite" fill="hold" nodeType="withEffect">
                                  <p:stCondLst>
                                    <p:cond delay="0"/>
                                  </p:stCondLst>
                                  <p:childTnLst>
                                    <p:animEffect transition="out" filter="fade">
                                      <p:cBhvr>
                                        <p:cTn id="15" dur="3000" tmFilter="0, 0; .2, .5; .8, .5; 1, 0"/>
                                        <p:tgtEl>
                                          <p:spTgt spid="115747"/>
                                        </p:tgtEl>
                                      </p:cBhvr>
                                    </p:animEffect>
                                    <p:animScale>
                                      <p:cBhvr>
                                        <p:cTn id="16" dur="1500" autoRev="1" fill="hold"/>
                                        <p:tgtEl>
                                          <p:spTgt spid="115747"/>
                                        </p:tgtEl>
                                      </p:cBhvr>
                                      <p:by x="105000" y="105000"/>
                                    </p:animScale>
                                  </p:childTnLst>
                                </p:cTn>
                              </p:par>
                              <p:par>
                                <p:cTn id="17" presetID="26" presetClass="emph" presetSubtype="0" repeatCount="indefinite" fill="hold" nodeType="withEffect">
                                  <p:stCondLst>
                                    <p:cond delay="0"/>
                                  </p:stCondLst>
                                  <p:childTnLst>
                                    <p:animEffect transition="out" filter="fade">
                                      <p:cBhvr>
                                        <p:cTn id="18" dur="3000" tmFilter="0, 0; .2, .5; .8, .5; 1, 0"/>
                                        <p:tgtEl>
                                          <p:spTgt spid="115748"/>
                                        </p:tgtEl>
                                      </p:cBhvr>
                                    </p:animEffect>
                                    <p:animScale>
                                      <p:cBhvr>
                                        <p:cTn id="19" dur="1500" autoRev="1" fill="hold"/>
                                        <p:tgtEl>
                                          <p:spTgt spid="115748"/>
                                        </p:tgtEl>
                                      </p:cBhvr>
                                      <p:by x="105000" y="105000"/>
                                    </p:animScale>
                                  </p:childTnLst>
                                </p:cTn>
                              </p:par>
                              <p:par>
                                <p:cTn id="20" presetID="26" presetClass="emph" presetSubtype="0" repeatCount="indefinite" fill="hold" nodeType="withEffect">
                                  <p:stCondLst>
                                    <p:cond delay="0"/>
                                  </p:stCondLst>
                                  <p:childTnLst>
                                    <p:animEffect transition="out" filter="fade">
                                      <p:cBhvr>
                                        <p:cTn id="21" dur="3000" tmFilter="0, 0; .2, .5; .8, .5; 1, 0"/>
                                        <p:tgtEl>
                                          <p:spTgt spid="115749"/>
                                        </p:tgtEl>
                                      </p:cBhvr>
                                    </p:animEffect>
                                    <p:animScale>
                                      <p:cBhvr>
                                        <p:cTn id="22" dur="1500" autoRev="1" fill="hold"/>
                                        <p:tgtEl>
                                          <p:spTgt spid="115749"/>
                                        </p:tgtEl>
                                      </p:cBhvr>
                                      <p:by x="105000" y="105000"/>
                                    </p:animScale>
                                  </p:childTnLst>
                                </p:cTn>
                              </p:par>
                              <p:par>
                                <p:cTn id="23" presetID="26" presetClass="emph" presetSubtype="0" repeatCount="indefinite" fill="hold" nodeType="withEffect">
                                  <p:stCondLst>
                                    <p:cond delay="0"/>
                                  </p:stCondLst>
                                  <p:childTnLst>
                                    <p:animEffect transition="out" filter="fade">
                                      <p:cBhvr>
                                        <p:cTn id="24" dur="3000" tmFilter="0, 0; .2, .5; .8, .5; 1, 0"/>
                                        <p:tgtEl>
                                          <p:spTgt spid="115750"/>
                                        </p:tgtEl>
                                      </p:cBhvr>
                                    </p:animEffect>
                                    <p:animScale>
                                      <p:cBhvr>
                                        <p:cTn id="25" dur="1500" autoRev="1" fill="hold"/>
                                        <p:tgtEl>
                                          <p:spTgt spid="115750"/>
                                        </p:tgtEl>
                                      </p:cBhvr>
                                      <p:by x="105000" y="105000"/>
                                    </p:animScale>
                                  </p:childTnLst>
                                </p:cTn>
                              </p:par>
                              <p:par>
                                <p:cTn id="26" presetID="26" presetClass="emph" presetSubtype="0" repeatCount="indefinite" fill="hold" nodeType="withEffect">
                                  <p:stCondLst>
                                    <p:cond delay="0"/>
                                  </p:stCondLst>
                                  <p:childTnLst>
                                    <p:animEffect transition="out" filter="fade">
                                      <p:cBhvr>
                                        <p:cTn id="27" dur="3000" tmFilter="0, 0; .2, .5; .8, .5; 1, 0"/>
                                        <p:tgtEl>
                                          <p:spTgt spid="115751"/>
                                        </p:tgtEl>
                                      </p:cBhvr>
                                    </p:animEffect>
                                    <p:animScale>
                                      <p:cBhvr>
                                        <p:cTn id="28" dur="1500" autoRev="1" fill="hold"/>
                                        <p:tgtEl>
                                          <p:spTgt spid="115751"/>
                                        </p:tgtEl>
                                      </p:cBhvr>
                                      <p:by x="105000" y="105000"/>
                                    </p:animScale>
                                  </p:childTnLst>
                                </p:cTn>
                              </p:par>
                              <p:par>
                                <p:cTn id="29" presetID="26" presetClass="emph" presetSubtype="0" repeatCount="indefinite" fill="hold" nodeType="withEffect">
                                  <p:stCondLst>
                                    <p:cond delay="0"/>
                                  </p:stCondLst>
                                  <p:childTnLst>
                                    <p:animEffect transition="out" filter="fade">
                                      <p:cBhvr>
                                        <p:cTn id="30" dur="3000" tmFilter="0, 0; .2, .5; .8, .5; 1, 0"/>
                                        <p:tgtEl>
                                          <p:spTgt spid="115752"/>
                                        </p:tgtEl>
                                      </p:cBhvr>
                                    </p:animEffect>
                                    <p:animScale>
                                      <p:cBhvr>
                                        <p:cTn id="31" dur="1500" autoRev="1" fill="hold"/>
                                        <p:tgtEl>
                                          <p:spTgt spid="115752"/>
                                        </p:tgtEl>
                                      </p:cBhvr>
                                      <p:by x="105000" y="105000"/>
                                    </p:animScale>
                                  </p:childTnLst>
                                </p:cTn>
                              </p:par>
                              <p:par>
                                <p:cTn id="32" presetID="26" presetClass="emph" presetSubtype="0" repeatCount="indefinite" fill="hold" nodeType="withEffect">
                                  <p:stCondLst>
                                    <p:cond delay="0"/>
                                  </p:stCondLst>
                                  <p:childTnLst>
                                    <p:animEffect transition="out" filter="fade">
                                      <p:cBhvr>
                                        <p:cTn id="33" dur="3000" tmFilter="0, 0; .2, .5; .8, .5; 1, 0"/>
                                        <p:tgtEl>
                                          <p:spTgt spid="115753"/>
                                        </p:tgtEl>
                                      </p:cBhvr>
                                    </p:animEffect>
                                    <p:animScale>
                                      <p:cBhvr>
                                        <p:cTn id="34" dur="1500" autoRev="1" fill="hold"/>
                                        <p:tgtEl>
                                          <p:spTgt spid="115753"/>
                                        </p:tgtEl>
                                      </p:cBhvr>
                                      <p:by x="105000" y="105000"/>
                                    </p:animScale>
                                  </p:childTnLst>
                                </p:cTn>
                              </p:par>
                              <p:par>
                                <p:cTn id="35" presetID="26" presetClass="emph" presetSubtype="0" repeatCount="indefinite" fill="hold" nodeType="withEffect">
                                  <p:stCondLst>
                                    <p:cond delay="0"/>
                                  </p:stCondLst>
                                  <p:childTnLst>
                                    <p:animEffect transition="out" filter="fade">
                                      <p:cBhvr>
                                        <p:cTn id="36" dur="3000" tmFilter="0, 0; .2, .5; .8, .5; 1, 0"/>
                                        <p:tgtEl>
                                          <p:spTgt spid="115754"/>
                                        </p:tgtEl>
                                      </p:cBhvr>
                                    </p:animEffect>
                                    <p:animScale>
                                      <p:cBhvr>
                                        <p:cTn id="37" dur="1500" autoRev="1" fill="hold"/>
                                        <p:tgtEl>
                                          <p:spTgt spid="115754"/>
                                        </p:tgtEl>
                                      </p:cBhvr>
                                      <p:by x="105000" y="105000"/>
                                    </p:animScale>
                                  </p:childTnLst>
                                </p:cTn>
                              </p:par>
                              <p:par>
                                <p:cTn id="38" presetID="26" presetClass="emph" presetSubtype="0" repeatCount="indefinite" fill="hold" nodeType="withEffect">
                                  <p:stCondLst>
                                    <p:cond delay="0"/>
                                  </p:stCondLst>
                                  <p:childTnLst>
                                    <p:animEffect transition="out" filter="fade">
                                      <p:cBhvr>
                                        <p:cTn id="39" dur="3000" tmFilter="0, 0; .2, .5; .8, .5; 1, 0"/>
                                        <p:tgtEl>
                                          <p:spTgt spid="115755"/>
                                        </p:tgtEl>
                                      </p:cBhvr>
                                    </p:animEffect>
                                    <p:animScale>
                                      <p:cBhvr>
                                        <p:cTn id="40" dur="1500" autoRev="1" fill="hold"/>
                                        <p:tgtEl>
                                          <p:spTgt spid="115755"/>
                                        </p:tgtEl>
                                      </p:cBhvr>
                                      <p:by x="105000" y="105000"/>
                                    </p:animScale>
                                  </p:childTnLst>
                                </p:cTn>
                              </p:par>
                              <p:par>
                                <p:cTn id="41" presetID="26" presetClass="emph" presetSubtype="0" repeatCount="indefinite" fill="hold" nodeType="withEffect">
                                  <p:stCondLst>
                                    <p:cond delay="0"/>
                                  </p:stCondLst>
                                  <p:childTnLst>
                                    <p:animEffect transition="out" filter="fade">
                                      <p:cBhvr>
                                        <p:cTn id="42" dur="3000" tmFilter="0, 0; .2, .5; .8, .5; 1, 0"/>
                                        <p:tgtEl>
                                          <p:spTgt spid="115756"/>
                                        </p:tgtEl>
                                      </p:cBhvr>
                                    </p:animEffect>
                                    <p:animScale>
                                      <p:cBhvr>
                                        <p:cTn id="43" dur="1500" autoRev="1" fill="hold"/>
                                        <p:tgtEl>
                                          <p:spTgt spid="115756"/>
                                        </p:tgtEl>
                                      </p:cBhvr>
                                      <p:by x="105000" y="105000"/>
                                    </p:animScale>
                                  </p:childTnLst>
                                </p:cTn>
                              </p:par>
                              <p:par>
                                <p:cTn id="44" presetID="26" presetClass="emph" presetSubtype="0" repeatCount="indefinite" fill="hold" nodeType="withEffect">
                                  <p:stCondLst>
                                    <p:cond delay="0"/>
                                  </p:stCondLst>
                                  <p:childTnLst>
                                    <p:animEffect transition="out" filter="fade">
                                      <p:cBhvr>
                                        <p:cTn id="45" dur="3000" tmFilter="0, 0; .2, .5; .8, .5; 1, 0"/>
                                        <p:tgtEl>
                                          <p:spTgt spid="115757"/>
                                        </p:tgtEl>
                                      </p:cBhvr>
                                    </p:animEffect>
                                    <p:animScale>
                                      <p:cBhvr>
                                        <p:cTn id="46" dur="1500" autoRev="1" fill="hold"/>
                                        <p:tgtEl>
                                          <p:spTgt spid="115757"/>
                                        </p:tgtEl>
                                      </p:cBhvr>
                                      <p:by x="105000" y="105000"/>
                                    </p:animScale>
                                  </p:childTnLst>
                                </p:cTn>
                              </p:par>
                              <p:par>
                                <p:cTn id="47" presetID="26" presetClass="emph" presetSubtype="0" repeatCount="indefinite" fill="hold" nodeType="withEffect">
                                  <p:stCondLst>
                                    <p:cond delay="0"/>
                                  </p:stCondLst>
                                  <p:childTnLst>
                                    <p:animEffect transition="out" filter="fade">
                                      <p:cBhvr>
                                        <p:cTn id="48" dur="3000" tmFilter="0, 0; .2, .5; .8, .5; 1, 0"/>
                                        <p:tgtEl>
                                          <p:spTgt spid="115758"/>
                                        </p:tgtEl>
                                      </p:cBhvr>
                                    </p:animEffect>
                                    <p:animScale>
                                      <p:cBhvr>
                                        <p:cTn id="49" dur="1500" autoRev="1" fill="hold"/>
                                        <p:tgtEl>
                                          <p:spTgt spid="115758"/>
                                        </p:tgtEl>
                                      </p:cBhvr>
                                      <p:by x="105000" y="105000"/>
                                    </p:animScale>
                                  </p:childTnLst>
                                </p:cTn>
                              </p:par>
                              <p:par>
                                <p:cTn id="50" presetID="26" presetClass="emph" presetSubtype="0" repeatCount="indefinite" fill="hold" nodeType="withEffect">
                                  <p:stCondLst>
                                    <p:cond delay="0"/>
                                  </p:stCondLst>
                                  <p:childTnLst>
                                    <p:animEffect transition="out" filter="fade">
                                      <p:cBhvr>
                                        <p:cTn id="51" dur="3000" tmFilter="0, 0; .2, .5; .8, .5; 1, 0"/>
                                        <p:tgtEl>
                                          <p:spTgt spid="115759"/>
                                        </p:tgtEl>
                                      </p:cBhvr>
                                    </p:animEffect>
                                    <p:animScale>
                                      <p:cBhvr>
                                        <p:cTn id="52" dur="1500" autoRev="1" fill="hold"/>
                                        <p:tgtEl>
                                          <p:spTgt spid="115759"/>
                                        </p:tgtEl>
                                      </p:cBhvr>
                                      <p:by x="105000" y="105000"/>
                                    </p:animScale>
                                  </p:childTnLst>
                                </p:cTn>
                              </p:par>
                              <p:par>
                                <p:cTn id="53" presetID="26" presetClass="emph" presetSubtype="0" repeatCount="indefinite" fill="hold" nodeType="withEffect">
                                  <p:stCondLst>
                                    <p:cond delay="0"/>
                                  </p:stCondLst>
                                  <p:childTnLst>
                                    <p:animEffect transition="out" filter="fade">
                                      <p:cBhvr>
                                        <p:cTn id="54" dur="3000" tmFilter="0, 0; .2, .5; .8, .5; 1, 0"/>
                                        <p:tgtEl>
                                          <p:spTgt spid="115760"/>
                                        </p:tgtEl>
                                      </p:cBhvr>
                                    </p:animEffect>
                                    <p:animScale>
                                      <p:cBhvr>
                                        <p:cTn id="55" dur="1500" autoRev="1" fill="hold"/>
                                        <p:tgtEl>
                                          <p:spTgt spid="115760"/>
                                        </p:tgtEl>
                                      </p:cBhvr>
                                      <p:by x="105000" y="105000"/>
                                    </p:animScale>
                                  </p:childTnLst>
                                </p:cTn>
                              </p:par>
                              <p:par>
                                <p:cTn id="56" presetID="26" presetClass="emph" presetSubtype="0" repeatCount="indefinite" fill="hold" nodeType="withEffect">
                                  <p:stCondLst>
                                    <p:cond delay="0"/>
                                  </p:stCondLst>
                                  <p:childTnLst>
                                    <p:animEffect transition="out" filter="fade">
                                      <p:cBhvr>
                                        <p:cTn id="57" dur="3000" tmFilter="0, 0; .2, .5; .8, .5; 1, 0"/>
                                        <p:tgtEl>
                                          <p:spTgt spid="115761"/>
                                        </p:tgtEl>
                                      </p:cBhvr>
                                    </p:animEffect>
                                    <p:animScale>
                                      <p:cBhvr>
                                        <p:cTn id="58" dur="1500" autoRev="1" fill="hold"/>
                                        <p:tgtEl>
                                          <p:spTgt spid="115761"/>
                                        </p:tgtEl>
                                      </p:cBhvr>
                                      <p:by x="105000" y="105000"/>
                                    </p:animScale>
                                  </p:childTnLst>
                                </p:cTn>
                              </p:par>
                              <p:par>
                                <p:cTn id="59" presetID="26" presetClass="emph" presetSubtype="0" repeatCount="indefinite" fill="hold" nodeType="withEffect">
                                  <p:stCondLst>
                                    <p:cond delay="0"/>
                                  </p:stCondLst>
                                  <p:childTnLst>
                                    <p:animEffect transition="out" filter="fade">
                                      <p:cBhvr>
                                        <p:cTn id="60" dur="3000" tmFilter="0, 0; .2, .5; .8, .5; 1, 0"/>
                                        <p:tgtEl>
                                          <p:spTgt spid="115762"/>
                                        </p:tgtEl>
                                      </p:cBhvr>
                                    </p:animEffect>
                                    <p:animScale>
                                      <p:cBhvr>
                                        <p:cTn id="61" dur="1500" autoRev="1" fill="hold"/>
                                        <p:tgtEl>
                                          <p:spTgt spid="115762"/>
                                        </p:tgtEl>
                                      </p:cBhvr>
                                      <p:by x="105000" y="105000"/>
                                    </p:animScale>
                                  </p:childTnLst>
                                </p:cTn>
                              </p:par>
                              <p:par>
                                <p:cTn id="62" presetID="26" presetClass="emph" presetSubtype="0" repeatCount="indefinite" fill="hold" nodeType="withEffect">
                                  <p:stCondLst>
                                    <p:cond delay="0"/>
                                  </p:stCondLst>
                                  <p:childTnLst>
                                    <p:animEffect transition="out" filter="fade">
                                      <p:cBhvr>
                                        <p:cTn id="63" dur="3000" tmFilter="0, 0; .2, .5; .8, .5; 1, 0"/>
                                        <p:tgtEl>
                                          <p:spTgt spid="115763"/>
                                        </p:tgtEl>
                                      </p:cBhvr>
                                    </p:animEffect>
                                    <p:animScale>
                                      <p:cBhvr>
                                        <p:cTn id="64" dur="1500" autoRev="1" fill="hold"/>
                                        <p:tgtEl>
                                          <p:spTgt spid="115763"/>
                                        </p:tgtEl>
                                      </p:cBhvr>
                                      <p:by x="105000" y="105000"/>
                                    </p:animScale>
                                  </p:childTnLst>
                                </p:cTn>
                              </p:par>
                              <p:par>
                                <p:cTn id="65" presetID="26" presetClass="emph" presetSubtype="0" repeatCount="indefinite" fill="hold" nodeType="withEffect">
                                  <p:stCondLst>
                                    <p:cond delay="0"/>
                                  </p:stCondLst>
                                  <p:childTnLst>
                                    <p:animEffect transition="out" filter="fade">
                                      <p:cBhvr>
                                        <p:cTn id="66" dur="3000" tmFilter="0, 0; .2, .5; .8, .5; 1, 0"/>
                                        <p:tgtEl>
                                          <p:spTgt spid="115764"/>
                                        </p:tgtEl>
                                      </p:cBhvr>
                                    </p:animEffect>
                                    <p:animScale>
                                      <p:cBhvr>
                                        <p:cTn id="67" dur="1500" autoRev="1" fill="hold"/>
                                        <p:tgtEl>
                                          <p:spTgt spid="115764"/>
                                        </p:tgtEl>
                                      </p:cBhvr>
                                      <p:by x="105000" y="105000"/>
                                    </p:animScale>
                                  </p:childTnLst>
                                </p:cTn>
                              </p:par>
                              <p:par>
                                <p:cTn id="68" presetID="26" presetClass="emph" presetSubtype="0" repeatCount="indefinite" fill="hold" nodeType="withEffect">
                                  <p:stCondLst>
                                    <p:cond delay="0"/>
                                  </p:stCondLst>
                                  <p:childTnLst>
                                    <p:animEffect transition="out" filter="fade">
                                      <p:cBhvr>
                                        <p:cTn id="69" dur="3000" tmFilter="0, 0; .2, .5; .8, .5; 1, 0"/>
                                        <p:tgtEl>
                                          <p:spTgt spid="115765"/>
                                        </p:tgtEl>
                                      </p:cBhvr>
                                    </p:animEffect>
                                    <p:animScale>
                                      <p:cBhvr>
                                        <p:cTn id="70" dur="1500" autoRev="1" fill="hold"/>
                                        <p:tgtEl>
                                          <p:spTgt spid="115765"/>
                                        </p:tgtEl>
                                      </p:cBhvr>
                                      <p:by x="105000" y="105000"/>
                                    </p:animScale>
                                  </p:childTnLst>
                                </p:cTn>
                              </p:par>
                              <p:par>
                                <p:cTn id="71" presetID="26" presetClass="emph" presetSubtype="0" repeatCount="indefinite" fill="hold" nodeType="withEffect">
                                  <p:stCondLst>
                                    <p:cond delay="0"/>
                                  </p:stCondLst>
                                  <p:childTnLst>
                                    <p:animEffect transition="out" filter="fade">
                                      <p:cBhvr>
                                        <p:cTn id="72" dur="3000" tmFilter="0, 0; .2, .5; .8, .5; 1, 0"/>
                                        <p:tgtEl>
                                          <p:spTgt spid="115766"/>
                                        </p:tgtEl>
                                      </p:cBhvr>
                                    </p:animEffect>
                                    <p:animScale>
                                      <p:cBhvr>
                                        <p:cTn id="73" dur="1500" autoRev="1" fill="hold"/>
                                        <p:tgtEl>
                                          <p:spTgt spid="115766"/>
                                        </p:tgtEl>
                                      </p:cBhvr>
                                      <p:by x="105000" y="105000"/>
                                    </p:animScale>
                                  </p:childTnLst>
                                </p:cTn>
                              </p:par>
                              <p:par>
                                <p:cTn id="74" presetID="26" presetClass="emph" presetSubtype="0" repeatCount="indefinite" fill="hold" nodeType="withEffect">
                                  <p:stCondLst>
                                    <p:cond delay="0"/>
                                  </p:stCondLst>
                                  <p:childTnLst>
                                    <p:animEffect transition="out" filter="fade">
                                      <p:cBhvr>
                                        <p:cTn id="75" dur="3000" tmFilter="0, 0; .2, .5; .8, .5; 1, 0"/>
                                        <p:tgtEl>
                                          <p:spTgt spid="115767"/>
                                        </p:tgtEl>
                                      </p:cBhvr>
                                    </p:animEffect>
                                    <p:animScale>
                                      <p:cBhvr>
                                        <p:cTn id="76" dur="1500" autoRev="1" fill="hold"/>
                                        <p:tgtEl>
                                          <p:spTgt spid="115767"/>
                                        </p:tgtEl>
                                      </p:cBhvr>
                                      <p:by x="105000" y="105000"/>
                                    </p:animScale>
                                  </p:childTnLst>
                                </p:cTn>
                              </p:par>
                              <p:par>
                                <p:cTn id="77" presetID="26" presetClass="emph" presetSubtype="0" repeatCount="indefinite" fill="hold" nodeType="withEffect">
                                  <p:stCondLst>
                                    <p:cond delay="0"/>
                                  </p:stCondLst>
                                  <p:childTnLst>
                                    <p:animEffect transition="out" filter="fade">
                                      <p:cBhvr>
                                        <p:cTn id="78" dur="3000" tmFilter="0, 0; .2, .5; .8, .5; 1, 0"/>
                                        <p:tgtEl>
                                          <p:spTgt spid="115768"/>
                                        </p:tgtEl>
                                      </p:cBhvr>
                                    </p:animEffect>
                                    <p:animScale>
                                      <p:cBhvr>
                                        <p:cTn id="79" dur="1500" autoRev="1" fill="hold"/>
                                        <p:tgtEl>
                                          <p:spTgt spid="115768"/>
                                        </p:tgtEl>
                                      </p:cBhvr>
                                      <p:by x="105000" y="105000"/>
                                    </p:animScale>
                                  </p:childTnLst>
                                </p:cTn>
                              </p:par>
                              <p:par>
                                <p:cTn id="80" presetID="26" presetClass="emph" presetSubtype="0" repeatCount="indefinite" fill="hold" nodeType="withEffect">
                                  <p:stCondLst>
                                    <p:cond delay="0"/>
                                  </p:stCondLst>
                                  <p:childTnLst>
                                    <p:animEffect transition="out" filter="fade">
                                      <p:cBhvr>
                                        <p:cTn id="81" dur="3000" tmFilter="0, 0; .2, .5; .8, .5; 1, 0"/>
                                        <p:tgtEl>
                                          <p:spTgt spid="115769"/>
                                        </p:tgtEl>
                                      </p:cBhvr>
                                    </p:animEffect>
                                    <p:animScale>
                                      <p:cBhvr>
                                        <p:cTn id="82" dur="1500" autoRev="1" fill="hold"/>
                                        <p:tgtEl>
                                          <p:spTgt spid="115769"/>
                                        </p:tgtEl>
                                      </p:cBhvr>
                                      <p:by x="105000" y="105000"/>
                                    </p:animScale>
                                  </p:childTnLst>
                                </p:cTn>
                              </p:par>
                              <p:par>
                                <p:cTn id="83" presetID="26" presetClass="emph" presetSubtype="0" repeatCount="indefinite" fill="hold" nodeType="withEffect">
                                  <p:stCondLst>
                                    <p:cond delay="0"/>
                                  </p:stCondLst>
                                  <p:childTnLst>
                                    <p:animEffect transition="out" filter="fade">
                                      <p:cBhvr>
                                        <p:cTn id="84" dur="3000" tmFilter="0, 0; .2, .5; .8, .5; 1, 0"/>
                                        <p:tgtEl>
                                          <p:spTgt spid="115770"/>
                                        </p:tgtEl>
                                      </p:cBhvr>
                                    </p:animEffect>
                                    <p:animScale>
                                      <p:cBhvr>
                                        <p:cTn id="85" dur="1500" autoRev="1" fill="hold"/>
                                        <p:tgtEl>
                                          <p:spTgt spid="115770"/>
                                        </p:tgtEl>
                                      </p:cBhvr>
                                      <p:by x="105000" y="105000"/>
                                    </p:animScale>
                                  </p:childTnLst>
                                </p:cTn>
                              </p:par>
                              <p:par>
                                <p:cTn id="86" presetID="26" presetClass="emph" presetSubtype="0" repeatCount="indefinite" fill="hold" nodeType="withEffect">
                                  <p:stCondLst>
                                    <p:cond delay="0"/>
                                  </p:stCondLst>
                                  <p:childTnLst>
                                    <p:animEffect transition="out" filter="fade">
                                      <p:cBhvr>
                                        <p:cTn id="87" dur="3000" tmFilter="0, 0; .2, .5; .8, .5; 1, 0"/>
                                        <p:tgtEl>
                                          <p:spTgt spid="115771"/>
                                        </p:tgtEl>
                                      </p:cBhvr>
                                    </p:animEffect>
                                    <p:animScale>
                                      <p:cBhvr>
                                        <p:cTn id="88" dur="1500" autoRev="1" fill="hold"/>
                                        <p:tgtEl>
                                          <p:spTgt spid="115771"/>
                                        </p:tgtEl>
                                      </p:cBhvr>
                                      <p:by x="105000" y="105000"/>
                                    </p:animScale>
                                  </p:childTnLst>
                                </p:cTn>
                              </p:par>
                              <p:par>
                                <p:cTn id="89" presetID="26" presetClass="emph" presetSubtype="0" repeatCount="indefinite" fill="hold" nodeType="withEffect">
                                  <p:stCondLst>
                                    <p:cond delay="0"/>
                                  </p:stCondLst>
                                  <p:childTnLst>
                                    <p:animEffect transition="out" filter="fade">
                                      <p:cBhvr>
                                        <p:cTn id="90" dur="3000" tmFilter="0, 0; .2, .5; .8, .5; 1, 0"/>
                                        <p:tgtEl>
                                          <p:spTgt spid="115772"/>
                                        </p:tgtEl>
                                      </p:cBhvr>
                                    </p:animEffect>
                                    <p:animScale>
                                      <p:cBhvr>
                                        <p:cTn id="91" dur="1500" autoRev="1" fill="hold"/>
                                        <p:tgtEl>
                                          <p:spTgt spid="115772"/>
                                        </p:tgtEl>
                                      </p:cBhvr>
                                      <p:by x="105000" y="105000"/>
                                    </p:animScale>
                                  </p:childTnLst>
                                </p:cTn>
                              </p:par>
                              <p:par>
                                <p:cTn id="92" presetID="26" presetClass="emph" presetSubtype="0" repeatCount="indefinite" fill="hold" nodeType="withEffect">
                                  <p:stCondLst>
                                    <p:cond delay="0"/>
                                  </p:stCondLst>
                                  <p:childTnLst>
                                    <p:animEffect transition="out" filter="fade">
                                      <p:cBhvr>
                                        <p:cTn id="93" dur="3000" tmFilter="0, 0; .2, .5; .8, .5; 1, 0"/>
                                        <p:tgtEl>
                                          <p:spTgt spid="115773"/>
                                        </p:tgtEl>
                                      </p:cBhvr>
                                    </p:animEffect>
                                    <p:animScale>
                                      <p:cBhvr>
                                        <p:cTn id="94" dur="1500" autoRev="1" fill="hold"/>
                                        <p:tgtEl>
                                          <p:spTgt spid="115773"/>
                                        </p:tgtEl>
                                      </p:cBhvr>
                                      <p:by x="105000" y="105000"/>
                                    </p:animScale>
                                  </p:childTnLst>
                                </p:cTn>
                              </p:par>
                              <p:par>
                                <p:cTn id="95" presetID="26" presetClass="emph" presetSubtype="0" repeatCount="indefinite" fill="hold" nodeType="withEffect">
                                  <p:stCondLst>
                                    <p:cond delay="0"/>
                                  </p:stCondLst>
                                  <p:childTnLst>
                                    <p:animEffect transition="out" filter="fade">
                                      <p:cBhvr>
                                        <p:cTn id="96" dur="3000" tmFilter="0, 0; .2, .5; .8, .5; 1, 0"/>
                                        <p:tgtEl>
                                          <p:spTgt spid="115774"/>
                                        </p:tgtEl>
                                      </p:cBhvr>
                                    </p:animEffect>
                                    <p:animScale>
                                      <p:cBhvr>
                                        <p:cTn id="97" dur="1500" autoRev="1" fill="hold"/>
                                        <p:tgtEl>
                                          <p:spTgt spid="115774"/>
                                        </p:tgtEl>
                                      </p:cBhvr>
                                      <p:by x="105000" y="105000"/>
                                    </p:animScale>
                                  </p:childTnLst>
                                </p:cTn>
                              </p:par>
                              <p:par>
                                <p:cTn id="98" presetID="26" presetClass="emph" presetSubtype="0" repeatCount="indefinite" fill="hold" nodeType="withEffect">
                                  <p:stCondLst>
                                    <p:cond delay="0"/>
                                  </p:stCondLst>
                                  <p:childTnLst>
                                    <p:animEffect transition="out" filter="fade">
                                      <p:cBhvr>
                                        <p:cTn id="99" dur="3000" tmFilter="0, 0; .2, .5; .8, .5; 1, 0"/>
                                        <p:tgtEl>
                                          <p:spTgt spid="115775"/>
                                        </p:tgtEl>
                                      </p:cBhvr>
                                    </p:animEffect>
                                    <p:animScale>
                                      <p:cBhvr>
                                        <p:cTn id="100" dur="1500" autoRev="1" fill="hold"/>
                                        <p:tgtEl>
                                          <p:spTgt spid="115775"/>
                                        </p:tgtEl>
                                      </p:cBhvr>
                                      <p:by x="105000" y="105000"/>
                                    </p:animScale>
                                  </p:childTnLst>
                                </p:cTn>
                              </p:par>
                              <p:par>
                                <p:cTn id="101" presetID="26" presetClass="emph" presetSubtype="0" repeatCount="indefinite" fill="hold" nodeType="withEffect">
                                  <p:stCondLst>
                                    <p:cond delay="0"/>
                                  </p:stCondLst>
                                  <p:childTnLst>
                                    <p:animEffect transition="out" filter="fade">
                                      <p:cBhvr>
                                        <p:cTn id="102" dur="3000" tmFilter="0, 0; .2, .5; .8, .5; 1, 0"/>
                                        <p:tgtEl>
                                          <p:spTgt spid="115776"/>
                                        </p:tgtEl>
                                      </p:cBhvr>
                                    </p:animEffect>
                                    <p:animScale>
                                      <p:cBhvr>
                                        <p:cTn id="103" dur="1500" autoRev="1" fill="hold"/>
                                        <p:tgtEl>
                                          <p:spTgt spid="115776"/>
                                        </p:tgtEl>
                                      </p:cBhvr>
                                      <p:by x="105000" y="105000"/>
                                    </p:animScale>
                                  </p:childTnLst>
                                </p:cTn>
                              </p:par>
                              <p:par>
                                <p:cTn id="104" presetID="26" presetClass="emph" presetSubtype="0" repeatCount="indefinite" fill="hold" nodeType="withEffect">
                                  <p:stCondLst>
                                    <p:cond delay="0"/>
                                  </p:stCondLst>
                                  <p:childTnLst>
                                    <p:animEffect transition="out" filter="fade">
                                      <p:cBhvr>
                                        <p:cTn id="105" dur="3000" tmFilter="0, 0; .2, .5; .8, .5; 1, 0"/>
                                        <p:tgtEl>
                                          <p:spTgt spid="115777"/>
                                        </p:tgtEl>
                                      </p:cBhvr>
                                    </p:animEffect>
                                    <p:animScale>
                                      <p:cBhvr>
                                        <p:cTn id="106" dur="1500" autoRev="1" fill="hold"/>
                                        <p:tgtEl>
                                          <p:spTgt spid="115777"/>
                                        </p:tgtEl>
                                      </p:cBhvr>
                                      <p:by x="105000" y="105000"/>
                                    </p:animScale>
                                  </p:childTnLst>
                                </p:cTn>
                              </p:par>
                              <p:par>
                                <p:cTn id="107" presetID="26" presetClass="emph" presetSubtype="0" repeatCount="indefinite" fill="hold" nodeType="withEffect">
                                  <p:stCondLst>
                                    <p:cond delay="0"/>
                                  </p:stCondLst>
                                  <p:childTnLst>
                                    <p:animEffect transition="out" filter="fade">
                                      <p:cBhvr>
                                        <p:cTn id="108" dur="3000" tmFilter="0, 0; .2, .5; .8, .5; 1, 0"/>
                                        <p:tgtEl>
                                          <p:spTgt spid="115778"/>
                                        </p:tgtEl>
                                      </p:cBhvr>
                                    </p:animEffect>
                                    <p:animScale>
                                      <p:cBhvr>
                                        <p:cTn id="109" dur="1500" autoRev="1" fill="hold"/>
                                        <p:tgtEl>
                                          <p:spTgt spid="115778"/>
                                        </p:tgtEl>
                                      </p:cBhvr>
                                      <p:by x="105000" y="105000"/>
                                    </p:animScale>
                                  </p:childTnLst>
                                </p:cTn>
                              </p:par>
                              <p:par>
                                <p:cTn id="110" presetID="26" presetClass="emph" presetSubtype="0" repeatCount="indefinite" fill="hold" nodeType="withEffect">
                                  <p:stCondLst>
                                    <p:cond delay="0"/>
                                  </p:stCondLst>
                                  <p:childTnLst>
                                    <p:animEffect transition="out" filter="fade">
                                      <p:cBhvr>
                                        <p:cTn id="111" dur="3000" tmFilter="0, 0; .2, .5; .8, .5; 1, 0"/>
                                        <p:tgtEl>
                                          <p:spTgt spid="115779"/>
                                        </p:tgtEl>
                                      </p:cBhvr>
                                    </p:animEffect>
                                    <p:animScale>
                                      <p:cBhvr>
                                        <p:cTn id="112" dur="1500" autoRev="1" fill="hold"/>
                                        <p:tgtEl>
                                          <p:spTgt spid="115779"/>
                                        </p:tgtEl>
                                      </p:cBhvr>
                                      <p:by x="105000" y="105000"/>
                                    </p:animScale>
                                  </p:childTnLst>
                                </p:cTn>
                              </p:par>
                              <p:par>
                                <p:cTn id="113" presetID="26" presetClass="emph" presetSubtype="0" repeatCount="indefinite" fill="hold" nodeType="withEffect">
                                  <p:stCondLst>
                                    <p:cond delay="0"/>
                                  </p:stCondLst>
                                  <p:childTnLst>
                                    <p:animEffect transition="out" filter="fade">
                                      <p:cBhvr>
                                        <p:cTn id="114" dur="3000" tmFilter="0, 0; .2, .5; .8, .5; 1, 0"/>
                                        <p:tgtEl>
                                          <p:spTgt spid="115780"/>
                                        </p:tgtEl>
                                      </p:cBhvr>
                                    </p:animEffect>
                                    <p:animScale>
                                      <p:cBhvr>
                                        <p:cTn id="115" dur="1500" autoRev="1" fill="hold"/>
                                        <p:tgtEl>
                                          <p:spTgt spid="115780"/>
                                        </p:tgtEl>
                                      </p:cBhvr>
                                      <p:by x="105000" y="105000"/>
                                    </p:animScale>
                                  </p:childTnLst>
                                </p:cTn>
                              </p:par>
                              <p:par>
                                <p:cTn id="116" presetID="26" presetClass="emph" presetSubtype="0" repeatCount="indefinite" fill="hold" nodeType="withEffect">
                                  <p:stCondLst>
                                    <p:cond delay="0"/>
                                  </p:stCondLst>
                                  <p:childTnLst>
                                    <p:animEffect transition="out" filter="fade">
                                      <p:cBhvr>
                                        <p:cTn id="117" dur="3000" tmFilter="0, 0; .2, .5; .8, .5; 1, 0"/>
                                        <p:tgtEl>
                                          <p:spTgt spid="115781"/>
                                        </p:tgtEl>
                                      </p:cBhvr>
                                    </p:animEffect>
                                    <p:animScale>
                                      <p:cBhvr>
                                        <p:cTn id="118" dur="1500" autoRev="1" fill="hold"/>
                                        <p:tgtEl>
                                          <p:spTgt spid="115781"/>
                                        </p:tgtEl>
                                      </p:cBhvr>
                                      <p:by x="105000" y="105000"/>
                                    </p:animScale>
                                  </p:childTnLst>
                                </p:cTn>
                              </p:par>
                              <p:par>
                                <p:cTn id="119" presetID="26" presetClass="emph" presetSubtype="0" repeatCount="indefinite" fill="hold" nodeType="withEffect">
                                  <p:stCondLst>
                                    <p:cond delay="0"/>
                                  </p:stCondLst>
                                  <p:childTnLst>
                                    <p:animEffect transition="out" filter="fade">
                                      <p:cBhvr>
                                        <p:cTn id="120" dur="3000" tmFilter="0, 0; .2, .5; .8, .5; 1, 0"/>
                                        <p:tgtEl>
                                          <p:spTgt spid="115782"/>
                                        </p:tgtEl>
                                      </p:cBhvr>
                                    </p:animEffect>
                                    <p:animScale>
                                      <p:cBhvr>
                                        <p:cTn id="121" dur="1500" autoRev="1" fill="hold"/>
                                        <p:tgtEl>
                                          <p:spTgt spid="115782"/>
                                        </p:tgtEl>
                                      </p:cBhvr>
                                      <p:by x="105000" y="105000"/>
                                    </p:animScale>
                                  </p:childTnLst>
                                </p:cTn>
                              </p:par>
                              <p:par>
                                <p:cTn id="122" presetID="26" presetClass="emph" presetSubtype="0" repeatCount="indefinite" fill="hold" nodeType="withEffect">
                                  <p:stCondLst>
                                    <p:cond delay="0"/>
                                  </p:stCondLst>
                                  <p:childTnLst>
                                    <p:animEffect transition="out" filter="fade">
                                      <p:cBhvr>
                                        <p:cTn id="123" dur="3000" tmFilter="0, 0; .2, .5; .8, .5; 1, 0"/>
                                        <p:tgtEl>
                                          <p:spTgt spid="115783"/>
                                        </p:tgtEl>
                                      </p:cBhvr>
                                    </p:animEffect>
                                    <p:animScale>
                                      <p:cBhvr>
                                        <p:cTn id="124" dur="1500" autoRev="1" fill="hold"/>
                                        <p:tgtEl>
                                          <p:spTgt spid="115783"/>
                                        </p:tgtEl>
                                      </p:cBhvr>
                                      <p:by x="105000" y="105000"/>
                                    </p:animScale>
                                  </p:childTnLst>
                                </p:cTn>
                              </p:par>
                              <p:par>
                                <p:cTn id="125" presetID="26" presetClass="emph" presetSubtype="0" repeatCount="indefinite" fill="hold" nodeType="withEffect">
                                  <p:stCondLst>
                                    <p:cond delay="0"/>
                                  </p:stCondLst>
                                  <p:childTnLst>
                                    <p:animEffect transition="out" filter="fade">
                                      <p:cBhvr>
                                        <p:cTn id="126" dur="3000" tmFilter="0, 0; .2, .5; .8, .5; 1, 0"/>
                                        <p:tgtEl>
                                          <p:spTgt spid="115784"/>
                                        </p:tgtEl>
                                      </p:cBhvr>
                                    </p:animEffect>
                                    <p:animScale>
                                      <p:cBhvr>
                                        <p:cTn id="127" dur="1500" autoRev="1" fill="hold"/>
                                        <p:tgtEl>
                                          <p:spTgt spid="115784"/>
                                        </p:tgtEl>
                                      </p:cBhvr>
                                      <p:by x="105000" y="105000"/>
                                    </p:animScale>
                                  </p:childTnLst>
                                </p:cTn>
                              </p:par>
                              <p:par>
                                <p:cTn id="128" presetID="26" presetClass="emph" presetSubtype="0" repeatCount="indefinite" fill="hold" nodeType="withEffect">
                                  <p:stCondLst>
                                    <p:cond delay="0"/>
                                  </p:stCondLst>
                                  <p:childTnLst>
                                    <p:animEffect transition="out" filter="fade">
                                      <p:cBhvr>
                                        <p:cTn id="129" dur="3000" tmFilter="0, 0; .2, .5; .8, .5; 1, 0"/>
                                        <p:tgtEl>
                                          <p:spTgt spid="115785"/>
                                        </p:tgtEl>
                                      </p:cBhvr>
                                    </p:animEffect>
                                    <p:animScale>
                                      <p:cBhvr>
                                        <p:cTn id="130" dur="1500" autoRev="1" fill="hold"/>
                                        <p:tgtEl>
                                          <p:spTgt spid="115785"/>
                                        </p:tgtEl>
                                      </p:cBhvr>
                                      <p:by x="105000" y="105000"/>
                                    </p:animScale>
                                  </p:childTnLst>
                                </p:cTn>
                              </p:par>
                              <p:par>
                                <p:cTn id="131" presetID="26" presetClass="emph" presetSubtype="0" repeatCount="indefinite" fill="hold" nodeType="withEffect">
                                  <p:stCondLst>
                                    <p:cond delay="0"/>
                                  </p:stCondLst>
                                  <p:childTnLst>
                                    <p:animEffect transition="out" filter="fade">
                                      <p:cBhvr>
                                        <p:cTn id="132" dur="3000" tmFilter="0, 0; .2, .5; .8, .5; 1, 0"/>
                                        <p:tgtEl>
                                          <p:spTgt spid="115786"/>
                                        </p:tgtEl>
                                      </p:cBhvr>
                                    </p:animEffect>
                                    <p:animScale>
                                      <p:cBhvr>
                                        <p:cTn id="133" dur="1500" autoRev="1" fill="hold"/>
                                        <p:tgtEl>
                                          <p:spTgt spid="115786"/>
                                        </p:tgtEl>
                                      </p:cBhvr>
                                      <p:by x="105000" y="105000"/>
                                    </p:animScale>
                                  </p:childTnLst>
                                </p:cTn>
                              </p:par>
                              <p:par>
                                <p:cTn id="134" presetID="37" presetClass="path" presetSubtype="0" accel="50000" decel="50000" fill="hold" nodeType="withEffect">
                                  <p:stCondLst>
                                    <p:cond delay="0"/>
                                  </p:stCondLst>
                                  <p:childTnLst>
                                    <p:animMotion origin="layout" path="M -1.06892 -3.7037E-6 L -0.78229 0.13334 C -0.7224 0.1625 -0.63264 0.18102 -0.53924 0.18102 C -0.43247 0.18102 -0.34705 0.1625 -0.28681 0.13334 L 1.11111E-6 -3.7037E-6 " pathEditMode="relative" rAng="0" ptsTypes="FffFF">
                                      <p:cBhvr>
                                        <p:cTn id="135" dur="15000" fill="hold"/>
                                        <p:tgtEl>
                                          <p:spTgt spid="11"/>
                                        </p:tgtEl>
                                        <p:attrNameLst>
                                          <p:attrName>ppt_x</p:attrName>
                                          <p:attrName>ppt_y</p:attrName>
                                        </p:attrNameLst>
                                      </p:cBhvr>
                                      <p:rCtr x="53438" y="9051"/>
                                    </p:animMotion>
                                  </p:childTnLst>
                                </p:cTn>
                              </p:par>
                            </p:childTnLst>
                          </p:cTn>
                        </p:par>
                        <p:par>
                          <p:cTn id="136" fill="hold" nodeType="afterGroup">
                            <p:stCondLst>
                              <p:cond delay="15000"/>
                            </p:stCondLst>
                            <p:childTnLst>
                              <p:par>
                                <p:cTn id="137" presetID="22" presetClass="entr" presetSubtype="8" fill="hold" nodeType="afterEffect">
                                  <p:stCondLst>
                                    <p:cond delay="0"/>
                                  </p:stCondLst>
                                  <p:childTnLst>
                                    <p:set>
                                      <p:cBhvr>
                                        <p:cTn id="138" dur="1" fill="hold">
                                          <p:stCondLst>
                                            <p:cond delay="0"/>
                                          </p:stCondLst>
                                        </p:cTn>
                                        <p:tgtEl>
                                          <p:spTgt spid="115788"/>
                                        </p:tgtEl>
                                        <p:attrNameLst>
                                          <p:attrName>style.visibility</p:attrName>
                                        </p:attrNameLst>
                                      </p:cBhvr>
                                      <p:to>
                                        <p:strVal val="visible"/>
                                      </p:to>
                                    </p:set>
                                    <p:animEffect transition="in" filter="wipe(left)">
                                      <p:cBhvr>
                                        <p:cTn id="139" dur="5000"/>
                                        <p:tgtEl>
                                          <p:spTgt spid="115788"/>
                                        </p:tgtEl>
                                      </p:cBhvr>
                                    </p:animEffect>
                                  </p:childTnLst>
                                </p:cTn>
                              </p:par>
                              <p:par>
                                <p:cTn id="140" presetID="22" presetClass="entr" presetSubtype="8" fill="hold" nodeType="withEffect">
                                  <p:stCondLst>
                                    <p:cond delay="0"/>
                                  </p:stCondLst>
                                  <p:childTnLst>
                                    <p:set>
                                      <p:cBhvr>
                                        <p:cTn id="141" dur="1" fill="hold">
                                          <p:stCondLst>
                                            <p:cond delay="0"/>
                                          </p:stCondLst>
                                        </p:cTn>
                                        <p:tgtEl>
                                          <p:spTgt spid="115789"/>
                                        </p:tgtEl>
                                        <p:attrNameLst>
                                          <p:attrName>style.visibility</p:attrName>
                                        </p:attrNameLst>
                                      </p:cBhvr>
                                      <p:to>
                                        <p:strVal val="visible"/>
                                      </p:to>
                                    </p:set>
                                    <p:animEffect transition="in" filter="wipe(left)">
                                      <p:cBhvr>
                                        <p:cTn id="142" dur="5000"/>
                                        <p:tgtEl>
                                          <p:spTgt spid="115789"/>
                                        </p:tgtEl>
                                      </p:cBhvr>
                                    </p:animEffect>
                                  </p:childTnLst>
                                </p:cTn>
                              </p:par>
                              <p:par>
                                <p:cTn id="143" presetID="10" presetClass="entr" presetSubtype="0" fill="hold" nodeType="with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fade">
                                      <p:cBhvr>
                                        <p:cTn id="145" dur="5000"/>
                                        <p:tgtEl>
                                          <p:spTgt spid="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15714"/>
                                        </p:tgtEl>
                                        <p:attrNameLst>
                                          <p:attrName>style.visibility</p:attrName>
                                        </p:attrNameLst>
                                      </p:cBhvr>
                                      <p:to>
                                        <p:strVal val="visible"/>
                                      </p:to>
                                    </p:set>
                                    <p:animEffect transition="in" filter="fade">
                                      <p:cBhvr>
                                        <p:cTn id="148" dur="5000"/>
                                        <p:tgtEl>
                                          <p:spTgt spid="115714"/>
                                        </p:tgtEl>
                                      </p:cBhvr>
                                    </p:animEffect>
                                  </p:childTnLst>
                                </p:cTn>
                              </p:par>
                            </p:childTnLst>
                          </p:cTn>
                        </p:par>
                        <p:par>
                          <p:cTn id="149" fill="hold" nodeType="afterGroup">
                            <p:stCondLst>
                              <p:cond delay="20000"/>
                            </p:stCondLst>
                            <p:childTnLst>
                              <p:par>
                                <p:cTn id="150" presetID="55" presetClass="entr" presetSubtype="0" fill="hold" grpId="0" nodeType="afterEffect">
                                  <p:stCondLst>
                                    <p:cond delay="0"/>
                                  </p:stCondLst>
                                  <p:childTnLst>
                                    <p:set>
                                      <p:cBhvr>
                                        <p:cTn id="151" dur="1" fill="hold">
                                          <p:stCondLst>
                                            <p:cond delay="0"/>
                                          </p:stCondLst>
                                        </p:cTn>
                                        <p:tgtEl>
                                          <p:spTgt spid="115743"/>
                                        </p:tgtEl>
                                        <p:attrNameLst>
                                          <p:attrName>style.visibility</p:attrName>
                                        </p:attrNameLst>
                                      </p:cBhvr>
                                      <p:to>
                                        <p:strVal val="visible"/>
                                      </p:to>
                                    </p:set>
                                    <p:anim calcmode="lin" valueType="num">
                                      <p:cBhvr>
                                        <p:cTn id="152" dur="5000" fill="hold"/>
                                        <p:tgtEl>
                                          <p:spTgt spid="115743"/>
                                        </p:tgtEl>
                                        <p:attrNameLst>
                                          <p:attrName>ppt_w</p:attrName>
                                        </p:attrNameLst>
                                      </p:cBhvr>
                                      <p:tavLst>
                                        <p:tav tm="0">
                                          <p:val>
                                            <p:strVal val="#ppt_w*0.70"/>
                                          </p:val>
                                        </p:tav>
                                        <p:tav tm="100000">
                                          <p:val>
                                            <p:strVal val="#ppt_w"/>
                                          </p:val>
                                        </p:tav>
                                      </p:tavLst>
                                    </p:anim>
                                    <p:anim calcmode="lin" valueType="num">
                                      <p:cBhvr>
                                        <p:cTn id="153" dur="5000" fill="hold"/>
                                        <p:tgtEl>
                                          <p:spTgt spid="115743"/>
                                        </p:tgtEl>
                                        <p:attrNameLst>
                                          <p:attrName>ppt_h</p:attrName>
                                        </p:attrNameLst>
                                      </p:cBhvr>
                                      <p:tavLst>
                                        <p:tav tm="0">
                                          <p:val>
                                            <p:strVal val="#ppt_h"/>
                                          </p:val>
                                        </p:tav>
                                        <p:tav tm="100000">
                                          <p:val>
                                            <p:strVal val="#ppt_h"/>
                                          </p:val>
                                        </p:tav>
                                      </p:tavLst>
                                    </p:anim>
                                    <p:animEffect transition="in" filter="fade">
                                      <p:cBhvr>
                                        <p:cTn id="154" dur="5000"/>
                                        <p:tgtEl>
                                          <p:spTgt spid="11574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16055"/>
                                        </p:tgtEl>
                                        <p:attrNameLst>
                                          <p:attrName>style.visibility</p:attrName>
                                        </p:attrNameLst>
                                      </p:cBhvr>
                                      <p:to>
                                        <p:strVal val="visible"/>
                                      </p:to>
                                    </p:set>
                                    <p:animEffect transition="in" filter="fade">
                                      <p:cBhvr>
                                        <p:cTn id="157" dur="5000"/>
                                        <p:tgtEl>
                                          <p:spTgt spid="11605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16054"/>
                                        </p:tgtEl>
                                        <p:attrNameLst>
                                          <p:attrName>style.visibility</p:attrName>
                                        </p:attrNameLst>
                                      </p:cBhvr>
                                      <p:to>
                                        <p:strVal val="visible"/>
                                      </p:to>
                                    </p:set>
                                    <p:animEffect transition="in" filter="fade">
                                      <p:cBhvr>
                                        <p:cTn id="160" dur="5000"/>
                                        <p:tgtEl>
                                          <p:spTgt spid="116054"/>
                                        </p:tgtEl>
                                      </p:cBhvr>
                                    </p:animEffect>
                                  </p:childTnLst>
                                </p:cTn>
                              </p:par>
                            </p:childTnLst>
                          </p:cTn>
                        </p:par>
                        <p:par>
                          <p:cTn id="161" fill="hold" nodeType="afterGroup">
                            <p:stCondLst>
                              <p:cond delay="25000"/>
                            </p:stCondLst>
                            <p:childTnLst>
                              <p:par>
                                <p:cTn id="162" presetID="10" presetClass="exit" presetSubtype="0" fill="hold" nodeType="afterEffect">
                                  <p:stCondLst>
                                    <p:cond delay="10000"/>
                                  </p:stCondLst>
                                  <p:childTnLst>
                                    <p:animEffect transition="out" filter="fade">
                                      <p:cBhvr>
                                        <p:cTn id="163" dur="5000"/>
                                        <p:tgtEl>
                                          <p:spTgt spid="5"/>
                                        </p:tgtEl>
                                      </p:cBhvr>
                                    </p:animEffect>
                                    <p:set>
                                      <p:cBhvr>
                                        <p:cTn id="164" dur="1" fill="hold">
                                          <p:stCondLst>
                                            <p:cond delay="4999"/>
                                          </p:stCondLst>
                                        </p:cTn>
                                        <p:tgtEl>
                                          <p:spTgt spid="5"/>
                                        </p:tgtEl>
                                        <p:attrNameLst>
                                          <p:attrName>style.visibility</p:attrName>
                                        </p:attrNameLst>
                                      </p:cBhvr>
                                      <p:to>
                                        <p:strVal val="hidden"/>
                                      </p:to>
                                    </p:set>
                                  </p:childTnLst>
                                </p:cTn>
                              </p:par>
                              <p:par>
                                <p:cTn id="165" presetID="10" presetClass="exit" presetSubtype="0" fill="hold" nodeType="withEffect">
                                  <p:stCondLst>
                                    <p:cond delay="10000"/>
                                  </p:stCondLst>
                                  <p:childTnLst>
                                    <p:animEffect transition="out" filter="fade">
                                      <p:cBhvr>
                                        <p:cTn id="166" dur="5000"/>
                                        <p:tgtEl>
                                          <p:spTgt spid="115788"/>
                                        </p:tgtEl>
                                      </p:cBhvr>
                                    </p:animEffect>
                                    <p:set>
                                      <p:cBhvr>
                                        <p:cTn id="167" dur="1" fill="hold">
                                          <p:stCondLst>
                                            <p:cond delay="4999"/>
                                          </p:stCondLst>
                                        </p:cTn>
                                        <p:tgtEl>
                                          <p:spTgt spid="115788"/>
                                        </p:tgtEl>
                                        <p:attrNameLst>
                                          <p:attrName>style.visibility</p:attrName>
                                        </p:attrNameLst>
                                      </p:cBhvr>
                                      <p:to>
                                        <p:strVal val="hidden"/>
                                      </p:to>
                                    </p:set>
                                  </p:childTnLst>
                                </p:cTn>
                              </p:par>
                              <p:par>
                                <p:cTn id="168" presetID="10" presetClass="exit" presetSubtype="0" fill="hold" nodeType="withEffect">
                                  <p:stCondLst>
                                    <p:cond delay="10000"/>
                                  </p:stCondLst>
                                  <p:childTnLst>
                                    <p:animEffect transition="out" filter="fade">
                                      <p:cBhvr>
                                        <p:cTn id="169" dur="5000"/>
                                        <p:tgtEl>
                                          <p:spTgt spid="115789"/>
                                        </p:tgtEl>
                                      </p:cBhvr>
                                    </p:animEffect>
                                    <p:set>
                                      <p:cBhvr>
                                        <p:cTn id="170" dur="1" fill="hold">
                                          <p:stCondLst>
                                            <p:cond delay="4999"/>
                                          </p:stCondLst>
                                        </p:cTn>
                                        <p:tgtEl>
                                          <p:spTgt spid="115789"/>
                                        </p:tgtEl>
                                        <p:attrNameLst>
                                          <p:attrName>style.visibility</p:attrName>
                                        </p:attrNameLst>
                                      </p:cBhvr>
                                      <p:to>
                                        <p:strVal val="hidden"/>
                                      </p:to>
                                    </p:set>
                                  </p:childTnLst>
                                </p:cTn>
                              </p:par>
                              <p:par>
                                <p:cTn id="171" presetID="22" presetClass="entr" presetSubtype="2" fill="hold" nodeType="withEffect">
                                  <p:stCondLst>
                                    <p:cond delay="10000"/>
                                  </p:stCondLst>
                                  <p:childTnLst>
                                    <p:set>
                                      <p:cBhvr>
                                        <p:cTn id="172" dur="1" fill="hold">
                                          <p:stCondLst>
                                            <p:cond delay="0"/>
                                          </p:stCondLst>
                                        </p:cTn>
                                        <p:tgtEl>
                                          <p:spTgt spid="116058"/>
                                        </p:tgtEl>
                                        <p:attrNameLst>
                                          <p:attrName>style.visibility</p:attrName>
                                        </p:attrNameLst>
                                      </p:cBhvr>
                                      <p:to>
                                        <p:strVal val="visible"/>
                                      </p:to>
                                    </p:set>
                                    <p:animEffect transition="in" filter="wipe(right)">
                                      <p:cBhvr>
                                        <p:cTn id="173" dur="5000"/>
                                        <p:tgtEl>
                                          <p:spTgt spid="116058"/>
                                        </p:tgtEl>
                                      </p:cBhvr>
                                    </p:animEffect>
                                  </p:childTnLst>
                                </p:cTn>
                              </p:par>
                              <p:par>
                                <p:cTn id="174" presetID="10" presetClass="entr" presetSubtype="0" fill="hold" nodeType="withEffect">
                                  <p:stCondLst>
                                    <p:cond delay="10000"/>
                                  </p:stCondLst>
                                  <p:childTnLst>
                                    <p:set>
                                      <p:cBhvr>
                                        <p:cTn id="175" dur="1" fill="hold">
                                          <p:stCondLst>
                                            <p:cond delay="0"/>
                                          </p:stCondLst>
                                        </p:cTn>
                                        <p:tgtEl>
                                          <p:spTgt spid="7"/>
                                        </p:tgtEl>
                                        <p:attrNameLst>
                                          <p:attrName>style.visibility</p:attrName>
                                        </p:attrNameLst>
                                      </p:cBhvr>
                                      <p:to>
                                        <p:strVal val="visible"/>
                                      </p:to>
                                    </p:set>
                                    <p:animEffect transition="in" filter="fade">
                                      <p:cBhvr>
                                        <p:cTn id="176" dur="5000"/>
                                        <p:tgtEl>
                                          <p:spTgt spid="7"/>
                                        </p:tgtEl>
                                      </p:cBhvr>
                                    </p:animEffect>
                                  </p:childTnLst>
                                </p:cTn>
                              </p:par>
                            </p:childTnLst>
                          </p:cTn>
                        </p:par>
                        <p:par>
                          <p:cTn id="177" fill="hold" nodeType="afterGroup">
                            <p:stCondLst>
                              <p:cond delay="40000"/>
                            </p:stCondLst>
                            <p:childTnLst>
                              <p:par>
                                <p:cTn id="178" presetID="22" presetClass="exit" presetSubtype="2" fill="hold" nodeType="afterEffect">
                                  <p:stCondLst>
                                    <p:cond delay="0"/>
                                  </p:stCondLst>
                                  <p:childTnLst>
                                    <p:animEffect transition="out" filter="wipe(right)">
                                      <p:cBhvr>
                                        <p:cTn id="179" dur="5000"/>
                                        <p:tgtEl>
                                          <p:spTgt spid="116058"/>
                                        </p:tgtEl>
                                      </p:cBhvr>
                                    </p:animEffect>
                                    <p:set>
                                      <p:cBhvr>
                                        <p:cTn id="180" dur="1" fill="hold">
                                          <p:stCondLst>
                                            <p:cond delay="4999"/>
                                          </p:stCondLst>
                                        </p:cTn>
                                        <p:tgtEl>
                                          <p:spTgt spid="116058"/>
                                        </p:tgtEl>
                                        <p:attrNameLst>
                                          <p:attrName>style.visibility</p:attrName>
                                        </p:attrNameLst>
                                      </p:cBhvr>
                                      <p:to>
                                        <p:strVal val="hidden"/>
                                      </p:to>
                                    </p:set>
                                  </p:childTnLst>
                                </p:cTn>
                              </p:par>
                              <p:par>
                                <p:cTn id="181" presetID="55" presetClass="exit" presetSubtype="0" fill="hold" grpId="1" nodeType="withEffect">
                                  <p:stCondLst>
                                    <p:cond delay="0"/>
                                  </p:stCondLst>
                                  <p:childTnLst>
                                    <p:anim calcmode="lin" valueType="num">
                                      <p:cBhvr>
                                        <p:cTn id="182" dur="5000"/>
                                        <p:tgtEl>
                                          <p:spTgt spid="115743"/>
                                        </p:tgtEl>
                                        <p:attrNameLst>
                                          <p:attrName>ppt_w</p:attrName>
                                        </p:attrNameLst>
                                      </p:cBhvr>
                                      <p:tavLst>
                                        <p:tav tm="0">
                                          <p:val>
                                            <p:strVal val="ppt_w"/>
                                          </p:val>
                                        </p:tav>
                                        <p:tav tm="100000">
                                          <p:val>
                                            <p:strVal val="ppt_w*0.70"/>
                                          </p:val>
                                        </p:tav>
                                      </p:tavLst>
                                    </p:anim>
                                    <p:anim calcmode="lin" valueType="num">
                                      <p:cBhvr>
                                        <p:cTn id="183" dur="5000"/>
                                        <p:tgtEl>
                                          <p:spTgt spid="115743"/>
                                        </p:tgtEl>
                                        <p:attrNameLst>
                                          <p:attrName>ppt_h</p:attrName>
                                        </p:attrNameLst>
                                      </p:cBhvr>
                                      <p:tavLst>
                                        <p:tav tm="0">
                                          <p:val>
                                            <p:strVal val="ppt_h"/>
                                          </p:val>
                                        </p:tav>
                                        <p:tav tm="100000">
                                          <p:val>
                                            <p:strVal val="ppt_h"/>
                                          </p:val>
                                        </p:tav>
                                      </p:tavLst>
                                    </p:anim>
                                    <p:animEffect transition="out" filter="fade">
                                      <p:cBhvr>
                                        <p:cTn id="184" dur="5000"/>
                                        <p:tgtEl>
                                          <p:spTgt spid="115743"/>
                                        </p:tgtEl>
                                      </p:cBhvr>
                                    </p:animEffect>
                                    <p:set>
                                      <p:cBhvr>
                                        <p:cTn id="185" dur="1" fill="hold">
                                          <p:stCondLst>
                                            <p:cond delay="4999"/>
                                          </p:stCondLst>
                                        </p:cTn>
                                        <p:tgtEl>
                                          <p:spTgt spid="115743"/>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0"/>
                                        <p:tgtEl>
                                          <p:spTgt spid="116055"/>
                                        </p:tgtEl>
                                      </p:cBhvr>
                                    </p:animEffect>
                                    <p:set>
                                      <p:cBhvr>
                                        <p:cTn id="188" dur="1" fill="hold">
                                          <p:stCondLst>
                                            <p:cond delay="4999"/>
                                          </p:stCondLst>
                                        </p:cTn>
                                        <p:tgtEl>
                                          <p:spTgt spid="116055"/>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0"/>
                                        <p:tgtEl>
                                          <p:spTgt spid="116054"/>
                                        </p:tgtEl>
                                      </p:cBhvr>
                                    </p:animEffect>
                                    <p:set>
                                      <p:cBhvr>
                                        <p:cTn id="191" dur="1" fill="hold">
                                          <p:stCondLst>
                                            <p:cond delay="4999"/>
                                          </p:stCondLst>
                                        </p:cTn>
                                        <p:tgtEl>
                                          <p:spTgt spid="116054"/>
                                        </p:tgtEl>
                                        <p:attrNameLst>
                                          <p:attrName>style.visibility</p:attrName>
                                        </p:attrNameLst>
                                      </p:cBhvr>
                                      <p:to>
                                        <p:strVal val="hidden"/>
                                      </p:to>
                                    </p:set>
                                  </p:childTnLst>
                                </p:cTn>
                              </p:par>
                              <p:par>
                                <p:cTn id="192" presetID="10" presetClass="entr" presetSubtype="0" fill="hold" grpId="0" nodeType="withEffect">
                                  <p:stCondLst>
                                    <p:cond delay="0"/>
                                  </p:stCondLst>
                                  <p:childTnLst>
                                    <p:set>
                                      <p:cBhvr>
                                        <p:cTn id="193" dur="1" fill="hold">
                                          <p:stCondLst>
                                            <p:cond delay="0"/>
                                          </p:stCondLst>
                                        </p:cTn>
                                        <p:tgtEl>
                                          <p:spTgt spid="116056"/>
                                        </p:tgtEl>
                                        <p:attrNameLst>
                                          <p:attrName>style.visibility</p:attrName>
                                        </p:attrNameLst>
                                      </p:cBhvr>
                                      <p:to>
                                        <p:strVal val="visible"/>
                                      </p:to>
                                    </p:set>
                                    <p:animEffect transition="in" filter="fade">
                                      <p:cBhvr>
                                        <p:cTn id="194" dur="5000"/>
                                        <p:tgtEl>
                                          <p:spTgt spid="11605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16057"/>
                                        </p:tgtEl>
                                        <p:attrNameLst>
                                          <p:attrName>style.visibility</p:attrName>
                                        </p:attrNameLst>
                                      </p:cBhvr>
                                      <p:to>
                                        <p:strVal val="visible"/>
                                      </p:to>
                                    </p:set>
                                    <p:animEffect transition="in" filter="fade">
                                      <p:cBhvr>
                                        <p:cTn id="197" dur="5000"/>
                                        <p:tgtEl>
                                          <p:spTgt spid="116057"/>
                                        </p:tgtEl>
                                      </p:cBhvr>
                                    </p:animEffect>
                                  </p:childTnLst>
                                </p:cTn>
                              </p:par>
                            </p:childTnLst>
                          </p:cTn>
                        </p:par>
                        <p:par>
                          <p:cTn id="198" fill="hold" nodeType="afterGroup">
                            <p:stCondLst>
                              <p:cond delay="45000"/>
                            </p:stCondLst>
                            <p:childTnLst>
                              <p:par>
                                <p:cTn id="199" presetID="10" presetClass="exit" presetSubtype="0" fill="hold" nodeType="afterEffect">
                                  <p:stCondLst>
                                    <p:cond delay="10000"/>
                                  </p:stCondLst>
                                  <p:childTnLst>
                                    <p:animEffect transition="out" filter="fade">
                                      <p:cBhvr>
                                        <p:cTn id="200" dur="5000"/>
                                        <p:tgtEl>
                                          <p:spTgt spid="7"/>
                                        </p:tgtEl>
                                      </p:cBhvr>
                                    </p:animEffect>
                                    <p:set>
                                      <p:cBhvr>
                                        <p:cTn id="201" dur="1" fill="hold">
                                          <p:stCondLst>
                                            <p:cond delay="4999"/>
                                          </p:stCondLst>
                                        </p:cTn>
                                        <p:tgtEl>
                                          <p:spTgt spid="7"/>
                                        </p:tgtEl>
                                        <p:attrNameLst>
                                          <p:attrName>style.visibility</p:attrName>
                                        </p:attrNameLst>
                                      </p:cBhvr>
                                      <p:to>
                                        <p:strVal val="hidden"/>
                                      </p:to>
                                    </p:set>
                                  </p:childTnLst>
                                </p:cTn>
                              </p:par>
                              <p:par>
                                <p:cTn id="202" presetID="22" presetClass="entr" presetSubtype="2" fill="hold" nodeType="withEffect">
                                  <p:stCondLst>
                                    <p:cond delay="10000"/>
                                  </p:stCondLst>
                                  <p:childTnLst>
                                    <p:set>
                                      <p:cBhvr>
                                        <p:cTn id="203" dur="1" fill="hold">
                                          <p:stCondLst>
                                            <p:cond delay="0"/>
                                          </p:stCondLst>
                                        </p:cTn>
                                        <p:tgtEl>
                                          <p:spTgt spid="116059"/>
                                        </p:tgtEl>
                                        <p:attrNameLst>
                                          <p:attrName>style.visibility</p:attrName>
                                        </p:attrNameLst>
                                      </p:cBhvr>
                                      <p:to>
                                        <p:strVal val="visible"/>
                                      </p:to>
                                    </p:set>
                                    <p:animEffect transition="in" filter="wipe(right)">
                                      <p:cBhvr>
                                        <p:cTn id="204" dur="5000"/>
                                        <p:tgtEl>
                                          <p:spTgt spid="116059"/>
                                        </p:tgtEl>
                                      </p:cBhvr>
                                    </p:animEffect>
                                  </p:childTnLst>
                                </p:cTn>
                              </p:par>
                              <p:par>
                                <p:cTn id="205" presetID="10" presetClass="entr" presetSubtype="0" fill="hold" nodeType="withEffect">
                                  <p:stCondLst>
                                    <p:cond delay="10000"/>
                                  </p:stCondLst>
                                  <p:childTnLst>
                                    <p:set>
                                      <p:cBhvr>
                                        <p:cTn id="206" dur="1" fill="hold">
                                          <p:stCondLst>
                                            <p:cond delay="0"/>
                                          </p:stCondLst>
                                        </p:cTn>
                                        <p:tgtEl>
                                          <p:spTgt spid="3"/>
                                        </p:tgtEl>
                                        <p:attrNameLst>
                                          <p:attrName>style.visibility</p:attrName>
                                        </p:attrNameLst>
                                      </p:cBhvr>
                                      <p:to>
                                        <p:strVal val="visible"/>
                                      </p:to>
                                    </p:set>
                                    <p:animEffect transition="in" filter="fade">
                                      <p:cBhvr>
                                        <p:cTn id="207" dur="5000"/>
                                        <p:tgtEl>
                                          <p:spTgt spid="3"/>
                                        </p:tgtEl>
                                      </p:cBhvr>
                                    </p:animEffect>
                                  </p:childTnLst>
                                </p:cTn>
                              </p:par>
                            </p:childTnLst>
                          </p:cTn>
                        </p:par>
                        <p:par>
                          <p:cTn id="208" fill="hold" nodeType="afterGroup">
                            <p:stCondLst>
                              <p:cond delay="60000"/>
                            </p:stCondLst>
                            <p:childTnLst>
                              <p:par>
                                <p:cTn id="209" presetID="22" presetClass="exit" presetSubtype="2" fill="hold" nodeType="afterEffect">
                                  <p:stCondLst>
                                    <p:cond delay="0"/>
                                  </p:stCondLst>
                                  <p:childTnLst>
                                    <p:animEffect transition="out" filter="wipe(right)">
                                      <p:cBhvr>
                                        <p:cTn id="210" dur="5000"/>
                                        <p:tgtEl>
                                          <p:spTgt spid="116059"/>
                                        </p:tgtEl>
                                      </p:cBhvr>
                                    </p:animEffect>
                                    <p:set>
                                      <p:cBhvr>
                                        <p:cTn id="211" dur="1" fill="hold">
                                          <p:stCondLst>
                                            <p:cond delay="4999"/>
                                          </p:stCondLst>
                                        </p:cTn>
                                        <p:tgtEl>
                                          <p:spTgt spid="116059"/>
                                        </p:tgtEl>
                                        <p:attrNameLst>
                                          <p:attrName>style.visibility</p:attrName>
                                        </p:attrNameLst>
                                      </p:cBhvr>
                                      <p:to>
                                        <p:strVal val="hidden"/>
                                      </p:to>
                                    </p:set>
                                  </p:childTnLst>
                                </p:cTn>
                              </p:par>
                              <p:par>
                                <p:cTn id="212" presetID="10" presetClass="entr" presetSubtype="0" fill="hold" grpId="2" nodeType="withEffect">
                                  <p:stCondLst>
                                    <p:cond delay="0"/>
                                  </p:stCondLst>
                                  <p:childTnLst>
                                    <p:set>
                                      <p:cBhvr>
                                        <p:cTn id="213" dur="1" fill="hold">
                                          <p:stCondLst>
                                            <p:cond delay="0"/>
                                          </p:stCondLst>
                                        </p:cTn>
                                        <p:tgtEl>
                                          <p:spTgt spid="116055"/>
                                        </p:tgtEl>
                                        <p:attrNameLst>
                                          <p:attrName>style.visibility</p:attrName>
                                        </p:attrNameLst>
                                      </p:cBhvr>
                                      <p:to>
                                        <p:strVal val="visible"/>
                                      </p:to>
                                    </p:set>
                                    <p:animEffect transition="in" filter="fade">
                                      <p:cBhvr>
                                        <p:cTn id="214" dur="5000"/>
                                        <p:tgtEl>
                                          <p:spTgt spid="116055"/>
                                        </p:tgtEl>
                                      </p:cBhvr>
                                    </p:animEffect>
                                  </p:childTnLst>
                                </p:cTn>
                              </p:par>
                              <p:par>
                                <p:cTn id="215" presetID="10" presetClass="entr" presetSubtype="0" fill="hold" grpId="2" nodeType="withEffect">
                                  <p:stCondLst>
                                    <p:cond delay="0"/>
                                  </p:stCondLst>
                                  <p:childTnLst>
                                    <p:set>
                                      <p:cBhvr>
                                        <p:cTn id="216" dur="1" fill="hold">
                                          <p:stCondLst>
                                            <p:cond delay="0"/>
                                          </p:stCondLst>
                                        </p:cTn>
                                        <p:tgtEl>
                                          <p:spTgt spid="116054"/>
                                        </p:tgtEl>
                                        <p:attrNameLst>
                                          <p:attrName>style.visibility</p:attrName>
                                        </p:attrNameLst>
                                      </p:cBhvr>
                                      <p:to>
                                        <p:strVal val="visible"/>
                                      </p:to>
                                    </p:set>
                                    <p:animEffect transition="in" filter="fade">
                                      <p:cBhvr>
                                        <p:cTn id="217" dur="5000"/>
                                        <p:tgtEl>
                                          <p:spTgt spid="116054"/>
                                        </p:tgtEl>
                                      </p:cBhvr>
                                    </p:animEffect>
                                  </p:childTnLst>
                                </p:cTn>
                              </p:par>
                              <p:par>
                                <p:cTn id="218" presetID="17" presetClass="entr" presetSubtype="10" fill="hold" grpId="2" nodeType="withEffect">
                                  <p:stCondLst>
                                    <p:cond delay="0"/>
                                  </p:stCondLst>
                                  <p:childTnLst>
                                    <p:set>
                                      <p:cBhvr>
                                        <p:cTn id="219" dur="1" fill="hold">
                                          <p:stCondLst>
                                            <p:cond delay="0"/>
                                          </p:stCondLst>
                                        </p:cTn>
                                        <p:tgtEl>
                                          <p:spTgt spid="115743"/>
                                        </p:tgtEl>
                                        <p:attrNameLst>
                                          <p:attrName>style.visibility</p:attrName>
                                        </p:attrNameLst>
                                      </p:cBhvr>
                                      <p:to>
                                        <p:strVal val="visible"/>
                                      </p:to>
                                    </p:set>
                                    <p:anim calcmode="lin" valueType="num">
                                      <p:cBhvr>
                                        <p:cTn id="220" dur="5000" fill="hold"/>
                                        <p:tgtEl>
                                          <p:spTgt spid="115743"/>
                                        </p:tgtEl>
                                        <p:attrNameLst>
                                          <p:attrName>ppt_w</p:attrName>
                                        </p:attrNameLst>
                                      </p:cBhvr>
                                      <p:tavLst>
                                        <p:tav tm="0">
                                          <p:val>
                                            <p:fltVal val="0"/>
                                          </p:val>
                                        </p:tav>
                                        <p:tav tm="100000">
                                          <p:val>
                                            <p:strVal val="#ppt_w"/>
                                          </p:val>
                                        </p:tav>
                                      </p:tavLst>
                                    </p:anim>
                                    <p:anim calcmode="lin" valueType="num">
                                      <p:cBhvr>
                                        <p:cTn id="221" dur="5000" fill="hold"/>
                                        <p:tgtEl>
                                          <p:spTgt spid="115743"/>
                                        </p:tgtEl>
                                        <p:attrNameLst>
                                          <p:attrName>ppt_h</p:attrName>
                                        </p:attrNameLst>
                                      </p:cBhvr>
                                      <p:tavLst>
                                        <p:tav tm="0">
                                          <p:val>
                                            <p:strVal val="#ppt_h"/>
                                          </p:val>
                                        </p:tav>
                                        <p:tav tm="100000">
                                          <p:val>
                                            <p:strVal val="#ppt_h"/>
                                          </p:val>
                                        </p:tav>
                                      </p:tavLst>
                                    </p:anim>
                                  </p:childTnLst>
                                </p:cTn>
                              </p:par>
                              <p:par>
                                <p:cTn id="222" presetID="10" presetClass="exit" presetSubtype="0" fill="hold" grpId="1" nodeType="withEffect">
                                  <p:stCondLst>
                                    <p:cond delay="10000"/>
                                  </p:stCondLst>
                                  <p:childTnLst>
                                    <p:animEffect transition="out" filter="fade">
                                      <p:cBhvr>
                                        <p:cTn id="223" dur="5000"/>
                                        <p:tgtEl>
                                          <p:spTgt spid="116056"/>
                                        </p:tgtEl>
                                      </p:cBhvr>
                                    </p:animEffect>
                                    <p:set>
                                      <p:cBhvr>
                                        <p:cTn id="224" dur="1" fill="hold">
                                          <p:stCondLst>
                                            <p:cond delay="4999"/>
                                          </p:stCondLst>
                                        </p:cTn>
                                        <p:tgtEl>
                                          <p:spTgt spid="116056"/>
                                        </p:tgtEl>
                                        <p:attrNameLst>
                                          <p:attrName>style.visibility</p:attrName>
                                        </p:attrNameLst>
                                      </p:cBhvr>
                                      <p:to>
                                        <p:strVal val="hidden"/>
                                      </p:to>
                                    </p:set>
                                  </p:childTnLst>
                                </p:cTn>
                              </p:par>
                              <p:par>
                                <p:cTn id="225" presetID="10" presetClass="exit" presetSubtype="0" fill="hold" grpId="1" nodeType="withEffect">
                                  <p:stCondLst>
                                    <p:cond delay="10000"/>
                                  </p:stCondLst>
                                  <p:childTnLst>
                                    <p:animEffect transition="out" filter="fade">
                                      <p:cBhvr>
                                        <p:cTn id="226" dur="5000"/>
                                        <p:tgtEl>
                                          <p:spTgt spid="116057"/>
                                        </p:tgtEl>
                                      </p:cBhvr>
                                    </p:animEffect>
                                    <p:set>
                                      <p:cBhvr>
                                        <p:cTn id="227" dur="1" fill="hold">
                                          <p:stCondLst>
                                            <p:cond delay="4999"/>
                                          </p:stCondLst>
                                        </p:cTn>
                                        <p:tgtEl>
                                          <p:spTgt spid="116057"/>
                                        </p:tgtEl>
                                        <p:attrNameLst>
                                          <p:attrName>style.visibility</p:attrName>
                                        </p:attrNameLst>
                                      </p:cBhvr>
                                      <p:to>
                                        <p:strVal val="hidden"/>
                                      </p:to>
                                    </p:set>
                                  </p:childTnLst>
                                </p:cTn>
                              </p:par>
                              <p:par>
                                <p:cTn id="228" presetID="10" presetClass="exit" presetSubtype="0" fill="hold" grpId="2" nodeType="withEffect">
                                  <p:stCondLst>
                                    <p:cond delay="0"/>
                                  </p:stCondLst>
                                  <p:childTnLst>
                                    <p:animEffect transition="out" filter="fade">
                                      <p:cBhvr>
                                        <p:cTn id="229" dur="5000"/>
                                        <p:tgtEl>
                                          <p:spTgt spid="116057"/>
                                        </p:tgtEl>
                                      </p:cBhvr>
                                    </p:animEffect>
                                    <p:set>
                                      <p:cBhvr>
                                        <p:cTn id="230" dur="1" fill="hold">
                                          <p:stCondLst>
                                            <p:cond delay="4999"/>
                                          </p:stCondLst>
                                        </p:cTn>
                                        <p:tgtEl>
                                          <p:spTgt spid="116057"/>
                                        </p:tgtEl>
                                        <p:attrNameLst>
                                          <p:attrName>style.visibility</p:attrName>
                                        </p:attrNameLst>
                                      </p:cBhvr>
                                      <p:to>
                                        <p:strVal val="hidden"/>
                                      </p:to>
                                    </p:set>
                                  </p:childTnLst>
                                </p:cTn>
                              </p:par>
                              <p:par>
                                <p:cTn id="231" presetID="10" presetClass="exit" presetSubtype="0" fill="hold" grpId="2" nodeType="withEffect">
                                  <p:stCondLst>
                                    <p:cond delay="0"/>
                                  </p:stCondLst>
                                  <p:childTnLst>
                                    <p:animEffect transition="out" filter="fade">
                                      <p:cBhvr>
                                        <p:cTn id="232" dur="5000"/>
                                        <p:tgtEl>
                                          <p:spTgt spid="116056"/>
                                        </p:tgtEl>
                                      </p:cBhvr>
                                    </p:animEffect>
                                    <p:set>
                                      <p:cBhvr>
                                        <p:cTn id="233" dur="1" fill="hold">
                                          <p:stCondLst>
                                            <p:cond delay="4999"/>
                                          </p:stCondLst>
                                        </p:cTn>
                                        <p:tgtEl>
                                          <p:spTgt spid="116056"/>
                                        </p:tgtEl>
                                        <p:attrNameLst>
                                          <p:attrName>style.visibility</p:attrName>
                                        </p:attrNameLst>
                                      </p:cBhvr>
                                      <p:to>
                                        <p:strVal val="hidden"/>
                                      </p:to>
                                    </p:set>
                                  </p:childTnLst>
                                </p:cTn>
                              </p:par>
                            </p:childTnLst>
                          </p:cTn>
                        </p:par>
                        <p:par>
                          <p:cTn id="234" fill="hold" nodeType="afterGroup">
                            <p:stCondLst>
                              <p:cond delay="75000"/>
                            </p:stCondLst>
                            <p:childTnLst>
                              <p:par>
                                <p:cTn id="235" presetID="10" presetClass="exit" presetSubtype="0" fill="hold" nodeType="afterEffect">
                                  <p:stCondLst>
                                    <p:cond delay="10000"/>
                                  </p:stCondLst>
                                  <p:childTnLst>
                                    <p:animEffect transition="out" filter="fade">
                                      <p:cBhvr>
                                        <p:cTn id="236" dur="5000"/>
                                        <p:tgtEl>
                                          <p:spTgt spid="3"/>
                                        </p:tgtEl>
                                      </p:cBhvr>
                                    </p:animEffect>
                                    <p:set>
                                      <p:cBhvr>
                                        <p:cTn id="237" dur="1" fill="hold">
                                          <p:stCondLst>
                                            <p:cond delay="4999"/>
                                          </p:stCondLst>
                                        </p:cTn>
                                        <p:tgtEl>
                                          <p:spTgt spid="3"/>
                                        </p:tgtEl>
                                        <p:attrNameLst>
                                          <p:attrName>style.visibility</p:attrName>
                                        </p:attrNameLst>
                                      </p:cBhvr>
                                      <p:to>
                                        <p:strVal val="hidden"/>
                                      </p:to>
                                    </p:set>
                                  </p:childTnLst>
                                </p:cTn>
                              </p:par>
                              <p:par>
                                <p:cTn id="238" presetID="22" presetClass="entr" presetSubtype="8" fill="hold" nodeType="withEffect">
                                  <p:stCondLst>
                                    <p:cond delay="10000"/>
                                  </p:stCondLst>
                                  <p:childTnLst>
                                    <p:set>
                                      <p:cBhvr>
                                        <p:cTn id="239" dur="1" fill="hold">
                                          <p:stCondLst>
                                            <p:cond delay="0"/>
                                          </p:stCondLst>
                                        </p:cTn>
                                        <p:tgtEl>
                                          <p:spTgt spid="116061"/>
                                        </p:tgtEl>
                                        <p:attrNameLst>
                                          <p:attrName>style.visibility</p:attrName>
                                        </p:attrNameLst>
                                      </p:cBhvr>
                                      <p:to>
                                        <p:strVal val="visible"/>
                                      </p:to>
                                    </p:set>
                                    <p:animEffect transition="in" filter="wipe(left)">
                                      <p:cBhvr>
                                        <p:cTn id="240" dur="5000"/>
                                        <p:tgtEl>
                                          <p:spTgt spid="116061"/>
                                        </p:tgtEl>
                                      </p:cBhvr>
                                    </p:animEffect>
                                  </p:childTnLst>
                                </p:cTn>
                              </p:par>
                              <p:par>
                                <p:cTn id="241" presetID="10" presetClass="entr" presetSubtype="0" fill="hold" nodeType="withEffect">
                                  <p:stCondLst>
                                    <p:cond delay="10000"/>
                                  </p:stCondLst>
                                  <p:childTnLst>
                                    <p:set>
                                      <p:cBhvr>
                                        <p:cTn id="242" dur="1" fill="hold">
                                          <p:stCondLst>
                                            <p:cond delay="0"/>
                                          </p:stCondLst>
                                        </p:cTn>
                                        <p:tgtEl>
                                          <p:spTgt spid="9"/>
                                        </p:tgtEl>
                                        <p:attrNameLst>
                                          <p:attrName>style.visibility</p:attrName>
                                        </p:attrNameLst>
                                      </p:cBhvr>
                                      <p:to>
                                        <p:strVal val="visible"/>
                                      </p:to>
                                    </p:set>
                                    <p:animEffect transition="in" filter="fade">
                                      <p:cBhvr>
                                        <p:cTn id="243" dur="5000"/>
                                        <p:tgtEl>
                                          <p:spTgt spid="9"/>
                                        </p:tgtEl>
                                      </p:cBhvr>
                                    </p:animEffect>
                                  </p:childTnLst>
                                </p:cTn>
                              </p:par>
                            </p:childTnLst>
                          </p:cTn>
                        </p:par>
                        <p:par>
                          <p:cTn id="244" fill="hold" nodeType="afterGroup">
                            <p:stCondLst>
                              <p:cond delay="90000"/>
                            </p:stCondLst>
                            <p:childTnLst>
                              <p:par>
                                <p:cTn id="245" presetID="22" presetClass="exit" presetSubtype="8" fill="hold" nodeType="afterEffect">
                                  <p:stCondLst>
                                    <p:cond delay="0"/>
                                  </p:stCondLst>
                                  <p:childTnLst>
                                    <p:animEffect transition="out" filter="wipe(left)">
                                      <p:cBhvr>
                                        <p:cTn id="246" dur="5000"/>
                                        <p:tgtEl>
                                          <p:spTgt spid="116061"/>
                                        </p:tgtEl>
                                      </p:cBhvr>
                                    </p:animEffect>
                                    <p:set>
                                      <p:cBhvr>
                                        <p:cTn id="247" dur="1" fill="hold">
                                          <p:stCondLst>
                                            <p:cond delay="4999"/>
                                          </p:stCondLst>
                                        </p:cTn>
                                        <p:tgtEl>
                                          <p:spTgt spid="116061"/>
                                        </p:tgtEl>
                                        <p:attrNameLst>
                                          <p:attrName>style.visibility</p:attrName>
                                        </p:attrNameLst>
                                      </p:cBhvr>
                                      <p:to>
                                        <p:strVal val="hidden"/>
                                      </p:to>
                                    </p:set>
                                  </p:childTnLst>
                                </p:cTn>
                              </p:par>
                              <p:par>
                                <p:cTn id="248" presetID="10" presetClass="entr" presetSubtype="0" fill="hold" grpId="3" nodeType="withEffect">
                                  <p:stCondLst>
                                    <p:cond delay="0"/>
                                  </p:stCondLst>
                                  <p:childTnLst>
                                    <p:set>
                                      <p:cBhvr>
                                        <p:cTn id="249" dur="1" fill="hold">
                                          <p:stCondLst>
                                            <p:cond delay="0"/>
                                          </p:stCondLst>
                                        </p:cTn>
                                        <p:tgtEl>
                                          <p:spTgt spid="116057"/>
                                        </p:tgtEl>
                                        <p:attrNameLst>
                                          <p:attrName>style.visibility</p:attrName>
                                        </p:attrNameLst>
                                      </p:cBhvr>
                                      <p:to>
                                        <p:strVal val="visible"/>
                                      </p:to>
                                    </p:set>
                                    <p:animEffect transition="in" filter="fade">
                                      <p:cBhvr>
                                        <p:cTn id="250" dur="5000"/>
                                        <p:tgtEl>
                                          <p:spTgt spid="116057"/>
                                        </p:tgtEl>
                                      </p:cBhvr>
                                    </p:animEffect>
                                  </p:childTnLst>
                                </p:cTn>
                              </p:par>
                              <p:par>
                                <p:cTn id="251" presetID="10" presetClass="entr" presetSubtype="0" fill="hold" grpId="3" nodeType="withEffect">
                                  <p:stCondLst>
                                    <p:cond delay="0"/>
                                  </p:stCondLst>
                                  <p:childTnLst>
                                    <p:set>
                                      <p:cBhvr>
                                        <p:cTn id="252" dur="1" fill="hold">
                                          <p:stCondLst>
                                            <p:cond delay="0"/>
                                          </p:stCondLst>
                                        </p:cTn>
                                        <p:tgtEl>
                                          <p:spTgt spid="116056"/>
                                        </p:tgtEl>
                                        <p:attrNameLst>
                                          <p:attrName>style.visibility</p:attrName>
                                        </p:attrNameLst>
                                      </p:cBhvr>
                                      <p:to>
                                        <p:strVal val="visible"/>
                                      </p:to>
                                    </p:set>
                                    <p:animEffect transition="in" filter="fade">
                                      <p:cBhvr>
                                        <p:cTn id="253" dur="5000"/>
                                        <p:tgtEl>
                                          <p:spTgt spid="116056"/>
                                        </p:tgtEl>
                                      </p:cBhvr>
                                    </p:animEffect>
                                  </p:childTnLst>
                                </p:cTn>
                              </p:par>
                              <p:par>
                                <p:cTn id="254" presetID="10" presetClass="exit" presetSubtype="0" fill="hold" grpId="3" nodeType="withEffect">
                                  <p:stCondLst>
                                    <p:cond delay="0"/>
                                  </p:stCondLst>
                                  <p:childTnLst>
                                    <p:animEffect transition="out" filter="fade">
                                      <p:cBhvr>
                                        <p:cTn id="255" dur="5000"/>
                                        <p:tgtEl>
                                          <p:spTgt spid="116055"/>
                                        </p:tgtEl>
                                      </p:cBhvr>
                                    </p:animEffect>
                                    <p:set>
                                      <p:cBhvr>
                                        <p:cTn id="256" dur="1" fill="hold">
                                          <p:stCondLst>
                                            <p:cond delay="4999"/>
                                          </p:stCondLst>
                                        </p:cTn>
                                        <p:tgtEl>
                                          <p:spTgt spid="116055"/>
                                        </p:tgtEl>
                                        <p:attrNameLst>
                                          <p:attrName>style.visibility</p:attrName>
                                        </p:attrNameLst>
                                      </p:cBhvr>
                                      <p:to>
                                        <p:strVal val="hidden"/>
                                      </p:to>
                                    </p:set>
                                  </p:childTnLst>
                                </p:cTn>
                              </p:par>
                              <p:par>
                                <p:cTn id="257" presetID="10" presetClass="exit" presetSubtype="0" fill="hold" grpId="3" nodeType="withEffect">
                                  <p:stCondLst>
                                    <p:cond delay="0"/>
                                  </p:stCondLst>
                                  <p:childTnLst>
                                    <p:animEffect transition="out" filter="fade">
                                      <p:cBhvr>
                                        <p:cTn id="258" dur="5000"/>
                                        <p:tgtEl>
                                          <p:spTgt spid="116054"/>
                                        </p:tgtEl>
                                      </p:cBhvr>
                                    </p:animEffect>
                                    <p:set>
                                      <p:cBhvr>
                                        <p:cTn id="259" dur="1" fill="hold">
                                          <p:stCondLst>
                                            <p:cond delay="4999"/>
                                          </p:stCondLst>
                                        </p:cTn>
                                        <p:tgtEl>
                                          <p:spTgt spid="116054"/>
                                        </p:tgtEl>
                                        <p:attrNameLst>
                                          <p:attrName>style.visibility</p:attrName>
                                        </p:attrNameLst>
                                      </p:cBhvr>
                                      <p:to>
                                        <p:strVal val="hidden"/>
                                      </p:to>
                                    </p:set>
                                  </p:childTnLst>
                                </p:cTn>
                              </p:par>
                              <p:par>
                                <p:cTn id="260" presetID="55" presetClass="exit" presetSubtype="0" fill="hold" grpId="3" nodeType="withEffect">
                                  <p:stCondLst>
                                    <p:cond delay="0"/>
                                  </p:stCondLst>
                                  <p:childTnLst>
                                    <p:anim calcmode="lin" valueType="num">
                                      <p:cBhvr>
                                        <p:cTn id="261" dur="5000"/>
                                        <p:tgtEl>
                                          <p:spTgt spid="115743"/>
                                        </p:tgtEl>
                                        <p:attrNameLst>
                                          <p:attrName>ppt_w</p:attrName>
                                        </p:attrNameLst>
                                      </p:cBhvr>
                                      <p:tavLst>
                                        <p:tav tm="0">
                                          <p:val>
                                            <p:strVal val="ppt_w"/>
                                          </p:val>
                                        </p:tav>
                                        <p:tav tm="100000">
                                          <p:val>
                                            <p:strVal val="ppt_w*0.70"/>
                                          </p:val>
                                        </p:tav>
                                      </p:tavLst>
                                    </p:anim>
                                    <p:anim calcmode="lin" valueType="num">
                                      <p:cBhvr>
                                        <p:cTn id="262" dur="5000"/>
                                        <p:tgtEl>
                                          <p:spTgt spid="115743"/>
                                        </p:tgtEl>
                                        <p:attrNameLst>
                                          <p:attrName>ppt_h</p:attrName>
                                        </p:attrNameLst>
                                      </p:cBhvr>
                                      <p:tavLst>
                                        <p:tav tm="0">
                                          <p:val>
                                            <p:strVal val="ppt_h"/>
                                          </p:val>
                                        </p:tav>
                                        <p:tav tm="100000">
                                          <p:val>
                                            <p:strVal val="ppt_h"/>
                                          </p:val>
                                        </p:tav>
                                      </p:tavLst>
                                    </p:anim>
                                    <p:animEffect transition="out" filter="fade">
                                      <p:cBhvr>
                                        <p:cTn id="263" dur="5000"/>
                                        <p:tgtEl>
                                          <p:spTgt spid="115743"/>
                                        </p:tgtEl>
                                      </p:cBhvr>
                                    </p:animEffect>
                                    <p:set>
                                      <p:cBhvr>
                                        <p:cTn id="264" dur="1" fill="hold">
                                          <p:stCondLst>
                                            <p:cond delay="4999"/>
                                          </p:stCondLst>
                                        </p:cTn>
                                        <p:tgtEl>
                                          <p:spTgt spid="115743"/>
                                        </p:tgtEl>
                                        <p:attrNameLst>
                                          <p:attrName>style.visibility</p:attrName>
                                        </p:attrNameLst>
                                      </p:cBhvr>
                                      <p:to>
                                        <p:strVal val="hidden"/>
                                      </p:to>
                                    </p:set>
                                  </p:childTnLst>
                                </p:cTn>
                              </p:par>
                            </p:childTnLst>
                          </p:cTn>
                        </p:par>
                        <p:par>
                          <p:cTn id="265" fill="hold" nodeType="afterGroup">
                            <p:stCondLst>
                              <p:cond delay="95000"/>
                            </p:stCondLst>
                            <p:childTnLst>
                              <p:par>
                                <p:cTn id="266" presetID="10" presetClass="exit" presetSubtype="0" fill="hold" nodeType="afterEffect">
                                  <p:stCondLst>
                                    <p:cond delay="10000"/>
                                  </p:stCondLst>
                                  <p:childTnLst>
                                    <p:animEffect transition="out" filter="fade">
                                      <p:cBhvr>
                                        <p:cTn id="267" dur="5000"/>
                                        <p:tgtEl>
                                          <p:spTgt spid="9"/>
                                        </p:tgtEl>
                                      </p:cBhvr>
                                    </p:animEffect>
                                    <p:set>
                                      <p:cBhvr>
                                        <p:cTn id="268" dur="1" fill="hold">
                                          <p:stCondLst>
                                            <p:cond delay="4999"/>
                                          </p:stCondLst>
                                        </p:cTn>
                                        <p:tgtEl>
                                          <p:spTgt spid="9"/>
                                        </p:tgtEl>
                                        <p:attrNameLst>
                                          <p:attrName>style.visibility</p:attrName>
                                        </p:attrNameLst>
                                      </p:cBhvr>
                                      <p:to>
                                        <p:strVal val="hidden"/>
                                      </p:to>
                                    </p:set>
                                  </p:childTnLst>
                                </p:cTn>
                              </p:par>
                              <p:par>
                                <p:cTn id="269" presetID="22" presetClass="entr" presetSubtype="8" fill="hold" nodeType="withEffect">
                                  <p:stCondLst>
                                    <p:cond delay="10000"/>
                                  </p:stCondLst>
                                  <p:childTnLst>
                                    <p:set>
                                      <p:cBhvr>
                                        <p:cTn id="270" dur="1" fill="hold">
                                          <p:stCondLst>
                                            <p:cond delay="0"/>
                                          </p:stCondLst>
                                        </p:cTn>
                                        <p:tgtEl>
                                          <p:spTgt spid="116060"/>
                                        </p:tgtEl>
                                        <p:attrNameLst>
                                          <p:attrName>style.visibility</p:attrName>
                                        </p:attrNameLst>
                                      </p:cBhvr>
                                      <p:to>
                                        <p:strVal val="visible"/>
                                      </p:to>
                                    </p:set>
                                    <p:animEffect transition="in" filter="wipe(left)">
                                      <p:cBhvr>
                                        <p:cTn id="271" dur="5000"/>
                                        <p:tgtEl>
                                          <p:spTgt spid="116060"/>
                                        </p:tgtEl>
                                      </p:cBhvr>
                                    </p:animEffect>
                                  </p:childTnLst>
                                </p:cTn>
                              </p:par>
                              <p:par>
                                <p:cTn id="272" presetID="10" presetClass="entr" presetSubtype="0" fill="hold" nodeType="withEffect">
                                  <p:stCondLst>
                                    <p:cond delay="10000"/>
                                  </p:stCondLst>
                                  <p:childTnLst>
                                    <p:set>
                                      <p:cBhvr>
                                        <p:cTn id="273" dur="1" fill="hold">
                                          <p:stCondLst>
                                            <p:cond delay="0"/>
                                          </p:stCondLst>
                                        </p:cTn>
                                        <p:tgtEl>
                                          <p:spTgt spid="5"/>
                                        </p:tgtEl>
                                        <p:attrNameLst>
                                          <p:attrName>style.visibility</p:attrName>
                                        </p:attrNameLst>
                                      </p:cBhvr>
                                      <p:to>
                                        <p:strVal val="visible"/>
                                      </p:to>
                                    </p:set>
                                    <p:animEffect transition="in" filter="fade">
                                      <p:cBhvr>
                                        <p:cTn id="274" dur="5000"/>
                                        <p:tgtEl>
                                          <p:spTgt spid="5"/>
                                        </p:tgtEl>
                                      </p:cBhvr>
                                    </p:animEffect>
                                  </p:childTnLst>
                                </p:cTn>
                              </p:par>
                            </p:childTnLst>
                          </p:cTn>
                        </p:par>
                        <p:par>
                          <p:cTn id="275" fill="hold" nodeType="afterGroup">
                            <p:stCondLst>
                              <p:cond delay="110000"/>
                            </p:stCondLst>
                            <p:childTnLst>
                              <p:par>
                                <p:cTn id="276" presetID="22" presetClass="exit" presetSubtype="8" fill="hold" nodeType="afterEffect">
                                  <p:stCondLst>
                                    <p:cond delay="0"/>
                                  </p:stCondLst>
                                  <p:childTnLst>
                                    <p:animEffect transition="out" filter="wipe(left)">
                                      <p:cBhvr>
                                        <p:cTn id="277" dur="5000"/>
                                        <p:tgtEl>
                                          <p:spTgt spid="116060"/>
                                        </p:tgtEl>
                                      </p:cBhvr>
                                    </p:animEffect>
                                    <p:set>
                                      <p:cBhvr>
                                        <p:cTn id="278" dur="1" fill="hold">
                                          <p:stCondLst>
                                            <p:cond delay="4999"/>
                                          </p:stCondLst>
                                        </p:cTn>
                                        <p:tgtEl>
                                          <p:spTgt spid="116060"/>
                                        </p:tgtEl>
                                        <p:attrNameLst>
                                          <p:attrName>style.visibility</p:attrName>
                                        </p:attrNameLst>
                                      </p:cBhvr>
                                      <p:to>
                                        <p:strVal val="hidden"/>
                                      </p:to>
                                    </p:set>
                                  </p:childTnLst>
                                </p:cTn>
                              </p:par>
                              <p:par>
                                <p:cTn id="279" presetID="10" presetClass="exit" presetSubtype="0" fill="hold" grpId="4" nodeType="withEffect">
                                  <p:stCondLst>
                                    <p:cond delay="0"/>
                                  </p:stCondLst>
                                  <p:childTnLst>
                                    <p:animEffect transition="out" filter="fade">
                                      <p:cBhvr>
                                        <p:cTn id="280" dur="5000"/>
                                        <p:tgtEl>
                                          <p:spTgt spid="116057"/>
                                        </p:tgtEl>
                                      </p:cBhvr>
                                    </p:animEffect>
                                    <p:set>
                                      <p:cBhvr>
                                        <p:cTn id="281" dur="1" fill="hold">
                                          <p:stCondLst>
                                            <p:cond delay="4999"/>
                                          </p:stCondLst>
                                        </p:cTn>
                                        <p:tgtEl>
                                          <p:spTgt spid="116057"/>
                                        </p:tgtEl>
                                        <p:attrNameLst>
                                          <p:attrName>style.visibility</p:attrName>
                                        </p:attrNameLst>
                                      </p:cBhvr>
                                      <p:to>
                                        <p:strVal val="hidden"/>
                                      </p:to>
                                    </p:set>
                                  </p:childTnLst>
                                </p:cTn>
                              </p:par>
                              <p:par>
                                <p:cTn id="282" presetID="10" presetClass="exit" presetSubtype="0" fill="hold" grpId="4" nodeType="withEffect">
                                  <p:stCondLst>
                                    <p:cond delay="0"/>
                                  </p:stCondLst>
                                  <p:childTnLst>
                                    <p:animEffect transition="out" filter="fade">
                                      <p:cBhvr>
                                        <p:cTn id="283" dur="5000"/>
                                        <p:tgtEl>
                                          <p:spTgt spid="116056"/>
                                        </p:tgtEl>
                                      </p:cBhvr>
                                    </p:animEffect>
                                    <p:set>
                                      <p:cBhvr>
                                        <p:cTn id="284" dur="1" fill="hold">
                                          <p:stCondLst>
                                            <p:cond delay="4999"/>
                                          </p:stCondLst>
                                        </p:cTn>
                                        <p:tgtEl>
                                          <p:spTgt spid="116056"/>
                                        </p:tgtEl>
                                        <p:attrNameLst>
                                          <p:attrName>style.visibility</p:attrName>
                                        </p:attrNameLst>
                                      </p:cBhvr>
                                      <p:to>
                                        <p:strVal val="hidden"/>
                                      </p:to>
                                    </p:set>
                                  </p:childTnLst>
                                </p:cTn>
                              </p:par>
                              <p:par>
                                <p:cTn id="285" presetID="10" presetClass="entr" presetSubtype="0" fill="hold" grpId="4" nodeType="withEffect">
                                  <p:stCondLst>
                                    <p:cond delay="0"/>
                                  </p:stCondLst>
                                  <p:childTnLst>
                                    <p:set>
                                      <p:cBhvr>
                                        <p:cTn id="286" dur="1" fill="hold">
                                          <p:stCondLst>
                                            <p:cond delay="0"/>
                                          </p:stCondLst>
                                        </p:cTn>
                                        <p:tgtEl>
                                          <p:spTgt spid="116055"/>
                                        </p:tgtEl>
                                        <p:attrNameLst>
                                          <p:attrName>style.visibility</p:attrName>
                                        </p:attrNameLst>
                                      </p:cBhvr>
                                      <p:to>
                                        <p:strVal val="visible"/>
                                      </p:to>
                                    </p:set>
                                    <p:animEffect transition="in" filter="fade">
                                      <p:cBhvr>
                                        <p:cTn id="287" dur="5000"/>
                                        <p:tgtEl>
                                          <p:spTgt spid="116055"/>
                                        </p:tgtEl>
                                      </p:cBhvr>
                                    </p:animEffect>
                                  </p:childTnLst>
                                </p:cTn>
                              </p:par>
                              <p:par>
                                <p:cTn id="288" presetID="10" presetClass="entr" presetSubtype="0" fill="hold" grpId="4" nodeType="withEffect">
                                  <p:stCondLst>
                                    <p:cond delay="0"/>
                                  </p:stCondLst>
                                  <p:childTnLst>
                                    <p:set>
                                      <p:cBhvr>
                                        <p:cTn id="289" dur="1" fill="hold">
                                          <p:stCondLst>
                                            <p:cond delay="0"/>
                                          </p:stCondLst>
                                        </p:cTn>
                                        <p:tgtEl>
                                          <p:spTgt spid="116054"/>
                                        </p:tgtEl>
                                        <p:attrNameLst>
                                          <p:attrName>style.visibility</p:attrName>
                                        </p:attrNameLst>
                                      </p:cBhvr>
                                      <p:to>
                                        <p:strVal val="visible"/>
                                      </p:to>
                                    </p:set>
                                    <p:animEffect transition="in" filter="fade">
                                      <p:cBhvr>
                                        <p:cTn id="290" dur="5000"/>
                                        <p:tgtEl>
                                          <p:spTgt spid="116054"/>
                                        </p:tgtEl>
                                      </p:cBhvr>
                                    </p:animEffect>
                                  </p:childTnLst>
                                </p:cTn>
                              </p:par>
                              <p:par>
                                <p:cTn id="291" presetID="17" presetClass="entr" presetSubtype="10" fill="hold" grpId="4" nodeType="withEffect">
                                  <p:stCondLst>
                                    <p:cond delay="0"/>
                                  </p:stCondLst>
                                  <p:childTnLst>
                                    <p:set>
                                      <p:cBhvr>
                                        <p:cTn id="292" dur="1" fill="hold">
                                          <p:stCondLst>
                                            <p:cond delay="0"/>
                                          </p:stCondLst>
                                        </p:cTn>
                                        <p:tgtEl>
                                          <p:spTgt spid="115743"/>
                                        </p:tgtEl>
                                        <p:attrNameLst>
                                          <p:attrName>style.visibility</p:attrName>
                                        </p:attrNameLst>
                                      </p:cBhvr>
                                      <p:to>
                                        <p:strVal val="visible"/>
                                      </p:to>
                                    </p:set>
                                    <p:anim calcmode="lin" valueType="num">
                                      <p:cBhvr>
                                        <p:cTn id="293" dur="5000" fill="hold"/>
                                        <p:tgtEl>
                                          <p:spTgt spid="115743"/>
                                        </p:tgtEl>
                                        <p:attrNameLst>
                                          <p:attrName>ppt_w</p:attrName>
                                        </p:attrNameLst>
                                      </p:cBhvr>
                                      <p:tavLst>
                                        <p:tav tm="0">
                                          <p:val>
                                            <p:fltVal val="0"/>
                                          </p:val>
                                        </p:tav>
                                        <p:tav tm="100000">
                                          <p:val>
                                            <p:strVal val="#ppt_w"/>
                                          </p:val>
                                        </p:tav>
                                      </p:tavLst>
                                    </p:anim>
                                    <p:anim calcmode="lin" valueType="num">
                                      <p:cBhvr>
                                        <p:cTn id="294" dur="5000" fill="hold"/>
                                        <p:tgtEl>
                                          <p:spTgt spid="115743"/>
                                        </p:tgtEl>
                                        <p:attrNameLst>
                                          <p:attrName>ppt_h</p:attrName>
                                        </p:attrNameLst>
                                      </p:cBhvr>
                                      <p:tavLst>
                                        <p:tav tm="0">
                                          <p:val>
                                            <p:strVal val="#ppt_h"/>
                                          </p:val>
                                        </p:tav>
                                        <p:tav tm="100000">
                                          <p:val>
                                            <p:strVal val="#ppt_h"/>
                                          </p:val>
                                        </p:tav>
                                      </p:tavLst>
                                    </p:anim>
                                  </p:childTnLst>
                                </p:cTn>
                              </p:par>
                            </p:childTnLst>
                          </p:cTn>
                        </p:par>
                        <p:par>
                          <p:cTn id="295" fill="hold" nodeType="afterGroup">
                            <p:stCondLst>
                              <p:cond delay="115000"/>
                            </p:stCondLst>
                            <p:childTnLst>
                              <p:par>
                                <p:cTn id="296" presetID="10" presetClass="exit" presetSubtype="0" fill="hold" nodeType="afterEffect">
                                  <p:stCondLst>
                                    <p:cond delay="10000"/>
                                  </p:stCondLst>
                                  <p:childTnLst>
                                    <p:animEffect transition="out" filter="fade">
                                      <p:cBhvr>
                                        <p:cTn id="297" dur="5000"/>
                                        <p:tgtEl>
                                          <p:spTgt spid="5"/>
                                        </p:tgtEl>
                                      </p:cBhvr>
                                    </p:animEffect>
                                    <p:set>
                                      <p:cBhvr>
                                        <p:cTn id="298" dur="1" fill="hold">
                                          <p:stCondLst>
                                            <p:cond delay="4999"/>
                                          </p:stCondLst>
                                        </p:cTn>
                                        <p:tgtEl>
                                          <p:spTgt spid="5"/>
                                        </p:tgtEl>
                                        <p:attrNameLst>
                                          <p:attrName>style.visibility</p:attrName>
                                        </p:attrNameLst>
                                      </p:cBhvr>
                                      <p:to>
                                        <p:strVal val="hidden"/>
                                      </p:to>
                                    </p:set>
                                  </p:childTnLst>
                                </p:cTn>
                              </p:par>
                              <p:par>
                                <p:cTn id="299" presetID="10" presetClass="exit" presetSubtype="0" fill="hold" grpId="5" nodeType="withEffect">
                                  <p:stCondLst>
                                    <p:cond delay="10000"/>
                                  </p:stCondLst>
                                  <p:childTnLst>
                                    <p:animEffect transition="out" filter="fade">
                                      <p:cBhvr>
                                        <p:cTn id="300" dur="5000"/>
                                        <p:tgtEl>
                                          <p:spTgt spid="116055"/>
                                        </p:tgtEl>
                                      </p:cBhvr>
                                    </p:animEffect>
                                    <p:set>
                                      <p:cBhvr>
                                        <p:cTn id="301" dur="1" fill="hold">
                                          <p:stCondLst>
                                            <p:cond delay="4999"/>
                                          </p:stCondLst>
                                        </p:cTn>
                                        <p:tgtEl>
                                          <p:spTgt spid="116055"/>
                                        </p:tgtEl>
                                        <p:attrNameLst>
                                          <p:attrName>style.visibility</p:attrName>
                                        </p:attrNameLst>
                                      </p:cBhvr>
                                      <p:to>
                                        <p:strVal val="hidden"/>
                                      </p:to>
                                    </p:set>
                                  </p:childTnLst>
                                </p:cTn>
                              </p:par>
                              <p:par>
                                <p:cTn id="302" presetID="10" presetClass="exit" presetSubtype="0" fill="hold" grpId="5" nodeType="withEffect">
                                  <p:stCondLst>
                                    <p:cond delay="10000"/>
                                  </p:stCondLst>
                                  <p:childTnLst>
                                    <p:animEffect transition="out" filter="fade">
                                      <p:cBhvr>
                                        <p:cTn id="303" dur="5000"/>
                                        <p:tgtEl>
                                          <p:spTgt spid="116054"/>
                                        </p:tgtEl>
                                      </p:cBhvr>
                                    </p:animEffect>
                                    <p:set>
                                      <p:cBhvr>
                                        <p:cTn id="304" dur="1" fill="hold">
                                          <p:stCondLst>
                                            <p:cond delay="4999"/>
                                          </p:stCondLst>
                                        </p:cTn>
                                        <p:tgtEl>
                                          <p:spTgt spid="116054"/>
                                        </p:tgtEl>
                                        <p:attrNameLst>
                                          <p:attrName>style.visibility</p:attrName>
                                        </p:attrNameLst>
                                      </p:cBhvr>
                                      <p:to>
                                        <p:strVal val="hidden"/>
                                      </p:to>
                                    </p:set>
                                  </p:childTnLst>
                                </p:cTn>
                              </p:par>
                              <p:par>
                                <p:cTn id="305" presetID="55" presetClass="exit" presetSubtype="0" fill="hold" grpId="5" nodeType="withEffect">
                                  <p:stCondLst>
                                    <p:cond delay="10000"/>
                                  </p:stCondLst>
                                  <p:childTnLst>
                                    <p:anim calcmode="lin" valueType="num">
                                      <p:cBhvr>
                                        <p:cTn id="306" dur="5000"/>
                                        <p:tgtEl>
                                          <p:spTgt spid="115743"/>
                                        </p:tgtEl>
                                        <p:attrNameLst>
                                          <p:attrName>ppt_w</p:attrName>
                                        </p:attrNameLst>
                                      </p:cBhvr>
                                      <p:tavLst>
                                        <p:tav tm="0">
                                          <p:val>
                                            <p:strVal val="ppt_w"/>
                                          </p:val>
                                        </p:tav>
                                        <p:tav tm="100000">
                                          <p:val>
                                            <p:strVal val="ppt_w*0.70"/>
                                          </p:val>
                                        </p:tav>
                                      </p:tavLst>
                                    </p:anim>
                                    <p:anim calcmode="lin" valueType="num">
                                      <p:cBhvr>
                                        <p:cTn id="307" dur="5000"/>
                                        <p:tgtEl>
                                          <p:spTgt spid="115743"/>
                                        </p:tgtEl>
                                        <p:attrNameLst>
                                          <p:attrName>ppt_h</p:attrName>
                                        </p:attrNameLst>
                                      </p:cBhvr>
                                      <p:tavLst>
                                        <p:tav tm="0">
                                          <p:val>
                                            <p:strVal val="ppt_h"/>
                                          </p:val>
                                        </p:tav>
                                        <p:tav tm="100000">
                                          <p:val>
                                            <p:strVal val="ppt_h"/>
                                          </p:val>
                                        </p:tav>
                                      </p:tavLst>
                                    </p:anim>
                                    <p:animEffect transition="out" filter="fade">
                                      <p:cBhvr>
                                        <p:cTn id="308" dur="5000"/>
                                        <p:tgtEl>
                                          <p:spTgt spid="115743"/>
                                        </p:tgtEl>
                                      </p:cBhvr>
                                    </p:animEffect>
                                    <p:set>
                                      <p:cBhvr>
                                        <p:cTn id="309" dur="1" fill="hold">
                                          <p:stCondLst>
                                            <p:cond delay="4999"/>
                                          </p:stCondLst>
                                        </p:cTn>
                                        <p:tgtEl>
                                          <p:spTgt spid="115743"/>
                                        </p:tgtEl>
                                        <p:attrNameLst>
                                          <p:attrName>style.visibility</p:attrName>
                                        </p:attrNameLst>
                                      </p:cBhvr>
                                      <p:to>
                                        <p:strVal val="hidden"/>
                                      </p:to>
                                    </p:set>
                                  </p:childTnLst>
                                </p:cTn>
                              </p:par>
                            </p:childTnLst>
                          </p:cTn>
                        </p:par>
                        <p:par>
                          <p:cTn id="310" fill="hold" nodeType="afterGroup">
                            <p:stCondLst>
                              <p:cond delay="130000"/>
                            </p:stCondLst>
                            <p:childTnLst>
                              <p:par>
                                <p:cTn id="311" presetID="1" presetClass="exit" presetSubtype="0" fill="hold" nodeType="afterEffect">
                                  <p:stCondLst>
                                    <p:cond delay="0"/>
                                  </p:stCondLst>
                                  <p:childTnLst>
                                    <p:set>
                                      <p:cBhvr>
                                        <p:cTn id="312" dur="1" fill="hold">
                                          <p:stCondLst>
                                            <p:cond delay="0"/>
                                          </p:stCondLst>
                                        </p:cTn>
                                        <p:tgtEl>
                                          <p:spTgt spid="11"/>
                                        </p:tgtEl>
                                        <p:attrNameLst>
                                          <p:attrName>style.visibility</p:attrName>
                                        </p:attrNameLst>
                                      </p:cBhvr>
                                      <p:to>
                                        <p:strVal val="hidden"/>
                                      </p:to>
                                    </p:set>
                                  </p:childTnLst>
                                </p:cTn>
                              </p:par>
                              <p:par>
                                <p:cTn id="313" presetID="10" presetClass="exit" presetSubtype="0" fill="hold" grpId="1" nodeType="withEffect">
                                  <p:stCondLst>
                                    <p:cond delay="0"/>
                                  </p:stCondLst>
                                  <p:childTnLst>
                                    <p:animEffect transition="out" filter="fade">
                                      <p:cBhvr>
                                        <p:cTn id="314" dur="5000"/>
                                        <p:tgtEl>
                                          <p:spTgt spid="115714"/>
                                        </p:tgtEl>
                                      </p:cBhvr>
                                    </p:animEffect>
                                    <p:set>
                                      <p:cBhvr>
                                        <p:cTn id="315" dur="1" fill="hold">
                                          <p:stCondLst>
                                            <p:cond delay="4999"/>
                                          </p:stCondLst>
                                        </p:cTn>
                                        <p:tgtEl>
                                          <p:spTgt spid="115714"/>
                                        </p:tgtEl>
                                        <p:attrNameLst>
                                          <p:attrName>style.visibility</p:attrName>
                                        </p:attrNameLst>
                                      </p:cBhvr>
                                      <p:to>
                                        <p:strVal val="hidden"/>
                                      </p:to>
                                    </p:set>
                                  </p:childTnLst>
                                </p:cTn>
                              </p:par>
                              <p:par>
                                <p:cTn id="316" presetID="1" presetClass="entr" presetSubtype="0" fill="hold" nodeType="withEffect">
                                  <p:stCondLst>
                                    <p:cond delay="0"/>
                                  </p:stCondLst>
                                  <p:childTnLst>
                                    <p:set>
                                      <p:cBhvr>
                                        <p:cTn id="317" dur="1" fill="hold">
                                          <p:stCondLst>
                                            <p:cond delay="0"/>
                                          </p:stCondLst>
                                        </p:cTn>
                                        <p:tgtEl>
                                          <p:spTgt spid="2"/>
                                        </p:tgtEl>
                                        <p:attrNameLst>
                                          <p:attrName>style.visibility</p:attrName>
                                        </p:attrNameLst>
                                      </p:cBhvr>
                                      <p:to>
                                        <p:strVal val="visible"/>
                                      </p:to>
                                    </p:set>
                                  </p:childTnLst>
                                </p:cTn>
                              </p:par>
                            </p:childTnLst>
                          </p:cTn>
                        </p:par>
                        <p:par>
                          <p:cTn id="318" fill="hold" nodeType="afterGroup">
                            <p:stCondLst>
                              <p:cond delay="135000"/>
                            </p:stCondLst>
                            <p:childTnLst>
                              <p:par>
                                <p:cTn id="319" presetID="37" presetClass="path" presetSubtype="0" accel="50000" decel="50000" fill="hold" nodeType="afterEffect">
                                  <p:stCondLst>
                                    <p:cond delay="0"/>
                                  </p:stCondLst>
                                  <p:childTnLst>
                                    <p:animMotion origin="layout" path="M -1.06893 -4.81481E-6 L -0.78229 -0.17222 C -0.72257 -0.20972 -0.63264 -0.23356 -0.53924 -0.23356 C -0.43247 -0.23356 -0.34705 -0.20972 -0.28681 -0.17222 L 1.38889E-6 -4.81481E-6 " pathEditMode="relative" rAng="0" ptsTypes="FffFF">
                                      <p:cBhvr>
                                        <p:cTn id="320" dur="15000" spd="-100000" fill="hold"/>
                                        <p:tgtEl>
                                          <p:spTgt spid="2"/>
                                        </p:tgtEl>
                                        <p:attrNameLst>
                                          <p:attrName>ppt_x</p:attrName>
                                          <p:attrName>ppt_y</p:attrName>
                                        </p:attrNameLst>
                                      </p:cBhvr>
                                      <p:rCtr x="53438" y="-1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115714" grpId="1" animBg="1"/>
      <p:bldP spid="115743" grpId="0" animBg="1"/>
      <p:bldP spid="115743" grpId="1" animBg="1"/>
      <p:bldP spid="115743" grpId="2" animBg="1"/>
      <p:bldP spid="115743" grpId="3" animBg="1"/>
      <p:bldP spid="115743" grpId="4" animBg="1"/>
      <p:bldP spid="115743" grpId="5" animBg="1"/>
      <p:bldP spid="116054" grpId="0"/>
      <p:bldP spid="116054" grpId="1"/>
      <p:bldP spid="116054" grpId="2"/>
      <p:bldP spid="116054" grpId="3"/>
      <p:bldP spid="116054" grpId="4"/>
      <p:bldP spid="116054" grpId="5"/>
      <p:bldP spid="116055" grpId="0"/>
      <p:bldP spid="116055" grpId="1"/>
      <p:bldP spid="116055" grpId="2"/>
      <p:bldP spid="116055" grpId="3"/>
      <p:bldP spid="116055" grpId="4"/>
      <p:bldP spid="116055" grpId="5"/>
      <p:bldP spid="116056" grpId="0"/>
      <p:bldP spid="116056" grpId="1"/>
      <p:bldP spid="116056" grpId="2"/>
      <p:bldP spid="116056" grpId="3"/>
      <p:bldP spid="116056" grpId="4"/>
      <p:bldP spid="116057" grpId="0"/>
      <p:bldP spid="116057" grpId="1"/>
      <p:bldP spid="116057" grpId="2"/>
      <p:bldP spid="116057" grpId="3"/>
      <p:bldP spid="116057" grpId="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224A29-D3B4-EEAF-C613-3309233BBC73}"/>
              </a:ext>
            </a:extLst>
          </p:cNvPr>
          <p:cNvSpPr>
            <a:spLocks noGrp="1"/>
          </p:cNvSpPr>
          <p:nvPr>
            <p:ph type="title"/>
          </p:nvPr>
        </p:nvSpPr>
        <p:spPr>
          <a:xfrm>
            <a:off x="628650" y="974727"/>
            <a:ext cx="7886700" cy="512880"/>
          </a:xfrm>
        </p:spPr>
        <p:txBody>
          <a:bodyPr>
            <a:noAutofit/>
          </a:bodyPr>
          <a:lstStyle/>
          <a:p>
            <a:r>
              <a:rPr lang="es-ES" sz="2800" dirty="0">
                <a:solidFill>
                  <a:srgbClr val="FF0000"/>
                </a:solidFill>
                <a:highlight>
                  <a:srgbClr val="FFFF00"/>
                </a:highlight>
              </a:rPr>
              <a:t>                                       comentario</a:t>
            </a:r>
            <a:endParaRPr lang="es-PE" sz="2800" dirty="0">
              <a:solidFill>
                <a:srgbClr val="FF0000"/>
              </a:solidFill>
              <a:highlight>
                <a:srgbClr val="FFFF00"/>
              </a:highlight>
            </a:endParaRPr>
          </a:p>
        </p:txBody>
      </p:sp>
      <p:sp>
        <p:nvSpPr>
          <p:cNvPr id="3" name="Marcador de contenido 2">
            <a:extLst>
              <a:ext uri="{FF2B5EF4-FFF2-40B4-BE49-F238E27FC236}">
                <a16:creationId xmlns:a16="http://schemas.microsoft.com/office/drawing/2014/main" id="{AE1D5F61-FD33-F446-2733-82B00C1AB3A3}"/>
              </a:ext>
            </a:extLst>
          </p:cNvPr>
          <p:cNvSpPr>
            <a:spLocks noGrp="1"/>
          </p:cNvSpPr>
          <p:nvPr>
            <p:ph idx="1"/>
          </p:nvPr>
        </p:nvSpPr>
        <p:spPr>
          <a:xfrm>
            <a:off x="628650" y="1487607"/>
            <a:ext cx="7886700" cy="5298956"/>
          </a:xfrm>
        </p:spPr>
        <p:txBody>
          <a:bodyPr/>
          <a:lstStyle/>
          <a:p>
            <a:r>
              <a:rPr lang="es-ES" dirty="0"/>
              <a:t>           </a:t>
            </a:r>
            <a:endParaRPr lang="es-PE" dirty="0"/>
          </a:p>
        </p:txBody>
      </p:sp>
    </p:spTree>
    <p:extLst>
      <p:ext uri="{BB962C8B-B14F-4D97-AF65-F5344CB8AC3E}">
        <p14:creationId xmlns:p14="http://schemas.microsoft.com/office/powerpoint/2010/main" val="1898091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EF271943-E8F8-4EE9-863F-3F769C377A2D}"/>
              </a:ext>
            </a:extLst>
          </p:cNvPr>
          <p:cNvSpPr>
            <a:spLocks noGrp="1"/>
          </p:cNvSpPr>
          <p:nvPr>
            <p:ph type="ftr" sz="quarter" idx="11"/>
          </p:nvPr>
        </p:nvSpPr>
        <p:spPr/>
        <p:txBody>
          <a:bodyPr/>
          <a:lstStyle/>
          <a:p>
            <a:pPr>
              <a:defRPr/>
            </a:pPr>
            <a:r>
              <a:rPr lang="es-ES_tradnl"/>
              <a:t>F. Salinas</a:t>
            </a:r>
            <a:endParaRPr lang="es-ES_tradnl" dirty="0"/>
          </a:p>
        </p:txBody>
      </p:sp>
      <p:sp>
        <p:nvSpPr>
          <p:cNvPr id="4" name="CuadroTexto 3">
            <a:extLst>
              <a:ext uri="{FF2B5EF4-FFF2-40B4-BE49-F238E27FC236}">
                <a16:creationId xmlns:a16="http://schemas.microsoft.com/office/drawing/2014/main" id="{11F6864D-DB89-4D48-B604-ED3767494B29}"/>
              </a:ext>
            </a:extLst>
          </p:cNvPr>
          <p:cNvSpPr txBox="1"/>
          <p:nvPr/>
        </p:nvSpPr>
        <p:spPr>
          <a:xfrm>
            <a:off x="198783" y="472908"/>
            <a:ext cx="8746434" cy="6463308"/>
          </a:xfrm>
          <a:prstGeom prst="rect">
            <a:avLst/>
          </a:prstGeom>
          <a:noFill/>
        </p:spPr>
        <p:txBody>
          <a:bodyPr wrap="square" rtlCol="0">
            <a:spAutoFit/>
          </a:bodyPr>
          <a:lstStyle/>
          <a:p>
            <a:pPr algn="just"/>
            <a:r>
              <a:rPr lang="es-ES" dirty="0"/>
              <a:t>La Luna, con su ciclo de aproximadamente 29,5 días, influye de manera constante y silenciosa en todos los seres vivos de la Tierra. Sus fases no solo marcan el ritmo de las mareas, sino también procesos biológicos, emocionales y de crecimiento.</a:t>
            </a:r>
          </a:p>
          <a:p>
            <a:pPr algn="just">
              <a:buFont typeface="Arial" panose="020B0604020202020204" pitchFamily="34" charset="0"/>
              <a:buChar char="•"/>
            </a:pPr>
            <a:r>
              <a:rPr lang="es-ES" b="1" dirty="0"/>
              <a:t>Luna nueva:</a:t>
            </a:r>
            <a:r>
              <a:rPr lang="es-ES" dirty="0"/>
              <a:t> etapa de oscuridad y renovación. En los humanos, se asocia a momentos de introspección y establecimiento de nuevas metas. En las plantas, es favorable para la germinación y siembra de semillas, ya que la energía se concentra en las raíces. Muchos animales reducen su actividad, buscando descanso o refugio.</a:t>
            </a:r>
          </a:p>
          <a:p>
            <a:pPr algn="just">
              <a:buFont typeface="Arial" panose="020B0604020202020204" pitchFamily="34" charset="0"/>
              <a:buChar char="•"/>
            </a:pPr>
            <a:r>
              <a:rPr lang="es-ES" b="1" dirty="0"/>
              <a:t>Cuarto creciente:</a:t>
            </a:r>
            <a:r>
              <a:rPr lang="es-ES" dirty="0"/>
              <a:t> momento de expansión y desarrollo. En personas, favorece la vitalidad y la toma de decisiones. Las plantas dirigen su energía hacia el crecimiento de tallos y hojas, aprovechando la savia ascendente. En la fauna, se observa mayor actividad de búsqueda de alimento y desplazamiento.</a:t>
            </a:r>
          </a:p>
          <a:p>
            <a:pPr algn="just">
              <a:buFont typeface="Arial" panose="020B0604020202020204" pitchFamily="34" charset="0"/>
              <a:buChar char="•"/>
            </a:pPr>
            <a:r>
              <a:rPr lang="es-ES" b="1" dirty="0"/>
              <a:t>Luna llena:</a:t>
            </a:r>
            <a:r>
              <a:rPr lang="es-ES" dirty="0"/>
              <a:t> punto máximo de energía y luminosidad. En los humanos, intensifica emociones y creatividad, y puede alterar el sueño. En las plantas, aumenta la absorción de agua y nutrientes. En los animales, especialmente en especies nocturnas, influye en ciclos reproductivos, migraciones y caza.</a:t>
            </a:r>
          </a:p>
          <a:p>
            <a:pPr algn="just">
              <a:buFont typeface="Arial" panose="020B0604020202020204" pitchFamily="34" charset="0"/>
              <a:buChar char="•"/>
            </a:pPr>
            <a:r>
              <a:rPr lang="es-ES" b="1" dirty="0"/>
              <a:t>Cuarto menguante:</a:t>
            </a:r>
            <a:r>
              <a:rPr lang="es-ES" dirty="0"/>
              <a:t> fase de depuración y cierre. Las personas tienden a soltar hábitos o concluir proyectos. En plantas, es ideal para podas y control de plagas, pues la savia desciende. Los animales disminuyen la actividad reproductiva y concentran energía en la recuperación.</a:t>
            </a:r>
          </a:p>
          <a:p>
            <a:pPr algn="just"/>
            <a:r>
              <a:rPr lang="es-ES" dirty="0"/>
              <a:t>En conjunto, las fases lunares funcionan como un </a:t>
            </a:r>
            <a:r>
              <a:rPr lang="es-ES" b="1" dirty="0"/>
              <a:t>reloj natural</a:t>
            </a:r>
            <a:r>
              <a:rPr lang="es-ES" dirty="0"/>
              <a:t> que coordina comportamientos, crecimientos y ciclos vitales, recordando que la vida en la Tierra sigue estando profundamente conectada con los ritmos celestes.</a:t>
            </a:r>
          </a:p>
          <a:p>
            <a:endParaRPr lang="es-PE" dirty="0"/>
          </a:p>
        </p:txBody>
      </p:sp>
    </p:spTree>
    <p:extLst>
      <p:ext uri="{BB962C8B-B14F-4D97-AF65-F5344CB8AC3E}">
        <p14:creationId xmlns:p14="http://schemas.microsoft.com/office/powerpoint/2010/main" val="4290229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a:extLst>
              <a:ext uri="{FF2B5EF4-FFF2-40B4-BE49-F238E27FC236}">
                <a16:creationId xmlns:a16="http://schemas.microsoft.com/office/drawing/2014/main" id="{C2AB6B3E-1E85-4175-BEB0-0C40262EC459}"/>
              </a:ext>
            </a:extLst>
          </p:cNvPr>
          <p:cNvSpPr>
            <a:spLocks noGrp="1"/>
          </p:cNvSpPr>
          <p:nvPr>
            <p:ph type="title"/>
          </p:nvPr>
        </p:nvSpPr>
        <p:spPr>
          <a:xfrm>
            <a:off x="914400" y="150813"/>
            <a:ext cx="7772400" cy="127000"/>
          </a:xfrm>
        </p:spPr>
        <p:txBody>
          <a:bodyPr/>
          <a:lstStyle/>
          <a:p>
            <a:endParaRPr lang="es-PE" altLang="es-ES"/>
          </a:p>
        </p:txBody>
      </p:sp>
      <p:sp>
        <p:nvSpPr>
          <p:cNvPr id="4" name="3 Marcador de pie de página">
            <a:extLst>
              <a:ext uri="{FF2B5EF4-FFF2-40B4-BE49-F238E27FC236}">
                <a16:creationId xmlns:a16="http://schemas.microsoft.com/office/drawing/2014/main" id="{D0D3AEFF-F996-4DDB-926E-0B5FACE628CE}"/>
              </a:ext>
            </a:extLst>
          </p:cNvPr>
          <p:cNvSpPr>
            <a:spLocks noGrp="1"/>
          </p:cNvSpPr>
          <p:nvPr>
            <p:ph type="ftr" sz="quarter" idx="11"/>
          </p:nvPr>
        </p:nvSpPr>
        <p:spPr/>
        <p:txBody>
          <a:bodyPr/>
          <a:lstStyle/>
          <a:p>
            <a:pPr>
              <a:defRPr/>
            </a:pPr>
            <a:r>
              <a:rPr lang="es-ES_tradnl"/>
              <a:t>F. Salinas</a:t>
            </a:r>
          </a:p>
        </p:txBody>
      </p:sp>
      <p:pic>
        <p:nvPicPr>
          <p:cNvPr id="5" name="Picture 4" descr="Sin título-Escaneado-03">
            <a:extLst>
              <a:ext uri="{FF2B5EF4-FFF2-40B4-BE49-F238E27FC236}">
                <a16:creationId xmlns:a16="http://schemas.microsoft.com/office/drawing/2014/main" id="{E439942C-02F5-4350-AA83-0F1AD7ACFE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0218" y="0"/>
            <a:ext cx="8640763" cy="666908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1C4D0-DC83-4798-B212-4A57AB8E28C8}"/>
              </a:ext>
            </a:extLst>
          </p:cNvPr>
          <p:cNvSpPr>
            <a:spLocks noGrp="1"/>
          </p:cNvSpPr>
          <p:nvPr>
            <p:ph type="title"/>
          </p:nvPr>
        </p:nvSpPr>
        <p:spPr>
          <a:xfrm>
            <a:off x="457200" y="277814"/>
            <a:ext cx="8229600" cy="669638"/>
          </a:xfrm>
        </p:spPr>
        <p:txBody>
          <a:bodyPr/>
          <a:lstStyle/>
          <a:p>
            <a:r>
              <a:rPr kumimoji="0" lang="es-ES" altLang="es-ES" sz="2800" b="1" i="0" u="none" strike="noStrike" kern="0" cap="none" spc="0" normalizeH="0" baseline="0" noProof="0" dirty="0">
                <a:ln>
                  <a:noFill/>
                </a:ln>
                <a:solidFill>
                  <a:srgbClr val="FF0000"/>
                </a:solidFill>
                <a:effectLst/>
                <a:uLnTx/>
                <a:uFillTx/>
                <a:latin typeface="Times New Roman"/>
                <a:ea typeface="+mj-ea"/>
                <a:cs typeface="+mj-cs"/>
              </a:rPr>
              <a:t>La ley del Gen de Mendel (1866)</a:t>
            </a:r>
            <a:endParaRPr lang="es-ES" dirty="0"/>
          </a:p>
        </p:txBody>
      </p:sp>
      <p:sp>
        <p:nvSpPr>
          <p:cNvPr id="3" name="Marcador de contenido 2">
            <a:extLst>
              <a:ext uri="{FF2B5EF4-FFF2-40B4-BE49-F238E27FC236}">
                <a16:creationId xmlns:a16="http://schemas.microsoft.com/office/drawing/2014/main" id="{4B8CC2C5-00E7-4083-A4D6-2E60F139C834}"/>
              </a:ext>
            </a:extLst>
          </p:cNvPr>
          <p:cNvSpPr>
            <a:spLocks noGrp="1"/>
          </p:cNvSpPr>
          <p:nvPr>
            <p:ph idx="1"/>
          </p:nvPr>
        </p:nvSpPr>
        <p:spPr/>
        <p:txBody>
          <a:bodyPr/>
          <a:lstStyle/>
          <a:p>
            <a:pPr marL="980440" marR="69850" indent="0" algn="just">
              <a:lnSpc>
                <a:spcPct val="120000"/>
              </a:lnSpc>
              <a:spcBef>
                <a:spcPts val="295"/>
              </a:spcBef>
              <a:spcAft>
                <a:spcPts val="0"/>
              </a:spcAft>
              <a:buNone/>
            </a:pPr>
            <a:r>
              <a:rPr lang="es-ES" altLang="es-ES" sz="2000" dirty="0"/>
              <a:t>La formula </a:t>
            </a:r>
            <a:r>
              <a:rPr lang="es-ES" altLang="es-ES" sz="2000" dirty="0" err="1"/>
              <a:t>cariotípica</a:t>
            </a:r>
            <a:r>
              <a:rPr lang="es-ES" altLang="es-ES" sz="2000" dirty="0"/>
              <a:t> del hombre es: 2n=46 cromosomas y</a:t>
            </a:r>
            <a:r>
              <a:rPr lang="es-ES" sz="2000" dirty="0">
                <a:effectLst/>
                <a:latin typeface="Times New Roman" panose="02020603050405020304" pitchFamily="18" charset="0"/>
                <a:ea typeface="Cambria Math" panose="02040503050406030204" pitchFamily="18" charset="0"/>
                <a:cs typeface="Cambria Math" panose="02040503050406030204" pitchFamily="18" charset="0"/>
              </a:rPr>
              <a:t> de 20.440 genes codificantes, de los cuales cerca de 6.000 están vinculados a</a:t>
            </a:r>
            <a:r>
              <a:rPr lang="es-ES" sz="2000" spc="5" dirty="0">
                <a:effectLst/>
                <a:latin typeface="Times New Roman" panose="02020603050405020304" pitchFamily="18" charset="0"/>
                <a:ea typeface="Cambria Math" panose="02040503050406030204" pitchFamily="18" charset="0"/>
                <a:cs typeface="Cambria Math" panose="02040503050406030204" pitchFamily="18" charset="0"/>
              </a:rPr>
              <a:t> </a:t>
            </a:r>
            <a:r>
              <a:rPr lang="es-ES" sz="2000" dirty="0">
                <a:effectLst/>
                <a:latin typeface="Times New Roman" panose="02020603050405020304" pitchFamily="18" charset="0"/>
                <a:ea typeface="Cambria Math" panose="02040503050406030204" pitchFamily="18" charset="0"/>
                <a:cs typeface="Cambria Math" panose="02040503050406030204" pitchFamily="18" charset="0"/>
              </a:rPr>
              <a:t>patologías</a:t>
            </a:r>
            <a:r>
              <a:rPr lang="es-ES" sz="2000" spc="-10" dirty="0">
                <a:effectLst/>
                <a:latin typeface="Times New Roman" panose="02020603050405020304" pitchFamily="18" charset="0"/>
                <a:ea typeface="Cambria Math" panose="02040503050406030204" pitchFamily="18" charset="0"/>
                <a:cs typeface="Cambria Math" panose="02040503050406030204" pitchFamily="18" charset="0"/>
              </a:rPr>
              <a:t> </a:t>
            </a:r>
            <a:r>
              <a:rPr lang="es-ES" sz="2000" dirty="0">
                <a:effectLst/>
                <a:latin typeface="Times New Roman" panose="02020603050405020304" pitchFamily="18" charset="0"/>
                <a:ea typeface="Cambria Math" panose="02040503050406030204" pitchFamily="18" charset="0"/>
                <a:cs typeface="Cambria Math" panose="02040503050406030204" pitchFamily="18" charset="0"/>
              </a:rPr>
              <a:t>o enfermedades”.</a:t>
            </a:r>
            <a:endParaRPr lang="en-US" sz="2000" dirty="0">
              <a:effectLst/>
              <a:latin typeface="Cambria Math" panose="02040503050406030204" pitchFamily="18" charset="0"/>
              <a:ea typeface="Cambria Math" panose="02040503050406030204" pitchFamily="18" charset="0"/>
              <a:cs typeface="Cambria Math" panose="02040503050406030204" pitchFamily="18" charset="0"/>
            </a:endParaRPr>
          </a:p>
          <a:p>
            <a:r>
              <a:rPr lang="es-ES" altLang="es-ES" sz="2000" dirty="0"/>
              <a:t> </a:t>
            </a:r>
            <a:r>
              <a:rPr lang="es-ES" altLang="es-ES" sz="2000" i="1" dirty="0"/>
              <a:t>Homo sapiens,</a:t>
            </a:r>
            <a:r>
              <a:rPr lang="es-ES" altLang="es-ES" sz="2000" dirty="0"/>
              <a:t> formula con total precisión una nueva teoría de la herencia, expresada en lo que luego se llamaría "Leyes de Mendel", que se enfrentaba a la poco rigurosa teoría de la herencia por mezcla de sangre. </a:t>
            </a:r>
          </a:p>
          <a:p>
            <a:r>
              <a:rPr lang="es-ES" altLang="es-ES" sz="2000" dirty="0"/>
              <a:t>Esta teoría aportó a los estudios biológicos las nociones básicas de la genética moderna.</a:t>
            </a:r>
          </a:p>
          <a:p>
            <a:r>
              <a:rPr lang="es-ES" altLang="es-ES" sz="2000" dirty="0"/>
              <a:t> El hombre andino, ya aplicaba estos conocimientos de hibridación biológica en el manejo de sus camélidos, obtenían el  </a:t>
            </a:r>
            <a:r>
              <a:rPr lang="es-ES" altLang="es-ES" sz="2000" i="1" dirty="0" err="1"/>
              <a:t>Pacovikuña</a:t>
            </a:r>
            <a:r>
              <a:rPr lang="es-ES" altLang="es-ES" sz="2000" dirty="0"/>
              <a:t>, la </a:t>
            </a:r>
            <a:r>
              <a:rPr lang="es-ES" altLang="es-ES" sz="2000" i="1" dirty="0" err="1"/>
              <a:t>Llamasur</a:t>
            </a:r>
            <a:r>
              <a:rPr lang="es-ES" altLang="es-ES" sz="2000" dirty="0" err="1"/>
              <a:t>i</a:t>
            </a:r>
            <a:r>
              <a:rPr lang="es-ES" altLang="es-ES" sz="2000" dirty="0"/>
              <a:t> así por ejemplo el </a:t>
            </a:r>
            <a:r>
              <a:rPr lang="es-ES" altLang="es-ES" sz="2000" i="1" dirty="0" err="1"/>
              <a:t>Wikupaqo</a:t>
            </a:r>
            <a:r>
              <a:rPr lang="es-ES" altLang="es-ES" sz="2000" i="1" dirty="0"/>
              <a:t>,</a:t>
            </a:r>
            <a:r>
              <a:rPr lang="es-ES" altLang="es-ES" sz="2000" b="1" dirty="0"/>
              <a:t> </a:t>
            </a:r>
            <a:r>
              <a:rPr lang="es-PE" altLang="es-ES" sz="2000" dirty="0"/>
              <a:t>se obtiene </a:t>
            </a:r>
            <a:r>
              <a:rPr lang="es-ES" altLang="es-ES" sz="2000" dirty="0"/>
              <a:t>cruzando una vicuña macho con una alpaca hembra.  “es un animal noble”, es decir, no rechaza el contacto con humanos, lo que no puede decirse de las especies progenitoras.</a:t>
            </a:r>
            <a:endParaRPr lang="es-PE" altLang="es-ES" sz="2000" dirty="0"/>
          </a:p>
          <a:p>
            <a:endParaRPr lang="es-ES" dirty="0"/>
          </a:p>
        </p:txBody>
      </p:sp>
      <p:sp>
        <p:nvSpPr>
          <p:cNvPr id="4" name="Marcador de pie de página 3">
            <a:extLst>
              <a:ext uri="{FF2B5EF4-FFF2-40B4-BE49-F238E27FC236}">
                <a16:creationId xmlns:a16="http://schemas.microsoft.com/office/drawing/2014/main" id="{A918F0EB-50E1-4FE0-A08A-7BDDBBDA32B8}"/>
              </a:ext>
            </a:extLst>
          </p:cNvPr>
          <p:cNvSpPr>
            <a:spLocks noGrp="1"/>
          </p:cNvSpPr>
          <p:nvPr>
            <p:ph type="ftr" sz="quarter" idx="11"/>
          </p:nvPr>
        </p:nvSpPr>
        <p:spPr/>
        <p:txBody>
          <a:bodyPr/>
          <a:lstStyle/>
          <a:p>
            <a:pPr>
              <a:defRPr/>
            </a:pPr>
            <a:r>
              <a:rPr lang="es-ES_tradnl"/>
              <a:t>F. Salinas</a:t>
            </a:r>
          </a:p>
        </p:txBody>
      </p:sp>
    </p:spTree>
    <p:extLst>
      <p:ext uri="{BB962C8B-B14F-4D97-AF65-F5344CB8AC3E}">
        <p14:creationId xmlns:p14="http://schemas.microsoft.com/office/powerpoint/2010/main" val="3532689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Marcador de pie de página">
            <a:extLst>
              <a:ext uri="{FF2B5EF4-FFF2-40B4-BE49-F238E27FC236}">
                <a16:creationId xmlns:a16="http://schemas.microsoft.com/office/drawing/2014/main" id="{D96B1F35-FD06-415E-B9F8-C42DE7BC77E3}"/>
              </a:ext>
            </a:extLst>
          </p:cNvPr>
          <p:cNvSpPr>
            <a:spLocks noGrp="1"/>
          </p:cNvSpPr>
          <p:nvPr>
            <p:ph type="ftr" sz="quarter" idx="11"/>
          </p:nvPr>
        </p:nvSpPr>
        <p:spPr/>
        <p:txBody>
          <a:bodyPr/>
          <a:lstStyle/>
          <a:p>
            <a:pPr>
              <a:defRPr/>
            </a:pPr>
            <a:r>
              <a:rPr lang="es-ES_tradnl"/>
              <a:t>F. Salinas</a:t>
            </a:r>
          </a:p>
        </p:txBody>
      </p:sp>
      <p:sp>
        <p:nvSpPr>
          <p:cNvPr id="125954" name="Rectangle 2">
            <a:extLst>
              <a:ext uri="{FF2B5EF4-FFF2-40B4-BE49-F238E27FC236}">
                <a16:creationId xmlns:a16="http://schemas.microsoft.com/office/drawing/2014/main" id="{3BE19D99-E285-49C3-AE40-56721E214783}"/>
              </a:ext>
            </a:extLst>
          </p:cNvPr>
          <p:cNvSpPr>
            <a:spLocks noGrp="1" noChangeArrowheads="1"/>
          </p:cNvSpPr>
          <p:nvPr>
            <p:ph type="title"/>
          </p:nvPr>
        </p:nvSpPr>
        <p:spPr/>
        <p:txBody>
          <a:bodyPr/>
          <a:lstStyle/>
          <a:p>
            <a:pPr algn="ctr" eaLnBrk="1" hangingPunct="1">
              <a:defRPr/>
            </a:pPr>
            <a:r>
              <a:rPr lang="es-ES_tradnl" sz="3200" b="1" dirty="0">
                <a:effectLst>
                  <a:outerShdw blurRad="38100" dist="38100" dir="2700000" algn="tl">
                    <a:srgbClr val="000000"/>
                  </a:outerShdw>
                </a:effectLst>
              </a:rPr>
              <a:t>Genoma Humano</a:t>
            </a:r>
          </a:p>
        </p:txBody>
      </p:sp>
      <p:sp>
        <p:nvSpPr>
          <p:cNvPr id="125955" name="Rectangle 3">
            <a:extLst>
              <a:ext uri="{FF2B5EF4-FFF2-40B4-BE49-F238E27FC236}">
                <a16:creationId xmlns:a16="http://schemas.microsoft.com/office/drawing/2014/main" id="{E89D4704-9D6F-49B0-8B70-36EB59E49000}"/>
              </a:ext>
            </a:extLst>
          </p:cNvPr>
          <p:cNvSpPr>
            <a:spLocks noChangeArrowheads="1"/>
          </p:cNvSpPr>
          <p:nvPr/>
        </p:nvSpPr>
        <p:spPr bwMode="auto">
          <a:xfrm>
            <a:off x="333375" y="1417638"/>
            <a:ext cx="1646238" cy="500062"/>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s-ES_tradnl" altLang="es-ES" sz="1600" b="1">
                <a:latin typeface="Arial" panose="020B0604020202020204" pitchFamily="34" charset="0"/>
              </a:rPr>
              <a:t>INFORMACIÓN</a:t>
            </a:r>
          </a:p>
          <a:p>
            <a:pPr algn="ctr" eaLnBrk="1" hangingPunct="1"/>
            <a:r>
              <a:rPr lang="es-ES_tradnl" altLang="es-ES" sz="1600" b="1">
                <a:latin typeface="Arial" panose="020B0604020202020204" pitchFamily="34" charset="0"/>
              </a:rPr>
              <a:t>GENÉTICA</a:t>
            </a:r>
          </a:p>
        </p:txBody>
      </p:sp>
      <p:sp>
        <p:nvSpPr>
          <p:cNvPr id="125956" name="Rectangle 4">
            <a:extLst>
              <a:ext uri="{FF2B5EF4-FFF2-40B4-BE49-F238E27FC236}">
                <a16:creationId xmlns:a16="http://schemas.microsoft.com/office/drawing/2014/main" id="{739EC301-C897-4000-A9B8-860312F59CE2}"/>
              </a:ext>
            </a:extLst>
          </p:cNvPr>
          <p:cNvSpPr>
            <a:spLocks noChangeArrowheads="1"/>
          </p:cNvSpPr>
          <p:nvPr/>
        </p:nvSpPr>
        <p:spPr bwMode="auto">
          <a:xfrm>
            <a:off x="587375" y="2365375"/>
            <a:ext cx="1149350" cy="500063"/>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s-ES_tradnl" altLang="es-ES" sz="1600" b="1">
                <a:latin typeface="Arial" panose="020B0604020202020204" pitchFamily="34" charset="0"/>
              </a:rPr>
              <a:t>ADN</a:t>
            </a:r>
          </a:p>
        </p:txBody>
      </p:sp>
      <p:sp>
        <p:nvSpPr>
          <p:cNvPr id="125957" name="Rectangle 5">
            <a:extLst>
              <a:ext uri="{FF2B5EF4-FFF2-40B4-BE49-F238E27FC236}">
                <a16:creationId xmlns:a16="http://schemas.microsoft.com/office/drawing/2014/main" id="{C4F10EF1-D5E9-404C-8347-F91B296A3467}"/>
              </a:ext>
            </a:extLst>
          </p:cNvPr>
          <p:cNvSpPr>
            <a:spLocks noChangeArrowheads="1"/>
          </p:cNvSpPr>
          <p:nvPr/>
        </p:nvSpPr>
        <p:spPr bwMode="auto">
          <a:xfrm>
            <a:off x="587375" y="3609975"/>
            <a:ext cx="1149350" cy="500063"/>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s-ES_tradnl" altLang="es-ES" sz="1600" b="1">
                <a:latin typeface="Arial" panose="020B0604020202020204" pitchFamily="34" charset="0"/>
              </a:rPr>
              <a:t>GENOMA</a:t>
            </a:r>
          </a:p>
        </p:txBody>
      </p:sp>
      <p:sp>
        <p:nvSpPr>
          <p:cNvPr id="125958" name="Rectangle 6">
            <a:extLst>
              <a:ext uri="{FF2B5EF4-FFF2-40B4-BE49-F238E27FC236}">
                <a16:creationId xmlns:a16="http://schemas.microsoft.com/office/drawing/2014/main" id="{70470C27-3BB4-49B8-B427-018AAD80D0E6}"/>
              </a:ext>
            </a:extLst>
          </p:cNvPr>
          <p:cNvSpPr>
            <a:spLocks noChangeArrowheads="1"/>
          </p:cNvSpPr>
          <p:nvPr/>
        </p:nvSpPr>
        <p:spPr bwMode="auto">
          <a:xfrm>
            <a:off x="323850" y="4941888"/>
            <a:ext cx="1676400" cy="500062"/>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s-ES_tradnl" altLang="es-ES" sz="1600" b="1">
                <a:latin typeface="Arial" panose="020B0604020202020204" pitchFamily="34" charset="0"/>
              </a:rPr>
              <a:t>CROMOSOMA</a:t>
            </a:r>
          </a:p>
        </p:txBody>
      </p:sp>
      <p:sp>
        <p:nvSpPr>
          <p:cNvPr id="125959" name="Text Box 7">
            <a:extLst>
              <a:ext uri="{FF2B5EF4-FFF2-40B4-BE49-F238E27FC236}">
                <a16:creationId xmlns:a16="http://schemas.microsoft.com/office/drawing/2014/main" id="{DB81520D-EEE1-4EFA-B3BA-048ED2D393DA}"/>
              </a:ext>
            </a:extLst>
          </p:cNvPr>
          <p:cNvSpPr txBox="1">
            <a:spLocks noChangeArrowheads="1"/>
          </p:cNvSpPr>
          <p:nvPr/>
        </p:nvSpPr>
        <p:spPr bwMode="auto">
          <a:xfrm>
            <a:off x="2000250" y="1219200"/>
            <a:ext cx="66865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r>
              <a:rPr lang="es-ES_tradnl" altLang="es-ES" sz="1400">
                <a:latin typeface="Arial Narrow" panose="020B0606020202030204" pitchFamily="34" charset="0"/>
              </a:rPr>
              <a:t>El ADN tiene toda la información necesaria para mantener la vida desde una bacteria hasta el hombre.</a:t>
            </a:r>
          </a:p>
          <a:p>
            <a:pPr algn="just" eaLnBrk="1" hangingPunct="1"/>
            <a:r>
              <a:rPr lang="es-ES_tradnl" altLang="es-ES" sz="1400">
                <a:latin typeface="Arial Narrow" panose="020B0606020202030204" pitchFamily="34" charset="0"/>
              </a:rPr>
              <a:t>El ADN consta de dos hebras enrolladas helicoidalmente, una junto a la otra como escaleras que giran sobre un eje.</a:t>
            </a:r>
          </a:p>
          <a:p>
            <a:pPr algn="just" eaLnBrk="1" hangingPunct="1"/>
            <a:r>
              <a:rPr lang="es-ES_tradnl" altLang="es-ES" sz="1400">
                <a:latin typeface="Arial Narrow" panose="020B0606020202030204" pitchFamily="34" charset="0"/>
              </a:rPr>
              <a:t>Cada hebra está formada por nucleotidos que están formados a su vez por un ácido fosfórico, una desoxirribosa, y una base nitrogenada esta puede ser púrica (A-G) o pirimídica (C-T), estas hebras se mantienen jusntas por los pares de bases que forman.</a:t>
            </a:r>
          </a:p>
          <a:p>
            <a:pPr algn="just" eaLnBrk="1" hangingPunct="1"/>
            <a:r>
              <a:rPr lang="es-ES_tradnl" altLang="es-ES" sz="1400">
                <a:latin typeface="Arial Narrow" panose="020B0606020202030204" pitchFamily="34" charset="0"/>
              </a:rPr>
              <a:t>La especie humana tiene 3 billones de pares de base.</a:t>
            </a:r>
          </a:p>
          <a:p>
            <a:pPr algn="just" eaLnBrk="1" hangingPunct="1"/>
            <a:r>
              <a:rPr lang="es-ES_tradnl" altLang="es-ES" sz="1400">
                <a:latin typeface="Arial Narrow" panose="020B0606020202030204" pitchFamily="34" charset="0"/>
              </a:rPr>
              <a:t>Cuando las células se dividen, el genoma total se duplica esto tiene lugar en el núcleo.</a:t>
            </a:r>
          </a:p>
        </p:txBody>
      </p:sp>
      <p:sp>
        <p:nvSpPr>
          <p:cNvPr id="125960" name="Text Box 8">
            <a:extLst>
              <a:ext uri="{FF2B5EF4-FFF2-40B4-BE49-F238E27FC236}">
                <a16:creationId xmlns:a16="http://schemas.microsoft.com/office/drawing/2014/main" id="{74B3E027-58F0-4339-B7CF-971C3CE7F700}"/>
              </a:ext>
            </a:extLst>
          </p:cNvPr>
          <p:cNvSpPr txBox="1">
            <a:spLocks noChangeArrowheads="1"/>
          </p:cNvSpPr>
          <p:nvPr/>
        </p:nvSpPr>
        <p:spPr bwMode="auto">
          <a:xfrm>
            <a:off x="2000250" y="3500438"/>
            <a:ext cx="66865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r>
              <a:rPr lang="es-ES_tradnl" altLang="es-ES" sz="1400">
                <a:latin typeface="Arial Narrow" panose="020B0606020202030204" pitchFamily="34" charset="0"/>
              </a:rPr>
              <a:t>El ADN contiene muchos genes que son la base física y funcional de la herencia.</a:t>
            </a:r>
          </a:p>
          <a:p>
            <a:pPr algn="just" eaLnBrk="1" hangingPunct="1"/>
            <a:r>
              <a:rPr lang="es-ES_tradnl" altLang="es-ES" sz="1400">
                <a:latin typeface="Arial Narrow" panose="020B0606020202030204" pitchFamily="34" charset="0"/>
              </a:rPr>
              <a:t>Es una secuencia específica de nucleotidos base, los cuales contienen información necesaria para la construcción de proteínas y enzimas.</a:t>
            </a:r>
          </a:p>
          <a:p>
            <a:pPr algn="just" eaLnBrk="1" hangingPunct="1"/>
            <a:r>
              <a:rPr lang="es-ES_tradnl" altLang="es-ES" sz="1400">
                <a:latin typeface="Arial Narrow" panose="020B0606020202030204" pitchFamily="34" charset="0"/>
              </a:rPr>
              <a:t>El genoma humano contiene entre 30.000 – 35.000 genes</a:t>
            </a:r>
          </a:p>
        </p:txBody>
      </p:sp>
      <p:sp>
        <p:nvSpPr>
          <p:cNvPr id="125961" name="Text Box 9">
            <a:extLst>
              <a:ext uri="{FF2B5EF4-FFF2-40B4-BE49-F238E27FC236}">
                <a16:creationId xmlns:a16="http://schemas.microsoft.com/office/drawing/2014/main" id="{6EE980F4-3F40-494A-ABA5-E4A8FB86E48E}"/>
              </a:ext>
            </a:extLst>
          </p:cNvPr>
          <p:cNvSpPr txBox="1">
            <a:spLocks noChangeArrowheads="1"/>
          </p:cNvSpPr>
          <p:nvPr/>
        </p:nvSpPr>
        <p:spPr bwMode="auto">
          <a:xfrm>
            <a:off x="2051050" y="4656138"/>
            <a:ext cx="66865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r>
              <a:rPr lang="es-ES_tradnl" altLang="es-ES" sz="1400">
                <a:latin typeface="Arial Narrow" panose="020B0606020202030204" pitchFamily="34" charset="0"/>
              </a:rPr>
              <a:t>Los tres billones de pares de bases del genoma están organizados en 23 unidades distintas y físicamente separadas llamadas cromosomas.</a:t>
            </a:r>
          </a:p>
          <a:p>
            <a:pPr algn="just" eaLnBrk="1" hangingPunct="1"/>
            <a:r>
              <a:rPr lang="es-ES_tradnl" altLang="es-ES" sz="1400">
                <a:latin typeface="Arial Narrow" panose="020B0606020202030204" pitchFamily="34" charset="0"/>
              </a:rPr>
              <a:t>El núcleo de la célula contiene dos tipos de cromosomas, uno por cada padre; 22 somáticos y uno sexual.</a:t>
            </a:r>
          </a:p>
          <a:p>
            <a:pPr algn="just" eaLnBrk="1" hangingPunct="1"/>
            <a:r>
              <a:rPr lang="es-ES_tradnl" altLang="es-ES" sz="1400">
                <a:latin typeface="Arial Narrow" panose="020B0606020202030204" pitchFamily="34" charset="0"/>
              </a:rPr>
              <a:t>las anomalías cromosómicas: pueden ser por la pérdida o copia extra, pérdida importante, fusiones o translocaciones detectables por microscópicos. Ej. Síndrome de Down – Trisomía 21.</a:t>
            </a:r>
          </a:p>
        </p:txBody>
      </p:sp>
      <p:cxnSp>
        <p:nvCxnSpPr>
          <p:cNvPr id="125962" name="AutoShape 10">
            <a:extLst>
              <a:ext uri="{FF2B5EF4-FFF2-40B4-BE49-F238E27FC236}">
                <a16:creationId xmlns:a16="http://schemas.microsoft.com/office/drawing/2014/main" id="{E9FAEC81-F3C0-43D2-8B0F-B067407A0A25}"/>
              </a:ext>
            </a:extLst>
          </p:cNvPr>
          <p:cNvCxnSpPr>
            <a:cxnSpLocks noChangeShapeType="1"/>
            <a:stCxn id="125956" idx="2"/>
            <a:endCxn id="125957" idx="0"/>
          </p:cNvCxnSpPr>
          <p:nvPr/>
        </p:nvCxnSpPr>
        <p:spPr bwMode="auto">
          <a:xfrm rot="5400000">
            <a:off x="789781" y="3237707"/>
            <a:ext cx="744537"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5963" name="AutoShape 11">
            <a:extLst>
              <a:ext uri="{FF2B5EF4-FFF2-40B4-BE49-F238E27FC236}">
                <a16:creationId xmlns:a16="http://schemas.microsoft.com/office/drawing/2014/main" id="{656A7E36-40FE-4DC6-A721-B7F812BEEB97}"/>
              </a:ext>
            </a:extLst>
          </p:cNvPr>
          <p:cNvCxnSpPr>
            <a:cxnSpLocks noChangeShapeType="1"/>
            <a:stCxn id="125957" idx="2"/>
            <a:endCxn id="125958" idx="0"/>
          </p:cNvCxnSpPr>
          <p:nvPr/>
        </p:nvCxnSpPr>
        <p:spPr bwMode="auto">
          <a:xfrm rot="5400000">
            <a:off x="746125" y="4525963"/>
            <a:ext cx="83185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5964" name="AutoShape 12">
            <a:extLst>
              <a:ext uri="{FF2B5EF4-FFF2-40B4-BE49-F238E27FC236}">
                <a16:creationId xmlns:a16="http://schemas.microsoft.com/office/drawing/2014/main" id="{478B456D-4290-4EC6-93BF-71E36D3291C0}"/>
              </a:ext>
            </a:extLst>
          </p:cNvPr>
          <p:cNvCxnSpPr>
            <a:cxnSpLocks noChangeShapeType="1"/>
            <a:stCxn id="125955" idx="2"/>
            <a:endCxn id="125956" idx="0"/>
          </p:cNvCxnSpPr>
          <p:nvPr/>
        </p:nvCxnSpPr>
        <p:spPr bwMode="auto">
          <a:xfrm rot="16200000" flipH="1">
            <a:off x="935831" y="2139157"/>
            <a:ext cx="447675" cy="4762"/>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5954"/>
                                        </p:tgtEl>
                                        <p:attrNameLst>
                                          <p:attrName>style.visibility</p:attrName>
                                        </p:attrNameLst>
                                      </p:cBhvr>
                                      <p:to>
                                        <p:strVal val="visible"/>
                                      </p:to>
                                    </p:set>
                                    <p:animEffect transition="in" filter="fade">
                                      <p:cBhvr>
                                        <p:cTn id="7" dur="500"/>
                                        <p:tgtEl>
                                          <p:spTgt spid="125954"/>
                                        </p:tgtEl>
                                      </p:cBhvr>
                                    </p:animEffect>
                                    <p:anim calcmode="lin" valueType="num">
                                      <p:cBhvr>
                                        <p:cTn id="8" dur="500" fill="hold"/>
                                        <p:tgtEl>
                                          <p:spTgt spid="125954"/>
                                        </p:tgtEl>
                                        <p:attrNameLst>
                                          <p:attrName>ppt_w</p:attrName>
                                        </p:attrNameLst>
                                      </p:cBhvr>
                                      <p:tavLst>
                                        <p:tav tm="0" fmla="#ppt_w*sin(2.5*pi*$)">
                                          <p:val>
                                            <p:fltVal val="0"/>
                                          </p:val>
                                        </p:tav>
                                        <p:tav tm="100000">
                                          <p:val>
                                            <p:fltVal val="1"/>
                                          </p:val>
                                        </p:tav>
                                      </p:tavLst>
                                    </p:anim>
                                    <p:anim calcmode="lin" valueType="num">
                                      <p:cBhvr>
                                        <p:cTn id="9" dur="500" fill="hold"/>
                                        <p:tgtEl>
                                          <p:spTgt spid="125954"/>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050"/>
                            </p:stCondLst>
                            <p:childTnLst>
                              <p:par>
                                <p:cTn id="11" presetID="22" presetClass="entr" presetSubtype="1" fill="hold" grpId="0" nodeType="afterEffect">
                                  <p:stCondLst>
                                    <p:cond delay="0"/>
                                  </p:stCondLst>
                                  <p:childTnLst>
                                    <p:set>
                                      <p:cBhvr>
                                        <p:cTn id="12" dur="1" fill="hold">
                                          <p:stCondLst>
                                            <p:cond delay="0"/>
                                          </p:stCondLst>
                                        </p:cTn>
                                        <p:tgtEl>
                                          <p:spTgt spid="125955"/>
                                        </p:tgtEl>
                                        <p:attrNameLst>
                                          <p:attrName>style.visibility</p:attrName>
                                        </p:attrNameLst>
                                      </p:cBhvr>
                                      <p:to>
                                        <p:strVal val="visible"/>
                                      </p:to>
                                    </p:set>
                                    <p:animEffect transition="in" filter="wipe(up)">
                                      <p:cBhvr>
                                        <p:cTn id="13" dur="5000"/>
                                        <p:tgtEl>
                                          <p:spTgt spid="125955"/>
                                        </p:tgtEl>
                                      </p:cBhvr>
                                    </p:animEffect>
                                  </p:childTnLst>
                                </p:cTn>
                              </p:par>
                            </p:childTnLst>
                          </p:cTn>
                        </p:par>
                        <p:par>
                          <p:cTn id="14" fill="hold" nodeType="afterGroup">
                            <p:stCondLst>
                              <p:cond delay="6050"/>
                            </p:stCondLst>
                            <p:childTnLst>
                              <p:par>
                                <p:cTn id="15" presetID="22" presetClass="entr" presetSubtype="1" fill="hold" nodeType="afterEffect">
                                  <p:stCondLst>
                                    <p:cond delay="0"/>
                                  </p:stCondLst>
                                  <p:childTnLst>
                                    <p:set>
                                      <p:cBhvr>
                                        <p:cTn id="16" dur="1" fill="hold">
                                          <p:stCondLst>
                                            <p:cond delay="0"/>
                                          </p:stCondLst>
                                        </p:cTn>
                                        <p:tgtEl>
                                          <p:spTgt spid="125964"/>
                                        </p:tgtEl>
                                        <p:attrNameLst>
                                          <p:attrName>style.visibility</p:attrName>
                                        </p:attrNameLst>
                                      </p:cBhvr>
                                      <p:to>
                                        <p:strVal val="visible"/>
                                      </p:to>
                                    </p:set>
                                    <p:animEffect transition="in" filter="wipe(up)">
                                      <p:cBhvr>
                                        <p:cTn id="17" dur="5000"/>
                                        <p:tgtEl>
                                          <p:spTgt spid="125964"/>
                                        </p:tgtEl>
                                      </p:cBhvr>
                                    </p:animEffect>
                                  </p:childTnLst>
                                </p:cTn>
                              </p:par>
                            </p:childTnLst>
                          </p:cTn>
                        </p:par>
                        <p:par>
                          <p:cTn id="18" fill="hold" nodeType="afterGroup">
                            <p:stCondLst>
                              <p:cond delay="11050"/>
                            </p:stCondLst>
                            <p:childTnLst>
                              <p:par>
                                <p:cTn id="19" presetID="22" presetClass="entr" presetSubtype="8" fill="hold" grpId="0" nodeType="afterEffect">
                                  <p:stCondLst>
                                    <p:cond delay="0"/>
                                  </p:stCondLst>
                                  <p:childTnLst>
                                    <p:set>
                                      <p:cBhvr>
                                        <p:cTn id="20" dur="1" fill="hold">
                                          <p:stCondLst>
                                            <p:cond delay="0"/>
                                          </p:stCondLst>
                                        </p:cTn>
                                        <p:tgtEl>
                                          <p:spTgt spid="125959"/>
                                        </p:tgtEl>
                                        <p:attrNameLst>
                                          <p:attrName>style.visibility</p:attrName>
                                        </p:attrNameLst>
                                      </p:cBhvr>
                                      <p:to>
                                        <p:strVal val="visible"/>
                                      </p:to>
                                    </p:set>
                                    <p:animEffect transition="in" filter="wipe(left)">
                                      <p:cBhvr>
                                        <p:cTn id="21" dur="3000"/>
                                        <p:tgtEl>
                                          <p:spTgt spid="125959"/>
                                        </p:tgtEl>
                                      </p:cBhvr>
                                    </p:animEffect>
                                  </p:childTnLst>
                                </p:cTn>
                              </p:par>
                            </p:childTnLst>
                          </p:cTn>
                        </p:par>
                        <p:par>
                          <p:cTn id="22" fill="hold" nodeType="afterGroup">
                            <p:stCondLst>
                              <p:cond delay="14050"/>
                            </p:stCondLst>
                            <p:childTnLst>
                              <p:par>
                                <p:cTn id="23" presetID="22" presetClass="entr" presetSubtype="1" fill="hold" grpId="0" nodeType="afterEffect">
                                  <p:stCondLst>
                                    <p:cond delay="0"/>
                                  </p:stCondLst>
                                  <p:childTnLst>
                                    <p:set>
                                      <p:cBhvr>
                                        <p:cTn id="24" dur="1" fill="hold">
                                          <p:stCondLst>
                                            <p:cond delay="0"/>
                                          </p:stCondLst>
                                        </p:cTn>
                                        <p:tgtEl>
                                          <p:spTgt spid="125956"/>
                                        </p:tgtEl>
                                        <p:attrNameLst>
                                          <p:attrName>style.visibility</p:attrName>
                                        </p:attrNameLst>
                                      </p:cBhvr>
                                      <p:to>
                                        <p:strVal val="visible"/>
                                      </p:to>
                                    </p:set>
                                    <p:animEffect transition="in" filter="wipe(up)">
                                      <p:cBhvr>
                                        <p:cTn id="25" dur="5000"/>
                                        <p:tgtEl>
                                          <p:spTgt spid="125956"/>
                                        </p:tgtEl>
                                      </p:cBhvr>
                                    </p:animEffect>
                                  </p:childTnLst>
                                </p:cTn>
                              </p:par>
                            </p:childTnLst>
                          </p:cTn>
                        </p:par>
                        <p:par>
                          <p:cTn id="26" fill="hold" nodeType="afterGroup">
                            <p:stCondLst>
                              <p:cond delay="19050"/>
                            </p:stCondLst>
                            <p:childTnLst>
                              <p:par>
                                <p:cTn id="27" presetID="22" presetClass="entr" presetSubtype="1" fill="hold" nodeType="afterEffect">
                                  <p:stCondLst>
                                    <p:cond delay="0"/>
                                  </p:stCondLst>
                                  <p:childTnLst>
                                    <p:set>
                                      <p:cBhvr>
                                        <p:cTn id="28" dur="1" fill="hold">
                                          <p:stCondLst>
                                            <p:cond delay="0"/>
                                          </p:stCondLst>
                                        </p:cTn>
                                        <p:tgtEl>
                                          <p:spTgt spid="125962"/>
                                        </p:tgtEl>
                                        <p:attrNameLst>
                                          <p:attrName>style.visibility</p:attrName>
                                        </p:attrNameLst>
                                      </p:cBhvr>
                                      <p:to>
                                        <p:strVal val="visible"/>
                                      </p:to>
                                    </p:set>
                                    <p:animEffect transition="in" filter="wipe(up)">
                                      <p:cBhvr>
                                        <p:cTn id="29" dur="5000"/>
                                        <p:tgtEl>
                                          <p:spTgt spid="125962"/>
                                        </p:tgtEl>
                                      </p:cBhvr>
                                    </p:animEffect>
                                  </p:childTnLst>
                                </p:cTn>
                              </p:par>
                            </p:childTnLst>
                          </p:cTn>
                        </p:par>
                        <p:par>
                          <p:cTn id="30" fill="hold" nodeType="afterGroup">
                            <p:stCondLst>
                              <p:cond delay="24050"/>
                            </p:stCondLst>
                            <p:childTnLst>
                              <p:par>
                                <p:cTn id="31" presetID="22" presetClass="entr" presetSubtype="1" fill="hold" grpId="0" nodeType="afterEffect">
                                  <p:stCondLst>
                                    <p:cond delay="0"/>
                                  </p:stCondLst>
                                  <p:childTnLst>
                                    <p:set>
                                      <p:cBhvr>
                                        <p:cTn id="32" dur="1" fill="hold">
                                          <p:stCondLst>
                                            <p:cond delay="0"/>
                                          </p:stCondLst>
                                        </p:cTn>
                                        <p:tgtEl>
                                          <p:spTgt spid="125957"/>
                                        </p:tgtEl>
                                        <p:attrNameLst>
                                          <p:attrName>style.visibility</p:attrName>
                                        </p:attrNameLst>
                                      </p:cBhvr>
                                      <p:to>
                                        <p:strVal val="visible"/>
                                      </p:to>
                                    </p:set>
                                    <p:animEffect transition="in" filter="wipe(up)">
                                      <p:cBhvr>
                                        <p:cTn id="33" dur="5000"/>
                                        <p:tgtEl>
                                          <p:spTgt spid="125957"/>
                                        </p:tgtEl>
                                      </p:cBhvr>
                                    </p:animEffect>
                                  </p:childTnLst>
                                </p:cTn>
                              </p:par>
                            </p:childTnLst>
                          </p:cTn>
                        </p:par>
                        <p:par>
                          <p:cTn id="34" fill="hold" nodeType="afterGroup">
                            <p:stCondLst>
                              <p:cond delay="29050"/>
                            </p:stCondLst>
                            <p:childTnLst>
                              <p:par>
                                <p:cTn id="35" presetID="22" presetClass="entr" presetSubtype="8" fill="hold" grpId="0" nodeType="afterEffect">
                                  <p:stCondLst>
                                    <p:cond delay="0"/>
                                  </p:stCondLst>
                                  <p:childTnLst>
                                    <p:set>
                                      <p:cBhvr>
                                        <p:cTn id="36" dur="1" fill="hold">
                                          <p:stCondLst>
                                            <p:cond delay="0"/>
                                          </p:stCondLst>
                                        </p:cTn>
                                        <p:tgtEl>
                                          <p:spTgt spid="125960"/>
                                        </p:tgtEl>
                                        <p:attrNameLst>
                                          <p:attrName>style.visibility</p:attrName>
                                        </p:attrNameLst>
                                      </p:cBhvr>
                                      <p:to>
                                        <p:strVal val="visible"/>
                                      </p:to>
                                    </p:set>
                                    <p:animEffect transition="in" filter="wipe(left)">
                                      <p:cBhvr>
                                        <p:cTn id="37" dur="3000"/>
                                        <p:tgtEl>
                                          <p:spTgt spid="125960"/>
                                        </p:tgtEl>
                                      </p:cBhvr>
                                    </p:animEffect>
                                  </p:childTnLst>
                                </p:cTn>
                              </p:par>
                            </p:childTnLst>
                          </p:cTn>
                        </p:par>
                        <p:par>
                          <p:cTn id="38" fill="hold" nodeType="afterGroup">
                            <p:stCondLst>
                              <p:cond delay="32050"/>
                            </p:stCondLst>
                            <p:childTnLst>
                              <p:par>
                                <p:cTn id="39" presetID="22" presetClass="entr" presetSubtype="1" fill="hold" nodeType="afterEffect">
                                  <p:stCondLst>
                                    <p:cond delay="0"/>
                                  </p:stCondLst>
                                  <p:childTnLst>
                                    <p:set>
                                      <p:cBhvr>
                                        <p:cTn id="40" dur="1" fill="hold">
                                          <p:stCondLst>
                                            <p:cond delay="0"/>
                                          </p:stCondLst>
                                        </p:cTn>
                                        <p:tgtEl>
                                          <p:spTgt spid="125963"/>
                                        </p:tgtEl>
                                        <p:attrNameLst>
                                          <p:attrName>style.visibility</p:attrName>
                                        </p:attrNameLst>
                                      </p:cBhvr>
                                      <p:to>
                                        <p:strVal val="visible"/>
                                      </p:to>
                                    </p:set>
                                    <p:animEffect transition="in" filter="wipe(up)">
                                      <p:cBhvr>
                                        <p:cTn id="41" dur="5000"/>
                                        <p:tgtEl>
                                          <p:spTgt spid="125963"/>
                                        </p:tgtEl>
                                      </p:cBhvr>
                                    </p:animEffect>
                                  </p:childTnLst>
                                </p:cTn>
                              </p:par>
                            </p:childTnLst>
                          </p:cTn>
                        </p:par>
                        <p:par>
                          <p:cTn id="42" fill="hold" nodeType="afterGroup">
                            <p:stCondLst>
                              <p:cond delay="37050"/>
                            </p:stCondLst>
                            <p:childTnLst>
                              <p:par>
                                <p:cTn id="43" presetID="22" presetClass="entr" presetSubtype="1" fill="hold" grpId="0" nodeType="afterEffect">
                                  <p:stCondLst>
                                    <p:cond delay="0"/>
                                  </p:stCondLst>
                                  <p:childTnLst>
                                    <p:set>
                                      <p:cBhvr>
                                        <p:cTn id="44" dur="1" fill="hold">
                                          <p:stCondLst>
                                            <p:cond delay="0"/>
                                          </p:stCondLst>
                                        </p:cTn>
                                        <p:tgtEl>
                                          <p:spTgt spid="125958"/>
                                        </p:tgtEl>
                                        <p:attrNameLst>
                                          <p:attrName>style.visibility</p:attrName>
                                        </p:attrNameLst>
                                      </p:cBhvr>
                                      <p:to>
                                        <p:strVal val="visible"/>
                                      </p:to>
                                    </p:set>
                                    <p:animEffect transition="in" filter="wipe(up)">
                                      <p:cBhvr>
                                        <p:cTn id="45" dur="5000"/>
                                        <p:tgtEl>
                                          <p:spTgt spid="125958"/>
                                        </p:tgtEl>
                                      </p:cBhvr>
                                    </p:animEffect>
                                  </p:childTnLst>
                                </p:cTn>
                              </p:par>
                            </p:childTnLst>
                          </p:cTn>
                        </p:par>
                        <p:par>
                          <p:cTn id="46" fill="hold" nodeType="afterGroup">
                            <p:stCondLst>
                              <p:cond delay="42050"/>
                            </p:stCondLst>
                            <p:childTnLst>
                              <p:par>
                                <p:cTn id="47" presetID="22" presetClass="entr" presetSubtype="8" fill="hold" grpId="0" nodeType="afterEffect">
                                  <p:stCondLst>
                                    <p:cond delay="0"/>
                                  </p:stCondLst>
                                  <p:childTnLst>
                                    <p:set>
                                      <p:cBhvr>
                                        <p:cTn id="48" dur="1" fill="hold">
                                          <p:stCondLst>
                                            <p:cond delay="0"/>
                                          </p:stCondLst>
                                        </p:cTn>
                                        <p:tgtEl>
                                          <p:spTgt spid="125961"/>
                                        </p:tgtEl>
                                        <p:attrNameLst>
                                          <p:attrName>style.visibility</p:attrName>
                                        </p:attrNameLst>
                                      </p:cBhvr>
                                      <p:to>
                                        <p:strVal val="visible"/>
                                      </p:to>
                                    </p:set>
                                    <p:animEffect transition="in" filter="wipe(left)">
                                      <p:cBhvr>
                                        <p:cTn id="49" dur="3000"/>
                                        <p:tgtEl>
                                          <p:spTgt spid="12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animBg="1"/>
      <p:bldP spid="125956" grpId="0" animBg="1"/>
      <p:bldP spid="125957" grpId="0" animBg="1"/>
      <p:bldP spid="125958" grpId="0" animBg="1"/>
      <p:bldP spid="125959" grpId="0"/>
      <p:bldP spid="125960" grpId="0"/>
      <p:bldP spid="1259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Marcador de pie de página">
            <a:extLst>
              <a:ext uri="{FF2B5EF4-FFF2-40B4-BE49-F238E27FC236}">
                <a16:creationId xmlns:a16="http://schemas.microsoft.com/office/drawing/2014/main" id="{4BDC9F6C-7EFB-4DE6-8D92-92EB62BDEB6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0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mn-ea"/>
                <a:cs typeface="+mn-cs"/>
              </a:rPr>
              <a:t>F. Salinas</a:t>
            </a:r>
          </a:p>
        </p:txBody>
      </p:sp>
      <p:sp>
        <p:nvSpPr>
          <p:cNvPr id="129026" name="AutoShape 2">
            <a:extLst>
              <a:ext uri="{FF2B5EF4-FFF2-40B4-BE49-F238E27FC236}">
                <a16:creationId xmlns:a16="http://schemas.microsoft.com/office/drawing/2014/main" id="{E7CDE0E1-C44B-45B5-BC0A-5128D604F790}"/>
              </a:ext>
            </a:extLst>
          </p:cNvPr>
          <p:cNvSpPr>
            <a:spLocks noChangeArrowheads="1"/>
          </p:cNvSpPr>
          <p:nvPr/>
        </p:nvSpPr>
        <p:spPr bwMode="auto">
          <a:xfrm flipV="1">
            <a:off x="3257550" y="3652838"/>
            <a:ext cx="990600" cy="342900"/>
          </a:xfrm>
          <a:prstGeom prst="curvedDownArrow">
            <a:avLst>
              <a:gd name="adj1" fmla="val 49686"/>
              <a:gd name="adj2" fmla="val 93020"/>
              <a:gd name="adj3" fmla="val 62375"/>
            </a:avLst>
          </a:prstGeom>
          <a:solidFill>
            <a:srgbClr val="CCFF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9027" name="Rectangle 3">
            <a:extLst>
              <a:ext uri="{FF2B5EF4-FFF2-40B4-BE49-F238E27FC236}">
                <a16:creationId xmlns:a16="http://schemas.microsoft.com/office/drawing/2014/main" id="{F268717C-7A15-4ED2-BAB9-AEFD5D3FEBDC}"/>
              </a:ext>
            </a:extLst>
          </p:cNvPr>
          <p:cNvSpPr>
            <a:spLocks noChangeArrowheads="1"/>
          </p:cNvSpPr>
          <p:nvPr/>
        </p:nvSpPr>
        <p:spPr bwMode="auto">
          <a:xfrm>
            <a:off x="971550" y="3562350"/>
            <a:ext cx="2743200" cy="1073150"/>
          </a:xfrm>
          <a:prstGeom prst="rect">
            <a:avLst/>
          </a:prstGeom>
          <a:solidFill>
            <a:srgbClr val="CCFF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ES" sz="900" b="1" i="0" u="none" strike="noStrike" kern="1200" cap="none" spc="0" normalizeH="0" baseline="0" noProof="0">
                <a:ln>
                  <a:noFill/>
                </a:ln>
                <a:solidFill>
                  <a:srgbClr val="0000FF"/>
                </a:solidFill>
                <a:effectLst/>
                <a:uLnTx/>
                <a:uFillTx/>
                <a:latin typeface="Arial Narrow" panose="020B0606020202030204" pitchFamily="34" charset="0"/>
                <a:ea typeface="+mn-ea"/>
                <a:cs typeface="Times New Roman" panose="02020603050405020304" pitchFamily="18" charset="0"/>
              </a:rPr>
              <a:t>II.</a:t>
            </a: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 FACTORES DEL MEDIO </a:t>
            </a:r>
            <a:r>
              <a:rPr kumimoji="0" lang="es-ES_tradnl" altLang="es-ES" sz="1200" b="1"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rPr>
              <a:t>AMBIENTE</a:t>
            </a:r>
            <a:endParaRPr kumimoji="0" lang="es-ES_tradnl" altLang="es-E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900" b="0"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rPr>
              <a:t>	CLIMA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900" b="0"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rPr>
              <a:t>	</a:t>
            </a:r>
            <a:r>
              <a:rPr kumimoji="0" lang="es-ES_tradnl" altLang="es-ES" sz="900" b="0"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PISOS ALTITUDINALES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900" b="0" i="0" u="none" strike="noStrike" kern="1200" cap="none" spc="0" normalizeH="0" baseline="0" noProof="0">
                <a:ln>
                  <a:noFill/>
                </a:ln>
                <a:solidFill>
                  <a:srgbClr val="0000FF"/>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III.</a:t>
            </a:r>
            <a:r>
              <a:rPr kumimoji="0" lang="es-ES_tradnl" altLang="es-ES" sz="900" b="0"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a:t>
            </a:r>
            <a:r>
              <a:rPr kumimoji="0" lang="es-ES_tradnl" altLang="es-ES" sz="9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FACTORES SOCIO CULTURALES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900" b="0"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MITO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900" b="0"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RELIGIÓN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900" b="0"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CIENCIA</a:t>
            </a:r>
          </a:p>
        </p:txBody>
      </p:sp>
      <p:sp>
        <p:nvSpPr>
          <p:cNvPr id="129028" name="AutoShape 4">
            <a:extLst>
              <a:ext uri="{FF2B5EF4-FFF2-40B4-BE49-F238E27FC236}">
                <a16:creationId xmlns:a16="http://schemas.microsoft.com/office/drawing/2014/main" id="{E88D7AD0-5241-4A74-8C3A-C364D923DB51}"/>
              </a:ext>
            </a:extLst>
          </p:cNvPr>
          <p:cNvSpPr>
            <a:spLocks noChangeArrowheads="1"/>
          </p:cNvSpPr>
          <p:nvPr/>
        </p:nvSpPr>
        <p:spPr bwMode="auto">
          <a:xfrm>
            <a:off x="3943350" y="2493963"/>
            <a:ext cx="1295400" cy="1462087"/>
          </a:xfrm>
          <a:prstGeom prst="rightArrow">
            <a:avLst>
              <a:gd name="adj1" fmla="val 50000"/>
              <a:gd name="adj2" fmla="val 25000"/>
            </a:avLst>
          </a:prstGeom>
          <a:solidFill>
            <a:srgbClr val="ECCD94"/>
          </a:solidFill>
          <a:ln w="9525">
            <a:solidFill>
              <a:srgbClr val="000000"/>
            </a:solidFill>
            <a:miter lim="800000"/>
            <a:headEnd/>
            <a:tailEnd/>
          </a:ln>
        </p:spPr>
        <p:txBody>
          <a:bodyPr/>
          <a:lstStyle>
            <a:lvl1pPr eaLnBrk="0" hangingPunct="0">
              <a:tabLst>
                <a:tab pos="228600" algn="l"/>
              </a:tabLst>
              <a:defRPr sz="2000">
                <a:solidFill>
                  <a:schemeClr val="tx1"/>
                </a:solidFill>
                <a:latin typeface="Times New Roman" panose="02020603050405020304" pitchFamily="18" charset="0"/>
              </a:defRPr>
            </a:lvl1pPr>
            <a:lvl2pPr marL="742950" indent="-285750" eaLnBrk="0" hangingPunct="0">
              <a:tabLst>
                <a:tab pos="228600" algn="l"/>
              </a:tabLst>
              <a:defRPr sz="2000">
                <a:solidFill>
                  <a:schemeClr val="tx1"/>
                </a:solidFill>
                <a:latin typeface="Times New Roman" panose="02020603050405020304" pitchFamily="18" charset="0"/>
              </a:defRPr>
            </a:lvl2pPr>
            <a:lvl3pPr marL="1143000" indent="-228600" eaLnBrk="0" hangingPunct="0">
              <a:tabLst>
                <a:tab pos="228600" algn="l"/>
              </a:tabLst>
              <a:defRPr sz="2000">
                <a:solidFill>
                  <a:schemeClr val="tx1"/>
                </a:solidFill>
                <a:latin typeface="Times New Roman" panose="02020603050405020304" pitchFamily="18" charset="0"/>
              </a:defRPr>
            </a:lvl3pPr>
            <a:lvl4pPr marL="1600200" indent="-228600" eaLnBrk="0" hangingPunct="0">
              <a:tabLst>
                <a:tab pos="228600" algn="l"/>
              </a:tabLst>
              <a:defRPr sz="2000">
                <a:solidFill>
                  <a:schemeClr val="tx1"/>
                </a:solidFill>
                <a:latin typeface="Times New Roman" panose="02020603050405020304" pitchFamily="18" charset="0"/>
              </a:defRPr>
            </a:lvl4pPr>
            <a:lvl5pPr marL="2057400" indent="-228600" eaLnBrk="0" hangingPunct="0">
              <a:tabLst>
                <a:tab pos="228600" algn="l"/>
              </a:tabLst>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8600" algn="l"/>
              </a:tabLs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8600" algn="l"/>
              </a:tabLs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8600" algn="l"/>
              </a:tabLs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8600" algn="l"/>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defRPr/>
            </a:pPr>
            <a:r>
              <a:rPr kumimoji="0" lang="es-ES_tradnl" altLang="es-ES" sz="900" b="1" i="0" u="none" strike="noStrike" kern="1200" cap="none" spc="0" normalizeH="0" baseline="0" noProof="0">
                <a:ln>
                  <a:noFill/>
                </a:ln>
                <a:solidFill>
                  <a:srgbClr val="0000FF"/>
                </a:solidFill>
                <a:effectLst/>
                <a:uLnTx/>
                <a:uFillTx/>
                <a:latin typeface="Arial Narrow" panose="020B0606020202030204" pitchFamily="34" charset="0"/>
                <a:ea typeface="+mn-ea"/>
                <a:cs typeface="Times New Roman" panose="02020603050405020304" pitchFamily="18" charset="0"/>
              </a:rPr>
              <a:t>IV.	</a:t>
            </a: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FUERZAS QUE DETERMINAN EL </a:t>
            </a:r>
            <a:endParaRPr kumimoji="0" lang="es-ES_tradnl" altLang="es-E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defRPr/>
            </a:pP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	</a:t>
            </a:r>
            <a:r>
              <a:rPr kumimoji="0" lang="es-ES_tradnl" altLang="es-ES" sz="1100" b="1"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rPr>
              <a:t>FENOTIPO</a:t>
            </a:r>
            <a:endParaRPr kumimoji="0" lang="es-ES_tradnl" altLang="es-E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9029" name="Rectangle 5">
            <a:extLst>
              <a:ext uri="{FF2B5EF4-FFF2-40B4-BE49-F238E27FC236}">
                <a16:creationId xmlns:a16="http://schemas.microsoft.com/office/drawing/2014/main" id="{A3039C47-B287-4019-8A0B-4E10A62BD01E}"/>
              </a:ext>
            </a:extLst>
          </p:cNvPr>
          <p:cNvSpPr>
            <a:spLocks noChangeArrowheads="1"/>
          </p:cNvSpPr>
          <p:nvPr/>
        </p:nvSpPr>
        <p:spPr bwMode="auto">
          <a:xfrm>
            <a:off x="5314950" y="2112963"/>
            <a:ext cx="1447800" cy="2095500"/>
          </a:xfrm>
          <a:prstGeom prst="rect">
            <a:avLst/>
          </a:prstGeom>
          <a:solidFill>
            <a:srgbClr val="FAA8BF"/>
          </a:solidFill>
          <a:ln w="9525">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rPr>
              <a:t>MUTACIÓN</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SELECCIÓN NATURAL</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HIBRIDACIÓN</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MIGRACIÓN</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AISLAMIENTO</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HIBERNACIÓN</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a:t>
            </a:r>
            <a:endParaRPr kumimoji="0" lang="es-ES_tradnl" sz="1400" b="0" i="0" u="none" strike="noStrike" kern="1200" cap="none" spc="0" normalizeH="0" baseline="0" noProof="0">
              <a:ln>
                <a:noFill/>
              </a:ln>
              <a:solidFill>
                <a:srgbClr val="000000"/>
              </a:solidFill>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Narrow" pitchFamily="34" charset="0"/>
                <a:ea typeface="+mn-ea"/>
                <a:cs typeface="Times New Roman" pitchFamily="18" charset="0"/>
                <a:sym typeface="Symbol" pitchFamily="18" charset="2"/>
              </a:rPr>
              <a:t>MIMETISMO</a:t>
            </a:r>
          </a:p>
        </p:txBody>
      </p:sp>
      <p:sp>
        <p:nvSpPr>
          <p:cNvPr id="129030" name="AutoShape 6">
            <a:extLst>
              <a:ext uri="{FF2B5EF4-FFF2-40B4-BE49-F238E27FC236}">
                <a16:creationId xmlns:a16="http://schemas.microsoft.com/office/drawing/2014/main" id="{9FDEA02E-5ADC-4DAC-B22A-BCBC1DB2A81F}"/>
              </a:ext>
            </a:extLst>
          </p:cNvPr>
          <p:cNvSpPr>
            <a:spLocks noChangeArrowheads="1"/>
          </p:cNvSpPr>
          <p:nvPr/>
        </p:nvSpPr>
        <p:spPr bwMode="auto">
          <a:xfrm>
            <a:off x="6915150" y="1998663"/>
            <a:ext cx="2057400" cy="1981200"/>
          </a:xfrm>
          <a:prstGeom prst="rightArrow">
            <a:avLst>
              <a:gd name="adj1" fmla="val 70667"/>
              <a:gd name="adj2" fmla="val 20192"/>
            </a:avLst>
          </a:prstGeom>
          <a:solidFill>
            <a:srgbClr val="FFFF99"/>
          </a:solidFill>
          <a:ln w="9525">
            <a:solidFill>
              <a:srgbClr val="000000"/>
            </a:solidFill>
            <a:miter lim="800000"/>
            <a:headEnd/>
            <a:tailEnd/>
          </a:ln>
        </p:spPr>
        <p:txBody>
          <a:bodyPr/>
          <a:lstStyle>
            <a:lvl1pPr eaLnBrk="0" hangingPunct="0">
              <a:tabLst>
                <a:tab pos="533400" algn="l"/>
              </a:tabLst>
              <a:defRPr sz="2000">
                <a:solidFill>
                  <a:schemeClr val="tx1"/>
                </a:solidFill>
                <a:latin typeface="Times New Roman" panose="02020603050405020304" pitchFamily="18" charset="0"/>
              </a:defRPr>
            </a:lvl1pPr>
            <a:lvl2pPr marL="742950" indent="-285750" eaLnBrk="0" hangingPunct="0">
              <a:tabLst>
                <a:tab pos="533400" algn="l"/>
              </a:tabLst>
              <a:defRPr sz="2000">
                <a:solidFill>
                  <a:schemeClr val="tx1"/>
                </a:solidFill>
                <a:latin typeface="Times New Roman" panose="02020603050405020304" pitchFamily="18" charset="0"/>
              </a:defRPr>
            </a:lvl2pPr>
            <a:lvl3pPr marL="1143000" indent="-228600" eaLnBrk="0" hangingPunct="0">
              <a:tabLst>
                <a:tab pos="533400" algn="l"/>
              </a:tabLst>
              <a:defRPr sz="2000">
                <a:solidFill>
                  <a:schemeClr val="tx1"/>
                </a:solidFill>
                <a:latin typeface="Times New Roman" panose="02020603050405020304" pitchFamily="18" charset="0"/>
              </a:defRPr>
            </a:lvl3pPr>
            <a:lvl4pPr marL="1600200" indent="-228600" eaLnBrk="0" hangingPunct="0">
              <a:tabLst>
                <a:tab pos="533400" algn="l"/>
              </a:tabLst>
              <a:defRPr sz="2000">
                <a:solidFill>
                  <a:schemeClr val="tx1"/>
                </a:solidFill>
                <a:latin typeface="Times New Roman" panose="02020603050405020304" pitchFamily="18" charset="0"/>
              </a:defRPr>
            </a:lvl4pPr>
            <a:lvl5pPr marL="2057400" indent="-228600" eaLnBrk="0" hangingPunct="0">
              <a:tabLst>
                <a:tab pos="533400" algn="l"/>
              </a:tabLst>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33400" algn="l"/>
              </a:tabLs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33400" algn="l"/>
              </a:tabLs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33400" algn="l"/>
              </a:tabLs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33400" algn="l"/>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33400" algn="l"/>
              </a:tabLst>
              <a:defRPr/>
            </a:pPr>
            <a:r>
              <a:rPr kumimoji="0" lang="es-ES_tradnl" altLang="es-ES" sz="1000" b="1" i="0" u="none" strike="noStrike" kern="1200" cap="none" spc="0" normalizeH="0" baseline="0" noProof="0">
                <a:ln>
                  <a:noFill/>
                </a:ln>
                <a:solidFill>
                  <a:srgbClr val="0000FF"/>
                </a:solidFill>
                <a:effectLst/>
                <a:uLnTx/>
                <a:uFillTx/>
                <a:latin typeface="Arial Narrow" panose="020B0606020202030204" pitchFamily="34" charset="0"/>
                <a:ea typeface="+mn-ea"/>
                <a:cs typeface="Times New Roman" panose="02020603050405020304" pitchFamily="18" charset="0"/>
              </a:rPr>
              <a:t>VI.	</a:t>
            </a:r>
            <a:r>
              <a:rPr kumimoji="0" lang="es-ES_tradnl" altLang="es-ES" sz="1300" b="1"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rPr>
              <a:t>ESPECIACIÓN</a:t>
            </a:r>
            <a:r>
              <a:rPr kumimoji="0" lang="es-ES_tradnl" altLang="es-ES" sz="1000" b="1"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rPr>
              <a:t> </a:t>
            </a:r>
            <a:endParaRPr kumimoji="0" lang="es-ES_tradnl" altLang="es-ES" sz="16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533400" algn="l"/>
              </a:tabLst>
              <a:defRPr/>
            </a:pPr>
            <a:r>
              <a:rPr kumimoji="0" lang="es-ES_tradnl" altLang="es-E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LLAMA	2n = 74 cromosomas</a:t>
            </a:r>
            <a:endParaRPr kumimoji="0" lang="es-ES_tradnl" altLang="es-ES" sz="16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533400" algn="l"/>
              </a:tabLst>
              <a:defRPr/>
            </a:pPr>
            <a:r>
              <a:rPr kumimoji="0" lang="es-ES_tradnl" altLang="es-E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CABALLO	2n = 64 cromosomas</a:t>
            </a:r>
            <a:endParaRPr kumimoji="0" lang="es-ES_tradnl" altLang="es-ES" sz="16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533400" algn="l"/>
              </a:tabLst>
              <a:defRPr/>
            </a:pPr>
            <a:r>
              <a:rPr kumimoji="0" lang="es-ES_tradnl" altLang="es-E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PERRO	2n = 78 cromosomas</a:t>
            </a:r>
            <a:endParaRPr kumimoji="0" lang="es-ES_tradnl" altLang="es-ES" sz="16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533400" algn="l"/>
              </a:tabLst>
              <a:defRPr/>
            </a:pPr>
            <a:r>
              <a:rPr kumimoji="0" lang="es-ES_tradnl" altLang="es-E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GORILA	2n = 48 cromosomas</a:t>
            </a:r>
            <a:endParaRPr kumimoji="0" lang="es-ES_tradnl" altLang="es-ES" sz="16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533400" algn="l"/>
              </a:tabLst>
              <a:defRPr/>
            </a:pPr>
            <a:r>
              <a:rPr kumimoji="0" lang="es-ES_tradnl" altLang="es-E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HOMBRE	2n = 46 cromosomas</a:t>
            </a:r>
            <a:endParaRPr kumimoji="0" lang="es-ES_tradnl" altLang="es-E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9031" name="AutoShape 7">
            <a:extLst>
              <a:ext uri="{FF2B5EF4-FFF2-40B4-BE49-F238E27FC236}">
                <a16:creationId xmlns:a16="http://schemas.microsoft.com/office/drawing/2014/main" id="{75903607-C1BF-4C47-A220-CCE84DD918E0}"/>
              </a:ext>
            </a:extLst>
          </p:cNvPr>
          <p:cNvSpPr>
            <a:spLocks noChangeArrowheads="1"/>
          </p:cNvSpPr>
          <p:nvPr/>
        </p:nvSpPr>
        <p:spPr bwMode="auto">
          <a:xfrm>
            <a:off x="3257550" y="2112963"/>
            <a:ext cx="1066800" cy="685800"/>
          </a:xfrm>
          <a:prstGeom prst="curvedDownArrow">
            <a:avLst>
              <a:gd name="adj1" fmla="val 26754"/>
              <a:gd name="adj2" fmla="val 50087"/>
              <a:gd name="adj3" fmla="val 62375"/>
            </a:avLst>
          </a:prstGeom>
          <a:solidFill>
            <a:srgbClr val="CCFFCC"/>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altLang="es-E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9032" name="Rectangle 8">
            <a:extLst>
              <a:ext uri="{FF2B5EF4-FFF2-40B4-BE49-F238E27FC236}">
                <a16:creationId xmlns:a16="http://schemas.microsoft.com/office/drawing/2014/main" id="{EC3DCD63-E62D-4231-AB1D-E45424EE49CA}"/>
              </a:ext>
            </a:extLst>
          </p:cNvPr>
          <p:cNvSpPr>
            <a:spLocks noChangeArrowheads="1"/>
          </p:cNvSpPr>
          <p:nvPr/>
        </p:nvSpPr>
        <p:spPr bwMode="auto">
          <a:xfrm>
            <a:off x="971550" y="1557338"/>
            <a:ext cx="2667000" cy="1241425"/>
          </a:xfrm>
          <a:prstGeom prst="rect">
            <a:avLst/>
          </a:prstGeom>
          <a:solidFill>
            <a:srgbClr val="CCFFCC"/>
          </a:solidFill>
          <a:ln w="9525">
            <a:solidFill>
              <a:srgbClr val="000000"/>
            </a:solidFill>
            <a:miter lim="800000"/>
            <a:headEnd/>
            <a:tailEnd/>
          </a:ln>
        </p:spPr>
        <p:txBody>
          <a:bodyPr/>
          <a:lstStyle>
            <a:lvl1pPr eaLnBrk="0" hangingPunct="0">
              <a:tabLst>
                <a:tab pos="152400" algn="l"/>
                <a:tab pos="228600" algn="l"/>
                <a:tab pos="304800" algn="l"/>
                <a:tab pos="1066800" algn="l"/>
                <a:tab pos="1219200" algn="l"/>
                <a:tab pos="1752600" algn="l"/>
                <a:tab pos="1905000" algn="l"/>
              </a:tabLst>
              <a:defRPr sz="2000">
                <a:solidFill>
                  <a:schemeClr val="tx1"/>
                </a:solidFill>
                <a:latin typeface="Times New Roman" panose="02020603050405020304" pitchFamily="18" charset="0"/>
              </a:defRPr>
            </a:lvl1pPr>
            <a:lvl2pPr marL="742950" indent="-285750" eaLnBrk="0" hangingPunct="0">
              <a:tabLst>
                <a:tab pos="152400" algn="l"/>
                <a:tab pos="228600" algn="l"/>
                <a:tab pos="304800" algn="l"/>
                <a:tab pos="1066800" algn="l"/>
                <a:tab pos="1219200" algn="l"/>
                <a:tab pos="1752600" algn="l"/>
                <a:tab pos="1905000" algn="l"/>
              </a:tabLst>
              <a:defRPr sz="2000">
                <a:solidFill>
                  <a:schemeClr val="tx1"/>
                </a:solidFill>
                <a:latin typeface="Times New Roman" panose="02020603050405020304" pitchFamily="18" charset="0"/>
              </a:defRPr>
            </a:lvl2pPr>
            <a:lvl3pPr marL="1143000" indent="-228600" eaLnBrk="0" hangingPunct="0">
              <a:tabLst>
                <a:tab pos="152400" algn="l"/>
                <a:tab pos="228600" algn="l"/>
                <a:tab pos="304800" algn="l"/>
                <a:tab pos="1066800" algn="l"/>
                <a:tab pos="1219200" algn="l"/>
                <a:tab pos="1752600" algn="l"/>
                <a:tab pos="1905000" algn="l"/>
              </a:tabLst>
              <a:defRPr sz="2000">
                <a:solidFill>
                  <a:schemeClr val="tx1"/>
                </a:solidFill>
                <a:latin typeface="Times New Roman" panose="02020603050405020304" pitchFamily="18" charset="0"/>
              </a:defRPr>
            </a:lvl3pPr>
            <a:lvl4pPr marL="1600200" indent="-228600" eaLnBrk="0" hangingPunct="0">
              <a:tabLst>
                <a:tab pos="152400" algn="l"/>
                <a:tab pos="228600" algn="l"/>
                <a:tab pos="304800" algn="l"/>
                <a:tab pos="1066800" algn="l"/>
                <a:tab pos="1219200" algn="l"/>
                <a:tab pos="1752600" algn="l"/>
                <a:tab pos="1905000" algn="l"/>
              </a:tabLst>
              <a:defRPr sz="2000">
                <a:solidFill>
                  <a:schemeClr val="tx1"/>
                </a:solidFill>
                <a:latin typeface="Times New Roman" panose="02020603050405020304" pitchFamily="18" charset="0"/>
              </a:defRPr>
            </a:lvl4pPr>
            <a:lvl5pPr marL="2057400" indent="-228600" eaLnBrk="0" hangingPunct="0">
              <a:tabLst>
                <a:tab pos="152400" algn="l"/>
                <a:tab pos="228600" algn="l"/>
                <a:tab pos="304800" algn="l"/>
                <a:tab pos="1066800" algn="l"/>
                <a:tab pos="1219200" algn="l"/>
                <a:tab pos="1752600" algn="l"/>
                <a:tab pos="1905000" algn="l"/>
              </a:tabLst>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52400" algn="l"/>
                <a:tab pos="228600" algn="l"/>
                <a:tab pos="304800" algn="l"/>
                <a:tab pos="1066800" algn="l"/>
                <a:tab pos="1219200" algn="l"/>
                <a:tab pos="1752600" algn="l"/>
                <a:tab pos="1905000" algn="l"/>
              </a:tabLs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52400" algn="l"/>
                <a:tab pos="228600" algn="l"/>
                <a:tab pos="304800" algn="l"/>
                <a:tab pos="1066800" algn="l"/>
                <a:tab pos="1219200" algn="l"/>
                <a:tab pos="1752600" algn="l"/>
                <a:tab pos="1905000" algn="l"/>
              </a:tabLs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52400" algn="l"/>
                <a:tab pos="228600" algn="l"/>
                <a:tab pos="304800" algn="l"/>
                <a:tab pos="1066800" algn="l"/>
                <a:tab pos="1219200" algn="l"/>
                <a:tab pos="1752600" algn="l"/>
                <a:tab pos="1905000" algn="l"/>
              </a:tabLs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52400" algn="l"/>
                <a:tab pos="228600" algn="l"/>
                <a:tab pos="304800" algn="l"/>
                <a:tab pos="1066800" algn="l"/>
                <a:tab pos="1219200" algn="l"/>
                <a:tab pos="1752600" algn="l"/>
                <a:tab pos="1905000" algn="l"/>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52400" algn="l"/>
                <a:tab pos="228600" algn="l"/>
                <a:tab pos="304800" algn="l"/>
                <a:tab pos="1066800" algn="l"/>
                <a:tab pos="1219200" algn="l"/>
                <a:tab pos="1752600" algn="l"/>
                <a:tab pos="1905000" algn="l"/>
              </a:tabLst>
              <a:defRPr/>
            </a:pPr>
            <a:r>
              <a:rPr kumimoji="0" lang="es-ES_tradnl" altLang="es-ES" sz="900" b="1" i="0" u="none" strike="noStrike" kern="1200" cap="none" spc="0" normalizeH="0" baseline="0" noProof="0">
                <a:ln>
                  <a:noFill/>
                </a:ln>
                <a:solidFill>
                  <a:srgbClr val="0000FF"/>
                </a:solidFill>
                <a:effectLst/>
                <a:uLnTx/>
                <a:uFillTx/>
                <a:latin typeface="Arial Narrow" panose="020B0606020202030204" pitchFamily="34" charset="0"/>
                <a:ea typeface="+mn-ea"/>
                <a:cs typeface="Times New Roman" panose="02020603050405020304" pitchFamily="18" charset="0"/>
              </a:rPr>
              <a:t>I.</a:t>
            </a: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 ELEMENTOS DEL </a:t>
            </a:r>
            <a:r>
              <a:rPr kumimoji="0" lang="es-ES_tradnl" altLang="es-ES" sz="1200" b="1"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rPr>
              <a:t>GENOTIPO</a:t>
            </a:r>
            <a:endParaRPr kumimoji="0" lang="es-ES_tradnl" altLang="es-E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52400" algn="l"/>
                <a:tab pos="228600" algn="l"/>
                <a:tab pos="304800" algn="l"/>
                <a:tab pos="1066800" algn="l"/>
                <a:tab pos="1219200" algn="l"/>
                <a:tab pos="1752600" algn="l"/>
                <a:tab pos="1905000" algn="l"/>
              </a:tabLst>
              <a:defRPr/>
            </a:pP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	ELEMENTO ORGANOGÉNICOS (H, C, O, N)</a:t>
            </a:r>
          </a:p>
          <a:p>
            <a:pPr marL="0" marR="0" lvl="0" indent="0" algn="l" defTabSz="914400" rtl="0" eaLnBrk="0" fontAlgn="base" latinLnBrk="0" hangingPunct="0">
              <a:lnSpc>
                <a:spcPct val="100000"/>
              </a:lnSpc>
              <a:spcBef>
                <a:spcPct val="0"/>
              </a:spcBef>
              <a:spcAft>
                <a:spcPct val="0"/>
              </a:spcAft>
              <a:buClrTx/>
              <a:buSzTx/>
              <a:buFontTx/>
              <a:buNone/>
              <a:tabLst>
                <a:tab pos="152400" algn="l"/>
                <a:tab pos="228600" algn="l"/>
                <a:tab pos="304800" algn="l"/>
                <a:tab pos="1066800" algn="l"/>
                <a:tab pos="1219200" algn="l"/>
                <a:tab pos="1752600" algn="l"/>
                <a:tab pos="1905000" algn="l"/>
              </a:tabLst>
              <a:defRPr/>
            </a:pP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AMINOACIDOS</a:t>
            </a:r>
            <a:r>
              <a:rPr kumimoji="0" lang="es-ES_tradnl" altLang="es-ES" sz="9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ct val="0"/>
              </a:spcBef>
              <a:spcAft>
                <a:spcPct val="0"/>
              </a:spcAft>
              <a:buClrTx/>
              <a:buSzTx/>
              <a:buFontTx/>
              <a:buNone/>
              <a:tabLst>
                <a:tab pos="152400" algn="l"/>
                <a:tab pos="228600" algn="l"/>
                <a:tab pos="304800" algn="l"/>
                <a:tab pos="1066800" algn="l"/>
                <a:tab pos="1219200" algn="l"/>
                <a:tab pos="1752600" algn="l"/>
                <a:tab pos="1905000" algn="l"/>
              </a:tabLst>
              <a:defRPr/>
            </a:pPr>
            <a:r>
              <a:rPr kumimoji="0" lang="es-ES_tradnl" altLang="es-ES" sz="9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a:t>
            </a: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BASES</a:t>
            </a:r>
            <a:r>
              <a:rPr kumimoji="0" lang="es-ES_tradnl" altLang="es-ES" sz="9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a:t>
            </a: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PURICAS Y </a:t>
            </a:r>
            <a:r>
              <a:rPr kumimoji="0" lang="es-ES_tradnl" altLang="es-ES" sz="9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a:t>
            </a: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PIRIMIDICAS</a:t>
            </a:r>
          </a:p>
          <a:p>
            <a:pPr marL="0" marR="0" lvl="0" indent="0" algn="l" defTabSz="914400" rtl="0" eaLnBrk="0" fontAlgn="base" latinLnBrk="0" hangingPunct="0">
              <a:lnSpc>
                <a:spcPct val="100000"/>
              </a:lnSpc>
              <a:spcBef>
                <a:spcPct val="0"/>
              </a:spcBef>
              <a:spcAft>
                <a:spcPct val="0"/>
              </a:spcAft>
              <a:buClrTx/>
              <a:buSzTx/>
              <a:buFontTx/>
              <a:buNone/>
              <a:tabLst>
                <a:tab pos="152400" algn="l"/>
                <a:tab pos="228600" algn="l"/>
                <a:tab pos="304800" algn="l"/>
                <a:tab pos="1066800" algn="l"/>
                <a:tab pos="1219200" algn="l"/>
                <a:tab pos="1752600" algn="l"/>
                <a:tab pos="1905000" algn="l"/>
              </a:tabLst>
              <a:defRPr/>
            </a:pPr>
            <a:r>
              <a:rPr kumimoji="0" lang="es-ES_tradnl" altLang="es-ES" sz="900" b="1" i="0" u="none" strike="noStrike" kern="1200" cap="none" spc="0" normalizeH="0" baseline="0" noProof="0">
                <a:ln>
                  <a:noFill/>
                </a:ln>
                <a:solidFill>
                  <a:srgbClr val="FF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a:t>
            </a: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GENES</a:t>
            </a:r>
          </a:p>
          <a:p>
            <a:pPr marL="0" marR="0" lvl="0" indent="0" algn="l" defTabSz="914400" rtl="0" eaLnBrk="0" fontAlgn="base" latinLnBrk="0" hangingPunct="0">
              <a:lnSpc>
                <a:spcPct val="100000"/>
              </a:lnSpc>
              <a:spcBef>
                <a:spcPct val="0"/>
              </a:spcBef>
              <a:spcAft>
                <a:spcPct val="0"/>
              </a:spcAft>
              <a:buClrTx/>
              <a:buSzTx/>
              <a:buFontTx/>
              <a:buNone/>
              <a:tabLst>
                <a:tab pos="152400" algn="l"/>
                <a:tab pos="228600" algn="l"/>
                <a:tab pos="304800" algn="l"/>
                <a:tab pos="1066800" algn="l"/>
                <a:tab pos="1219200" algn="l"/>
                <a:tab pos="1752600" algn="l"/>
                <a:tab pos="1905000" algn="l"/>
              </a:tabLst>
              <a:defRPr/>
            </a:pP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CROMOSOMA</a:t>
            </a:r>
          </a:p>
          <a:p>
            <a:pPr marL="0" marR="0" lvl="0" indent="0" algn="l" defTabSz="914400" rtl="0" eaLnBrk="0" fontAlgn="base" latinLnBrk="0" hangingPunct="0">
              <a:lnSpc>
                <a:spcPct val="100000"/>
              </a:lnSpc>
              <a:spcBef>
                <a:spcPct val="0"/>
              </a:spcBef>
              <a:spcAft>
                <a:spcPct val="0"/>
              </a:spcAft>
              <a:buClrTx/>
              <a:buSzTx/>
              <a:buFontTx/>
              <a:buNone/>
              <a:tabLst>
                <a:tab pos="152400" algn="l"/>
                <a:tab pos="228600" algn="l"/>
                <a:tab pos="304800" algn="l"/>
                <a:tab pos="1066800" algn="l"/>
                <a:tab pos="1219200" algn="l"/>
                <a:tab pos="1752600" algn="l"/>
                <a:tab pos="1905000" algn="l"/>
              </a:tabLst>
              <a:defRPr/>
            </a:pPr>
            <a:r>
              <a:rPr kumimoji="0" lang="es-ES_tradnl" altLang="es-ES" sz="9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rPr>
              <a:t>	GENOMA</a:t>
            </a:r>
            <a:endParaRPr kumimoji="0" lang="es-ES_tradnl" altLang="es-ES" sz="9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sym typeface="Symbol" panose="05050102010706020507" pitchFamily="18" charset="2"/>
            </a:endParaRPr>
          </a:p>
        </p:txBody>
      </p:sp>
      <p:sp>
        <p:nvSpPr>
          <p:cNvPr id="129033" name="Rectangle 9">
            <a:extLst>
              <a:ext uri="{FF2B5EF4-FFF2-40B4-BE49-F238E27FC236}">
                <a16:creationId xmlns:a16="http://schemas.microsoft.com/office/drawing/2014/main" id="{A2C62E04-6195-4C78-87EE-3B298CF30E4C}"/>
              </a:ext>
            </a:extLst>
          </p:cNvPr>
          <p:cNvSpPr>
            <a:spLocks noChangeArrowheads="1"/>
          </p:cNvSpPr>
          <p:nvPr/>
        </p:nvSpPr>
        <p:spPr bwMode="auto">
          <a:xfrm>
            <a:off x="5010150" y="1641475"/>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228600" algn="l"/>
                <a:tab pos="457200" algn="l"/>
                <a:tab pos="1219200" algn="l"/>
                <a:tab pos="1447800" algn="l"/>
                <a:tab pos="1905000" algn="l"/>
                <a:tab pos="2133600" algn="l"/>
              </a:tabLst>
              <a:defRPr sz="2000">
                <a:solidFill>
                  <a:schemeClr val="tx1"/>
                </a:solidFill>
                <a:latin typeface="Times New Roman" panose="02020603050405020304" pitchFamily="18" charset="0"/>
              </a:defRPr>
            </a:lvl1pPr>
            <a:lvl2pPr marL="742950" indent="-285750" eaLnBrk="0" hangingPunct="0">
              <a:tabLst>
                <a:tab pos="228600" algn="l"/>
                <a:tab pos="457200" algn="l"/>
                <a:tab pos="1219200" algn="l"/>
                <a:tab pos="1447800" algn="l"/>
                <a:tab pos="1905000" algn="l"/>
                <a:tab pos="2133600" algn="l"/>
              </a:tabLst>
              <a:defRPr sz="2000">
                <a:solidFill>
                  <a:schemeClr val="tx1"/>
                </a:solidFill>
                <a:latin typeface="Times New Roman" panose="02020603050405020304" pitchFamily="18" charset="0"/>
              </a:defRPr>
            </a:lvl2pPr>
            <a:lvl3pPr marL="1143000" indent="-228600" eaLnBrk="0" hangingPunct="0">
              <a:tabLst>
                <a:tab pos="228600" algn="l"/>
                <a:tab pos="457200" algn="l"/>
                <a:tab pos="1219200" algn="l"/>
                <a:tab pos="1447800" algn="l"/>
                <a:tab pos="1905000" algn="l"/>
                <a:tab pos="2133600" algn="l"/>
              </a:tabLst>
              <a:defRPr sz="2000">
                <a:solidFill>
                  <a:schemeClr val="tx1"/>
                </a:solidFill>
                <a:latin typeface="Times New Roman" panose="02020603050405020304" pitchFamily="18" charset="0"/>
              </a:defRPr>
            </a:lvl3pPr>
            <a:lvl4pPr marL="1600200" indent="-228600" eaLnBrk="0" hangingPunct="0">
              <a:tabLst>
                <a:tab pos="228600" algn="l"/>
                <a:tab pos="457200" algn="l"/>
                <a:tab pos="1219200" algn="l"/>
                <a:tab pos="1447800" algn="l"/>
                <a:tab pos="1905000" algn="l"/>
                <a:tab pos="2133600" algn="l"/>
              </a:tabLst>
              <a:defRPr sz="2000">
                <a:solidFill>
                  <a:schemeClr val="tx1"/>
                </a:solidFill>
                <a:latin typeface="Times New Roman" panose="02020603050405020304" pitchFamily="18" charset="0"/>
              </a:defRPr>
            </a:lvl4pPr>
            <a:lvl5pPr marL="2057400" indent="-228600" eaLnBrk="0" hangingPunct="0">
              <a:tabLst>
                <a:tab pos="228600" algn="l"/>
                <a:tab pos="457200" algn="l"/>
                <a:tab pos="1219200" algn="l"/>
                <a:tab pos="1447800" algn="l"/>
                <a:tab pos="1905000" algn="l"/>
                <a:tab pos="2133600" algn="l"/>
              </a:tabLst>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8600" algn="l"/>
                <a:tab pos="457200" algn="l"/>
                <a:tab pos="1219200" algn="l"/>
                <a:tab pos="1447800" algn="l"/>
                <a:tab pos="1905000" algn="l"/>
                <a:tab pos="2133600" algn="l"/>
              </a:tabLs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8600" algn="l"/>
                <a:tab pos="457200" algn="l"/>
                <a:tab pos="1219200" algn="l"/>
                <a:tab pos="1447800" algn="l"/>
                <a:tab pos="1905000" algn="l"/>
                <a:tab pos="2133600" algn="l"/>
              </a:tabLs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8600" algn="l"/>
                <a:tab pos="457200" algn="l"/>
                <a:tab pos="1219200" algn="l"/>
                <a:tab pos="1447800" algn="l"/>
                <a:tab pos="1905000" algn="l"/>
                <a:tab pos="2133600" algn="l"/>
              </a:tabLs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8600" algn="l"/>
                <a:tab pos="457200" algn="l"/>
                <a:tab pos="1219200" algn="l"/>
                <a:tab pos="1447800" algn="l"/>
                <a:tab pos="1905000" algn="l"/>
                <a:tab pos="2133600" algn="l"/>
              </a:tabLst>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1219200" algn="l"/>
                <a:tab pos="1447800" algn="l"/>
                <a:tab pos="1905000" algn="l"/>
                <a:tab pos="2133600" algn="l"/>
              </a:tabLst>
              <a:defRPr/>
            </a:pPr>
            <a:r>
              <a:rPr kumimoji="0" lang="es-ES_tradnl" altLang="es-ES" sz="1000" b="1" i="0" u="none" strike="noStrike" kern="1200" cap="none" spc="0" normalizeH="0" baseline="0" noProof="0">
                <a:ln>
                  <a:noFill/>
                </a:ln>
                <a:solidFill>
                  <a:srgbClr val="0000FF"/>
                </a:solidFill>
                <a:effectLst/>
                <a:uLnTx/>
                <a:uFillTx/>
                <a:latin typeface="Arial Narrow" panose="020B0606020202030204" pitchFamily="34" charset="0"/>
                <a:ea typeface="+mn-ea"/>
                <a:cs typeface="Times New Roman" panose="02020603050405020304" pitchFamily="18" charset="0"/>
              </a:rPr>
              <a:t>V. </a:t>
            </a:r>
            <a:r>
              <a:rPr kumimoji="0" lang="es-ES_tradnl" altLang="es-ES" sz="10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FACTORES BIOLÓGICOS QUE INTERVIENEN EN LA ECOADAPTACIÓN</a:t>
            </a:r>
            <a:endParaRPr kumimoji="0" lang="es-ES_tradnl" altLang="es-E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9034" name="Rectangle 10">
            <a:extLst>
              <a:ext uri="{FF2B5EF4-FFF2-40B4-BE49-F238E27FC236}">
                <a16:creationId xmlns:a16="http://schemas.microsoft.com/office/drawing/2014/main" id="{F0933937-AF3F-4F4F-8A8B-2CDD2FECB059}"/>
              </a:ext>
            </a:extLst>
          </p:cNvPr>
          <p:cNvSpPr>
            <a:spLocks noChangeArrowheads="1"/>
          </p:cNvSpPr>
          <p:nvPr/>
        </p:nvSpPr>
        <p:spPr bwMode="auto">
          <a:xfrm>
            <a:off x="465138" y="4819650"/>
            <a:ext cx="82105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898525" algn="l"/>
              </a:tabLst>
              <a:defRPr sz="2000">
                <a:solidFill>
                  <a:schemeClr val="tx1"/>
                </a:solidFill>
                <a:latin typeface="Times New Roman" panose="02020603050405020304" pitchFamily="18" charset="0"/>
              </a:defRPr>
            </a:lvl1pPr>
            <a:lvl2pPr marL="742950" indent="-285750" eaLnBrk="0" hangingPunct="0">
              <a:tabLst>
                <a:tab pos="898525" algn="l"/>
              </a:tabLst>
              <a:defRPr sz="2000">
                <a:solidFill>
                  <a:schemeClr val="tx1"/>
                </a:solidFill>
                <a:latin typeface="Times New Roman" panose="02020603050405020304" pitchFamily="18" charset="0"/>
              </a:defRPr>
            </a:lvl2pPr>
            <a:lvl3pPr marL="1143000" indent="-228600" eaLnBrk="0" hangingPunct="0">
              <a:tabLst>
                <a:tab pos="898525" algn="l"/>
              </a:tabLst>
              <a:defRPr sz="2000">
                <a:solidFill>
                  <a:schemeClr val="tx1"/>
                </a:solidFill>
                <a:latin typeface="Times New Roman" panose="02020603050405020304" pitchFamily="18" charset="0"/>
              </a:defRPr>
            </a:lvl3pPr>
            <a:lvl4pPr marL="1600200" indent="-228600" eaLnBrk="0" hangingPunct="0">
              <a:tabLst>
                <a:tab pos="898525" algn="l"/>
              </a:tabLst>
              <a:defRPr sz="2000">
                <a:solidFill>
                  <a:schemeClr val="tx1"/>
                </a:solidFill>
                <a:latin typeface="Times New Roman" panose="02020603050405020304" pitchFamily="18" charset="0"/>
              </a:defRPr>
            </a:lvl4pPr>
            <a:lvl5pPr marL="2057400" indent="-228600" eaLnBrk="0" hangingPunct="0">
              <a:tabLst>
                <a:tab pos="898525" algn="l"/>
              </a:tabLst>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98525" algn="l"/>
              </a:tabLs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98525" algn="l"/>
              </a:tabLs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98525" algn="l"/>
              </a:tabLs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98525" algn="l"/>
              </a:tabLst>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898525" algn="l"/>
              </a:tabLst>
              <a:defRPr/>
            </a:pPr>
            <a:r>
              <a:rPr kumimoji="0" lang="es-ES" altLang="es-E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El genotipo y el ambiente determinan el fenotipo de los seres vivos y su especiación</a:t>
            </a:r>
            <a:endParaRPr kumimoji="0" lang="es-ES_tradnl" altLang="es-E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898525" algn="l"/>
              </a:tabLst>
              <a:defRPr/>
            </a:pPr>
            <a:r>
              <a:rPr kumimoji="0" lang="es-ES" altLang="es-ES" sz="16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Ingeniería genética</a:t>
            </a:r>
            <a:r>
              <a:rPr kumimoji="0" lang="es-ES" altLang="es-E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 obtención de razas sintéticas con características deseables, ejemplo en el ganado vacuno para carne, leche, lidia, tracción, etc.</a:t>
            </a:r>
            <a:r>
              <a:rPr kumimoji="0" lang="es-ES" altLang="es-ES" sz="1600" b="1"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Nanomedicina</a:t>
            </a:r>
            <a:r>
              <a:rPr kumimoji="0" lang="es-ES" altLang="es-E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 animales trasgénicos, clonación, quimeras.</a:t>
            </a:r>
            <a:endParaRPr kumimoji="0" lang="es-ES_tradnl" altLang="es-ES" sz="16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898525" algn="l"/>
              </a:tabLst>
              <a:defRPr/>
            </a:pPr>
            <a:r>
              <a:rPr kumimoji="0" lang="es-ES" altLang="es-E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Bibliografía:	OPARIN, A.I. 1987, ORIGEN DE LA VIDA	GRIFFITHS A.J.F. y COL. 1998, GENÉTICA</a:t>
            </a:r>
            <a:endParaRPr kumimoji="0" lang="es-ES_tradnl" altLang="es-E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898525" algn="l"/>
              </a:tabLst>
              <a:defRPr/>
            </a:pPr>
            <a:r>
              <a:rPr kumimoji="0" lang="es-ES" altLang="es-E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		DARWIN, C. 1921, ORIGEN DEL HOMBRE	WATSON, J.D. y COL. 1995. BIOLOGÍA MOLECULAR DEL GEN</a:t>
            </a:r>
            <a:endParaRPr kumimoji="0" lang="es-ES_tradnl" altLang="es-E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898525" algn="l"/>
              </a:tabLst>
              <a:defRPr/>
            </a:pPr>
            <a:r>
              <a:rPr kumimoji="0" lang="es-ES" altLang="es-E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Times New Roman" panose="02020603050405020304" pitchFamily="18" charset="0"/>
              </a:rPr>
              <a:t>		WATSON, J. 1999, GENOMA HUMANO	DAWKINS, R. 1985. EL GEN EGOÍSTA</a:t>
            </a:r>
            <a:endParaRPr kumimoji="0" lang="es-ES" altLang="es-ES" sz="12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129035" name="Rectangle 11">
            <a:extLst>
              <a:ext uri="{FF2B5EF4-FFF2-40B4-BE49-F238E27FC236}">
                <a16:creationId xmlns:a16="http://schemas.microsoft.com/office/drawing/2014/main" id="{F8B9D206-FE6E-43B1-ADDE-FBC5B00E725F}"/>
              </a:ext>
            </a:extLst>
          </p:cNvPr>
          <p:cNvSpPr>
            <a:spLocks noGrp="1" noChangeArrowheads="1"/>
          </p:cNvSpPr>
          <p:nvPr>
            <p:ph type="title"/>
          </p:nvPr>
        </p:nvSpPr>
        <p:spPr/>
        <p:txBody>
          <a:bodyPr/>
          <a:lstStyle/>
          <a:p>
            <a:pPr algn="ctr" eaLnBrk="1" hangingPunct="1">
              <a:defRPr/>
            </a:pPr>
            <a:r>
              <a:rPr lang="es-ES" sz="2000" dirty="0">
                <a:solidFill>
                  <a:srgbClr val="FF0000"/>
                </a:solidFill>
                <a:effectLst>
                  <a:outerShdw blurRad="38100" dist="38100" dir="2700000" algn="tl">
                    <a:srgbClr val="000000"/>
                  </a:outerShdw>
                </a:effectLst>
              </a:rPr>
              <a:t>CÓMO SE ORIGINA Y CÓMO FUNCIONA EL GENOMA ANIMAL EN EL ESPACIO – TIEMPO ETOLÓGICO</a:t>
            </a:r>
            <a:endParaRPr lang="es-ES_tradnl" sz="2000" dirty="0">
              <a:solidFill>
                <a:srgbClr val="FF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9035"/>
                                        </p:tgtEl>
                                        <p:attrNameLst>
                                          <p:attrName>style.visibility</p:attrName>
                                        </p:attrNameLst>
                                      </p:cBhvr>
                                      <p:to>
                                        <p:strVal val="visible"/>
                                      </p:to>
                                    </p:set>
                                    <p:animEffect transition="in" filter="fade">
                                      <p:cBhvr>
                                        <p:cTn id="7" dur="2000"/>
                                        <p:tgtEl>
                                          <p:spTgt spid="129035"/>
                                        </p:tgtEl>
                                      </p:cBhvr>
                                    </p:animEffect>
                                  </p:childTnLst>
                                </p:cTn>
                              </p:par>
                            </p:childTnLst>
                          </p:cTn>
                        </p:par>
                        <p:par>
                          <p:cTn id="8" fill="hold" nodeType="afterGroup">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129032"/>
                                        </p:tgtEl>
                                        <p:attrNameLst>
                                          <p:attrName>style.visibility</p:attrName>
                                        </p:attrNameLst>
                                      </p:cBhvr>
                                      <p:to>
                                        <p:strVal val="visible"/>
                                      </p:to>
                                    </p:set>
                                    <p:animEffect transition="in" filter="checkerboard(across)">
                                      <p:cBhvr>
                                        <p:cTn id="11" dur="2000"/>
                                        <p:tgtEl>
                                          <p:spTgt spid="12903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29027"/>
                                        </p:tgtEl>
                                        <p:attrNameLst>
                                          <p:attrName>style.visibility</p:attrName>
                                        </p:attrNameLst>
                                      </p:cBhvr>
                                      <p:to>
                                        <p:strVal val="visible"/>
                                      </p:to>
                                    </p:set>
                                    <p:animEffect transition="in" filter="checkerboard(across)">
                                      <p:cBhvr>
                                        <p:cTn id="14" dur="2000"/>
                                        <p:tgtEl>
                                          <p:spTgt spid="129027"/>
                                        </p:tgtEl>
                                      </p:cBhvr>
                                    </p:animEffect>
                                  </p:childTnLst>
                                </p:cTn>
                              </p:par>
                            </p:childTnLst>
                          </p:cTn>
                        </p:par>
                        <p:par>
                          <p:cTn id="15" fill="hold" nodeType="afterGroup">
                            <p:stCondLst>
                              <p:cond delay="4000"/>
                            </p:stCondLst>
                            <p:childTnLst>
                              <p:par>
                                <p:cTn id="16" presetID="22" presetClass="entr" presetSubtype="1" fill="hold" grpId="0" nodeType="afterEffect">
                                  <p:stCondLst>
                                    <p:cond delay="0"/>
                                  </p:stCondLst>
                                  <p:childTnLst>
                                    <p:set>
                                      <p:cBhvr>
                                        <p:cTn id="17" dur="1" fill="hold">
                                          <p:stCondLst>
                                            <p:cond delay="0"/>
                                          </p:stCondLst>
                                        </p:cTn>
                                        <p:tgtEl>
                                          <p:spTgt spid="129031"/>
                                        </p:tgtEl>
                                        <p:attrNameLst>
                                          <p:attrName>style.visibility</p:attrName>
                                        </p:attrNameLst>
                                      </p:cBhvr>
                                      <p:to>
                                        <p:strVal val="visible"/>
                                      </p:to>
                                    </p:set>
                                    <p:animEffect transition="in" filter="wipe(up)">
                                      <p:cBhvr>
                                        <p:cTn id="18" dur="2000"/>
                                        <p:tgtEl>
                                          <p:spTgt spid="12903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9026"/>
                                        </p:tgtEl>
                                        <p:attrNameLst>
                                          <p:attrName>style.visibility</p:attrName>
                                        </p:attrNameLst>
                                      </p:cBhvr>
                                      <p:to>
                                        <p:strVal val="visible"/>
                                      </p:to>
                                    </p:set>
                                    <p:animEffect transition="in" filter="wipe(down)">
                                      <p:cBhvr>
                                        <p:cTn id="21" dur="2000"/>
                                        <p:tgtEl>
                                          <p:spTgt spid="129026"/>
                                        </p:tgtEl>
                                      </p:cBhvr>
                                    </p:animEffect>
                                  </p:childTnLst>
                                </p:cTn>
                              </p:par>
                            </p:childTnLst>
                          </p:cTn>
                        </p:par>
                        <p:par>
                          <p:cTn id="22" fill="hold" nodeType="afterGroup">
                            <p:stCondLst>
                              <p:cond delay="6000"/>
                            </p:stCondLst>
                            <p:childTnLst>
                              <p:par>
                                <p:cTn id="23" presetID="22" presetClass="entr" presetSubtype="8" fill="hold" grpId="0" nodeType="afterEffect">
                                  <p:stCondLst>
                                    <p:cond delay="0"/>
                                  </p:stCondLst>
                                  <p:childTnLst>
                                    <p:set>
                                      <p:cBhvr>
                                        <p:cTn id="24" dur="1" fill="hold">
                                          <p:stCondLst>
                                            <p:cond delay="0"/>
                                          </p:stCondLst>
                                        </p:cTn>
                                        <p:tgtEl>
                                          <p:spTgt spid="129028"/>
                                        </p:tgtEl>
                                        <p:attrNameLst>
                                          <p:attrName>style.visibility</p:attrName>
                                        </p:attrNameLst>
                                      </p:cBhvr>
                                      <p:to>
                                        <p:strVal val="visible"/>
                                      </p:to>
                                    </p:set>
                                    <p:animEffect transition="in" filter="wipe(left)">
                                      <p:cBhvr>
                                        <p:cTn id="25" dur="2000"/>
                                        <p:tgtEl>
                                          <p:spTgt spid="129028"/>
                                        </p:tgtEl>
                                      </p:cBhvr>
                                    </p:animEffect>
                                  </p:childTnLst>
                                </p:cTn>
                              </p:par>
                            </p:childTnLst>
                          </p:cTn>
                        </p:par>
                        <p:par>
                          <p:cTn id="26" fill="hold" nodeType="afterGroup">
                            <p:stCondLst>
                              <p:cond delay="8000"/>
                            </p:stCondLst>
                            <p:childTnLst>
                              <p:par>
                                <p:cTn id="27" presetID="22" presetClass="entr" presetSubtype="8" fill="hold" grpId="0" nodeType="afterEffect">
                                  <p:stCondLst>
                                    <p:cond delay="0"/>
                                  </p:stCondLst>
                                  <p:childTnLst>
                                    <p:set>
                                      <p:cBhvr>
                                        <p:cTn id="28" dur="1" fill="hold">
                                          <p:stCondLst>
                                            <p:cond delay="0"/>
                                          </p:stCondLst>
                                        </p:cTn>
                                        <p:tgtEl>
                                          <p:spTgt spid="129033"/>
                                        </p:tgtEl>
                                        <p:attrNameLst>
                                          <p:attrName>style.visibility</p:attrName>
                                        </p:attrNameLst>
                                      </p:cBhvr>
                                      <p:to>
                                        <p:strVal val="visible"/>
                                      </p:to>
                                    </p:set>
                                    <p:animEffect transition="in" filter="wipe(left)">
                                      <p:cBhvr>
                                        <p:cTn id="29" dur="2000"/>
                                        <p:tgtEl>
                                          <p:spTgt spid="12903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9029"/>
                                        </p:tgtEl>
                                        <p:attrNameLst>
                                          <p:attrName>style.visibility</p:attrName>
                                        </p:attrNameLst>
                                      </p:cBhvr>
                                      <p:to>
                                        <p:strVal val="visible"/>
                                      </p:to>
                                    </p:set>
                                    <p:animEffect transition="in" filter="wipe(left)">
                                      <p:cBhvr>
                                        <p:cTn id="32" dur="2000"/>
                                        <p:tgtEl>
                                          <p:spTgt spid="129029"/>
                                        </p:tgtEl>
                                      </p:cBhvr>
                                    </p:animEffect>
                                  </p:childTnLst>
                                </p:cTn>
                              </p:par>
                            </p:childTnLst>
                          </p:cTn>
                        </p:par>
                        <p:par>
                          <p:cTn id="33" fill="hold" nodeType="afterGroup">
                            <p:stCondLst>
                              <p:cond delay="10000"/>
                            </p:stCondLst>
                            <p:childTnLst>
                              <p:par>
                                <p:cTn id="34" presetID="22" presetClass="entr" presetSubtype="8" fill="hold" grpId="0" nodeType="afterEffect">
                                  <p:stCondLst>
                                    <p:cond delay="0"/>
                                  </p:stCondLst>
                                  <p:childTnLst>
                                    <p:set>
                                      <p:cBhvr>
                                        <p:cTn id="35" dur="1" fill="hold">
                                          <p:stCondLst>
                                            <p:cond delay="0"/>
                                          </p:stCondLst>
                                        </p:cTn>
                                        <p:tgtEl>
                                          <p:spTgt spid="129030"/>
                                        </p:tgtEl>
                                        <p:attrNameLst>
                                          <p:attrName>style.visibility</p:attrName>
                                        </p:attrNameLst>
                                      </p:cBhvr>
                                      <p:to>
                                        <p:strVal val="visible"/>
                                      </p:to>
                                    </p:set>
                                    <p:animEffect transition="in" filter="wipe(left)">
                                      <p:cBhvr>
                                        <p:cTn id="36" dur="2000"/>
                                        <p:tgtEl>
                                          <p:spTgt spid="129030"/>
                                        </p:tgtEl>
                                      </p:cBhvr>
                                    </p:animEffect>
                                  </p:childTnLst>
                                </p:cTn>
                              </p:par>
                            </p:childTnLst>
                          </p:cTn>
                        </p:par>
                        <p:par>
                          <p:cTn id="37" fill="hold" nodeType="afterGroup">
                            <p:stCondLst>
                              <p:cond delay="12000"/>
                            </p:stCondLst>
                            <p:childTnLst>
                              <p:par>
                                <p:cTn id="38" presetID="10" presetClass="entr" presetSubtype="0" fill="hold" grpId="0" nodeType="afterEffect">
                                  <p:stCondLst>
                                    <p:cond delay="0"/>
                                  </p:stCondLst>
                                  <p:childTnLst>
                                    <p:set>
                                      <p:cBhvr>
                                        <p:cTn id="39" dur="1" fill="hold">
                                          <p:stCondLst>
                                            <p:cond delay="0"/>
                                          </p:stCondLst>
                                        </p:cTn>
                                        <p:tgtEl>
                                          <p:spTgt spid="129034"/>
                                        </p:tgtEl>
                                        <p:attrNameLst>
                                          <p:attrName>style.visibility</p:attrName>
                                        </p:attrNameLst>
                                      </p:cBhvr>
                                      <p:to>
                                        <p:strVal val="visible"/>
                                      </p:to>
                                    </p:set>
                                    <p:animEffect transition="in" filter="fade">
                                      <p:cBhvr>
                                        <p:cTn id="40" dur="2000"/>
                                        <p:tgtEl>
                                          <p:spTgt spid="129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p:bldP spid="129027" grpId="0" animBg="1"/>
      <p:bldP spid="129028" grpId="0" animBg="1"/>
      <p:bldP spid="129029" grpId="0" animBg="1"/>
      <p:bldP spid="129030" grpId="0" animBg="1"/>
      <p:bldP spid="129031" grpId="0" animBg="1"/>
      <p:bldP spid="129032" grpId="0" animBg="1"/>
      <p:bldP spid="129033" grpId="0"/>
      <p:bldP spid="129034" grpId="0"/>
      <p:bldP spid="1290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a:extLst>
              <a:ext uri="{FF2B5EF4-FFF2-40B4-BE49-F238E27FC236}">
                <a16:creationId xmlns:a16="http://schemas.microsoft.com/office/drawing/2014/main" id="{595BEC50-A527-4CAB-847A-F00EA79701D4}"/>
              </a:ext>
            </a:extLst>
          </p:cNvPr>
          <p:cNvSpPr>
            <a:spLocks noGrp="1"/>
          </p:cNvSpPr>
          <p:nvPr>
            <p:ph type="ftr" sz="quarter" idx="11"/>
          </p:nvPr>
        </p:nvSpPr>
        <p:spPr/>
        <p:txBody>
          <a:bodyPr/>
          <a:lstStyle/>
          <a:p>
            <a:pPr>
              <a:defRPr/>
            </a:pPr>
            <a:r>
              <a:rPr lang="es-ES_tradnl"/>
              <a:t>F. Salinas</a:t>
            </a:r>
          </a:p>
        </p:txBody>
      </p:sp>
      <p:sp>
        <p:nvSpPr>
          <p:cNvPr id="131074" name="Rectangle 2">
            <a:extLst>
              <a:ext uri="{FF2B5EF4-FFF2-40B4-BE49-F238E27FC236}">
                <a16:creationId xmlns:a16="http://schemas.microsoft.com/office/drawing/2014/main" id="{66E27123-874F-4732-9114-DDD56D52B590}"/>
              </a:ext>
            </a:extLst>
          </p:cNvPr>
          <p:cNvSpPr>
            <a:spLocks noGrp="1" noChangeArrowheads="1"/>
          </p:cNvSpPr>
          <p:nvPr>
            <p:ph type="title"/>
          </p:nvPr>
        </p:nvSpPr>
        <p:spPr/>
        <p:txBody>
          <a:bodyPr/>
          <a:lstStyle/>
          <a:p>
            <a:pPr eaLnBrk="1" hangingPunct="1">
              <a:defRPr/>
            </a:pPr>
            <a:r>
              <a:rPr lang="es-ES" sz="2400" dirty="0">
                <a:solidFill>
                  <a:srgbClr val="FF0000"/>
                </a:solidFill>
                <a:effectLst>
                  <a:outerShdw blurRad="38100" dist="38100" dir="2700000" algn="tl">
                    <a:srgbClr val="000000"/>
                  </a:outerShdw>
                </a:effectLst>
              </a:rPr>
              <a:t>Manipulación Genética y Producción de Alimentos</a:t>
            </a:r>
            <a:endParaRPr lang="es-ES_tradnl" sz="2400" dirty="0">
              <a:solidFill>
                <a:srgbClr val="FF0000"/>
              </a:solidFill>
              <a:effectLst>
                <a:outerShdw blurRad="38100" dist="38100" dir="2700000" algn="tl">
                  <a:srgbClr val="000000"/>
                </a:outerShdw>
              </a:effectLst>
            </a:endParaRPr>
          </a:p>
        </p:txBody>
      </p:sp>
      <p:sp>
        <p:nvSpPr>
          <p:cNvPr id="131075" name="Rectangle 3">
            <a:extLst>
              <a:ext uri="{FF2B5EF4-FFF2-40B4-BE49-F238E27FC236}">
                <a16:creationId xmlns:a16="http://schemas.microsoft.com/office/drawing/2014/main" id="{4319A05F-C061-4FB3-A9D3-0F49734BAE79}"/>
              </a:ext>
            </a:extLst>
          </p:cNvPr>
          <p:cNvSpPr>
            <a:spLocks noGrp="1" noChangeArrowheads="1"/>
          </p:cNvSpPr>
          <p:nvPr>
            <p:ph type="body" idx="1"/>
          </p:nvPr>
        </p:nvSpPr>
        <p:spPr/>
        <p:txBody>
          <a:bodyPr/>
          <a:lstStyle/>
          <a:p>
            <a:pPr algn="just" eaLnBrk="1" hangingPunct="1"/>
            <a:r>
              <a:rPr lang="es-ES" altLang="es-ES" sz="2000">
                <a:latin typeface="Bookman Old Style" panose="02050604050505020204" pitchFamily="18" charset="0"/>
              </a:rPr>
              <a:t>Durante miles de años los humanos han realizado una forma de manipulación genética mediante la hibridación de plantas o animales que ha incrementado su rendimiento en la producción de alimentos.</a:t>
            </a:r>
          </a:p>
          <a:p>
            <a:pPr algn="just" eaLnBrk="1" hangingPunct="1"/>
            <a:r>
              <a:rPr lang="es-ES" altLang="es-ES" sz="2000">
                <a:latin typeface="Bookman Old Style" panose="02050604050505020204" pitchFamily="18" charset="0"/>
              </a:rPr>
              <a:t>"Pero la hibridación tradicional ha ocurrido siempre entre especies relacionadas muy estrechamente". "Ahora estamos cruzando límites, y vamos mucho más allá, vinculando especies que no tienen relación entre sí, vamos mucho más profundo en la estructura genética, y mucho más rápido en la introducción de nuevas formas".</a:t>
            </a:r>
            <a:endParaRPr lang="es-ES_tradnl" altLang="es-ES" sz="2000">
              <a:latin typeface="Bookman Old Style" panose="0205060405050502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31074"/>
                                        </p:tgtEl>
                                        <p:attrNameLst>
                                          <p:attrName>style.visibility</p:attrName>
                                        </p:attrNameLst>
                                      </p:cBhvr>
                                      <p:to>
                                        <p:strVal val="visible"/>
                                      </p:to>
                                    </p:set>
                                    <p:animEffect transition="in" filter="fade">
                                      <p:cBhvr>
                                        <p:cTn id="7" dur="2000"/>
                                        <p:tgtEl>
                                          <p:spTgt spid="131074"/>
                                        </p:tgtEl>
                                      </p:cBhvr>
                                    </p:animEffect>
                                    <p:anim calcmode="lin" valueType="num">
                                      <p:cBhvr>
                                        <p:cTn id="8" dur="2000" fill="hold"/>
                                        <p:tgtEl>
                                          <p:spTgt spid="131074"/>
                                        </p:tgtEl>
                                        <p:attrNameLst>
                                          <p:attrName>ppt_w</p:attrName>
                                        </p:attrNameLst>
                                      </p:cBhvr>
                                      <p:tavLst>
                                        <p:tav tm="0" fmla="#ppt_w*sin(2.5*pi*$)">
                                          <p:val>
                                            <p:fltVal val="0"/>
                                          </p:val>
                                        </p:tav>
                                        <p:tav tm="100000">
                                          <p:val>
                                            <p:fltVal val="1"/>
                                          </p:val>
                                        </p:tav>
                                      </p:tavLst>
                                    </p:anim>
                                    <p:anim calcmode="lin" valueType="num">
                                      <p:cBhvr>
                                        <p:cTn id="9" dur="2000" fill="hold"/>
                                        <p:tgtEl>
                                          <p:spTgt spid="131074"/>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0200"/>
                            </p:stCondLst>
                            <p:childTnLst>
                              <p:par>
                                <p:cTn id="11" presetID="22" presetClass="entr" presetSubtype="8" fill="hold" grpId="0" nodeType="afterEffect">
                                  <p:stCondLst>
                                    <p:cond delay="0"/>
                                  </p:stCondLst>
                                  <p:childTnLst>
                                    <p:set>
                                      <p:cBhvr>
                                        <p:cTn id="12" dur="1" fill="hold">
                                          <p:stCondLst>
                                            <p:cond delay="0"/>
                                          </p:stCondLst>
                                        </p:cTn>
                                        <p:tgtEl>
                                          <p:spTgt spid="131075">
                                            <p:txEl>
                                              <p:pRg st="0" end="0"/>
                                            </p:txEl>
                                          </p:spTgt>
                                        </p:tgtEl>
                                        <p:attrNameLst>
                                          <p:attrName>style.visibility</p:attrName>
                                        </p:attrNameLst>
                                      </p:cBhvr>
                                      <p:to>
                                        <p:strVal val="visible"/>
                                      </p:to>
                                    </p:set>
                                    <p:animEffect transition="in" filter="wipe(left)">
                                      <p:cBhvr>
                                        <p:cTn id="13" dur="2000"/>
                                        <p:tgtEl>
                                          <p:spTgt spid="131075">
                                            <p:txEl>
                                              <p:pRg st="0" end="0"/>
                                            </p:txEl>
                                          </p:spTgt>
                                        </p:tgtEl>
                                      </p:cBhvr>
                                    </p:animEffect>
                                  </p:childTnLst>
                                </p:cTn>
                              </p:par>
                            </p:childTnLst>
                          </p:cTn>
                        </p:par>
                        <p:par>
                          <p:cTn id="14" fill="hold" nodeType="afterGroup">
                            <p:stCondLst>
                              <p:cond delay="12200"/>
                            </p:stCondLst>
                            <p:childTnLst>
                              <p:par>
                                <p:cTn id="15" presetID="22" presetClass="entr" presetSubtype="8" fill="hold" grpId="0" nodeType="after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wipe(left)">
                                      <p:cBhvr>
                                        <p:cTn id="17" dur="2000"/>
                                        <p:tgtEl>
                                          <p:spTgt spid="131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4 Marcador de pie de página">
            <a:extLst>
              <a:ext uri="{FF2B5EF4-FFF2-40B4-BE49-F238E27FC236}">
                <a16:creationId xmlns:a16="http://schemas.microsoft.com/office/drawing/2014/main" id="{8F5B3770-1E88-42F4-9D08-10541946CEE7}"/>
              </a:ext>
            </a:extLst>
          </p:cNvPr>
          <p:cNvSpPr>
            <a:spLocks noGrp="1"/>
          </p:cNvSpPr>
          <p:nvPr>
            <p:ph type="ftr" sz="quarter" idx="11"/>
          </p:nvPr>
        </p:nvSpPr>
        <p:spPr/>
        <p:txBody>
          <a:bodyPr/>
          <a:lstStyle/>
          <a:p>
            <a:pPr>
              <a:defRPr/>
            </a:pPr>
            <a:r>
              <a:rPr lang="es-ES_tradnl"/>
              <a:t>F. Salinas</a:t>
            </a:r>
          </a:p>
        </p:txBody>
      </p:sp>
      <p:sp>
        <p:nvSpPr>
          <p:cNvPr id="126978" name="Rectangle 2">
            <a:extLst>
              <a:ext uri="{FF2B5EF4-FFF2-40B4-BE49-F238E27FC236}">
                <a16:creationId xmlns:a16="http://schemas.microsoft.com/office/drawing/2014/main" id="{F4813F04-01CF-4331-8EE3-9E0AC13CA068}"/>
              </a:ext>
            </a:extLst>
          </p:cNvPr>
          <p:cNvSpPr>
            <a:spLocks noGrp="1" noChangeArrowheads="1"/>
          </p:cNvSpPr>
          <p:nvPr>
            <p:ph type="title"/>
          </p:nvPr>
        </p:nvSpPr>
        <p:spPr>
          <a:xfrm>
            <a:off x="611188" y="277813"/>
            <a:ext cx="8532812" cy="703262"/>
          </a:xfrm>
        </p:spPr>
        <p:txBody>
          <a:bodyPr/>
          <a:lstStyle/>
          <a:p>
            <a:pPr eaLnBrk="1" hangingPunct="1">
              <a:defRPr/>
            </a:pPr>
            <a:r>
              <a:rPr lang="es-ES_tradnl" sz="2600" dirty="0">
                <a:solidFill>
                  <a:srgbClr val="FF0000"/>
                </a:solidFill>
                <a:effectLst>
                  <a:outerShdw blurRad="38100" dist="38100" dir="2700000" algn="tl">
                    <a:srgbClr val="000000"/>
                  </a:outerShdw>
                </a:effectLst>
              </a:rPr>
              <a:t>Producción de animales transgénicos en diferentes especies</a:t>
            </a:r>
          </a:p>
        </p:txBody>
      </p:sp>
      <p:graphicFrame>
        <p:nvGraphicFramePr>
          <p:cNvPr id="127033" name="Group 57">
            <a:extLst>
              <a:ext uri="{FF2B5EF4-FFF2-40B4-BE49-F238E27FC236}">
                <a16:creationId xmlns:a16="http://schemas.microsoft.com/office/drawing/2014/main" id="{76F3FA06-C3EE-48B7-9C48-22C4D77E6194}"/>
              </a:ext>
            </a:extLst>
          </p:cNvPr>
          <p:cNvGraphicFramePr>
            <a:graphicFrameLocks noGrp="1"/>
          </p:cNvGraphicFramePr>
          <p:nvPr>
            <p:ph type="tbl" idx="1"/>
          </p:nvPr>
        </p:nvGraphicFramePr>
        <p:xfrm>
          <a:off x="914400" y="1196975"/>
          <a:ext cx="7772400" cy="3557589"/>
        </p:xfrm>
        <a:graphic>
          <a:graphicData uri="http://schemas.openxmlformats.org/drawingml/2006/table">
            <a:tbl>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1147761">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Especie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 descendencia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 embriones inyectados y transferidos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Meses para obtener la F2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Coste estimado de un animal transgénico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Proteínas</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Producida en la leche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9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Ratón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17,3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$121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1 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79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Conejo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12,8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endPar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1 Kg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9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Porcino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$25.000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endPar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79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Ovino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$60.000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100 Kg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79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Bovino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$546.000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1000 Kg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gridSpan="6">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s-ES_tradnl" sz="1400" b="0" i="0" u="none" strike="noStrike" cap="none" normalizeH="0" baseline="0">
                          <a:ln>
                            <a:noFill/>
                          </a:ln>
                          <a:solidFill>
                            <a:schemeClr val="tx1"/>
                          </a:solidFill>
                          <a:effectLst>
                            <a:outerShdw blurRad="38100" dist="38100" dir="2700000" algn="tl">
                              <a:srgbClr val="FFFFFF"/>
                            </a:outerShdw>
                          </a:effectLst>
                          <a:latin typeface="Bookman Old Style" pitchFamily="18" charset="0"/>
                        </a:rPr>
                        <a:t>Fuente: Wall, 1996; Houdebine, 1994; Wall et al., 1992.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6978"/>
                                        </p:tgtEl>
                                        <p:attrNameLst>
                                          <p:attrName>style.visibility</p:attrName>
                                        </p:attrNameLst>
                                      </p:cBhvr>
                                      <p:to>
                                        <p:strVal val="visible"/>
                                      </p:to>
                                    </p:set>
                                    <p:animEffect transition="in" filter="fade">
                                      <p:cBhvr>
                                        <p:cTn id="7" dur="1000"/>
                                        <p:tgtEl>
                                          <p:spTgt spid="126978"/>
                                        </p:tgtEl>
                                      </p:cBhvr>
                                    </p:animEffect>
                                    <p:anim calcmode="lin" valueType="num">
                                      <p:cBhvr>
                                        <p:cTn id="8" dur="1000" fill="hold"/>
                                        <p:tgtEl>
                                          <p:spTgt spid="126978"/>
                                        </p:tgtEl>
                                        <p:attrNameLst>
                                          <p:attrName>ppt_w</p:attrName>
                                        </p:attrNameLst>
                                      </p:cBhvr>
                                      <p:tavLst>
                                        <p:tav tm="0" fmla="#ppt_w*sin(2.5*pi*$)">
                                          <p:val>
                                            <p:fltVal val="0"/>
                                          </p:val>
                                        </p:tav>
                                        <p:tav tm="100000">
                                          <p:val>
                                            <p:fltVal val="1"/>
                                          </p:val>
                                        </p:tav>
                                      </p:tavLst>
                                    </p:anim>
                                    <p:anim calcmode="lin" valueType="num">
                                      <p:cBhvr>
                                        <p:cTn id="9" dur="1000" fill="hold"/>
                                        <p:tgtEl>
                                          <p:spTgt spid="126978"/>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6100"/>
                            </p:stCondLst>
                            <p:childTnLst>
                              <p:par>
                                <p:cTn id="11" presetID="10" presetClass="entr" presetSubtype="0" fill="hold" nodeType="afterEffect">
                                  <p:stCondLst>
                                    <p:cond delay="0"/>
                                  </p:stCondLst>
                                  <p:childTnLst>
                                    <p:set>
                                      <p:cBhvr>
                                        <p:cTn id="12" dur="1" fill="hold">
                                          <p:stCondLst>
                                            <p:cond delay="0"/>
                                          </p:stCondLst>
                                        </p:cTn>
                                        <p:tgtEl>
                                          <p:spTgt spid="127033"/>
                                        </p:tgtEl>
                                        <p:attrNameLst>
                                          <p:attrName>style.visibility</p:attrName>
                                        </p:attrNameLst>
                                      </p:cBhvr>
                                      <p:to>
                                        <p:strVal val="visible"/>
                                      </p:to>
                                    </p:set>
                                    <p:animEffect transition="in" filter="fade">
                                      <p:cBhvr>
                                        <p:cTn id="13" dur="2000"/>
                                        <p:tgtEl>
                                          <p:spTgt spid="127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0C5F0-62E3-21F7-45A9-92E5D837850E}"/>
              </a:ext>
            </a:extLst>
          </p:cNvPr>
          <p:cNvSpPr>
            <a:spLocks noGrp="1"/>
          </p:cNvSpPr>
          <p:nvPr>
            <p:ph type="title"/>
          </p:nvPr>
        </p:nvSpPr>
        <p:spPr/>
        <p:txBody>
          <a:bodyPr/>
          <a:lstStyle/>
          <a:p>
            <a:r>
              <a:rPr lang="es-ES" dirty="0"/>
              <a:t>Comentario</a:t>
            </a:r>
            <a:r>
              <a:rPr lang="es-ES"/>
              <a:t>: Primera </a:t>
            </a:r>
            <a:r>
              <a:rPr lang="es-ES" dirty="0"/>
              <a:t>Clase Calificada</a:t>
            </a:r>
            <a:endParaRPr lang="es-PE" dirty="0"/>
          </a:p>
        </p:txBody>
      </p:sp>
      <p:sp>
        <p:nvSpPr>
          <p:cNvPr id="3" name="Marcador de tabla 2">
            <a:extLst>
              <a:ext uri="{FF2B5EF4-FFF2-40B4-BE49-F238E27FC236}">
                <a16:creationId xmlns:a16="http://schemas.microsoft.com/office/drawing/2014/main" id="{3E6DE88E-E03D-CEA4-096B-6D43603095F8}"/>
              </a:ext>
            </a:extLst>
          </p:cNvPr>
          <p:cNvSpPr>
            <a:spLocks noGrp="1"/>
          </p:cNvSpPr>
          <p:nvPr>
            <p:ph type="tbl" idx="1"/>
          </p:nvPr>
        </p:nvSpPr>
        <p:spPr/>
      </p:sp>
      <p:sp>
        <p:nvSpPr>
          <p:cNvPr id="4" name="Marcador de pie de página 3">
            <a:extLst>
              <a:ext uri="{FF2B5EF4-FFF2-40B4-BE49-F238E27FC236}">
                <a16:creationId xmlns:a16="http://schemas.microsoft.com/office/drawing/2014/main" id="{AA6048CB-833E-2EA5-9C91-AF729D34D1C2}"/>
              </a:ext>
            </a:extLst>
          </p:cNvPr>
          <p:cNvSpPr>
            <a:spLocks noGrp="1"/>
          </p:cNvSpPr>
          <p:nvPr>
            <p:ph type="ftr" sz="quarter" idx="11"/>
          </p:nvPr>
        </p:nvSpPr>
        <p:spPr/>
        <p:txBody>
          <a:bodyPr/>
          <a:lstStyle/>
          <a:p>
            <a:pPr>
              <a:defRPr/>
            </a:pPr>
            <a:r>
              <a:rPr lang="es-ES_tradnl"/>
              <a:t>F. Salinas</a:t>
            </a:r>
            <a:endParaRPr lang="es-ES_tradnl" dirty="0"/>
          </a:p>
        </p:txBody>
      </p:sp>
    </p:spTree>
    <p:extLst>
      <p:ext uri="{BB962C8B-B14F-4D97-AF65-F5344CB8AC3E}">
        <p14:creationId xmlns:p14="http://schemas.microsoft.com/office/powerpoint/2010/main" val="1120837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0407D8-46EF-D3C8-145F-6B771CB01B7C}"/>
              </a:ext>
            </a:extLst>
          </p:cNvPr>
          <p:cNvSpPr>
            <a:spLocks noGrp="1"/>
          </p:cNvSpPr>
          <p:nvPr>
            <p:ph type="title"/>
          </p:nvPr>
        </p:nvSpPr>
        <p:spPr/>
        <p:txBody>
          <a:bodyPr/>
          <a:lstStyle/>
          <a:p>
            <a:endParaRPr lang="es-PE"/>
          </a:p>
        </p:txBody>
      </p:sp>
      <p:sp>
        <p:nvSpPr>
          <p:cNvPr id="3" name="Marcador de tabla 2">
            <a:extLst>
              <a:ext uri="{FF2B5EF4-FFF2-40B4-BE49-F238E27FC236}">
                <a16:creationId xmlns:a16="http://schemas.microsoft.com/office/drawing/2014/main" id="{6107F9B7-0624-012C-9CFA-E530DCF83713}"/>
              </a:ext>
            </a:extLst>
          </p:cNvPr>
          <p:cNvSpPr>
            <a:spLocks noGrp="1"/>
          </p:cNvSpPr>
          <p:nvPr>
            <p:ph type="tbl" idx="1"/>
          </p:nvPr>
        </p:nvSpPr>
        <p:spPr/>
      </p:sp>
      <p:sp>
        <p:nvSpPr>
          <p:cNvPr id="4" name="Marcador de pie de página 3">
            <a:extLst>
              <a:ext uri="{FF2B5EF4-FFF2-40B4-BE49-F238E27FC236}">
                <a16:creationId xmlns:a16="http://schemas.microsoft.com/office/drawing/2014/main" id="{1F89CFA9-FD05-70AB-4007-A2B9E514833A}"/>
              </a:ext>
            </a:extLst>
          </p:cNvPr>
          <p:cNvSpPr>
            <a:spLocks noGrp="1"/>
          </p:cNvSpPr>
          <p:nvPr>
            <p:ph type="ftr" sz="quarter" idx="11"/>
          </p:nvPr>
        </p:nvSpPr>
        <p:spPr/>
        <p:txBody>
          <a:bodyPr/>
          <a:lstStyle/>
          <a:p>
            <a:pPr>
              <a:defRPr/>
            </a:pPr>
            <a:r>
              <a:rPr lang="es-ES_tradnl"/>
              <a:t>F. Salinas</a:t>
            </a:r>
            <a:endParaRPr lang="es-ES_tradnl" dirty="0"/>
          </a:p>
        </p:txBody>
      </p:sp>
    </p:spTree>
    <p:extLst>
      <p:ext uri="{BB962C8B-B14F-4D97-AF65-F5344CB8AC3E}">
        <p14:creationId xmlns:p14="http://schemas.microsoft.com/office/powerpoint/2010/main" val="37293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3D551-7B3E-ABC6-5D50-3FF52D6D4FFD}"/>
              </a:ext>
            </a:extLst>
          </p:cNvPr>
          <p:cNvSpPr>
            <a:spLocks noGrp="1"/>
          </p:cNvSpPr>
          <p:nvPr>
            <p:ph type="title"/>
          </p:nvPr>
        </p:nvSpPr>
        <p:spPr/>
        <p:txBody>
          <a:bodyPr/>
          <a:lstStyle/>
          <a:p>
            <a:r>
              <a:rPr lang="es-PE" dirty="0"/>
              <a:t>                 Formación de Grupos</a:t>
            </a:r>
          </a:p>
        </p:txBody>
      </p:sp>
      <p:sp>
        <p:nvSpPr>
          <p:cNvPr id="4" name="Marcador de pie de página 3">
            <a:extLst>
              <a:ext uri="{FF2B5EF4-FFF2-40B4-BE49-F238E27FC236}">
                <a16:creationId xmlns:a16="http://schemas.microsoft.com/office/drawing/2014/main" id="{F50A3636-AE6F-9FC3-C621-AB749442676C}"/>
              </a:ext>
            </a:extLst>
          </p:cNvPr>
          <p:cNvSpPr>
            <a:spLocks noGrp="1"/>
          </p:cNvSpPr>
          <p:nvPr>
            <p:ph type="ftr" sz="quarter" idx="11"/>
          </p:nvPr>
        </p:nvSpPr>
        <p:spPr/>
        <p:txBody>
          <a:bodyPr/>
          <a:lstStyle/>
          <a:p>
            <a:pPr>
              <a:defRPr/>
            </a:pPr>
            <a:r>
              <a:rPr lang="es-ES_tradnl"/>
              <a:t>F. Salinas</a:t>
            </a:r>
            <a:endParaRPr lang="es-ES_tradnl" dirty="0"/>
          </a:p>
        </p:txBody>
      </p:sp>
      <p:sp>
        <p:nvSpPr>
          <p:cNvPr id="6" name="CuadroTexto 5">
            <a:extLst>
              <a:ext uri="{FF2B5EF4-FFF2-40B4-BE49-F238E27FC236}">
                <a16:creationId xmlns:a16="http://schemas.microsoft.com/office/drawing/2014/main" id="{B27784F2-57AC-4354-8FC6-DD0F90388268}"/>
              </a:ext>
            </a:extLst>
          </p:cNvPr>
          <p:cNvSpPr txBox="1"/>
          <p:nvPr/>
        </p:nvSpPr>
        <p:spPr>
          <a:xfrm>
            <a:off x="596348" y="1709530"/>
            <a:ext cx="8295861" cy="1477328"/>
          </a:xfrm>
          <a:prstGeom prst="rect">
            <a:avLst/>
          </a:prstGeom>
          <a:noFill/>
        </p:spPr>
        <p:txBody>
          <a:bodyPr wrap="square" rtlCol="0">
            <a:spAutoFit/>
          </a:bodyPr>
          <a:lstStyle/>
          <a:p>
            <a:r>
              <a:rPr lang="es-ES" b="1" dirty="0"/>
              <a:t>Grupo 1:</a:t>
            </a:r>
          </a:p>
          <a:p>
            <a:endParaRPr lang="es-ES" b="1" dirty="0"/>
          </a:p>
          <a:p>
            <a:r>
              <a:rPr lang="es-ES" b="1" dirty="0"/>
              <a:t>Grupo 2:</a:t>
            </a:r>
          </a:p>
          <a:p>
            <a:endParaRPr lang="es-ES" b="1" dirty="0"/>
          </a:p>
          <a:p>
            <a:r>
              <a:rPr lang="es-ES" b="1"/>
              <a:t>Grupo 3:</a:t>
            </a:r>
            <a:endParaRPr lang="es-PE" b="1" dirty="0"/>
          </a:p>
        </p:txBody>
      </p:sp>
    </p:spTree>
    <p:extLst>
      <p:ext uri="{BB962C8B-B14F-4D97-AF65-F5344CB8AC3E}">
        <p14:creationId xmlns:p14="http://schemas.microsoft.com/office/powerpoint/2010/main" val="166061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758B5-16E8-16ED-C612-47CB3559B05E}"/>
              </a:ext>
            </a:extLst>
          </p:cNvPr>
          <p:cNvSpPr>
            <a:spLocks noGrp="1"/>
          </p:cNvSpPr>
          <p:nvPr>
            <p:ph type="title"/>
          </p:nvPr>
        </p:nvSpPr>
        <p:spPr>
          <a:xfrm>
            <a:off x="628650" y="852407"/>
            <a:ext cx="7886700" cy="838282"/>
          </a:xfrm>
        </p:spPr>
        <p:txBody>
          <a:bodyPr/>
          <a:lstStyle/>
          <a:p>
            <a:r>
              <a:rPr lang="es-ES" dirty="0"/>
              <a:t>                      </a:t>
            </a:r>
            <a:r>
              <a:rPr lang="es-ES" sz="2800" dirty="0"/>
              <a:t>Origen del universo</a:t>
            </a:r>
            <a:endParaRPr lang="es-PE" sz="2800" dirty="0"/>
          </a:p>
        </p:txBody>
      </p:sp>
      <p:sp>
        <p:nvSpPr>
          <p:cNvPr id="3" name="Marcador de contenido 2">
            <a:extLst>
              <a:ext uri="{FF2B5EF4-FFF2-40B4-BE49-F238E27FC236}">
                <a16:creationId xmlns:a16="http://schemas.microsoft.com/office/drawing/2014/main" id="{B1FAA3E4-D249-7B50-4FCE-3036BEE072A2}"/>
              </a:ext>
            </a:extLst>
          </p:cNvPr>
          <p:cNvSpPr>
            <a:spLocks noGrp="1"/>
          </p:cNvSpPr>
          <p:nvPr>
            <p:ph idx="1"/>
          </p:nvPr>
        </p:nvSpPr>
        <p:spPr>
          <a:xfrm>
            <a:off x="628650" y="1828800"/>
            <a:ext cx="7886700" cy="4957763"/>
          </a:xfrm>
        </p:spPr>
        <p:txBody>
          <a:bodyPr/>
          <a:lstStyle/>
          <a:p>
            <a:pPr algn="just"/>
            <a:r>
              <a:rPr lang="es-ES" dirty="0">
                <a:solidFill>
                  <a:srgbClr val="202124"/>
                </a:solidFill>
                <a:latin typeface="Google Sans"/>
              </a:rPr>
              <a:t>Teoría de</a:t>
            </a:r>
            <a:r>
              <a:rPr lang="es-ES" b="0" i="0" dirty="0">
                <a:solidFill>
                  <a:srgbClr val="202124"/>
                </a:solidFill>
                <a:effectLst/>
                <a:latin typeface="Google Sans"/>
              </a:rPr>
              <a:t>l Big </a:t>
            </a:r>
            <a:r>
              <a:rPr lang="es-ES" b="0" i="0" dirty="0" err="1">
                <a:solidFill>
                  <a:srgbClr val="202124"/>
                </a:solidFill>
                <a:effectLst/>
                <a:latin typeface="Google Sans"/>
              </a:rPr>
              <a:t>Bang</a:t>
            </a:r>
            <a:r>
              <a:rPr lang="es-ES" b="0" i="0" dirty="0">
                <a:solidFill>
                  <a:srgbClr val="202124"/>
                </a:solidFill>
                <a:effectLst/>
                <a:latin typeface="Google Sans"/>
              </a:rPr>
              <a:t> es cómo los astrónomos explican la forma en que comenzó el universo. </a:t>
            </a:r>
            <a:r>
              <a:rPr lang="es-ES" b="0" i="0" dirty="0">
                <a:solidFill>
                  <a:srgbClr val="040C28"/>
                </a:solidFill>
                <a:effectLst/>
                <a:latin typeface="Google Sans"/>
              </a:rPr>
              <a:t>Es la idea de que el universo comenzó como un solo punto, luego se expandió y se estiró para crecer tanto como lo es ahora, ¡y todavía se está extendiendo.</a:t>
            </a:r>
          </a:p>
          <a:p>
            <a:pPr algn="l"/>
            <a:r>
              <a:rPr lang="es-ES" b="0" i="0" dirty="0">
                <a:solidFill>
                  <a:srgbClr val="202124"/>
                </a:solidFill>
                <a:effectLst/>
                <a:latin typeface="Google Sans"/>
              </a:rPr>
              <a:t>¿Qué edad tiene el universo?</a:t>
            </a:r>
            <a:endParaRPr lang="es-ES" b="0" i="0" dirty="0">
              <a:solidFill>
                <a:srgbClr val="202124"/>
              </a:solidFill>
              <a:effectLst/>
              <a:latin typeface="arial" panose="020B0604020202020204" pitchFamily="34" charset="0"/>
            </a:endParaRPr>
          </a:p>
          <a:p>
            <a:pPr algn="l"/>
            <a:r>
              <a:rPr lang="es-ES" b="0" i="0" dirty="0">
                <a:solidFill>
                  <a:srgbClr val="4D5156"/>
                </a:solidFill>
                <a:effectLst/>
                <a:latin typeface="Google Sans"/>
              </a:rPr>
              <a:t>El resultado reportado en 2001 fue H0=72 km/s/</a:t>
            </a:r>
            <a:r>
              <a:rPr lang="es-ES" b="0" i="0" dirty="0" err="1">
                <a:solidFill>
                  <a:srgbClr val="4D5156"/>
                </a:solidFill>
                <a:effectLst/>
                <a:latin typeface="Google Sans"/>
              </a:rPr>
              <a:t>Mpc</a:t>
            </a:r>
            <a:r>
              <a:rPr lang="es-ES" b="0" i="0" dirty="0">
                <a:solidFill>
                  <a:srgbClr val="4D5156"/>
                </a:solidFill>
                <a:effectLst/>
                <a:latin typeface="Google Sans"/>
              </a:rPr>
              <a:t>, y entonces la nueva edad del Universo resultó ser </a:t>
            </a:r>
            <a:r>
              <a:rPr lang="es-ES" b="0" i="0" dirty="0">
                <a:solidFill>
                  <a:srgbClr val="040C28"/>
                </a:solidFill>
                <a:effectLst/>
                <a:latin typeface="Google Sans"/>
              </a:rPr>
              <a:t>13.6 mil millones de años</a:t>
            </a:r>
            <a:endParaRPr lang="es-ES" b="0" i="0" dirty="0">
              <a:solidFill>
                <a:srgbClr val="202124"/>
              </a:solidFill>
              <a:effectLst/>
              <a:latin typeface="arial" panose="020B0604020202020204" pitchFamily="34" charset="0"/>
            </a:endParaRPr>
          </a:p>
          <a:p>
            <a:pPr algn="just"/>
            <a:endParaRPr lang="es-PE" dirty="0"/>
          </a:p>
        </p:txBody>
      </p:sp>
    </p:spTree>
    <p:extLst>
      <p:ext uri="{BB962C8B-B14F-4D97-AF65-F5344CB8AC3E}">
        <p14:creationId xmlns:p14="http://schemas.microsoft.com/office/powerpoint/2010/main" val="590859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CB0A7D4-C068-4578-B8E0-E7E94E576C82}"/>
              </a:ext>
            </a:extLst>
          </p:cNvPr>
          <p:cNvSpPr>
            <a:spLocks noGrp="1"/>
          </p:cNvSpPr>
          <p:nvPr>
            <p:ph idx="1"/>
          </p:nvPr>
        </p:nvSpPr>
        <p:spPr>
          <a:xfrm>
            <a:off x="4861462" y="4419681"/>
            <a:ext cx="3535877" cy="987386"/>
          </a:xfrm>
        </p:spPr>
        <p:txBody>
          <a:bodyPr>
            <a:noAutofit/>
          </a:bodyPr>
          <a:lstStyle/>
          <a:p>
            <a:pPr marL="0" indent="0" algn="ctr">
              <a:buNone/>
            </a:pPr>
            <a:r>
              <a:rPr lang="es-ES" sz="7200" dirty="0">
                <a:solidFill>
                  <a:srgbClr val="FF0000"/>
                </a:solidFill>
                <a:latin typeface="Academy Engraved LET" pitchFamily="2" charset="0"/>
              </a:rPr>
              <a:t>Gracias</a:t>
            </a:r>
          </a:p>
        </p:txBody>
      </p:sp>
      <p:pic>
        <p:nvPicPr>
          <p:cNvPr id="4" name="Imagen 3">
            <a:extLst>
              <a:ext uri="{FF2B5EF4-FFF2-40B4-BE49-F238E27FC236}">
                <a16:creationId xmlns:a16="http://schemas.microsoft.com/office/drawing/2014/main" id="{3AFD6FDA-A1E9-4260-AB9C-5F65A2A02BE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7919" y="1185357"/>
            <a:ext cx="3035017" cy="3610778"/>
          </a:xfrm>
          <a:prstGeom prst="rect">
            <a:avLst/>
          </a:prstGeom>
        </p:spPr>
      </p:pic>
      <p:sp>
        <p:nvSpPr>
          <p:cNvPr id="5" name="CuadroTexto 4">
            <a:extLst>
              <a:ext uri="{FF2B5EF4-FFF2-40B4-BE49-F238E27FC236}">
                <a16:creationId xmlns:a16="http://schemas.microsoft.com/office/drawing/2014/main" id="{04BEFE95-42A3-4D19-A828-721FE4F4EF76}"/>
              </a:ext>
            </a:extLst>
          </p:cNvPr>
          <p:cNvSpPr txBox="1"/>
          <p:nvPr/>
        </p:nvSpPr>
        <p:spPr>
          <a:xfrm>
            <a:off x="3489550" y="2401121"/>
            <a:ext cx="5955605" cy="438582"/>
          </a:xfrm>
          <a:prstGeom prst="rect">
            <a:avLst/>
          </a:prstGeom>
          <a:noFill/>
        </p:spPr>
        <p:txBody>
          <a:bodyPr wrap="none" rtlCol="0">
            <a:spAutoFit/>
          </a:bodyPr>
          <a:lstStyle/>
          <a:p>
            <a:r>
              <a:rPr lang="es-ES" sz="2250" dirty="0"/>
              <a:t>Pagina web: </a:t>
            </a:r>
            <a:r>
              <a:rPr lang="es-ES" sz="2250" dirty="0">
                <a:hlinkClick r:id="rId3"/>
              </a:rPr>
              <a:t>www.fredysalinasmelendez.com</a:t>
            </a:r>
            <a:endParaRPr lang="es-ES" sz="2250" dirty="0"/>
          </a:p>
        </p:txBody>
      </p:sp>
      <p:pic>
        <p:nvPicPr>
          <p:cNvPr id="9" name="Imagen 8">
            <a:extLst>
              <a:ext uri="{FF2B5EF4-FFF2-40B4-BE49-F238E27FC236}">
                <a16:creationId xmlns:a16="http://schemas.microsoft.com/office/drawing/2014/main" id="{FD45522C-45C7-4BCC-BDD7-05BD59373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551" y="3232121"/>
            <a:ext cx="1371911" cy="335356"/>
          </a:xfrm>
          <a:prstGeom prst="rect">
            <a:avLst/>
          </a:prstGeom>
        </p:spPr>
      </p:pic>
      <p:sp>
        <p:nvSpPr>
          <p:cNvPr id="10" name="CuadroTexto 9">
            <a:extLst>
              <a:ext uri="{FF2B5EF4-FFF2-40B4-BE49-F238E27FC236}">
                <a16:creationId xmlns:a16="http://schemas.microsoft.com/office/drawing/2014/main" id="{D6CF8261-A670-4939-8940-7B43A349DD54}"/>
              </a:ext>
            </a:extLst>
          </p:cNvPr>
          <p:cNvSpPr txBox="1"/>
          <p:nvPr/>
        </p:nvSpPr>
        <p:spPr>
          <a:xfrm>
            <a:off x="4852068" y="3189732"/>
            <a:ext cx="4080091" cy="438582"/>
          </a:xfrm>
          <a:prstGeom prst="rect">
            <a:avLst/>
          </a:prstGeom>
          <a:noFill/>
        </p:spPr>
        <p:txBody>
          <a:bodyPr wrap="none" rtlCol="0">
            <a:spAutoFit/>
          </a:bodyPr>
          <a:lstStyle/>
          <a:p>
            <a:r>
              <a:rPr lang="es-ES" sz="2250" dirty="0"/>
              <a:t>: </a:t>
            </a:r>
            <a:r>
              <a:rPr lang="es-ES" sz="2250" dirty="0">
                <a:hlinkClick r:id="rId5"/>
              </a:rPr>
              <a:t>www.youtube.com/camelido7</a:t>
            </a:r>
            <a:endParaRPr lang="es-ES" sz="2250" dirty="0"/>
          </a:p>
        </p:txBody>
      </p:sp>
      <p:pic>
        <p:nvPicPr>
          <p:cNvPr id="12" name="Imagen 11">
            <a:extLst>
              <a:ext uri="{FF2B5EF4-FFF2-40B4-BE49-F238E27FC236}">
                <a16:creationId xmlns:a16="http://schemas.microsoft.com/office/drawing/2014/main" id="{9BE14370-5F2C-48DE-B6C3-8DC23098814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24422" y="3758067"/>
            <a:ext cx="675554" cy="675554"/>
          </a:xfrm>
          <a:prstGeom prst="rect">
            <a:avLst/>
          </a:prstGeom>
        </p:spPr>
      </p:pic>
      <p:sp>
        <p:nvSpPr>
          <p:cNvPr id="13" name="CuadroTexto 12">
            <a:extLst>
              <a:ext uri="{FF2B5EF4-FFF2-40B4-BE49-F238E27FC236}">
                <a16:creationId xmlns:a16="http://schemas.microsoft.com/office/drawing/2014/main" id="{7AB393DE-EE2C-4224-A244-EA38F0AB45A7}"/>
              </a:ext>
            </a:extLst>
          </p:cNvPr>
          <p:cNvSpPr txBox="1"/>
          <p:nvPr/>
        </p:nvSpPr>
        <p:spPr>
          <a:xfrm>
            <a:off x="4861462" y="3930946"/>
            <a:ext cx="4405373" cy="438582"/>
          </a:xfrm>
          <a:prstGeom prst="rect">
            <a:avLst/>
          </a:prstGeom>
          <a:noFill/>
        </p:spPr>
        <p:txBody>
          <a:bodyPr wrap="none" rtlCol="0">
            <a:spAutoFit/>
          </a:bodyPr>
          <a:lstStyle/>
          <a:p>
            <a:r>
              <a:rPr lang="es-ES" sz="2250" dirty="0"/>
              <a:t>: Fredysalinasperu@hotmail.com</a:t>
            </a:r>
          </a:p>
        </p:txBody>
      </p:sp>
    </p:spTree>
    <p:extLst>
      <p:ext uri="{BB962C8B-B14F-4D97-AF65-F5344CB8AC3E}">
        <p14:creationId xmlns:p14="http://schemas.microsoft.com/office/powerpoint/2010/main" val="3230213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42D77-0EEE-77CD-93C1-13621C1C4291}"/>
              </a:ext>
            </a:extLst>
          </p:cNvPr>
          <p:cNvSpPr>
            <a:spLocks noGrp="1"/>
          </p:cNvSpPr>
          <p:nvPr>
            <p:ph type="title"/>
          </p:nvPr>
        </p:nvSpPr>
        <p:spPr>
          <a:xfrm>
            <a:off x="628650" y="974727"/>
            <a:ext cx="7886700" cy="569066"/>
          </a:xfrm>
        </p:spPr>
        <p:txBody>
          <a:bodyPr>
            <a:normAutofit fontScale="90000"/>
          </a:bodyPr>
          <a:lstStyle/>
          <a:p>
            <a:r>
              <a:rPr lang="es-ES" dirty="0"/>
              <a:t>origen de la vía láctea</a:t>
            </a:r>
            <a:endParaRPr lang="es-PE" dirty="0"/>
          </a:p>
        </p:txBody>
      </p:sp>
      <p:sp>
        <p:nvSpPr>
          <p:cNvPr id="3" name="Marcador de contenido 2">
            <a:extLst>
              <a:ext uri="{FF2B5EF4-FFF2-40B4-BE49-F238E27FC236}">
                <a16:creationId xmlns:a16="http://schemas.microsoft.com/office/drawing/2014/main" id="{5F319330-6136-3102-CD80-3404B799374F}"/>
              </a:ext>
            </a:extLst>
          </p:cNvPr>
          <p:cNvSpPr>
            <a:spLocks noGrp="1"/>
          </p:cNvSpPr>
          <p:nvPr>
            <p:ph idx="1"/>
          </p:nvPr>
        </p:nvSpPr>
        <p:spPr>
          <a:xfrm>
            <a:off x="628650" y="1650670"/>
            <a:ext cx="7886700" cy="5135893"/>
          </a:xfrm>
        </p:spPr>
        <p:txBody>
          <a:bodyPr/>
          <a:lstStyle/>
          <a:p>
            <a:pPr algn="just"/>
            <a:r>
              <a:rPr lang="es-ES" b="0" i="0" dirty="0">
                <a:solidFill>
                  <a:srgbClr val="202124"/>
                </a:solidFill>
                <a:effectLst/>
                <a:latin typeface="Google Sans"/>
              </a:rPr>
              <a:t>Formación de la </a:t>
            </a:r>
            <a:r>
              <a:rPr lang="es-ES" b="0" i="0" dirty="0">
                <a:solidFill>
                  <a:srgbClr val="040C28"/>
                </a:solidFill>
                <a:effectLst/>
                <a:latin typeface="Google Sans"/>
              </a:rPr>
              <a:t>Vía Láctea</a:t>
            </a:r>
            <a:endParaRPr lang="es-ES" b="0" i="0" dirty="0">
              <a:solidFill>
                <a:srgbClr val="202124"/>
              </a:solidFill>
              <a:effectLst/>
              <a:latin typeface="Google Sans"/>
            </a:endParaRPr>
          </a:p>
          <a:p>
            <a:pPr algn="just"/>
            <a:r>
              <a:rPr lang="es-ES" b="0" i="0" dirty="0">
                <a:solidFill>
                  <a:srgbClr val="202124"/>
                </a:solidFill>
                <a:effectLst/>
                <a:latin typeface="Google Sans"/>
              </a:rPr>
              <a:t>La formación de la galaxia tuvo lugar hace alrededor de 12 o 13 mil millones de años, una edad muy próxima a la estimada para el cosmos entero, y tuvo su inicio en el material de los cúmulos globulares que componen el halo estelar.</a:t>
            </a:r>
          </a:p>
          <a:p>
            <a:endParaRPr lang="es-ES" b="0" i="0" dirty="0">
              <a:solidFill>
                <a:srgbClr val="202124"/>
              </a:solidFill>
              <a:effectLst/>
              <a:latin typeface="Google Sans"/>
            </a:endParaRPr>
          </a:p>
          <a:p>
            <a:endParaRPr lang="es-PE" dirty="0"/>
          </a:p>
        </p:txBody>
      </p:sp>
    </p:spTree>
    <p:extLst>
      <p:ext uri="{BB962C8B-B14F-4D97-AF65-F5344CB8AC3E}">
        <p14:creationId xmlns:p14="http://schemas.microsoft.com/office/powerpoint/2010/main" val="95713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F16A3-3A42-0CC3-4610-40CA4ECD09D2}"/>
              </a:ext>
            </a:extLst>
          </p:cNvPr>
          <p:cNvSpPr>
            <a:spLocks noGrp="1"/>
          </p:cNvSpPr>
          <p:nvPr>
            <p:ph type="title"/>
          </p:nvPr>
        </p:nvSpPr>
        <p:spPr>
          <a:xfrm>
            <a:off x="628650" y="974727"/>
            <a:ext cx="7886700" cy="533440"/>
          </a:xfrm>
        </p:spPr>
        <p:txBody>
          <a:bodyPr>
            <a:normAutofit fontScale="90000"/>
          </a:bodyPr>
          <a:lstStyle/>
          <a:p>
            <a:r>
              <a:rPr lang="es-PE" dirty="0"/>
              <a:t>Origen de la tierra</a:t>
            </a:r>
          </a:p>
        </p:txBody>
      </p:sp>
      <p:sp>
        <p:nvSpPr>
          <p:cNvPr id="3" name="Marcador de contenido 2">
            <a:extLst>
              <a:ext uri="{FF2B5EF4-FFF2-40B4-BE49-F238E27FC236}">
                <a16:creationId xmlns:a16="http://schemas.microsoft.com/office/drawing/2014/main" id="{AF1EB61A-00B9-FDFB-78C9-DE0FB695CAEC}"/>
              </a:ext>
            </a:extLst>
          </p:cNvPr>
          <p:cNvSpPr>
            <a:spLocks noGrp="1"/>
          </p:cNvSpPr>
          <p:nvPr>
            <p:ph idx="1"/>
          </p:nvPr>
        </p:nvSpPr>
        <p:spPr>
          <a:xfrm>
            <a:off x="628650" y="1508167"/>
            <a:ext cx="7886700" cy="5278396"/>
          </a:xfrm>
        </p:spPr>
        <p:txBody>
          <a:bodyPr/>
          <a:lstStyle/>
          <a:p>
            <a:pPr algn="just"/>
            <a:r>
              <a:rPr lang="es-ES" b="0" i="0" dirty="0">
                <a:solidFill>
                  <a:srgbClr val="202124"/>
                </a:solidFill>
                <a:effectLst/>
                <a:latin typeface="Google Sans"/>
              </a:rPr>
              <a:t>La Tierra es el mayor de los planetas interiores y se creó como todos los planetas restantes del Sistema Solar, hace aproximadamente 4.6 miles de millones de años. </a:t>
            </a:r>
            <a:r>
              <a:rPr lang="es-ES" b="0" i="0" dirty="0">
                <a:solidFill>
                  <a:srgbClr val="040C28"/>
                </a:solidFill>
                <a:effectLst/>
                <a:latin typeface="Google Sans"/>
              </a:rPr>
              <a:t>La Tierra primigenia se formó por la colisión y fusión de fragmentos de rocas más pequeños, de los denominados planetesimales</a:t>
            </a:r>
            <a:r>
              <a:rPr lang="es-ES" b="0" i="0" dirty="0">
                <a:solidFill>
                  <a:srgbClr val="202124"/>
                </a:solidFill>
                <a:effectLst/>
                <a:latin typeface="Google Sans"/>
              </a:rPr>
              <a:t>.</a:t>
            </a:r>
            <a:endParaRPr lang="es-PE" dirty="0"/>
          </a:p>
          <a:p>
            <a:endParaRPr lang="es-PE" dirty="0"/>
          </a:p>
        </p:txBody>
      </p:sp>
    </p:spTree>
    <p:extLst>
      <p:ext uri="{BB962C8B-B14F-4D97-AF65-F5344CB8AC3E}">
        <p14:creationId xmlns:p14="http://schemas.microsoft.com/office/powerpoint/2010/main" val="405671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DABEAC-5275-D583-6F20-9ABC49E512EC}"/>
              </a:ext>
            </a:extLst>
          </p:cNvPr>
          <p:cNvSpPr>
            <a:spLocks noGrp="1"/>
          </p:cNvSpPr>
          <p:nvPr>
            <p:ph type="title"/>
          </p:nvPr>
        </p:nvSpPr>
        <p:spPr>
          <a:xfrm>
            <a:off x="628650" y="974727"/>
            <a:ext cx="7886700" cy="462188"/>
          </a:xfrm>
        </p:spPr>
        <p:txBody>
          <a:bodyPr>
            <a:normAutofit fontScale="90000"/>
          </a:bodyPr>
          <a:lstStyle/>
          <a:p>
            <a:r>
              <a:rPr lang="es-PE" dirty="0"/>
              <a:t>                     </a:t>
            </a:r>
            <a:r>
              <a:rPr lang="es-PE" sz="3100" dirty="0"/>
              <a:t>Origen de la vida</a:t>
            </a:r>
          </a:p>
        </p:txBody>
      </p:sp>
      <p:sp>
        <p:nvSpPr>
          <p:cNvPr id="3" name="Marcador de contenido 2">
            <a:extLst>
              <a:ext uri="{FF2B5EF4-FFF2-40B4-BE49-F238E27FC236}">
                <a16:creationId xmlns:a16="http://schemas.microsoft.com/office/drawing/2014/main" id="{90DE1186-6315-0D0E-D48D-D323CBF7C83E}"/>
              </a:ext>
            </a:extLst>
          </p:cNvPr>
          <p:cNvSpPr>
            <a:spLocks noGrp="1"/>
          </p:cNvSpPr>
          <p:nvPr>
            <p:ph idx="1"/>
          </p:nvPr>
        </p:nvSpPr>
        <p:spPr>
          <a:xfrm>
            <a:off x="628650" y="1543792"/>
            <a:ext cx="7886700" cy="5242771"/>
          </a:xfrm>
        </p:spPr>
        <p:txBody>
          <a:bodyPr>
            <a:normAutofit fontScale="85000" lnSpcReduction="20000"/>
          </a:bodyPr>
          <a:lstStyle/>
          <a:p>
            <a:pPr algn="just"/>
            <a:r>
              <a:rPr lang="es-ES" dirty="0"/>
              <a:t>El surgimiento del estudio de la vida tiene sus orígenes en la Antigua Grecia de la mano de Aristóteles (384 a. C.-322 a. C.), quien es considerado el primer naturalista. Desde entonces, y por muchos siglos, las investigaciones sobre los seres vivos continuaron sin ser reconocidas por su estatus científico. Ya en el siglo XX, la Biología fue denostada por el Círculo de Viena 1 , el cual concebía a la Física como modelo de ciencia (</a:t>
            </a:r>
            <a:r>
              <a:rPr lang="es-ES" dirty="0" err="1"/>
              <a:t>Lorenzano</a:t>
            </a:r>
            <a:r>
              <a:rPr lang="es-ES" dirty="0"/>
              <a:t>, 2001; 2002). Las críticas más importantes desde la filosofía y la epistemología de las ciencias a la Biología fueron, como desarrollaremos a continuación, la ausencia de leyes, el empobrecido grado de matematización en sus sistemas de clasificación, y la imposibilidad de falsar muchas de sus hipótesis.</a:t>
            </a:r>
          </a:p>
          <a:p>
            <a:pPr algn="just"/>
            <a:r>
              <a:rPr lang="es-ES" dirty="0"/>
              <a:t> La Biología comenzó a ser vista como una ciencia respetable y autónoma. Muchos de estos cambios fueron propiciados por verdaderas revoluciones científicas, como la generada por el naturalista inglés Charles Darwin, con la publicación de su libro Sobre el origen de las especies por medio de la selección natural en 1859. </a:t>
            </a:r>
          </a:p>
          <a:p>
            <a:endParaRPr lang="es-PE" dirty="0"/>
          </a:p>
        </p:txBody>
      </p:sp>
    </p:spTree>
    <p:extLst>
      <p:ext uri="{BB962C8B-B14F-4D97-AF65-F5344CB8AC3E}">
        <p14:creationId xmlns:p14="http://schemas.microsoft.com/office/powerpoint/2010/main" val="76446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788F93-3A23-544E-113C-3BA48235D99B}"/>
              </a:ext>
            </a:extLst>
          </p:cNvPr>
          <p:cNvSpPr>
            <a:spLocks noGrp="1"/>
          </p:cNvSpPr>
          <p:nvPr>
            <p:ph type="title"/>
          </p:nvPr>
        </p:nvSpPr>
        <p:spPr>
          <a:xfrm>
            <a:off x="628650" y="974727"/>
            <a:ext cx="7886700" cy="474064"/>
          </a:xfrm>
        </p:spPr>
        <p:txBody>
          <a:bodyPr>
            <a:noAutofit/>
          </a:bodyPr>
          <a:lstStyle/>
          <a:p>
            <a:r>
              <a:rPr lang="es-ES" sz="2800" dirty="0"/>
              <a:t>              Lucy la madre de la humanidad</a:t>
            </a:r>
            <a:endParaRPr lang="es-PE" sz="2800" dirty="0"/>
          </a:p>
        </p:txBody>
      </p:sp>
      <p:sp>
        <p:nvSpPr>
          <p:cNvPr id="3" name="Marcador de contenido 2">
            <a:extLst>
              <a:ext uri="{FF2B5EF4-FFF2-40B4-BE49-F238E27FC236}">
                <a16:creationId xmlns:a16="http://schemas.microsoft.com/office/drawing/2014/main" id="{8498B313-6FB1-7621-8CE7-2541222DF1E7}"/>
              </a:ext>
            </a:extLst>
          </p:cNvPr>
          <p:cNvSpPr>
            <a:spLocks noGrp="1"/>
          </p:cNvSpPr>
          <p:nvPr>
            <p:ph idx="1"/>
          </p:nvPr>
        </p:nvSpPr>
        <p:spPr>
          <a:xfrm>
            <a:off x="628650" y="1721922"/>
            <a:ext cx="7886700" cy="5064641"/>
          </a:xfrm>
        </p:spPr>
        <p:txBody>
          <a:bodyPr>
            <a:normAutofit fontScale="40000" lnSpcReduction="20000"/>
          </a:bodyPr>
          <a:lstStyle/>
          <a:p>
            <a:pPr algn="just"/>
            <a:r>
              <a:rPr lang="es-ES" sz="4200" dirty="0"/>
              <a:t>Lucy, una mujer que vivió hace 3,2 millones de años, en África, es la abuela de la humanidad, descubierta por el equipo de Donald Johanson el 24 de noviembre de 1974 en Etiopía. Fue una hembra que medía poco más de un metro, tenía las piernas muy similares a las de los humanos, vivió   unos 22 años y pesó unos 28 kilos. Una de las características más reveladoras de Lucy es que, al pertenecer al sexo femenino, se descubrió que había tenido hijos. El camino evolutivo del Homo sapiens - sapiens ha sido secular, siguiendo mutaciones fisiológicas, anatómicas, fonológicas y culturales, siendo la lengua el pilar más importante que ocurrió hace unos 2 millones de años, permitiéndole una mejor comunicación para su convivencia y evolución cualitativa cultural.</a:t>
            </a:r>
          </a:p>
          <a:p>
            <a:pPr algn="just"/>
            <a:r>
              <a:rPr lang="es-ES" sz="4200" dirty="0"/>
              <a:t>Luego lograría alcanzar la ciencia, conjunto de conocimientos obtenidos mediante la observación y el razonamiento sistemáticamente estructurados de los que se deducen las leyes científicas. La tecnología, complemento de instrumentos o herramientas, vale decir es la aplicación de la ciencia. La religión, forma de vida y/o una búsqueda de respuestas con respecto a la vida y la muerte, se define como sagrado y con un contexto espiritual, representado por uno o varios dioses. La filosofía, estudio de las causas y los efectos de las cosas naturales, especialmente sobre el hombre y el universo. Y la cultura, son las creaciones y recreaciones artísticas de folclor, cuento, canto, poesía, música, danza, teatro, pintura, arquitectura, escultura; su máxima expresión, constituye la identidad de los pueblos o naciones. Conocer este secular camino del hombre, ha sido fundamental para “conocerte a ti mismo”.</a:t>
            </a:r>
          </a:p>
          <a:p>
            <a:endParaRPr lang="es-PE" dirty="0"/>
          </a:p>
        </p:txBody>
      </p:sp>
    </p:spTree>
    <p:extLst>
      <p:ext uri="{BB962C8B-B14F-4D97-AF65-F5344CB8AC3E}">
        <p14:creationId xmlns:p14="http://schemas.microsoft.com/office/powerpoint/2010/main" val="291225000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s">
  <a:themeElements>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apa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a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apa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apa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apa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apa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apa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apa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apa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apa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Órbita">
  <a:themeElements>
    <a:clrScheme name="1_Ó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1_Órb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Ó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Órbit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1_Órbit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1_Órbit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Órbit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1_Órbit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1_Órbit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1_Órbit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1_Órbit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3A1218C2177B146B02467847E5238F5" ma:contentTypeVersion="3" ma:contentTypeDescription="Crear nuevo documento." ma:contentTypeScope="" ma:versionID="38cc50f5916abaf04d41b998a0078fa6">
  <xsd:schema xmlns:xsd="http://www.w3.org/2001/XMLSchema" xmlns:xs="http://www.w3.org/2001/XMLSchema" xmlns:p="http://schemas.microsoft.com/office/2006/metadata/properties" xmlns:ns2="0a2926fd-0c0e-4578-ac45-ca8690c6cee6" targetNamespace="http://schemas.microsoft.com/office/2006/metadata/properties" ma:root="true" ma:fieldsID="1e66b0c0a3c80dd02b5d05f4a6c71a57" ns2:_="">
    <xsd:import namespace="0a2926fd-0c0e-4578-ac45-ca8690c6cee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926fd-0c0e-4578-ac45-ca8690c6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095178-CC82-4640-99D6-FD4D2C7A22D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181E3E8-511E-47B8-85BD-81981D9B6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2926fd-0c0e-4578-ac45-ca8690c6ce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C6723A-95AD-4271-8620-4D42C7B180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3951</TotalTime>
  <Words>8136</Words>
  <Application>Microsoft Office PowerPoint</Application>
  <PresentationFormat>Presentación en pantalla (4:3)</PresentationFormat>
  <Paragraphs>580</Paragraphs>
  <Slides>50</Slides>
  <Notes>3</Notes>
  <HiddenSlides>0</HiddenSlides>
  <MMClips>1</MMClips>
  <ScaleCrop>false</ScaleCrop>
  <HeadingPairs>
    <vt:vector size="6" baseType="variant">
      <vt:variant>
        <vt:lpstr>Fuentes usadas</vt:lpstr>
      </vt:variant>
      <vt:variant>
        <vt:i4>14</vt:i4>
      </vt:variant>
      <vt:variant>
        <vt:lpstr>Tema</vt:lpstr>
      </vt:variant>
      <vt:variant>
        <vt:i4>4</vt:i4>
      </vt:variant>
      <vt:variant>
        <vt:lpstr>Títulos de diapositiva</vt:lpstr>
      </vt:variant>
      <vt:variant>
        <vt:i4>50</vt:i4>
      </vt:variant>
    </vt:vector>
  </HeadingPairs>
  <TitlesOfParts>
    <vt:vector size="68" baseType="lpstr">
      <vt:lpstr>Academy Engraved LET</vt:lpstr>
      <vt:lpstr>arial</vt:lpstr>
      <vt:lpstr>arial</vt:lpstr>
      <vt:lpstr>Arial MT</vt:lpstr>
      <vt:lpstr>Arial Narrow</vt:lpstr>
      <vt:lpstr>Bookman Old Style</vt:lpstr>
      <vt:lpstr>Calibri</vt:lpstr>
      <vt:lpstr>Calibri Light</vt:lpstr>
      <vt:lpstr>Cambria Math</vt:lpstr>
      <vt:lpstr>Google Sans</vt:lpstr>
      <vt:lpstr>Tahoma</vt:lpstr>
      <vt:lpstr>Times New Roman</vt:lpstr>
      <vt:lpstr>Verdana</vt:lpstr>
      <vt:lpstr>Wingdings</vt:lpstr>
      <vt:lpstr>Tema de Office</vt:lpstr>
      <vt:lpstr>Capas</vt:lpstr>
      <vt:lpstr>1_Diseño predeterminado</vt:lpstr>
      <vt:lpstr>1_Órbita</vt:lpstr>
      <vt:lpstr>Semana N°  1: Primera clase.  Introducción a la ciencia y tecnología andina ancestral y al Medio Ambiente y Desarrollo Sostenible.</vt:lpstr>
      <vt:lpstr>    ASIGNATURA: MEDIO AMBIENTE Y DESARROLLO SOSTENIBLE CÓDIGO: 100556   </vt:lpstr>
      <vt:lpstr>¿HASTA DÓNDE LLEGO EL HOMBRE A CONOCER LAS SUBPARTICULAS DEL ATOMO?</vt:lpstr>
      <vt:lpstr>                                       comentario</vt:lpstr>
      <vt:lpstr>                      Origen del universo</vt:lpstr>
      <vt:lpstr>origen de la vía láctea</vt:lpstr>
      <vt:lpstr>Origen de la tierra</vt:lpstr>
      <vt:lpstr>                     Origen de la vida</vt:lpstr>
      <vt:lpstr>              Lucy la madre de la humanidad</vt:lpstr>
      <vt:lpstr>       Medio Ambiente y Desarrollo Sostenible</vt:lpstr>
      <vt:lpstr>               Desarrollo Sostenible</vt:lpstr>
      <vt:lpstr>          Medio Ambiente y Desarrollo sostenible del Perú</vt:lpstr>
      <vt:lpstr>                             Resumen</vt:lpstr>
      <vt:lpstr>               La  Civilización del antiguo Perú</vt:lpstr>
      <vt:lpstr>    Relación entre la Civilización del Perú Antiguo y el Medio Ambiente</vt:lpstr>
      <vt:lpstr>    Antecedentes de la Civilización del Perú Antiguo y su Relación con el Medio Ambiente</vt:lpstr>
      <vt:lpstr>        Pilares de la Civilización de Caral</vt:lpstr>
      <vt:lpstr>                                            2.   Su Ciencia.</vt:lpstr>
      <vt:lpstr>                                      3.     Su tecnología</vt:lpstr>
      <vt:lpstr>                                       4. Su filosofía.</vt:lpstr>
      <vt:lpstr>                                             5.   Su arte.</vt:lpstr>
      <vt:lpstr>Introducción a la ciencia y tecnología del antiguo Perú</vt:lpstr>
      <vt:lpstr>                                   Retroalimentación del conocimiento científico</vt:lpstr>
      <vt:lpstr>                     El Conocimiento antes de 1905</vt:lpstr>
      <vt:lpstr>         El Conocimiento antes de 1916</vt:lpstr>
      <vt:lpstr>               Fuerzas que gobiernan la naturaleza</vt:lpstr>
      <vt:lpstr>TEORÍAS DEL ORIGEN DEL UNIVERSO COMO SE ORIGINA Y QUE FUERZAS GOBIERNAN EL UNIVERSO: HORIZONTE ESPACIO – TEMPORAL</vt:lpstr>
      <vt:lpstr>               Ley de la gravitación universal de Newton (1687)  </vt:lpstr>
      <vt:lpstr> TEORÍA DE LA RELATIVIDAD ESPECIAL DE EINSTEIN (1905)</vt:lpstr>
      <vt:lpstr>En 1909 Villarreal Comentó y publicó la ley de la Relatividad Especial</vt:lpstr>
      <vt:lpstr>                     TEORÍA DE LA RELATIVIDAD GENERAL (1916)</vt:lpstr>
      <vt:lpstr>                          Teoría general: 1916</vt:lpstr>
      <vt:lpstr>¿Cómo se interpreta el conocimiento del universo cosmoastronómico andino?</vt:lpstr>
      <vt:lpstr>La visión vigente del universo: Hawking</vt:lpstr>
      <vt:lpstr>Presentación de PowerPoint</vt:lpstr>
      <vt:lpstr>Presentación de PowerPoint</vt:lpstr>
      <vt:lpstr>Presentación de PowerPoint</vt:lpstr>
      <vt:lpstr>Presentación de PowerPoint</vt:lpstr>
      <vt:lpstr>Efectos de las fases de la Luna sobre los seres vivos y el agua</vt:lpstr>
      <vt:lpstr>Presentación de PowerPoint</vt:lpstr>
      <vt:lpstr>Presentación de PowerPoint</vt:lpstr>
      <vt:lpstr>La ley del Gen de Mendel (1866)</vt:lpstr>
      <vt:lpstr>Genoma Humano</vt:lpstr>
      <vt:lpstr>CÓMO SE ORIGINA Y CÓMO FUNCIONA EL GENOMA ANIMAL EN EL ESPACIO – TIEMPO ETOLÓGICO</vt:lpstr>
      <vt:lpstr>Manipulación Genética y Producción de Alimentos</vt:lpstr>
      <vt:lpstr>Producción de animales transgénicos en diferentes especies</vt:lpstr>
      <vt:lpstr>Comentario: Primera Clase Calificada</vt:lpstr>
      <vt:lpstr>Presentación de PowerPoint</vt:lpstr>
      <vt:lpstr>                 Formación de Grupos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156</cp:revision>
  <dcterms:created xsi:type="dcterms:W3CDTF">2020-04-09T16:16:03Z</dcterms:created>
  <dcterms:modified xsi:type="dcterms:W3CDTF">2025-08-13T01:04:00Z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0x01010043A1218C2177B146B02467847E5238F5</vt:lpwstr>
  </property>
</Properties>
</file>