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6" r:id="rId5"/>
    <p:sldId id="287" r:id="rId6"/>
    <p:sldId id="301" r:id="rId7"/>
    <p:sldId id="288" r:id="rId8"/>
    <p:sldId id="302" r:id="rId9"/>
    <p:sldId id="293" r:id="rId10"/>
    <p:sldId id="294" r:id="rId11"/>
    <p:sldId id="295" r:id="rId12"/>
    <p:sldId id="296" r:id="rId13"/>
    <p:sldId id="297" r:id="rId14"/>
    <p:sldId id="298" r:id="rId15"/>
    <p:sldId id="291" r:id="rId16"/>
    <p:sldId id="292" r:id="rId17"/>
    <p:sldId id="299" r:id="rId18"/>
    <p:sldId id="300" r:id="rId19"/>
    <p:sldId id="303" r:id="rId20"/>
    <p:sldId id="304" r:id="rId21"/>
    <p:sldId id="306" r:id="rId22"/>
    <p:sldId id="307" r:id="rId23"/>
    <p:sldId id="305" r:id="rId24"/>
    <p:sldId id="309" r:id="rId25"/>
    <p:sldId id="310" r:id="rId26"/>
    <p:sldId id="311" r:id="rId27"/>
    <p:sldId id="312" r:id="rId28"/>
    <p:sldId id="313" r:id="rId29"/>
    <p:sldId id="314" r:id="rId30"/>
    <p:sldId id="318" r:id="rId31"/>
    <p:sldId id="315" r:id="rId32"/>
    <p:sldId id="316" r:id="rId33"/>
    <p:sldId id="317" r:id="rId34"/>
    <p:sldId id="323" r:id="rId35"/>
    <p:sldId id="334" r:id="rId36"/>
    <p:sldId id="32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2" d="100"/>
          <a:sy n="72" d="100"/>
        </p:scale>
        <p:origin x="12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vD2E1sH6K7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ablandoenvidrio.com/como-convencer-a-tu-cunado-del-cambio-climatic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hablandoenvidrio.com/perdida-de-biodiversida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ablandoenvidrio.com/cuantas-muertes-por-contaminacion-atmosferica-podriamos-evitar/" TargetMode="External"/><Relationship Id="rId2" Type="http://schemas.openxmlformats.org/officeDocument/2006/relationships/hyperlink" Target="https://hablandoenvidrio.com/contaminacion-atmosferica-luminica-sonor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oHaMnDVrNh0?si=zfni6cRPt-1-HUu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ablandoenvidrio.com/test-dia-mundial-del-reciclaje/" TargetMode="External"/><Relationship Id="rId2" Type="http://schemas.openxmlformats.org/officeDocument/2006/relationships/hyperlink" Target="https://hablandoenvidrio.com/hacia-una-movilidad-urbana-sostenibl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150223" y="3085751"/>
            <a:ext cx="8843554" cy="1531223"/>
          </a:xfrm>
        </p:spPr>
        <p:txBody>
          <a:bodyPr>
            <a:normAutofit fontScale="90000"/>
          </a:bodyPr>
          <a:lstStyle/>
          <a:p>
            <a:pPr lvl="0" algn="l"/>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000" dirty="0"/>
            </a:br>
            <a:br>
              <a:rPr lang="es-PE" sz="2200" dirty="0"/>
            </a:br>
            <a:r>
              <a:rPr lang="es-PE" sz="2200" b="1" dirty="0"/>
              <a:t>Semana </a:t>
            </a:r>
            <a:r>
              <a:rPr lang="es-PE" sz="2200" b="1" dirty="0" err="1"/>
              <a:t>N°</a:t>
            </a:r>
            <a:r>
              <a:rPr lang="es-PE" sz="2200" b="1" dirty="0"/>
              <a:t> 3:</a:t>
            </a:r>
            <a:br>
              <a:rPr lang="es-PE" sz="2200" b="1" dirty="0"/>
            </a:br>
            <a:br>
              <a:rPr lang="es-PE" sz="2000" dirty="0"/>
            </a:br>
            <a:r>
              <a:rPr lang="es-ES" sz="2000" dirty="0"/>
              <a:t>Ambiente y ecología.</a:t>
            </a:r>
            <a:r>
              <a:rPr lang="en-US" sz="2000" dirty="0"/>
              <a:t> </a:t>
            </a:r>
            <a:r>
              <a:rPr lang="es-ES" sz="2000" dirty="0"/>
              <a:t>El ser humano y el medio ambiente.</a:t>
            </a:r>
            <a:r>
              <a:rPr lang="en-US" sz="2000" dirty="0"/>
              <a:t> </a:t>
            </a:r>
            <a:r>
              <a:rPr lang="es-ES" sz="2000" dirty="0"/>
              <a:t>Estudio medio ambiental. Componentes del medio ambiente. Enfoque económico del medio ambiente.</a:t>
            </a:r>
            <a:r>
              <a:rPr lang="en-US" sz="2000" dirty="0"/>
              <a:t> </a:t>
            </a:r>
            <a:r>
              <a:rPr lang="es-ES" sz="2000" dirty="0"/>
              <a:t>Deterioro del medio ambiente</a:t>
            </a:r>
            <a:endParaRPr lang="es-PE" sz="22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dirty="0"/>
              <a:t>Asignatura: Medio Ambiente y Desarrollo Sostenible </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a:t>
            </a:r>
            <a:r>
              <a:rPr lang="es-PE" sz="1800" dirty="0" err="1"/>
              <a:t>Ii</a:t>
            </a:r>
            <a:endParaRPr lang="es-PE" sz="1800" dirty="0"/>
          </a:p>
        </p:txBody>
      </p:sp>
    </p:spTree>
    <p:extLst>
      <p:ext uri="{BB962C8B-B14F-4D97-AF65-F5344CB8AC3E}">
        <p14:creationId xmlns:p14="http://schemas.microsoft.com/office/powerpoint/2010/main" val="222678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7" name="Marcador de contenido 6"/>
          <p:cNvPicPr>
            <a:picLocks noGrp="1" noChangeAspect="1"/>
          </p:cNvPicPr>
          <p:nvPr>
            <p:ph idx="1"/>
          </p:nvPr>
        </p:nvPicPr>
        <p:blipFill>
          <a:blip r:embed="rId2"/>
          <a:stretch>
            <a:fillRect/>
          </a:stretch>
        </p:blipFill>
        <p:spPr>
          <a:xfrm>
            <a:off x="496389" y="974725"/>
            <a:ext cx="8018961" cy="5635081"/>
          </a:xfrm>
          <a:prstGeom prst="rect">
            <a:avLst/>
          </a:prstGeom>
        </p:spPr>
      </p:pic>
    </p:spTree>
    <p:extLst>
      <p:ext uri="{BB962C8B-B14F-4D97-AF65-F5344CB8AC3E}">
        <p14:creationId xmlns:p14="http://schemas.microsoft.com/office/powerpoint/2010/main" val="291605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49125"/>
          </a:xfrm>
        </p:spPr>
        <p:txBody>
          <a:bodyPr>
            <a:normAutofit fontScale="90000"/>
          </a:bodyPr>
          <a:lstStyle/>
          <a:p>
            <a:r>
              <a:rPr lang="es-ES" b="1" dirty="0"/>
              <a:t>                        La ecología</a:t>
            </a:r>
            <a:endParaRPr lang="en-US" dirty="0"/>
          </a:p>
        </p:txBody>
      </p:sp>
      <p:sp>
        <p:nvSpPr>
          <p:cNvPr id="3" name="Marcador de contenido 2"/>
          <p:cNvSpPr>
            <a:spLocks noGrp="1"/>
          </p:cNvSpPr>
          <p:nvPr>
            <p:ph idx="1"/>
          </p:nvPr>
        </p:nvSpPr>
        <p:spPr>
          <a:xfrm>
            <a:off x="628650" y="1528354"/>
            <a:ext cx="7886700" cy="5258209"/>
          </a:xfrm>
        </p:spPr>
        <p:txBody>
          <a:bodyPr>
            <a:normAutofit fontScale="92500" lnSpcReduction="20000"/>
          </a:bodyPr>
          <a:lstStyle/>
          <a:p>
            <a:pPr algn="just"/>
            <a:r>
              <a:rPr lang="es-ES" dirty="0"/>
              <a:t>Es una rama de la biología que </a:t>
            </a:r>
            <a:r>
              <a:rPr lang="es-ES" b="1" dirty="0"/>
              <a:t>estudia</a:t>
            </a:r>
            <a:r>
              <a:rPr lang="es-ES" dirty="0"/>
              <a:t> las interacciones que determinan la distribución, abundancia, número y organización de los organismos en los ecosistemas.</a:t>
            </a:r>
          </a:p>
          <a:p>
            <a:pPr algn="just"/>
            <a:r>
              <a:rPr lang="es-ES" dirty="0"/>
              <a:t> Un </a:t>
            </a:r>
            <a:r>
              <a:rPr lang="es-ES" b="1" dirty="0"/>
              <a:t>estudio ecológico</a:t>
            </a:r>
            <a:r>
              <a:rPr lang="es-ES" dirty="0"/>
              <a:t> es un tipo de </a:t>
            </a:r>
            <a:r>
              <a:rPr lang="es-ES" b="1" dirty="0"/>
              <a:t>estudio</a:t>
            </a:r>
            <a:r>
              <a:rPr lang="es-ES" dirty="0"/>
              <a:t> epidemiológico basado en la población como unidad de </a:t>
            </a:r>
            <a:r>
              <a:rPr lang="es-ES" b="1" dirty="0"/>
              <a:t>estudio</a:t>
            </a:r>
            <a:r>
              <a:rPr lang="es-ES" dirty="0"/>
              <a:t>, en el que falta información sobre la relación en el individuo entre el factor de exposición y la enfermedad en la población en </a:t>
            </a:r>
            <a:r>
              <a:rPr lang="es-ES" b="1" dirty="0"/>
              <a:t>estudio</a:t>
            </a:r>
            <a:r>
              <a:rPr lang="es-ES" dirty="0"/>
              <a:t>.</a:t>
            </a:r>
          </a:p>
          <a:p>
            <a:pPr algn="just"/>
            <a:r>
              <a:rPr lang="es-ES" dirty="0"/>
              <a:t> Los </a:t>
            </a:r>
            <a:r>
              <a:rPr lang="es-ES" b="1" dirty="0"/>
              <a:t>estudios ecológicos</a:t>
            </a:r>
            <a:r>
              <a:rPr lang="es-ES" dirty="0"/>
              <a:t> con frecuencia son utilizados como un primer paso en </a:t>
            </a:r>
            <a:r>
              <a:rPr lang="es-ES" b="1" dirty="0"/>
              <a:t>la</a:t>
            </a:r>
            <a:r>
              <a:rPr lang="es-ES" dirty="0"/>
              <a:t> investigación de cierto tipo de exposición y su relación con </a:t>
            </a:r>
            <a:r>
              <a:rPr lang="es-ES" b="1" dirty="0"/>
              <a:t>la</a:t>
            </a:r>
            <a:r>
              <a:rPr lang="es-ES" dirty="0"/>
              <a:t> incidencia, prevalencia, mortalidad o cualquier otro factor de interés en una población.</a:t>
            </a:r>
          </a:p>
          <a:p>
            <a:pPr algn="just"/>
            <a:r>
              <a:rPr lang="es-ES" dirty="0"/>
              <a:t> La </a:t>
            </a:r>
            <a:r>
              <a:rPr lang="es-ES" b="1" dirty="0"/>
              <a:t>falacia ecológica</a:t>
            </a:r>
            <a:r>
              <a:rPr lang="es-ES" dirty="0"/>
              <a:t> es la inferencia falsa </a:t>
            </a:r>
            <a:r>
              <a:rPr lang="es-ES" b="1" dirty="0"/>
              <a:t>que</a:t>
            </a:r>
            <a:r>
              <a:rPr lang="es-ES" dirty="0"/>
              <a:t> se hace cuando se deduce incorrectamente a nivel individual (es decir, acerca de la variabilidad interindividual) a partir de información a nivel grupal.</a:t>
            </a:r>
          </a:p>
          <a:p>
            <a:endParaRPr lang="en-US" dirty="0"/>
          </a:p>
        </p:txBody>
      </p:sp>
    </p:spTree>
    <p:extLst>
      <p:ext uri="{BB962C8B-B14F-4D97-AF65-F5344CB8AC3E}">
        <p14:creationId xmlns:p14="http://schemas.microsoft.com/office/powerpoint/2010/main" val="73397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2050" name="Picture 2" descr="UNIDAD 1. Bases de la Ecología - ppt descargar"/>
          <p:cNvPicPr>
            <a:picLocks noChangeAspect="1" noChangeArrowheads="1"/>
          </p:cNvPicPr>
          <p:nvPr/>
        </p:nvPicPr>
        <p:blipFill rotWithShape="1">
          <a:blip r:embed="rId2">
            <a:extLst>
              <a:ext uri="{28A0092B-C50C-407E-A947-70E740481C1C}">
                <a14:useLocalDpi xmlns:a14="http://schemas.microsoft.com/office/drawing/2010/main" val="0"/>
              </a:ext>
            </a:extLst>
          </a:blip>
          <a:srcRect b="16941"/>
          <a:stretch/>
        </p:blipFill>
        <p:spPr bwMode="auto">
          <a:xfrm>
            <a:off x="188429" y="974726"/>
            <a:ext cx="8767142" cy="567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9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5719"/>
          </a:xfrm>
        </p:spPr>
        <p:txBody>
          <a:bodyPr>
            <a:normAutofit fontScale="90000"/>
          </a:bodyPr>
          <a:lstStyle/>
          <a:p>
            <a:endParaRPr lang="en-US" dirty="0"/>
          </a:p>
        </p:txBody>
      </p:sp>
      <p:pic>
        <p:nvPicPr>
          <p:cNvPr id="3074" name="Picture 2" descr="a) Tipos de Ecologia - Definicion de la Ecologia GHA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796834"/>
            <a:ext cx="7744641" cy="598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4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fontScale="90000"/>
          </a:bodyPr>
          <a:lstStyle/>
          <a:p>
            <a:r>
              <a:rPr lang="es-ES" sz="2700" dirty="0">
                <a:solidFill>
                  <a:srgbClr val="FF0000"/>
                </a:solidFill>
              </a:rPr>
              <a:t>Medio Ambiente:</a:t>
            </a:r>
            <a:br>
              <a:rPr lang="es-ES" sz="2700" dirty="0">
                <a:solidFill>
                  <a:srgbClr val="FF0000"/>
                </a:solidFill>
              </a:rPr>
            </a:br>
            <a:r>
              <a:rPr lang="es-ES" sz="2700" dirty="0">
                <a:solidFill>
                  <a:srgbClr val="FF0000"/>
                </a:solidFill>
                <a:hlinkClick r:id="rId2"/>
              </a:rPr>
              <a:t>Clic para Ver Video</a:t>
            </a:r>
            <a:endParaRPr lang="en-US" sz="2200" dirty="0">
              <a:solidFill>
                <a:srgbClr val="FF0000"/>
              </a:solidFill>
            </a:endParaRPr>
          </a:p>
        </p:txBody>
      </p:sp>
      <p:sp>
        <p:nvSpPr>
          <p:cNvPr id="3" name="Marcador de contenido 2"/>
          <p:cNvSpPr>
            <a:spLocks noGrp="1"/>
          </p:cNvSpPr>
          <p:nvPr>
            <p:ph idx="1"/>
          </p:nvPr>
        </p:nvSpPr>
        <p:spPr>
          <a:xfrm>
            <a:off x="628650" y="1768029"/>
            <a:ext cx="7886700" cy="5336586"/>
          </a:xfrm>
        </p:spPr>
        <p:txBody>
          <a:bodyPr>
            <a:normAutofit fontScale="85000" lnSpcReduction="20000"/>
          </a:bodyPr>
          <a:lstStyle/>
          <a:p>
            <a:pPr algn="just"/>
            <a:r>
              <a:rPr lang="es-ES" dirty="0"/>
              <a:t>El hombre forma parte del </a:t>
            </a:r>
            <a:r>
              <a:rPr lang="es-ES" b="1" dirty="0"/>
              <a:t>medio ambiente</a:t>
            </a:r>
            <a:r>
              <a:rPr lang="es-ES" dirty="0"/>
              <a:t>. La transformación del medio natural en un </a:t>
            </a:r>
            <a:r>
              <a:rPr lang="es-ES" b="1" dirty="0"/>
              <a:t>medio</a:t>
            </a:r>
            <a:r>
              <a:rPr lang="es-ES" dirty="0"/>
              <a:t> humanizado ha seguido los siguientes pasos: Descubrimiento de la agricultura y la ganadería. Mayor disponibilidad de alimentos y cambios de aspecto en el paisaje. ¿Cuáles son los derechos del medio ambiente?</a:t>
            </a:r>
          </a:p>
          <a:p>
            <a:pPr algn="just"/>
            <a:r>
              <a:rPr lang="es-ES" dirty="0"/>
              <a:t>Las personas tienen </a:t>
            </a:r>
            <a:r>
              <a:rPr lang="es-ES" b="1" dirty="0"/>
              <a:t>derecho</a:t>
            </a:r>
            <a:r>
              <a:rPr lang="es-ES" dirty="0"/>
              <a:t> a un </a:t>
            </a:r>
            <a:r>
              <a:rPr lang="es-ES" b="1" dirty="0"/>
              <a:t>medio ambiente</a:t>
            </a:r>
            <a:r>
              <a:rPr lang="es-ES" dirty="0"/>
              <a:t> saludable, protegido y equilibrado. El ejercicio de este </a:t>
            </a:r>
            <a:r>
              <a:rPr lang="es-ES" b="1" dirty="0"/>
              <a:t>derecho</a:t>
            </a:r>
            <a:r>
              <a:rPr lang="es-ES" dirty="0"/>
              <a:t> debe permitir a los individuos y colectividades de las presentes y futuras generaciones, además de otros seres vivos, desarrollarse de manera normal y permanente.</a:t>
            </a:r>
          </a:p>
          <a:p>
            <a:pPr algn="just"/>
            <a:r>
              <a:rPr lang="es-ES" dirty="0"/>
              <a:t> Todos tenemos </a:t>
            </a:r>
            <a:r>
              <a:rPr lang="es-ES" b="1" dirty="0"/>
              <a:t>derecho</a:t>
            </a:r>
            <a:r>
              <a:rPr lang="es-ES" dirty="0"/>
              <a:t> a disfrutar de un medio ambiente adecuado, limpio para el desarrollo de la persona, así </a:t>
            </a:r>
            <a:r>
              <a:rPr lang="es-ES" b="1" dirty="0"/>
              <a:t>como</a:t>
            </a:r>
            <a:r>
              <a:rPr lang="es-ES" dirty="0"/>
              <a:t> el deber de conservarlo.</a:t>
            </a:r>
          </a:p>
          <a:p>
            <a:pPr algn="just"/>
            <a:r>
              <a:rPr lang="es-ES" dirty="0"/>
              <a:t> Los poderes públicos velarán por la utilización de todos los recursos naturales, con el fin de proteger y defender y restaurar el medio ambiente.</a:t>
            </a:r>
          </a:p>
          <a:p>
            <a:pPr algn="just"/>
            <a:endParaRPr lang="en-US" dirty="0"/>
          </a:p>
        </p:txBody>
      </p:sp>
    </p:spTree>
    <p:extLst>
      <p:ext uri="{BB962C8B-B14F-4D97-AF65-F5344CB8AC3E}">
        <p14:creationId xmlns:p14="http://schemas.microsoft.com/office/powerpoint/2010/main" val="124526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fontScale="90000"/>
          </a:bodyPr>
          <a:lstStyle/>
          <a:p>
            <a:pPr marL="228600" lvl="0" indent="-228600">
              <a:spcBef>
                <a:spcPts val="1000"/>
              </a:spcBef>
            </a:pPr>
            <a:br>
              <a:rPr lang="es-ES" sz="2700" b="1" dirty="0">
                <a:solidFill>
                  <a:prstClr val="black"/>
                </a:solidFill>
                <a:latin typeface="Calibri" panose="020F0502020204030204"/>
                <a:ea typeface="+mn-ea"/>
                <a:cs typeface="+mn-cs"/>
              </a:rPr>
            </a:br>
            <a:r>
              <a:rPr lang="es-ES" sz="2700" b="1" dirty="0">
                <a:solidFill>
                  <a:prstClr val="black"/>
                </a:solidFill>
                <a:latin typeface="Calibri" panose="020F0502020204030204"/>
                <a:ea typeface="+mn-ea"/>
                <a:cs typeface="+mn-cs"/>
              </a:rPr>
              <a:t>                 Los Componentes Del Medio Ambiente</a:t>
            </a:r>
            <a:br>
              <a:rPr lang="es-ES" sz="2700" dirty="0">
                <a:solidFill>
                  <a:prstClr val="black"/>
                </a:solidFill>
                <a:latin typeface="Calibri" panose="020F0502020204030204"/>
                <a:ea typeface="+mn-ea"/>
                <a:cs typeface="+mn-cs"/>
              </a:rPr>
            </a:br>
            <a:endParaRPr lang="en-US" dirty="0"/>
          </a:p>
        </p:txBody>
      </p:sp>
      <p:sp>
        <p:nvSpPr>
          <p:cNvPr id="3" name="Marcador de contenido 2"/>
          <p:cNvSpPr>
            <a:spLocks noGrp="1"/>
          </p:cNvSpPr>
          <p:nvPr>
            <p:ph idx="1"/>
          </p:nvPr>
        </p:nvSpPr>
        <p:spPr>
          <a:xfrm>
            <a:off x="628650" y="1449977"/>
            <a:ext cx="7886700" cy="5336586"/>
          </a:xfrm>
        </p:spPr>
        <p:txBody>
          <a:bodyPr>
            <a:normAutofit fontScale="92500" lnSpcReduction="20000"/>
          </a:bodyPr>
          <a:lstStyle/>
          <a:p>
            <a:r>
              <a:rPr lang="es-ES" dirty="0"/>
              <a:t>La atmósfera.</a:t>
            </a:r>
          </a:p>
          <a:p>
            <a:r>
              <a:rPr lang="es-ES" dirty="0"/>
              <a:t>El aire.</a:t>
            </a:r>
          </a:p>
          <a:p>
            <a:r>
              <a:rPr lang="es-ES" dirty="0"/>
              <a:t>El espacio exterior.</a:t>
            </a:r>
          </a:p>
          <a:p>
            <a:r>
              <a:rPr lang="es-ES" dirty="0"/>
              <a:t>Las aguas.</a:t>
            </a:r>
          </a:p>
          <a:p>
            <a:r>
              <a:rPr lang="es-ES" dirty="0"/>
              <a:t>Suelo.</a:t>
            </a:r>
          </a:p>
          <a:p>
            <a:r>
              <a:rPr lang="es-ES" dirty="0"/>
              <a:t>Subsuelo.</a:t>
            </a:r>
          </a:p>
          <a:p>
            <a:r>
              <a:rPr lang="es-ES" dirty="0"/>
              <a:t>Flora.</a:t>
            </a:r>
          </a:p>
          <a:p>
            <a:r>
              <a:rPr lang="es-ES" dirty="0"/>
              <a:t>Fauna.</a:t>
            </a:r>
          </a:p>
          <a:p>
            <a:r>
              <a:rPr lang="es-ES" dirty="0"/>
              <a:t> ¿Cómo se llama el componente del medio ambiente que no tiene vida?</a:t>
            </a:r>
          </a:p>
          <a:p>
            <a:r>
              <a:rPr lang="es-ES" b="1" dirty="0"/>
              <a:t>Medio ambiente</a:t>
            </a:r>
            <a:r>
              <a:rPr lang="es-ES" dirty="0"/>
              <a:t>, conjunto de elementos abióticos (energía solar, suelo, agua y aire) y bióticos (organismos vivos) que integran la delgada capa de la Tierra llamada biosfera, sustento y hogar de los seres vivos</a:t>
            </a:r>
          </a:p>
          <a:p>
            <a:endParaRPr lang="es-ES" dirty="0"/>
          </a:p>
        </p:txBody>
      </p:sp>
    </p:spTree>
    <p:extLst>
      <p:ext uri="{BB962C8B-B14F-4D97-AF65-F5344CB8AC3E}">
        <p14:creationId xmlns:p14="http://schemas.microsoft.com/office/powerpoint/2010/main" val="367419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063"/>
          </a:xfrm>
        </p:spPr>
        <p:txBody>
          <a:bodyPr>
            <a:normAutofit fontScale="90000"/>
          </a:bodyPr>
          <a:lstStyle/>
          <a:p>
            <a:r>
              <a:rPr lang="es-ES" sz="2400" dirty="0">
                <a:solidFill>
                  <a:srgbClr val="202124"/>
                </a:solidFill>
                <a:latin typeface="arial" panose="020B0604020202020204" pitchFamily="34" charset="0"/>
              </a:rPr>
              <a:t>                    ¿Cuál es el enfoque de la economía ambiental?</a:t>
            </a:r>
          </a:p>
        </p:txBody>
      </p:sp>
      <p:sp>
        <p:nvSpPr>
          <p:cNvPr id="3" name="Marcador de contenido 2"/>
          <p:cNvSpPr>
            <a:spLocks noGrp="1"/>
          </p:cNvSpPr>
          <p:nvPr>
            <p:ph idx="1"/>
          </p:nvPr>
        </p:nvSpPr>
        <p:spPr>
          <a:xfrm>
            <a:off x="628650" y="1410789"/>
            <a:ext cx="7886700" cy="5375774"/>
          </a:xfrm>
        </p:spPr>
        <p:txBody>
          <a:bodyPr>
            <a:normAutofit/>
          </a:bodyPr>
          <a:lstStyle/>
          <a:p>
            <a:pPr algn="just"/>
            <a:r>
              <a:rPr lang="es-ES" sz="2000" dirty="0">
                <a:solidFill>
                  <a:srgbClr val="202124"/>
                </a:solidFill>
                <a:latin typeface="arial" panose="020B0604020202020204" pitchFamily="34" charset="0"/>
              </a:rPr>
              <a:t>La </a:t>
            </a:r>
            <a:r>
              <a:rPr lang="es-ES" sz="2000" b="1" dirty="0">
                <a:solidFill>
                  <a:srgbClr val="202124"/>
                </a:solidFill>
                <a:latin typeface="arial" panose="020B0604020202020204" pitchFamily="34" charset="0"/>
              </a:rPr>
              <a:t>economía ambiental</a:t>
            </a:r>
            <a:r>
              <a:rPr lang="es-ES" sz="2000" dirty="0">
                <a:solidFill>
                  <a:srgbClr val="202124"/>
                </a:solidFill>
                <a:latin typeface="arial" panose="020B0604020202020204" pitchFamily="34" charset="0"/>
              </a:rPr>
              <a:t> se ocupa de los impactos por la inserción de las actividades económicas en el medio ambiente, particularmente de la contaminación y la degradación. La </a:t>
            </a:r>
            <a:r>
              <a:rPr lang="es-ES" sz="2000" b="1" dirty="0">
                <a:solidFill>
                  <a:srgbClr val="202124"/>
                </a:solidFill>
                <a:latin typeface="arial" panose="020B0604020202020204" pitchFamily="34" charset="0"/>
              </a:rPr>
              <a:t>economía de</a:t>
            </a:r>
            <a:r>
              <a:rPr lang="es-ES" sz="2000" dirty="0">
                <a:solidFill>
                  <a:srgbClr val="202124"/>
                </a:solidFill>
                <a:latin typeface="arial" panose="020B0604020202020204" pitchFamily="34" charset="0"/>
              </a:rPr>
              <a:t> los recursos naturales se ocupa de los impactos de la extracción de energía y materiales.</a:t>
            </a:r>
          </a:p>
          <a:p>
            <a:pPr algn="just"/>
            <a:r>
              <a:rPr lang="es-ES" sz="2000" dirty="0">
                <a:solidFill>
                  <a:srgbClr val="202124"/>
                </a:solidFill>
                <a:latin typeface="arial" panose="020B0604020202020204" pitchFamily="34" charset="0"/>
              </a:rPr>
              <a:t>La </a:t>
            </a:r>
            <a:r>
              <a:rPr lang="es-ES" sz="2000" b="1" dirty="0">
                <a:solidFill>
                  <a:srgbClr val="202124"/>
                </a:solidFill>
                <a:latin typeface="arial" panose="020B0604020202020204" pitchFamily="34" charset="0"/>
              </a:rPr>
              <a:t>relación</a:t>
            </a:r>
            <a:r>
              <a:rPr lang="es-ES" sz="2000" dirty="0">
                <a:solidFill>
                  <a:srgbClr val="202124"/>
                </a:solidFill>
                <a:latin typeface="arial" panose="020B0604020202020204" pitchFamily="34" charset="0"/>
              </a:rPr>
              <a:t> entre las ciencias naturales (Ecología) y sociales (</a:t>
            </a:r>
            <a:r>
              <a:rPr lang="es-ES" sz="2000" b="1" dirty="0">
                <a:solidFill>
                  <a:srgbClr val="202124"/>
                </a:solidFill>
                <a:latin typeface="arial" panose="020B0604020202020204" pitchFamily="34" charset="0"/>
              </a:rPr>
              <a:t>Economía</a:t>
            </a:r>
            <a:r>
              <a:rPr lang="es-ES" sz="2000" dirty="0">
                <a:solidFill>
                  <a:srgbClr val="202124"/>
                </a:solidFill>
                <a:latin typeface="arial" panose="020B0604020202020204" pitchFamily="34" charset="0"/>
              </a:rPr>
              <a:t>) puede establecerse desde la Ética Ecológica, factor de unión entre estas dos áreas, </a:t>
            </a:r>
            <a:r>
              <a:rPr lang="es-ES" sz="2000" b="1" dirty="0">
                <a:solidFill>
                  <a:srgbClr val="202124"/>
                </a:solidFill>
                <a:latin typeface="arial" panose="020B0604020202020204" pitchFamily="34" charset="0"/>
              </a:rPr>
              <a:t>que</a:t>
            </a:r>
            <a:r>
              <a:rPr lang="es-ES" sz="2000" dirty="0">
                <a:solidFill>
                  <a:srgbClr val="202124"/>
                </a:solidFill>
                <a:latin typeface="arial" panose="020B0604020202020204" pitchFamily="34" charset="0"/>
              </a:rPr>
              <a:t> a su vez tiene soporte en la Ética Económica como factor de conexión con la realidad, es decir se debe incluir la </a:t>
            </a:r>
            <a:r>
              <a:rPr lang="es-ES" sz="2000" b="1" dirty="0">
                <a:solidFill>
                  <a:srgbClr val="202124"/>
                </a:solidFill>
                <a:latin typeface="arial" panose="020B0604020202020204" pitchFamily="34" charset="0"/>
              </a:rPr>
              <a:t>Economía</a:t>
            </a:r>
            <a:r>
              <a:rPr lang="es-ES" sz="2000" dirty="0">
                <a:solidFill>
                  <a:srgbClr val="202124"/>
                </a:solidFill>
                <a:latin typeface="arial" panose="020B0604020202020204" pitchFamily="34" charset="0"/>
              </a:rPr>
              <a:t> cuando se hace Ética Ecológica. ¿Qué es la economía ambiental y por qué sería importante su aplicación?</a:t>
            </a:r>
          </a:p>
          <a:p>
            <a:pPr algn="just"/>
            <a:r>
              <a:rPr lang="es-ES" sz="2000" dirty="0">
                <a:solidFill>
                  <a:srgbClr val="202124"/>
                </a:solidFill>
                <a:latin typeface="arial" panose="020B0604020202020204" pitchFamily="34" charset="0"/>
              </a:rPr>
              <a:t>La Economía Ambiental trata el estudio de los problemas ambientales con las ideas analíticas de la Economía. Se pudo haber pensado que la Economía se ocupa en su mayor parte de decisiones de </a:t>
            </a:r>
            <a:r>
              <a:rPr lang="es-ES" sz="2000" dirty="0" err="1">
                <a:solidFill>
                  <a:srgbClr val="202124"/>
                </a:solidFill>
                <a:latin typeface="arial" panose="020B0604020202020204" pitchFamily="34" charset="0"/>
              </a:rPr>
              <a:t>nego</a:t>
            </a:r>
            <a:r>
              <a:rPr lang="es-ES" sz="2000" dirty="0">
                <a:solidFill>
                  <a:srgbClr val="202124"/>
                </a:solidFill>
                <a:latin typeface="arial" panose="020B0604020202020204" pitchFamily="34" charset="0"/>
              </a:rPr>
              <a:t>- </a:t>
            </a:r>
            <a:r>
              <a:rPr lang="es-ES" sz="2000" dirty="0" err="1">
                <a:solidFill>
                  <a:srgbClr val="202124"/>
                </a:solidFill>
                <a:latin typeface="arial" panose="020B0604020202020204" pitchFamily="34" charset="0"/>
              </a:rPr>
              <a:t>cios</a:t>
            </a:r>
            <a:r>
              <a:rPr lang="es-ES" sz="2000" dirty="0">
                <a:solidFill>
                  <a:srgbClr val="202124"/>
                </a:solidFill>
                <a:latin typeface="arial" panose="020B0604020202020204" pitchFamily="34" charset="0"/>
              </a:rPr>
              <a:t> y de cómo obtener rendimientos en un sistema capitalista.</a:t>
            </a:r>
          </a:p>
        </p:txBody>
      </p:sp>
    </p:spTree>
    <p:extLst>
      <p:ext uri="{BB962C8B-B14F-4D97-AF65-F5344CB8AC3E}">
        <p14:creationId xmlns:p14="http://schemas.microsoft.com/office/powerpoint/2010/main" val="71091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D67480A-D35E-431C-B063-2CEA3683DEBD}"/>
              </a:ext>
            </a:extLst>
          </p:cNvPr>
          <p:cNvPicPr>
            <a:picLocks noChangeAspect="1"/>
          </p:cNvPicPr>
          <p:nvPr/>
        </p:nvPicPr>
        <p:blipFill rotWithShape="1">
          <a:blip r:embed="rId2"/>
          <a:srcRect l="9197" t="1345" r="9025"/>
          <a:stretch/>
        </p:blipFill>
        <p:spPr>
          <a:xfrm>
            <a:off x="0" y="106100"/>
            <a:ext cx="9144001" cy="6201935"/>
          </a:xfrm>
          <a:prstGeom prst="rect">
            <a:avLst/>
          </a:prstGeom>
        </p:spPr>
      </p:pic>
    </p:spTree>
    <p:extLst>
      <p:ext uri="{BB962C8B-B14F-4D97-AF65-F5344CB8AC3E}">
        <p14:creationId xmlns:p14="http://schemas.microsoft.com/office/powerpoint/2010/main" val="105276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01377"/>
          </a:xfrm>
        </p:spPr>
        <p:txBody>
          <a:bodyPr>
            <a:normAutofit fontScale="90000"/>
          </a:bodyPr>
          <a:lstStyle/>
          <a:p>
            <a:r>
              <a:rPr lang="es-ES" b="1" dirty="0"/>
              <a:t>         Deterioro</a:t>
            </a:r>
            <a:r>
              <a:rPr lang="es-ES" dirty="0"/>
              <a:t> del ambiente</a:t>
            </a:r>
            <a:endParaRPr lang="en-US" dirty="0"/>
          </a:p>
        </p:txBody>
      </p:sp>
      <p:sp>
        <p:nvSpPr>
          <p:cNvPr id="3" name="Marcador de contenido 2"/>
          <p:cNvSpPr>
            <a:spLocks noGrp="1"/>
          </p:cNvSpPr>
          <p:nvPr>
            <p:ph idx="1"/>
          </p:nvPr>
        </p:nvSpPr>
        <p:spPr>
          <a:xfrm>
            <a:off x="235131" y="1476103"/>
            <a:ext cx="8699863" cy="5310460"/>
          </a:xfrm>
        </p:spPr>
        <p:txBody>
          <a:bodyPr>
            <a:normAutofit fontScale="92500" lnSpcReduction="10000"/>
          </a:bodyPr>
          <a:lstStyle/>
          <a:p>
            <a:r>
              <a:rPr lang="es-ES" dirty="0"/>
              <a:t>En el </a:t>
            </a:r>
            <a:r>
              <a:rPr lang="es-ES" b="1" dirty="0"/>
              <a:t>Perú</a:t>
            </a:r>
            <a:r>
              <a:rPr lang="es-ES" dirty="0"/>
              <a:t> el </a:t>
            </a:r>
            <a:r>
              <a:rPr lang="es-ES" b="1" dirty="0"/>
              <a:t>deterioro</a:t>
            </a:r>
            <a:r>
              <a:rPr lang="es-ES" dirty="0"/>
              <a:t> del ambiente y de los recursos naturales es de preocupación por la alta contaminación el agua y </a:t>
            </a:r>
            <a:r>
              <a:rPr lang="es-ES" b="1" dirty="0"/>
              <a:t>deterioro</a:t>
            </a:r>
            <a:r>
              <a:rPr lang="es-ES" dirty="0"/>
              <a:t> de las cuencas; la mala disposición de los residuos sólidos; las ciudades desordenadas con alta contaminación del aire y baja calidad de vida; la pérdida de los suelos agrícolas por erosión. </a:t>
            </a:r>
          </a:p>
          <a:p>
            <a:r>
              <a:rPr lang="es-ES" dirty="0"/>
              <a:t>Este tipo de </a:t>
            </a:r>
            <a:r>
              <a:rPr lang="es-ES" b="1" dirty="0"/>
              <a:t>contaminación</a:t>
            </a:r>
            <a:r>
              <a:rPr lang="es-ES" dirty="0"/>
              <a:t> ocurre cuando algunos agentes químicos (tales como el cianuro y el ácido sulfúrico, utilizados por compañías </a:t>
            </a:r>
            <a:r>
              <a:rPr lang="es-ES" b="1" dirty="0"/>
              <a:t>mineras</a:t>
            </a:r>
            <a:r>
              <a:rPr lang="es-ES" dirty="0"/>
              <a:t> para la separación del material deseado, del mineral en bruto) se derraman, gotean, o se trasladan del sitio </a:t>
            </a:r>
            <a:r>
              <a:rPr lang="es-ES" b="1" dirty="0"/>
              <a:t>minero</a:t>
            </a:r>
            <a:r>
              <a:rPr lang="es-ES" dirty="0"/>
              <a:t> a un cuerpo de agua cercano. Este tipo de </a:t>
            </a:r>
            <a:r>
              <a:rPr lang="es-ES" b="1" dirty="0"/>
              <a:t>contaminación</a:t>
            </a:r>
            <a:r>
              <a:rPr lang="es-ES" dirty="0"/>
              <a:t> ocurre cuando algunos agentes químicos (tales como el cianuro y el ácido sulfúrico, utilizados por compañías </a:t>
            </a:r>
            <a:r>
              <a:rPr lang="es-ES" b="1" dirty="0"/>
              <a:t>mineras</a:t>
            </a:r>
            <a:r>
              <a:rPr lang="es-ES" dirty="0"/>
              <a:t> para la separación del material deseado, del mineral en bruto) se derraman, gotean, o se trasladan del sitio </a:t>
            </a:r>
            <a:r>
              <a:rPr lang="es-ES" b="1" dirty="0"/>
              <a:t>minero</a:t>
            </a:r>
            <a:r>
              <a:rPr lang="es-ES" dirty="0"/>
              <a:t> a un cuerpo de agua cercano.</a:t>
            </a:r>
            <a:endParaRPr lang="en-US" dirty="0"/>
          </a:p>
        </p:txBody>
      </p:sp>
    </p:spTree>
    <p:extLst>
      <p:ext uri="{BB962C8B-B14F-4D97-AF65-F5344CB8AC3E}">
        <p14:creationId xmlns:p14="http://schemas.microsoft.com/office/powerpoint/2010/main" val="25190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3000"/>
          </a:xfrm>
        </p:spPr>
        <p:txBody>
          <a:bodyPr>
            <a:normAutofit/>
          </a:bodyPr>
          <a:lstStyle/>
          <a:p>
            <a:r>
              <a:rPr lang="es-ES" sz="2400" dirty="0"/>
              <a:t>           Sustancias químicas en el agua</a:t>
            </a:r>
            <a:endParaRPr lang="en-US" sz="2400" dirty="0"/>
          </a:p>
        </p:txBody>
      </p:sp>
      <p:pic>
        <p:nvPicPr>
          <p:cNvPr id="7" name="Imagen 6">
            <a:extLst>
              <a:ext uri="{FF2B5EF4-FFF2-40B4-BE49-F238E27FC236}">
                <a16:creationId xmlns:a16="http://schemas.microsoft.com/office/drawing/2014/main" id="{2D0ED22B-2B70-492D-9630-32EB9003E4F4}"/>
              </a:ext>
            </a:extLst>
          </p:cNvPr>
          <p:cNvPicPr>
            <a:picLocks noChangeAspect="1"/>
          </p:cNvPicPr>
          <p:nvPr/>
        </p:nvPicPr>
        <p:blipFill rotWithShape="1">
          <a:blip r:embed="rId2">
            <a:extLst>
              <a:ext uri="{28A0092B-C50C-407E-A947-70E740481C1C}">
                <a14:useLocalDpi xmlns:a14="http://schemas.microsoft.com/office/drawing/2010/main" val="0"/>
              </a:ext>
            </a:extLst>
          </a:blip>
          <a:srcRect t="12391" b="12826"/>
          <a:stretch/>
        </p:blipFill>
        <p:spPr>
          <a:xfrm>
            <a:off x="800886" y="1723244"/>
            <a:ext cx="7866035" cy="4411821"/>
          </a:xfrm>
          <a:prstGeom prst="rect">
            <a:avLst/>
          </a:prstGeom>
        </p:spPr>
      </p:pic>
    </p:spTree>
    <p:extLst>
      <p:ext uri="{BB962C8B-B14F-4D97-AF65-F5344CB8AC3E}">
        <p14:creationId xmlns:p14="http://schemas.microsoft.com/office/powerpoint/2010/main" val="330466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fontScale="90000"/>
          </a:bodyPr>
          <a:lstStyle/>
          <a:p>
            <a:r>
              <a:rPr lang="es-ES" dirty="0"/>
              <a:t>           </a:t>
            </a:r>
            <a:r>
              <a:rPr lang="es-ES" sz="3100" b="1" dirty="0"/>
              <a:t>El medio ambiente natural o entorno natural </a:t>
            </a:r>
            <a:endParaRPr lang="en-US" sz="3100" b="1" dirty="0"/>
          </a:p>
        </p:txBody>
      </p:sp>
      <p:sp>
        <p:nvSpPr>
          <p:cNvPr id="3" name="Marcador de contenido 2"/>
          <p:cNvSpPr>
            <a:spLocks noGrp="1"/>
          </p:cNvSpPr>
          <p:nvPr>
            <p:ph idx="1"/>
          </p:nvPr>
        </p:nvSpPr>
        <p:spPr>
          <a:xfrm>
            <a:off x="378823" y="1449977"/>
            <a:ext cx="8438605" cy="5336586"/>
          </a:xfrm>
        </p:spPr>
        <p:txBody>
          <a:bodyPr>
            <a:normAutofit fontScale="70000" lnSpcReduction="20000"/>
          </a:bodyPr>
          <a:lstStyle/>
          <a:p>
            <a:pPr algn="just"/>
            <a:r>
              <a:rPr lang="es-ES" dirty="0"/>
              <a:t>Es el conjunto de componentes físicos, químicos y biológicos externos con los que interactúan los seres vivos.</a:t>
            </a:r>
          </a:p>
          <a:p>
            <a:r>
              <a:rPr lang="en-US" dirty="0"/>
              <a:t>Está </a:t>
            </a:r>
            <a:r>
              <a:rPr lang="en-US" dirty="0" err="1"/>
              <a:t>conformado</a:t>
            </a:r>
            <a:r>
              <a:rPr lang="en-US" dirty="0"/>
              <a:t> </a:t>
            </a:r>
            <a:r>
              <a:rPr lang="en-US" dirty="0" err="1"/>
              <a:t>por</a:t>
            </a:r>
            <a:r>
              <a:rPr lang="en-US" dirty="0"/>
              <a:t> </a:t>
            </a:r>
            <a:r>
              <a:rPr lang="en-US" dirty="0" err="1"/>
              <a:t>seres</a:t>
            </a:r>
            <a:r>
              <a:rPr lang="en-US" dirty="0"/>
              <a:t> </a:t>
            </a:r>
            <a:r>
              <a:rPr lang="en-US" dirty="0" err="1"/>
              <a:t>vivos</a:t>
            </a:r>
            <a:r>
              <a:rPr lang="en-US" dirty="0"/>
              <a:t> (</a:t>
            </a:r>
            <a:r>
              <a:rPr lang="en-US" dirty="0" err="1"/>
              <a:t>factores</a:t>
            </a:r>
            <a:r>
              <a:rPr lang="en-US" dirty="0"/>
              <a:t> </a:t>
            </a:r>
            <a:r>
              <a:rPr lang="en-US" dirty="0" err="1"/>
              <a:t>bióticos</a:t>
            </a:r>
            <a:r>
              <a:rPr lang="en-US" dirty="0"/>
              <a:t>), </a:t>
            </a:r>
            <a:r>
              <a:rPr lang="en-US" dirty="0" err="1"/>
              <a:t>por</a:t>
            </a:r>
            <a:r>
              <a:rPr lang="en-US" dirty="0"/>
              <a:t> </a:t>
            </a:r>
            <a:r>
              <a:rPr lang="en-US" dirty="0" err="1"/>
              <a:t>elementos</a:t>
            </a:r>
            <a:r>
              <a:rPr lang="en-US" dirty="0"/>
              <a:t> sin </a:t>
            </a:r>
            <a:r>
              <a:rPr lang="en-US" dirty="0" err="1"/>
              <a:t>vida</a:t>
            </a:r>
            <a:r>
              <a:rPr lang="en-US" dirty="0"/>
              <a:t> (</a:t>
            </a:r>
            <a:r>
              <a:rPr lang="en-US" dirty="0" err="1"/>
              <a:t>factores</a:t>
            </a:r>
            <a:r>
              <a:rPr lang="en-US" dirty="0"/>
              <a:t> </a:t>
            </a:r>
            <a:r>
              <a:rPr lang="en-US" dirty="0" err="1"/>
              <a:t>abióticos</a:t>
            </a:r>
            <a:r>
              <a:rPr lang="en-US" dirty="0"/>
              <a:t>) y </a:t>
            </a:r>
            <a:r>
              <a:rPr lang="en-US" dirty="0" err="1"/>
              <a:t>por</a:t>
            </a:r>
            <a:r>
              <a:rPr lang="en-US" dirty="0"/>
              <a:t> </a:t>
            </a:r>
            <a:r>
              <a:rPr lang="en-US" dirty="0" err="1"/>
              <a:t>elementos</a:t>
            </a:r>
            <a:r>
              <a:rPr lang="en-US" dirty="0"/>
              <a:t> </a:t>
            </a:r>
            <a:r>
              <a:rPr lang="en-US" dirty="0" err="1"/>
              <a:t>artificiales</a:t>
            </a:r>
            <a:r>
              <a:rPr lang="en-US" dirty="0"/>
              <a:t> </a:t>
            </a:r>
            <a:r>
              <a:rPr lang="en-US" dirty="0" err="1"/>
              <a:t>creados</a:t>
            </a:r>
            <a:r>
              <a:rPr lang="en-US" dirty="0"/>
              <a:t> </a:t>
            </a:r>
            <a:r>
              <a:rPr lang="en-US" dirty="0" err="1"/>
              <a:t>por</a:t>
            </a:r>
            <a:r>
              <a:rPr lang="en-US" dirty="0"/>
              <a:t> el hombre.</a:t>
            </a:r>
            <a:r>
              <a:rPr lang="es-ES" dirty="0"/>
              <a:t> </a:t>
            </a:r>
          </a:p>
          <a:p>
            <a:pPr algn="just"/>
            <a:r>
              <a:rPr lang="es-ES" dirty="0"/>
              <a:t>El </a:t>
            </a:r>
            <a:r>
              <a:rPr lang="es-ES" b="1" dirty="0"/>
              <a:t>ambiente</a:t>
            </a:r>
            <a:r>
              <a:rPr lang="es-ES" dirty="0"/>
              <a:t> funciona como el único proveedor de recursos naturales, los cuales se convierten en insumos y materias primas del sector productivo, o bien son consumidos directamente por los individuos o por el propio ecosistema.</a:t>
            </a:r>
          </a:p>
          <a:p>
            <a:pPr algn="just"/>
            <a:r>
              <a:rPr lang="es-ES" dirty="0"/>
              <a:t> Los organismos obtienen del </a:t>
            </a:r>
            <a:r>
              <a:rPr lang="es-ES" b="1" dirty="0"/>
              <a:t>medio ambiente</a:t>
            </a:r>
            <a:r>
              <a:rPr lang="es-ES" dirty="0"/>
              <a:t> todos los elementos que necesitan para vivir: desde el aire y el agua, hasta el refugio y el alimento que les permite crecer, desarrollarse y obtener energía. Mantener el equilibrio del </a:t>
            </a:r>
            <a:r>
              <a:rPr lang="es-ES" b="1" dirty="0"/>
              <a:t>medio ambiente</a:t>
            </a:r>
            <a:r>
              <a:rPr lang="es-ES" dirty="0"/>
              <a:t> es fundamental para mantener la vida en la tierra tal como la conocemos.</a:t>
            </a:r>
          </a:p>
          <a:p>
            <a:pPr algn="just"/>
            <a:r>
              <a:rPr lang="es-ES" dirty="0"/>
              <a:t> El </a:t>
            </a:r>
            <a:r>
              <a:rPr lang="es-ES" b="1" dirty="0"/>
              <a:t>Ministerio del Medio Ambiente</a:t>
            </a:r>
            <a:r>
              <a:rPr lang="es-ES" dirty="0"/>
              <a:t>, es el órgano del Estado encargado del diseño y aplicación de políticas, planes y programas en materia </a:t>
            </a:r>
            <a:r>
              <a:rPr lang="es-ES" b="1" dirty="0"/>
              <a:t>ambiental</a:t>
            </a:r>
            <a:r>
              <a:rPr lang="es-ES" dirty="0"/>
              <a:t>, así como en la protección y conservación de la diversidad biológica y de los recursos naturales.</a:t>
            </a:r>
          </a:p>
          <a:p>
            <a:pPr algn="just"/>
            <a:br>
              <a:rPr lang="es-ES" dirty="0"/>
            </a:br>
            <a:endParaRPr lang="en-US" dirty="0"/>
          </a:p>
        </p:txBody>
      </p:sp>
    </p:spTree>
    <p:extLst>
      <p:ext uri="{BB962C8B-B14F-4D97-AF65-F5344CB8AC3E}">
        <p14:creationId xmlns:p14="http://schemas.microsoft.com/office/powerpoint/2010/main" val="264726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4098" name="Picture 2" descr="ECOLOGIA &amp;amp; MEDIO AMBIENTE - ppt descarg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70223"/>
            <a:ext cx="8869680" cy="627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99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8515350" cy="592817"/>
          </a:xfrm>
        </p:spPr>
        <p:txBody>
          <a:bodyPr>
            <a:normAutofit/>
          </a:bodyPr>
          <a:lstStyle/>
          <a:p>
            <a:r>
              <a:rPr lang="es-ES" sz="2400" dirty="0"/>
              <a:t>Los 7 grandes problemas medioambientales del siglo</a:t>
            </a:r>
            <a:endParaRPr lang="en-US" sz="2400" dirty="0"/>
          </a:p>
        </p:txBody>
      </p:sp>
      <p:sp>
        <p:nvSpPr>
          <p:cNvPr id="3" name="Marcador de contenido 2"/>
          <p:cNvSpPr>
            <a:spLocks noGrp="1"/>
          </p:cNvSpPr>
          <p:nvPr>
            <p:ph idx="1"/>
          </p:nvPr>
        </p:nvSpPr>
        <p:spPr>
          <a:xfrm>
            <a:off x="628650" y="1567543"/>
            <a:ext cx="7886700" cy="5219020"/>
          </a:xfrm>
        </p:spPr>
        <p:txBody>
          <a:bodyPr>
            <a:normAutofit fontScale="77500" lnSpcReduction="20000"/>
          </a:bodyPr>
          <a:lstStyle/>
          <a:p>
            <a:r>
              <a:rPr lang="es-ES" dirty="0"/>
              <a:t>A continuación te explicamos cómo están dañando nuestro medio ambiente y a todos nosotros, pero también qué podemos hacer para solucionarlos.</a:t>
            </a:r>
          </a:p>
          <a:p>
            <a:pPr fontAlgn="ctr"/>
            <a:r>
              <a:rPr lang="es-ES" dirty="0"/>
              <a:t>En este post podrás leer:</a:t>
            </a:r>
          </a:p>
          <a:p>
            <a:r>
              <a:rPr lang="es-ES" dirty="0"/>
              <a:t>1. El cambio climático es el principal desafío global del siglo XXI</a:t>
            </a:r>
          </a:p>
          <a:p>
            <a:r>
              <a:rPr lang="es-ES" u="sng" dirty="0"/>
              <a:t>2. El agua, un recurso básico cada vez más escaso</a:t>
            </a:r>
            <a:endParaRPr lang="es-ES" dirty="0"/>
          </a:p>
          <a:p>
            <a:r>
              <a:rPr lang="es-ES" dirty="0"/>
              <a:t>3. La pérdida de la biodiversidad está causando una extinción masiva de especies</a:t>
            </a:r>
          </a:p>
          <a:p>
            <a:r>
              <a:rPr lang="es-ES" dirty="0"/>
              <a:t>4. La contaminación ambiental provoca cientos de miles de muertes prematuras</a:t>
            </a:r>
          </a:p>
          <a:p>
            <a:r>
              <a:rPr lang="es-ES" dirty="0"/>
              <a:t>5. Necesitamos una transición hacia unas energías limpias</a:t>
            </a:r>
          </a:p>
          <a:p>
            <a:r>
              <a:rPr lang="es-ES" dirty="0"/>
              <a:t>6. La basura no para de crecer en el mundo</a:t>
            </a:r>
          </a:p>
          <a:p>
            <a:r>
              <a:rPr lang="es-ES" dirty="0"/>
              <a:t>7. La deforestación en el mundo nos sigue dejando sin bosques</a:t>
            </a:r>
          </a:p>
          <a:p>
            <a:r>
              <a:rPr lang="es-ES" dirty="0"/>
              <a:t>8. ¿Qué podemos hacer para sol?</a:t>
            </a:r>
          </a:p>
        </p:txBody>
      </p:sp>
    </p:spTree>
    <p:extLst>
      <p:ext uri="{BB962C8B-B14F-4D97-AF65-F5344CB8AC3E}">
        <p14:creationId xmlns:p14="http://schemas.microsoft.com/office/powerpoint/2010/main" val="203810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62188"/>
          </a:xfrm>
        </p:spPr>
        <p:txBody>
          <a:bodyPr>
            <a:normAutofit fontScale="90000"/>
          </a:bodyPr>
          <a:lstStyle/>
          <a:p>
            <a:r>
              <a:rPr lang="es-ES" dirty="0"/>
              <a:t>                El </a:t>
            </a:r>
            <a:r>
              <a:rPr lang="es-ES" dirty="0">
                <a:hlinkClick r:id="rId2"/>
              </a:rPr>
              <a:t>cambio climático</a:t>
            </a:r>
            <a:endParaRPr lang="en-US" dirty="0"/>
          </a:p>
        </p:txBody>
      </p:sp>
      <p:sp>
        <p:nvSpPr>
          <p:cNvPr id="3" name="Marcador de contenido 2"/>
          <p:cNvSpPr>
            <a:spLocks noGrp="1"/>
          </p:cNvSpPr>
          <p:nvPr>
            <p:ph idx="1"/>
          </p:nvPr>
        </p:nvSpPr>
        <p:spPr>
          <a:xfrm>
            <a:off x="628650" y="1436915"/>
            <a:ext cx="7886700" cy="5349648"/>
          </a:xfrm>
        </p:spPr>
        <p:txBody>
          <a:bodyPr/>
          <a:lstStyle/>
          <a:p>
            <a:pPr algn="just"/>
            <a:r>
              <a:rPr lang="es-ES" dirty="0"/>
              <a:t> Es el principal problema ambiental, económico y social al que nos enfrentamos, según Naciones Unidas. Sus expertos científicos, el IPCC, alertan del </a:t>
            </a:r>
            <a:r>
              <a:rPr lang="es-ES" b="1" dirty="0"/>
              <a:t>aumento de temperatura </a:t>
            </a:r>
            <a:r>
              <a:rPr lang="es-ES" dirty="0"/>
              <a:t>debido a las emisiones de gases de efecto invernadero generadas por la actividad humana, y sus consecuencias catastróficas en todo el planeta en forma de </a:t>
            </a:r>
            <a:r>
              <a:rPr lang="es-ES" b="1" dirty="0"/>
              <a:t>fenómenos naturales extremos</a:t>
            </a:r>
            <a:r>
              <a:rPr lang="es-ES" dirty="0"/>
              <a:t> como huracanes, lluvias torrenciales, sequías, deshielo de glaciares, aumento del nivel del mar, etc., lo que nos afecta ya en mayor o menor medida a todos los seres humanos y resto de especies del planeta.</a:t>
            </a:r>
            <a:endParaRPr lang="en-US" dirty="0"/>
          </a:p>
        </p:txBody>
      </p:sp>
    </p:spTree>
    <p:extLst>
      <p:ext uri="{BB962C8B-B14F-4D97-AF65-F5344CB8AC3E}">
        <p14:creationId xmlns:p14="http://schemas.microsoft.com/office/powerpoint/2010/main" val="396612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01377"/>
          </a:xfrm>
        </p:spPr>
        <p:txBody>
          <a:bodyPr>
            <a:normAutofit fontScale="90000"/>
          </a:bodyPr>
          <a:lstStyle/>
          <a:p>
            <a:r>
              <a:rPr lang="es-ES" b="1" dirty="0"/>
              <a:t>           La escasez de agua</a:t>
            </a:r>
            <a:endParaRPr lang="en-US" dirty="0"/>
          </a:p>
        </p:txBody>
      </p:sp>
      <p:sp>
        <p:nvSpPr>
          <p:cNvPr id="3" name="Marcador de contenido 2"/>
          <p:cNvSpPr>
            <a:spLocks noGrp="1"/>
          </p:cNvSpPr>
          <p:nvPr>
            <p:ph idx="1"/>
          </p:nvPr>
        </p:nvSpPr>
        <p:spPr>
          <a:xfrm>
            <a:off x="628650" y="1476103"/>
            <a:ext cx="8267156" cy="5310460"/>
          </a:xfrm>
        </p:spPr>
        <p:txBody>
          <a:bodyPr>
            <a:normAutofit fontScale="77500" lnSpcReduction="20000"/>
          </a:bodyPr>
          <a:lstStyle/>
          <a:p>
            <a:pPr algn="just"/>
            <a:r>
              <a:rPr lang="es-ES" dirty="0"/>
              <a:t> Es otro de los grandes problemas medioambientales del siglo XXI, advierte la FAO (Organización de las Naciones Unidas para la Agricultura y la Alimentación). Más de 1.500 millones de personas carece de </a:t>
            </a:r>
            <a:r>
              <a:rPr lang="es-ES" b="1" dirty="0"/>
              <a:t>agua potable en condiciones</a:t>
            </a:r>
            <a:r>
              <a:rPr lang="es-ES" dirty="0"/>
              <a:t>, y puede que lo sean más con una población creciente. Las actividades agrícolas e industriales explotan de manera insostenible los recursos hídricos mundiales, sin olvidar que el cambio climático o la contaminación ponen aún más en peligro la disponibilidad de este preciado elemento.</a:t>
            </a:r>
          </a:p>
          <a:p>
            <a:pPr algn="just"/>
            <a:r>
              <a:rPr lang="es-ES" dirty="0"/>
              <a:t> El río Rímac es el principal proveedor de luz y </a:t>
            </a:r>
            <a:r>
              <a:rPr lang="es-ES" b="1" dirty="0"/>
              <a:t>agua</a:t>
            </a:r>
            <a:r>
              <a:rPr lang="es-ES" dirty="0"/>
              <a:t> para la población de Lima y Callao, (74.5% de </a:t>
            </a:r>
            <a:r>
              <a:rPr lang="es-ES" b="1" dirty="0"/>
              <a:t>agua</a:t>
            </a:r>
            <a:r>
              <a:rPr lang="es-ES" dirty="0"/>
              <a:t>) y, al mismo tiempo, es la cuenca más deteriorada en términos ambientales. En el caso de Lima, 1.5 millones de ciudadanos no cuentan con acceso a </a:t>
            </a:r>
            <a:r>
              <a:rPr lang="es-ES" b="1" dirty="0"/>
              <a:t>agua</a:t>
            </a:r>
            <a:r>
              <a:rPr lang="es-ES" dirty="0"/>
              <a:t> potable ni </a:t>
            </a:r>
            <a:r>
              <a:rPr lang="es-ES"/>
              <a:t>alcantarillado.</a:t>
            </a:r>
          </a:p>
          <a:p>
            <a:pPr algn="just"/>
            <a:r>
              <a:rPr lang="es-ES"/>
              <a:t> </a:t>
            </a:r>
            <a:r>
              <a:rPr lang="es-ES" dirty="0"/>
              <a:t>Los </a:t>
            </a:r>
            <a:r>
              <a:rPr lang="es-ES" b="1" dirty="0"/>
              <a:t>distritos</a:t>
            </a:r>
            <a:r>
              <a:rPr lang="es-ES" dirty="0"/>
              <a:t> con alto niveles de riesgo hídrico por consumo total de </a:t>
            </a:r>
            <a:r>
              <a:rPr lang="es-ES" b="1" dirty="0"/>
              <a:t>agua</a:t>
            </a:r>
            <a:r>
              <a:rPr lang="es-ES" dirty="0"/>
              <a:t> se ubican, mayormente, en la parte central y norte de la ciudad, como en Ate, </a:t>
            </a:r>
            <a:r>
              <a:rPr lang="es-ES" b="1" dirty="0"/>
              <a:t>Lima</a:t>
            </a:r>
            <a:r>
              <a:rPr lang="es-ES" dirty="0"/>
              <a:t> (Cercado), </a:t>
            </a:r>
            <a:r>
              <a:rPr lang="es-ES" dirty="0" err="1"/>
              <a:t>Carabayllo</a:t>
            </a:r>
            <a:r>
              <a:rPr lang="es-ES" dirty="0"/>
              <a:t>, San Juan de Lurigancho, Independencia, Los Olivos y San Martin de Porres, así como en el Callao.</a:t>
            </a:r>
          </a:p>
          <a:p>
            <a:br>
              <a:rPr lang="es-ES" dirty="0"/>
            </a:br>
            <a:endParaRPr lang="en-US" dirty="0"/>
          </a:p>
        </p:txBody>
      </p:sp>
    </p:spTree>
    <p:extLst>
      <p:ext uri="{BB962C8B-B14F-4D97-AF65-F5344CB8AC3E}">
        <p14:creationId xmlns:p14="http://schemas.microsoft.com/office/powerpoint/2010/main" val="424526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fontScale="90000"/>
          </a:bodyPr>
          <a:lstStyle/>
          <a:p>
            <a:r>
              <a:rPr lang="es-ES" dirty="0"/>
              <a:t>            </a:t>
            </a:r>
            <a:r>
              <a:rPr lang="es-ES" sz="3600" dirty="0"/>
              <a:t>Perdida de la biodiversidad</a:t>
            </a:r>
            <a:endParaRPr lang="en-US" sz="3600" dirty="0"/>
          </a:p>
        </p:txBody>
      </p:sp>
      <p:sp>
        <p:nvSpPr>
          <p:cNvPr id="3" name="Marcador de contenido 2"/>
          <p:cNvSpPr>
            <a:spLocks noGrp="1"/>
          </p:cNvSpPr>
          <p:nvPr>
            <p:ph idx="1"/>
          </p:nvPr>
        </p:nvSpPr>
        <p:spPr>
          <a:xfrm>
            <a:off x="628650" y="1463041"/>
            <a:ext cx="7886700" cy="5323522"/>
          </a:xfrm>
        </p:spPr>
        <p:txBody>
          <a:bodyPr>
            <a:normAutofit lnSpcReduction="10000"/>
          </a:bodyPr>
          <a:lstStyle/>
          <a:p>
            <a:pPr algn="just"/>
            <a:r>
              <a:rPr lang="es-ES" dirty="0"/>
              <a:t>Gracias a la </a:t>
            </a:r>
            <a:r>
              <a:rPr lang="es-ES" dirty="0">
                <a:hlinkClick r:id="rId2"/>
              </a:rPr>
              <a:t>biodiversidad del planeta</a:t>
            </a:r>
            <a:r>
              <a:rPr lang="es-ES" dirty="0"/>
              <a:t> tenemos alimentos, ropa, materiales, medicamentos, agua de calidad, etc. Los expertos en conservación alertan de que vivimos una “</a:t>
            </a:r>
            <a:r>
              <a:rPr lang="es-ES" b="1" dirty="0"/>
              <a:t>sexta extinción masiva</a:t>
            </a:r>
            <a:r>
              <a:rPr lang="es-ES" dirty="0"/>
              <a:t>” debido a la desaparición acelerada de especies en las últimas décadas por varias amenazas provocadas por los seres humanos, como la destrucción de los hábitats, el uso insostenible de los recursos naturales, el cambio climático o la contaminación. Por ejemplo, </a:t>
            </a:r>
            <a:r>
              <a:rPr lang="es-ES" b="1" dirty="0"/>
              <a:t>la desaparición de las abejas</a:t>
            </a:r>
            <a:r>
              <a:rPr lang="es-ES" dirty="0"/>
              <a:t> está poniendo en peligro la mayoría de los cultivos de frutas, hortalizas y vegetales, así como plantas no cultivadas que impiden la erosión del suelo, ya que estos insectos son claves en su polinización.</a:t>
            </a:r>
            <a:endParaRPr lang="en-US" dirty="0"/>
          </a:p>
        </p:txBody>
      </p:sp>
    </p:spTree>
    <p:extLst>
      <p:ext uri="{BB962C8B-B14F-4D97-AF65-F5344CB8AC3E}">
        <p14:creationId xmlns:p14="http://schemas.microsoft.com/office/powerpoint/2010/main" val="325164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063"/>
          </a:xfrm>
        </p:spPr>
        <p:txBody>
          <a:bodyPr>
            <a:normAutofit fontScale="90000"/>
          </a:bodyPr>
          <a:lstStyle/>
          <a:p>
            <a:r>
              <a:rPr lang="es-ES" dirty="0"/>
              <a:t>                   </a:t>
            </a:r>
            <a:r>
              <a:rPr lang="es-ES" sz="3100" dirty="0"/>
              <a:t>Contaminación</a:t>
            </a:r>
            <a:endParaRPr lang="en-US" sz="3100" dirty="0"/>
          </a:p>
        </p:txBody>
      </p:sp>
      <p:sp>
        <p:nvSpPr>
          <p:cNvPr id="3" name="Marcador de contenido 2"/>
          <p:cNvSpPr>
            <a:spLocks noGrp="1"/>
          </p:cNvSpPr>
          <p:nvPr>
            <p:ph idx="1"/>
          </p:nvPr>
        </p:nvSpPr>
        <p:spPr>
          <a:xfrm>
            <a:off x="339635" y="1410789"/>
            <a:ext cx="8569234" cy="5375774"/>
          </a:xfrm>
        </p:spPr>
        <p:txBody>
          <a:bodyPr>
            <a:normAutofit fontScale="62500" lnSpcReduction="20000"/>
          </a:bodyPr>
          <a:lstStyle/>
          <a:p>
            <a:pPr algn="just"/>
            <a:r>
              <a:rPr lang="es-ES" dirty="0"/>
              <a:t>La </a:t>
            </a:r>
            <a:r>
              <a:rPr lang="es-ES" b="1" dirty="0">
                <a:hlinkClick r:id="rId2"/>
              </a:rPr>
              <a:t>contaminación atmosférica, acústica y lumínica</a:t>
            </a:r>
            <a:r>
              <a:rPr lang="es-ES" dirty="0"/>
              <a:t>, y cómo están causando </a:t>
            </a:r>
            <a:r>
              <a:rPr lang="es-ES" dirty="0">
                <a:hlinkClick r:id="rId3"/>
              </a:rPr>
              <a:t>cientos de miles de muertes prematuras</a:t>
            </a:r>
            <a:r>
              <a:rPr lang="es-ES" dirty="0"/>
              <a:t> al agravar enfermedades como las respiratorias, cardiovasculares o cancerosas. El </a:t>
            </a:r>
            <a:r>
              <a:rPr lang="es-ES" b="1" dirty="0"/>
              <a:t>tráfico rodado</a:t>
            </a:r>
            <a:r>
              <a:rPr lang="es-ES" dirty="0"/>
              <a:t> es el principal causante de la contaminación atmosférica y acústica en nuestras ciudades, mientras que el mal uso de la iluminación pública es una de las principales causas de la contaminación lumínica. Encuentra los índices de calidad del aire (INCA) calculados a partir de las concentraciones horarias de 6 contaminantes, según las mediciones obtenidas en las estaciones de monitoreo de calidad del aire distribuidas en Lima Metropolitana.</a:t>
            </a:r>
          </a:p>
          <a:p>
            <a:r>
              <a:rPr lang="es-ES" dirty="0"/>
              <a:t>Los 6 contaminantes que se miden en estos índices son:</a:t>
            </a:r>
          </a:p>
          <a:p>
            <a:r>
              <a:rPr lang="es-ES" dirty="0"/>
              <a:t>Material </a:t>
            </a:r>
            <a:r>
              <a:rPr lang="es-ES" dirty="0" err="1"/>
              <a:t>particulado</a:t>
            </a:r>
            <a:r>
              <a:rPr lang="es-ES" dirty="0"/>
              <a:t> con un diámetro menor a 10 micras (PM10).</a:t>
            </a:r>
          </a:p>
          <a:p>
            <a:r>
              <a:rPr lang="es-ES" dirty="0"/>
              <a:t>Material </a:t>
            </a:r>
            <a:r>
              <a:rPr lang="es-ES" dirty="0" err="1"/>
              <a:t>particulado</a:t>
            </a:r>
            <a:r>
              <a:rPr lang="es-ES" dirty="0"/>
              <a:t> con un diámetro menor a 2.5 micras (PM2.5).</a:t>
            </a:r>
          </a:p>
          <a:p>
            <a:r>
              <a:rPr lang="es-ES" dirty="0"/>
              <a:t>Monóxido de carbono (CO).</a:t>
            </a:r>
          </a:p>
          <a:p>
            <a:r>
              <a:rPr lang="es-ES" dirty="0"/>
              <a:t>Dióxido de azufre (SO2).</a:t>
            </a:r>
          </a:p>
          <a:p>
            <a:r>
              <a:rPr lang="es-ES" dirty="0"/>
              <a:t>Dióxido de nitrógeno (NO2).</a:t>
            </a:r>
          </a:p>
          <a:p>
            <a:r>
              <a:rPr lang="es-ES" dirty="0"/>
              <a:t>Ozono (O3).</a:t>
            </a:r>
          </a:p>
          <a:p>
            <a:pPr marL="0" indent="0" algn="just">
              <a:buNone/>
            </a:pPr>
            <a:r>
              <a:rPr lang="es-ES" b="1" dirty="0"/>
              <a:t> Se</a:t>
            </a:r>
            <a:r>
              <a:rPr lang="es-ES" dirty="0"/>
              <a:t> la cuantifica a través del Nivel de Presión </a:t>
            </a:r>
            <a:r>
              <a:rPr lang="es-ES" b="1" dirty="0"/>
              <a:t>Sonora</a:t>
            </a:r>
            <a:r>
              <a:rPr lang="es-ES" dirty="0"/>
              <a:t>, expresado en decibeles. El valor mínimo que puede percibir el oído humano es de 0 dB. Al valor máximo </a:t>
            </a:r>
            <a:r>
              <a:rPr lang="es-ES" b="1" dirty="0"/>
              <a:t>se</a:t>
            </a:r>
            <a:r>
              <a:rPr lang="es-ES" dirty="0"/>
              <a:t> lo denomina umbral de dolor y es de unos 130 dB. El ruido comienza a dañar la audición aproximadamente a los 70 </a:t>
            </a:r>
            <a:r>
              <a:rPr lang="es-ES" dirty="0" err="1"/>
              <a:t>db</a:t>
            </a:r>
            <a:r>
              <a:rPr lang="es-ES" dirty="0"/>
              <a:t>.</a:t>
            </a:r>
            <a:endParaRPr lang="en-US" dirty="0"/>
          </a:p>
        </p:txBody>
      </p:sp>
    </p:spTree>
    <p:extLst>
      <p:ext uri="{BB962C8B-B14F-4D97-AF65-F5344CB8AC3E}">
        <p14:creationId xmlns:p14="http://schemas.microsoft.com/office/powerpoint/2010/main" val="289597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a:bodyPr>
          <a:lstStyle/>
          <a:p>
            <a:r>
              <a:rPr lang="es-ES" sz="2800" dirty="0"/>
              <a:t>               Necesitamos energías limpias</a:t>
            </a:r>
            <a:endParaRPr lang="en-US" sz="2800" dirty="0"/>
          </a:p>
        </p:txBody>
      </p:sp>
      <p:sp>
        <p:nvSpPr>
          <p:cNvPr id="3" name="Marcador de contenido 2"/>
          <p:cNvSpPr>
            <a:spLocks noGrp="1"/>
          </p:cNvSpPr>
          <p:nvPr>
            <p:ph idx="1"/>
          </p:nvPr>
        </p:nvSpPr>
        <p:spPr>
          <a:xfrm>
            <a:off x="628650" y="1463041"/>
            <a:ext cx="7886700" cy="5323522"/>
          </a:xfrm>
        </p:spPr>
        <p:txBody>
          <a:bodyPr>
            <a:normAutofit fontScale="92500"/>
          </a:bodyPr>
          <a:lstStyle/>
          <a:p>
            <a:pPr algn="just"/>
            <a:r>
              <a:rPr lang="es-ES" dirty="0"/>
              <a:t>El enorme y creciente consumo de </a:t>
            </a:r>
            <a:r>
              <a:rPr lang="es-ES" b="1" dirty="0"/>
              <a:t>petróleo, carbón y gas</a:t>
            </a:r>
            <a:r>
              <a:rPr lang="es-ES" dirty="0"/>
              <a:t> a nivel mundial ha supuesto no solo el cambio climático, sino también contaminación y destrucción de espacios naturales. Como estos combustibles fósiles son además </a:t>
            </a:r>
            <a:r>
              <a:rPr lang="es-ES" b="1" dirty="0"/>
              <a:t>fuentes de energía no renovables</a:t>
            </a:r>
            <a:r>
              <a:rPr lang="es-ES" dirty="0"/>
              <a:t>, la continuidad de su uso supondrá que en los próximos años serán un recurso cada vez más escaso y caro. </a:t>
            </a:r>
          </a:p>
          <a:p>
            <a:pPr algn="just"/>
            <a:r>
              <a:rPr lang="es-ES" dirty="0"/>
              <a:t>“El </a:t>
            </a:r>
            <a:r>
              <a:rPr lang="es-ES" b="1" dirty="0"/>
              <a:t>Perú</a:t>
            </a:r>
            <a:r>
              <a:rPr lang="es-ES" dirty="0"/>
              <a:t> cuenta con un potencial </a:t>
            </a:r>
            <a:r>
              <a:rPr lang="es-ES" b="1" dirty="0"/>
              <a:t>geotérmico</a:t>
            </a:r>
            <a:r>
              <a:rPr lang="es-ES" dirty="0"/>
              <a:t> de más de 3,000 MW, que equivalen al 50% de la electricidad que se produce hoy en todo el país, gracias a nuestra estratégica ubicación sobre el Cinturón de Fuego del Pacífico”, sostuvo Franklin Acevedo, gerente general de </a:t>
            </a:r>
            <a:r>
              <a:rPr lang="es-ES" dirty="0" err="1"/>
              <a:t>Energy</a:t>
            </a:r>
            <a:r>
              <a:rPr lang="es-ES" dirty="0"/>
              <a:t> </a:t>
            </a:r>
            <a:r>
              <a:rPr lang="es-ES" dirty="0" err="1"/>
              <a:t>Development</a:t>
            </a:r>
            <a:r>
              <a:rPr lang="es-ES" dirty="0"/>
              <a:t> </a:t>
            </a:r>
            <a:r>
              <a:rPr lang="es-ES" dirty="0" err="1"/>
              <a:t>Corporation</a:t>
            </a:r>
            <a:r>
              <a:rPr lang="es-ES" dirty="0"/>
              <a:t> </a:t>
            </a:r>
            <a:r>
              <a:rPr lang="es-ES" b="1" dirty="0"/>
              <a:t>Perú</a:t>
            </a:r>
            <a:r>
              <a:rPr lang="es-ES" dirty="0"/>
              <a:t> (EDC </a:t>
            </a:r>
            <a:r>
              <a:rPr lang="es-ES" b="1" dirty="0"/>
              <a:t>Perú</a:t>
            </a:r>
            <a:r>
              <a:rPr lang="es-ES" dirty="0"/>
              <a:t>),</a:t>
            </a:r>
            <a:endParaRPr lang="en-US" dirty="0"/>
          </a:p>
        </p:txBody>
      </p:sp>
    </p:spTree>
    <p:extLst>
      <p:ext uri="{BB962C8B-B14F-4D97-AF65-F5344CB8AC3E}">
        <p14:creationId xmlns:p14="http://schemas.microsoft.com/office/powerpoint/2010/main" val="84161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14401"/>
            <a:ext cx="7886700" cy="543338"/>
          </a:xfrm>
        </p:spPr>
        <p:txBody>
          <a:bodyPr>
            <a:normAutofit/>
          </a:bodyPr>
          <a:lstStyle/>
          <a:p>
            <a:r>
              <a:rPr lang="en-US" sz="2400" dirty="0" err="1"/>
              <a:t>Energía</a:t>
            </a:r>
            <a:r>
              <a:rPr lang="en-US" sz="2400" dirty="0"/>
              <a:t>  </a:t>
            </a:r>
            <a:r>
              <a:rPr lang="en-US" sz="2400" dirty="0" err="1"/>
              <a:t>geotérmica</a:t>
            </a:r>
            <a:r>
              <a:rPr lang="en-US" sz="2400" dirty="0"/>
              <a:t> </a:t>
            </a:r>
            <a:r>
              <a:rPr lang="en-US" sz="2400" dirty="0" err="1"/>
              <a:t>en</a:t>
            </a:r>
            <a:r>
              <a:rPr lang="en-US" sz="2400" dirty="0"/>
              <a:t> </a:t>
            </a:r>
            <a:r>
              <a:rPr lang="en-US" sz="2400" dirty="0" err="1"/>
              <a:t>Coracora</a:t>
            </a:r>
            <a:endParaRPr lang="en-US" sz="2400" dirty="0"/>
          </a:p>
        </p:txBody>
      </p:sp>
      <p:pic>
        <p:nvPicPr>
          <p:cNvPr id="1026" name="Picture 2" descr="La energía geotérmica: Un potencial por desarrollar | Lampadia">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457739"/>
            <a:ext cx="7886700" cy="478794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6E9FA6D-A466-433A-968C-F6536E85B925}"/>
              </a:ext>
            </a:extLst>
          </p:cNvPr>
          <p:cNvSpPr txBox="1"/>
          <p:nvPr/>
        </p:nvSpPr>
        <p:spPr>
          <a:xfrm>
            <a:off x="0" y="6347791"/>
            <a:ext cx="9144000" cy="369332"/>
          </a:xfrm>
          <a:prstGeom prst="rect">
            <a:avLst/>
          </a:prstGeom>
          <a:noFill/>
        </p:spPr>
        <p:txBody>
          <a:bodyPr wrap="square" rtlCol="0">
            <a:spAutoFit/>
          </a:bodyPr>
          <a:lstStyle/>
          <a:p>
            <a:pPr algn="ctr"/>
            <a:r>
              <a:rPr lang="es-ES" dirty="0"/>
              <a:t>Clic en la imagen para ver video</a:t>
            </a:r>
            <a:endParaRPr lang="es-PE" dirty="0"/>
          </a:p>
        </p:txBody>
      </p:sp>
    </p:spTree>
    <p:extLst>
      <p:ext uri="{BB962C8B-B14F-4D97-AF65-F5344CB8AC3E}">
        <p14:creationId xmlns:p14="http://schemas.microsoft.com/office/powerpoint/2010/main" val="2894186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40565"/>
          </a:xfrm>
        </p:spPr>
        <p:txBody>
          <a:bodyPr>
            <a:normAutofit/>
          </a:bodyPr>
          <a:lstStyle/>
          <a:p>
            <a:r>
              <a:rPr lang="es-ES" sz="3200" dirty="0"/>
              <a:t>                        Aumento de basura</a:t>
            </a:r>
            <a:endParaRPr lang="en-US" sz="3200" dirty="0"/>
          </a:p>
        </p:txBody>
      </p:sp>
      <p:sp>
        <p:nvSpPr>
          <p:cNvPr id="3" name="Marcador de contenido 2"/>
          <p:cNvSpPr>
            <a:spLocks noGrp="1"/>
          </p:cNvSpPr>
          <p:nvPr>
            <p:ph idx="1"/>
          </p:nvPr>
        </p:nvSpPr>
        <p:spPr>
          <a:xfrm>
            <a:off x="628650" y="1515291"/>
            <a:ext cx="7886700" cy="5271272"/>
          </a:xfrm>
        </p:spPr>
        <p:txBody>
          <a:bodyPr/>
          <a:lstStyle/>
          <a:p>
            <a:pPr algn="just"/>
            <a:r>
              <a:rPr lang="es-ES" dirty="0"/>
              <a:t>En una economía global del usar y tirar, </a:t>
            </a:r>
            <a:r>
              <a:rPr lang="es-ES" b="1" dirty="0"/>
              <a:t>el aumento de los residuos </a:t>
            </a:r>
            <a:r>
              <a:rPr lang="es-ES" dirty="0"/>
              <a:t>se ha disparado en los últimos años y podría ser peor en las próximas décadas si no se hace nada para evitarlo. Según los últimos datos del Instituto Nacional de Estadística, cada español produce 459 kilos de basura al año. Especialmente preocupante son los residuos plásticos, que si no se gestionan de forma adecuada, contaminan mares y océanos de todo el mundo. Por si fuera poco, en este proceso se descomponen en trozos más pequeños, denominados </a:t>
            </a:r>
            <a:r>
              <a:rPr lang="es-ES" b="1" dirty="0" err="1"/>
              <a:t>microplásticos</a:t>
            </a:r>
            <a:r>
              <a:rPr lang="es-ES" dirty="0"/>
              <a:t>, con graves efectos para los ecosistemas y la salud humana.</a:t>
            </a:r>
            <a:endParaRPr lang="en-US" dirty="0"/>
          </a:p>
        </p:txBody>
      </p:sp>
    </p:spTree>
    <p:extLst>
      <p:ext uri="{BB962C8B-B14F-4D97-AF65-F5344CB8AC3E}">
        <p14:creationId xmlns:p14="http://schemas.microsoft.com/office/powerpoint/2010/main" val="252590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Autofit/>
          </a:bodyPr>
          <a:lstStyle/>
          <a:p>
            <a:r>
              <a:rPr lang="es-ES" sz="2800" b="1" dirty="0"/>
              <a:t>                           La deforestación</a:t>
            </a:r>
            <a:endParaRPr lang="en-US" sz="2800" dirty="0"/>
          </a:p>
        </p:txBody>
      </p:sp>
      <p:sp>
        <p:nvSpPr>
          <p:cNvPr id="3" name="Marcador de contenido 2"/>
          <p:cNvSpPr>
            <a:spLocks noGrp="1"/>
          </p:cNvSpPr>
          <p:nvPr>
            <p:ph idx="1"/>
          </p:nvPr>
        </p:nvSpPr>
        <p:spPr>
          <a:xfrm>
            <a:off x="444137" y="1449977"/>
            <a:ext cx="8412479" cy="5336586"/>
          </a:xfrm>
        </p:spPr>
        <p:txBody>
          <a:bodyPr>
            <a:normAutofit fontScale="77500" lnSpcReduction="20000"/>
          </a:bodyPr>
          <a:lstStyle/>
          <a:p>
            <a:pPr algn="just"/>
            <a:r>
              <a:rPr lang="es-ES" dirty="0"/>
              <a:t>Aunque a nivel global </a:t>
            </a:r>
            <a:r>
              <a:rPr lang="es-ES" b="1" dirty="0"/>
              <a:t>la destrucción de bosques</a:t>
            </a:r>
            <a:r>
              <a:rPr lang="es-ES" dirty="0"/>
              <a:t> ha disminuido en los últimos años, gracias en gran parte a políticas de reforestación activa en varios países, </a:t>
            </a:r>
            <a:r>
              <a:rPr lang="es-ES" b="1" dirty="0"/>
              <a:t>la deforestación en el mundo</a:t>
            </a:r>
            <a:r>
              <a:rPr lang="es-ES" dirty="0"/>
              <a:t> continúa a un </a:t>
            </a:r>
            <a:r>
              <a:rPr lang="es-ES" b="1" dirty="0"/>
              <a:t>ritmo “alarmante</a:t>
            </a:r>
            <a:r>
              <a:rPr lang="es-ES" dirty="0"/>
              <a:t>” en muchos otros, en especial en Sudamérica y África, según la FAO. La agricultura insostenible o la explotación maderera intensiva son sus principales causas.</a:t>
            </a:r>
          </a:p>
          <a:p>
            <a:r>
              <a:rPr lang="es-ES" b="1" dirty="0"/>
              <a:t>Causas de la deforestación</a:t>
            </a:r>
            <a:endParaRPr lang="es-ES" dirty="0"/>
          </a:p>
          <a:p>
            <a:r>
              <a:rPr lang="es-ES" dirty="0"/>
              <a:t>Extracción del aceite de palma. ...</a:t>
            </a:r>
          </a:p>
          <a:p>
            <a:r>
              <a:rPr lang="es-ES" dirty="0"/>
              <a:t>Tala y quema. ...</a:t>
            </a:r>
          </a:p>
          <a:p>
            <a:r>
              <a:rPr lang="es-ES" dirty="0"/>
              <a:t>Conversión de terrenos para la agricultura. ...</a:t>
            </a:r>
          </a:p>
          <a:p>
            <a:r>
              <a:rPr lang="es-ES" dirty="0"/>
              <a:t>Incendios forestales. ...</a:t>
            </a:r>
          </a:p>
          <a:p>
            <a:r>
              <a:rPr lang="es-ES" dirty="0"/>
              <a:t>Eliminación de especies arbóreas. ...</a:t>
            </a:r>
          </a:p>
          <a:p>
            <a:r>
              <a:rPr lang="es-ES" dirty="0"/>
              <a:t>Pérdida de hábitats. ...</a:t>
            </a:r>
          </a:p>
          <a:p>
            <a:r>
              <a:rPr lang="es-ES" dirty="0"/>
              <a:t>Vulnerabilidad a los incendios.</a:t>
            </a:r>
          </a:p>
          <a:p>
            <a:pPr marL="0" indent="0">
              <a:buNone/>
            </a:pPr>
            <a:br>
              <a:rPr lang="es-ES" dirty="0"/>
            </a:br>
            <a:endParaRPr lang="en-US" dirty="0"/>
          </a:p>
        </p:txBody>
      </p:sp>
    </p:spTree>
    <p:extLst>
      <p:ext uri="{BB962C8B-B14F-4D97-AF65-F5344CB8AC3E}">
        <p14:creationId xmlns:p14="http://schemas.microsoft.com/office/powerpoint/2010/main" val="350656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a:bodyPr>
          <a:lstStyle/>
          <a:p>
            <a:r>
              <a:rPr lang="es-ES" sz="2400" dirty="0"/>
              <a:t>                              CUIDAD S</a:t>
            </a:r>
            <a:r>
              <a:rPr lang="es-ES" sz="2400" u="sng" dirty="0"/>
              <a:t>ALUDABLE</a:t>
            </a:r>
            <a:endParaRPr lang="en-US" sz="2400" dirty="0"/>
          </a:p>
        </p:txBody>
      </p:sp>
      <p:pic>
        <p:nvPicPr>
          <p:cNvPr id="1026" name="Picture 2" descr="Qué es una ciudad saludable? - Wellness Magaz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1" y="1449978"/>
            <a:ext cx="7886700" cy="556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4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8241030" cy="1154520"/>
          </a:xfrm>
        </p:spPr>
        <p:txBody>
          <a:bodyPr>
            <a:normAutofit/>
          </a:bodyPr>
          <a:lstStyle/>
          <a:p>
            <a:r>
              <a:rPr lang="es-ES" sz="2000" b="1" dirty="0">
                <a:solidFill>
                  <a:srgbClr val="FF0000"/>
                </a:solidFill>
              </a:rPr>
              <a:t>¿Qué podemos hacer para solucionar los problemas medioambientales?</a:t>
            </a:r>
            <a:endParaRPr lang="es-ES" sz="2000" dirty="0">
              <a:solidFill>
                <a:srgbClr val="FF0000"/>
              </a:solidFill>
            </a:endParaRPr>
          </a:p>
        </p:txBody>
      </p:sp>
      <p:sp>
        <p:nvSpPr>
          <p:cNvPr id="3" name="Marcador de contenido 2"/>
          <p:cNvSpPr>
            <a:spLocks noGrp="1"/>
          </p:cNvSpPr>
          <p:nvPr>
            <p:ph idx="1"/>
          </p:nvPr>
        </p:nvSpPr>
        <p:spPr>
          <a:xfrm>
            <a:off x="156754" y="1854926"/>
            <a:ext cx="8712926" cy="4931637"/>
          </a:xfrm>
        </p:spPr>
        <p:txBody>
          <a:bodyPr>
            <a:normAutofit fontScale="70000" lnSpcReduction="20000"/>
          </a:bodyPr>
          <a:lstStyle/>
          <a:p>
            <a:r>
              <a:rPr lang="es-ES" dirty="0"/>
              <a:t>A pesar de que nos enfrentamos a graves problemas medioambientales, también tenemos en nuestras manos las </a:t>
            </a:r>
            <a:r>
              <a:rPr lang="es-ES" b="1" dirty="0"/>
              <a:t>soluciones</a:t>
            </a:r>
            <a:r>
              <a:rPr lang="es-ES" dirty="0"/>
              <a:t>:</a:t>
            </a:r>
          </a:p>
          <a:p>
            <a:pPr algn="just"/>
            <a:r>
              <a:rPr lang="es-ES" dirty="0"/>
              <a:t>– Sustituir los combustibles fósiles por </a:t>
            </a:r>
            <a:r>
              <a:rPr lang="es-ES" b="1" dirty="0"/>
              <a:t>fuentes de energía renovables</a:t>
            </a:r>
            <a:r>
              <a:rPr lang="es-ES" dirty="0"/>
              <a:t>, como la solar o la eólica.</a:t>
            </a:r>
          </a:p>
          <a:p>
            <a:pPr algn="just"/>
            <a:r>
              <a:rPr lang="es-ES" dirty="0"/>
              <a:t>– Promover una </a:t>
            </a:r>
            <a:r>
              <a:rPr lang="es-ES" b="1" dirty="0">
                <a:hlinkClick r:id="rId2"/>
              </a:rPr>
              <a:t>movilidad sostenible</a:t>
            </a:r>
            <a:r>
              <a:rPr lang="es-ES" dirty="0"/>
              <a:t>,  reduciendo al mínimo el uso del vehículo privado y promocionando el transporte público y la bicicleta.</a:t>
            </a:r>
          </a:p>
          <a:p>
            <a:pPr algn="just"/>
            <a:r>
              <a:rPr lang="es-ES" dirty="0"/>
              <a:t>– </a:t>
            </a:r>
            <a:r>
              <a:rPr lang="es-ES" b="1" dirty="0"/>
              <a:t>Gestionar de forma sostenible los bienes naturales</a:t>
            </a:r>
            <a:r>
              <a:rPr lang="es-ES" dirty="0"/>
              <a:t> como el agua, los bosques, los recursos agro-ganaderos, pesqueros, etc., garantizando su continuidad para las generaciones actuales y venideras.</a:t>
            </a:r>
          </a:p>
          <a:p>
            <a:pPr algn="just"/>
            <a:r>
              <a:rPr lang="es-ES" dirty="0"/>
              <a:t>– Impulsar la </a:t>
            </a:r>
            <a:r>
              <a:rPr lang="es-ES" b="1" dirty="0"/>
              <a:t>transición hacia una economía circular</a:t>
            </a:r>
            <a:r>
              <a:rPr lang="es-ES" dirty="0"/>
              <a:t>, sustituyendo el usar y tirar de la actual economía lineal por un modelo basado en la naturaleza, en el que los residuos se aprovechan, y se apuesta por el </a:t>
            </a:r>
            <a:r>
              <a:rPr lang="es-ES" dirty="0" err="1"/>
              <a:t>ecodiseño</a:t>
            </a:r>
            <a:r>
              <a:rPr lang="es-ES" dirty="0"/>
              <a:t>, la reutilización y el </a:t>
            </a:r>
            <a:r>
              <a:rPr lang="es-ES" dirty="0">
                <a:hlinkClick r:id="rId3"/>
              </a:rPr>
              <a:t>reciclaje </a:t>
            </a:r>
            <a:r>
              <a:rPr lang="es-ES" dirty="0"/>
              <a:t>de los productos y servicios.</a:t>
            </a:r>
          </a:p>
          <a:p>
            <a:pPr algn="just"/>
            <a:r>
              <a:rPr lang="es-ES" dirty="0"/>
              <a:t>– Apoyar los programas de </a:t>
            </a:r>
            <a:r>
              <a:rPr lang="es-ES" b="1" dirty="0"/>
              <a:t>protección y recuperación de especies amenazadas</a:t>
            </a:r>
            <a:r>
              <a:rPr lang="es-ES" dirty="0"/>
              <a:t>.</a:t>
            </a:r>
          </a:p>
          <a:p>
            <a:pPr algn="just"/>
            <a:r>
              <a:rPr lang="es-ES" dirty="0"/>
              <a:t>– </a:t>
            </a:r>
            <a:r>
              <a:rPr lang="es-ES" b="1" dirty="0"/>
              <a:t>Y tal vez el consejo más importante</a:t>
            </a:r>
            <a:r>
              <a:rPr lang="es-ES" dirty="0"/>
              <a:t>: que todos y todas podemos asumir estas soluciones en nuestra vida cotidiana, ya sea en primera persona, o reclamándolos a instituciones y empresas de nuestro entorno. Por poco que parezca, la suma de pequeñas acciones contribuye a la conservación del medioambiente y ayuda a evitar el calentamiento global.</a:t>
            </a:r>
          </a:p>
        </p:txBody>
      </p:sp>
    </p:spTree>
    <p:extLst>
      <p:ext uri="{BB962C8B-B14F-4D97-AF65-F5344CB8AC3E}">
        <p14:creationId xmlns:p14="http://schemas.microsoft.com/office/powerpoint/2010/main" val="191687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8B3BB-B763-C70A-9899-81B0C5336B53}"/>
              </a:ext>
            </a:extLst>
          </p:cNvPr>
          <p:cNvSpPr>
            <a:spLocks noGrp="1"/>
          </p:cNvSpPr>
          <p:nvPr>
            <p:ph type="title"/>
          </p:nvPr>
        </p:nvSpPr>
        <p:spPr>
          <a:xfrm>
            <a:off x="628650" y="974726"/>
            <a:ext cx="7886700" cy="567471"/>
          </a:xfrm>
        </p:spPr>
        <p:txBody>
          <a:bodyPr>
            <a:normAutofit fontScale="90000"/>
          </a:bodyPr>
          <a:lstStyle/>
          <a:p>
            <a:r>
              <a:rPr lang="es-ES" dirty="0"/>
              <a:t>Comentario: Tercera </a:t>
            </a:r>
            <a:r>
              <a:rPr lang="es-ES"/>
              <a:t>Clase Calificada</a:t>
            </a:r>
            <a:endParaRPr lang="es-PE" dirty="0"/>
          </a:p>
        </p:txBody>
      </p:sp>
      <p:sp>
        <p:nvSpPr>
          <p:cNvPr id="3" name="Marcador de contenido 2">
            <a:extLst>
              <a:ext uri="{FF2B5EF4-FFF2-40B4-BE49-F238E27FC236}">
                <a16:creationId xmlns:a16="http://schemas.microsoft.com/office/drawing/2014/main" id="{3A9312E9-6970-EA1C-8F81-5B1B4C424EDE}"/>
              </a:ext>
            </a:extLst>
          </p:cNvPr>
          <p:cNvSpPr>
            <a:spLocks noGrp="1"/>
          </p:cNvSpPr>
          <p:nvPr>
            <p:ph idx="1"/>
          </p:nvPr>
        </p:nvSpPr>
        <p:spPr>
          <a:xfrm>
            <a:off x="628650" y="1542197"/>
            <a:ext cx="7886700" cy="5244366"/>
          </a:xfrm>
        </p:spPr>
        <p:txBody>
          <a:bodyPr/>
          <a:lstStyle/>
          <a:p>
            <a:endParaRPr lang="es-PE" dirty="0"/>
          </a:p>
        </p:txBody>
      </p:sp>
    </p:spTree>
    <p:extLst>
      <p:ext uri="{BB962C8B-B14F-4D97-AF65-F5344CB8AC3E}">
        <p14:creationId xmlns:p14="http://schemas.microsoft.com/office/powerpoint/2010/main" val="114837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DA117-947A-449F-8492-BFD9AB2A66C5}"/>
              </a:ext>
            </a:extLst>
          </p:cNvPr>
          <p:cNvSpPr>
            <a:spLocks noGrp="1"/>
          </p:cNvSpPr>
          <p:nvPr>
            <p:ph type="title"/>
          </p:nvPr>
        </p:nvSpPr>
        <p:spPr>
          <a:xfrm>
            <a:off x="602514" y="1393691"/>
            <a:ext cx="7991243" cy="1238028"/>
          </a:xfrm>
        </p:spPr>
        <p:txBody>
          <a:bodyPr>
            <a:normAutofit/>
          </a:bodyPr>
          <a:lstStyle/>
          <a:p>
            <a:r>
              <a:rPr lang="es-ES" sz="1800" b="1" i="0" dirty="0">
                <a:solidFill>
                  <a:srgbClr val="0F0F0F"/>
                </a:solidFill>
                <a:effectLst/>
                <a:latin typeface="YouTube Sans"/>
              </a:rPr>
              <a:t>COSMOVISIÓN ANDINA: ESPACIO –TIEMPO - MÚSICA Y CANTO</a:t>
            </a:r>
            <a:r>
              <a:rPr lang="es-ES" sz="1800" dirty="0"/>
              <a:t>: </a:t>
            </a:r>
            <a:br>
              <a:rPr lang="es-ES" sz="1800" dirty="0"/>
            </a:br>
            <a:br>
              <a:rPr lang="es-ES" sz="1800" dirty="0"/>
            </a:br>
            <a:r>
              <a:rPr lang="es-ES" sz="1800" dirty="0"/>
              <a:t>https://www.youtube.com/watch?v=vsGregJUkec&amp;t=10s</a:t>
            </a:r>
          </a:p>
        </p:txBody>
      </p:sp>
      <p:sp>
        <p:nvSpPr>
          <p:cNvPr id="3" name="Marcador de contenido 2">
            <a:extLst>
              <a:ext uri="{FF2B5EF4-FFF2-40B4-BE49-F238E27FC236}">
                <a16:creationId xmlns:a16="http://schemas.microsoft.com/office/drawing/2014/main" id="{7FCC4441-7CE6-49DA-A2D7-B15536E63EC4}"/>
              </a:ext>
            </a:extLst>
          </p:cNvPr>
          <p:cNvSpPr>
            <a:spLocks noGrp="1"/>
          </p:cNvSpPr>
          <p:nvPr>
            <p:ph idx="1"/>
          </p:nvPr>
        </p:nvSpPr>
        <p:spPr>
          <a:xfrm>
            <a:off x="602514" y="2615771"/>
            <a:ext cx="7938968" cy="3740579"/>
          </a:xfrm>
        </p:spPr>
        <p:txBody>
          <a:bodyPr>
            <a:normAutofit fontScale="85000" lnSpcReduction="20000"/>
          </a:bodyPr>
          <a:lstStyle/>
          <a:p>
            <a:r>
              <a:rPr lang="es-ES" sz="2400" dirty="0"/>
              <a:t>Grupo 1. Realiza con tu grupo las replicas de las herramientas andinas: 	</a:t>
            </a:r>
            <a:r>
              <a:rPr lang="es-ES" sz="2400" dirty="0" err="1"/>
              <a:t>Intisaywana</a:t>
            </a:r>
            <a:r>
              <a:rPr lang="es-ES" sz="2400" dirty="0"/>
              <a:t>, </a:t>
            </a:r>
            <a:r>
              <a:rPr lang="es-ES" sz="2400" dirty="0" err="1"/>
              <a:t>Yakutarina</a:t>
            </a:r>
            <a:r>
              <a:rPr lang="es-ES" sz="2400" dirty="0"/>
              <a:t> y el </a:t>
            </a:r>
            <a:r>
              <a:rPr lang="es-ES" sz="2400" dirty="0" err="1"/>
              <a:t>Yakuapana</a:t>
            </a:r>
            <a:r>
              <a:rPr lang="es-ES" sz="2400" dirty="0"/>
              <a:t>. Explica su aplicación y la función que cumplen en el desarrollo del medio ambiente sostenible </a:t>
            </a:r>
          </a:p>
          <a:p>
            <a:r>
              <a:rPr lang="es-ES" sz="2400" dirty="0"/>
              <a:t>Grupo 2. Realiza con tu grupo las replicas de las herramientas andinas: </a:t>
            </a:r>
          </a:p>
          <a:p>
            <a:pPr marL="0" indent="0">
              <a:buNone/>
            </a:pPr>
            <a:r>
              <a:rPr lang="es-ES" sz="2400" dirty="0"/>
              <a:t>	El </a:t>
            </a:r>
            <a:r>
              <a:rPr lang="es-ES" sz="2400" dirty="0" err="1"/>
              <a:t>Allpapampachana</a:t>
            </a:r>
            <a:r>
              <a:rPr lang="es-ES" sz="2400" dirty="0"/>
              <a:t>, el </a:t>
            </a:r>
            <a:r>
              <a:rPr lang="es-ES" sz="2400" dirty="0" err="1"/>
              <a:t>Kipu</a:t>
            </a:r>
            <a:r>
              <a:rPr lang="es-ES" sz="2400" dirty="0"/>
              <a:t> y la </a:t>
            </a:r>
            <a:r>
              <a:rPr lang="es-ES" sz="2400" dirty="0" err="1"/>
              <a:t>Yupana</a:t>
            </a:r>
            <a:r>
              <a:rPr lang="es-ES" sz="2400" dirty="0"/>
              <a:t>. Explica la función que cumplen en el desarrollo del medio ambiente sostenible</a:t>
            </a:r>
          </a:p>
          <a:p>
            <a:r>
              <a:rPr lang="es-ES" sz="2400" dirty="0"/>
              <a:t>Grupo 3. Realiza con tu grupo las replicas de las herramientas andinas:</a:t>
            </a:r>
          </a:p>
          <a:p>
            <a:pPr marL="457200" lvl="1" indent="0">
              <a:buNone/>
            </a:pPr>
            <a:r>
              <a:rPr lang="es-ES" dirty="0"/>
              <a:t>	El </a:t>
            </a:r>
            <a:r>
              <a:rPr lang="es-ES" dirty="0" err="1"/>
              <a:t>Qespeqawana</a:t>
            </a:r>
            <a:r>
              <a:rPr lang="es-ES" dirty="0"/>
              <a:t>, el </a:t>
            </a:r>
            <a:r>
              <a:rPr lang="es-ES" dirty="0" err="1"/>
              <a:t>Intiqawana</a:t>
            </a:r>
            <a:r>
              <a:rPr lang="es-ES" dirty="0"/>
              <a:t>. </a:t>
            </a:r>
            <a:r>
              <a:rPr lang="es-ES" sz="2400" dirty="0"/>
              <a:t>Explica la función que cumplen en el desarrollo del medio ambiente sostenible</a:t>
            </a:r>
            <a:endParaRPr lang="es-ES" dirty="0"/>
          </a:p>
          <a:p>
            <a:pPr marL="457200" lvl="1" indent="0">
              <a:buNone/>
            </a:pPr>
            <a:endParaRPr lang="es-ES" dirty="0"/>
          </a:p>
          <a:p>
            <a:pPr algn="just">
              <a:buFont typeface="Wingdings" panose="05000000000000000000" pitchFamily="2" charset="2"/>
              <a:buChar char="v"/>
            </a:pPr>
            <a:r>
              <a:rPr lang="es-ES" sz="2400" b="1" dirty="0">
                <a:solidFill>
                  <a:srgbClr val="FF0000"/>
                </a:solidFill>
              </a:rPr>
              <a:t>Las prácticas serán expuestas por cada grupo previa presentación por escrito en un folder para su revisión y calificación.</a:t>
            </a:r>
          </a:p>
          <a:p>
            <a:pPr algn="just">
              <a:buFont typeface="Wingdings" panose="05000000000000000000" pitchFamily="2" charset="2"/>
              <a:buChar char="v"/>
            </a:pPr>
            <a:r>
              <a:rPr lang="es-ES" sz="2400" b="1" dirty="0">
                <a:solidFill>
                  <a:srgbClr val="FF0000"/>
                </a:solidFill>
              </a:rPr>
              <a:t>Presentar video</a:t>
            </a:r>
          </a:p>
          <a:p>
            <a:endParaRPr lang="es-ES" dirty="0"/>
          </a:p>
        </p:txBody>
      </p:sp>
      <p:sp>
        <p:nvSpPr>
          <p:cNvPr id="4" name="Marcador de pie de página 3">
            <a:extLst>
              <a:ext uri="{FF2B5EF4-FFF2-40B4-BE49-F238E27FC236}">
                <a16:creationId xmlns:a16="http://schemas.microsoft.com/office/drawing/2014/main" id="{E46EE0B2-211D-4EF1-9FA5-A10E9A4BDC42}"/>
              </a:ext>
            </a:extLst>
          </p:cNvPr>
          <p:cNvSpPr>
            <a:spLocks noGrp="1"/>
          </p:cNvSpPr>
          <p:nvPr>
            <p:ph type="ftr" sz="quarter" idx="11"/>
          </p:nvPr>
        </p:nvSpPr>
        <p:spPr/>
        <p:txBody>
          <a:bodyPr/>
          <a:lstStyle/>
          <a:p>
            <a:r>
              <a:rPr lang="es-PE"/>
              <a:t>Dr. Fredy Salinas Meléndez</a:t>
            </a:r>
            <a:endParaRPr lang="es-PE" dirty="0"/>
          </a:p>
        </p:txBody>
      </p:sp>
      <p:sp>
        <p:nvSpPr>
          <p:cNvPr id="5" name="Título 1">
            <a:extLst>
              <a:ext uri="{FF2B5EF4-FFF2-40B4-BE49-F238E27FC236}">
                <a16:creationId xmlns:a16="http://schemas.microsoft.com/office/drawing/2014/main" id="{327D826A-9E2A-46FB-96EC-D59F1C0C0175}"/>
              </a:ext>
            </a:extLst>
          </p:cNvPr>
          <p:cNvSpPr txBox="1">
            <a:spLocks/>
          </p:cNvSpPr>
          <p:nvPr/>
        </p:nvSpPr>
        <p:spPr>
          <a:xfrm>
            <a:off x="576377" y="897521"/>
            <a:ext cx="7991243" cy="657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rgbClr val="0F0F0F"/>
                </a:solidFill>
                <a:latin typeface="Times New Roman" panose="02020603050405020304" pitchFamily="18" charset="0"/>
                <a:cs typeface="Times New Roman" panose="02020603050405020304" pitchFamily="18" charset="0"/>
              </a:rPr>
              <a:t>PRÁCTICA 2</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55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62188"/>
          </a:xfrm>
        </p:spPr>
        <p:txBody>
          <a:bodyPr>
            <a:normAutofit fontScale="90000"/>
          </a:bodyPr>
          <a:lstStyle/>
          <a:p>
            <a:endParaRPr lang="en-US" dirty="0"/>
          </a:p>
        </p:txBody>
      </p:sp>
      <p:sp>
        <p:nvSpPr>
          <p:cNvPr id="3" name="Marcador de contenido 2"/>
          <p:cNvSpPr>
            <a:spLocks noGrp="1"/>
          </p:cNvSpPr>
          <p:nvPr>
            <p:ph idx="1"/>
          </p:nvPr>
        </p:nvSpPr>
        <p:spPr>
          <a:xfrm>
            <a:off x="1065971" y="1625917"/>
            <a:ext cx="7886700" cy="5232083"/>
          </a:xfrm>
        </p:spPr>
        <p:txBody>
          <a:bodyPr>
            <a:normAutofit/>
          </a:bodyPr>
          <a:lstStyle/>
          <a:p>
            <a:endParaRPr lang="es-ES" sz="4800" dirty="0"/>
          </a:p>
          <a:p>
            <a:endParaRPr lang="es-ES" sz="4800" dirty="0"/>
          </a:p>
          <a:p>
            <a:endParaRPr lang="es-ES" sz="4800" dirty="0"/>
          </a:p>
          <a:p>
            <a:pPr marL="0" indent="0">
              <a:buNone/>
            </a:pPr>
            <a:r>
              <a:rPr lang="es-ES" sz="4800" dirty="0"/>
              <a:t>              Gracias</a:t>
            </a:r>
          </a:p>
        </p:txBody>
      </p:sp>
    </p:spTree>
    <p:extLst>
      <p:ext uri="{BB962C8B-B14F-4D97-AF65-F5344CB8AC3E}">
        <p14:creationId xmlns:p14="http://schemas.microsoft.com/office/powerpoint/2010/main" val="7830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577" y="974726"/>
            <a:ext cx="8425543" cy="501377"/>
          </a:xfrm>
        </p:spPr>
        <p:txBody>
          <a:bodyPr>
            <a:noAutofit/>
          </a:bodyPr>
          <a:lstStyle/>
          <a:p>
            <a:r>
              <a:rPr lang="es-ES" sz="2400" dirty="0"/>
              <a:t>¿Cuáles son las funciones del Ministerio del Ambiente en el Perú?</a:t>
            </a:r>
          </a:p>
        </p:txBody>
      </p:sp>
      <p:sp>
        <p:nvSpPr>
          <p:cNvPr id="3" name="Marcador de contenido 2"/>
          <p:cNvSpPr>
            <a:spLocks noGrp="1"/>
          </p:cNvSpPr>
          <p:nvPr>
            <p:ph idx="1"/>
          </p:nvPr>
        </p:nvSpPr>
        <p:spPr>
          <a:xfrm>
            <a:off x="628650" y="1606731"/>
            <a:ext cx="7886700" cy="5179832"/>
          </a:xfrm>
        </p:spPr>
        <p:txBody>
          <a:bodyPr>
            <a:normAutofit fontScale="85000" lnSpcReduction="20000"/>
          </a:bodyPr>
          <a:lstStyle/>
          <a:p>
            <a:pPr algn="just"/>
            <a:r>
              <a:rPr lang="es-ES" dirty="0"/>
              <a:t>Son </a:t>
            </a:r>
            <a:r>
              <a:rPr lang="es-ES" b="1" dirty="0"/>
              <a:t>funciones</a:t>
            </a:r>
            <a:r>
              <a:rPr lang="es-ES" dirty="0"/>
              <a:t> rectoras del </a:t>
            </a:r>
            <a:r>
              <a:rPr lang="es-ES" b="1" dirty="0"/>
              <a:t>Ministerio del Ambiente</a:t>
            </a:r>
            <a:r>
              <a:rPr lang="es-ES" dirty="0"/>
              <a:t>: Formular, planificar, dirigir, coordinar, ejecutar, supervisar y evaluar la Política Nacional del </a:t>
            </a:r>
            <a:r>
              <a:rPr lang="es-ES" b="1" dirty="0"/>
              <a:t>Ambiente</a:t>
            </a:r>
            <a:r>
              <a:rPr lang="es-ES" dirty="0"/>
              <a:t>, aplicable a todos los niveles de gobierno.</a:t>
            </a:r>
          </a:p>
          <a:p>
            <a:pPr algn="just"/>
            <a:r>
              <a:rPr lang="es-ES" dirty="0"/>
              <a:t> ¿Qué es el </a:t>
            </a:r>
            <a:r>
              <a:rPr lang="es-ES" dirty="0" err="1"/>
              <a:t>Minam</a:t>
            </a:r>
            <a:r>
              <a:rPr lang="es-ES" dirty="0"/>
              <a:t> y cuál es su función?</a:t>
            </a:r>
          </a:p>
          <a:p>
            <a:pPr algn="just"/>
            <a:r>
              <a:rPr lang="es-ES" dirty="0"/>
              <a:t>El </a:t>
            </a:r>
            <a:r>
              <a:rPr lang="es-ES" b="1" dirty="0"/>
              <a:t>MINAM</a:t>
            </a:r>
            <a:r>
              <a:rPr lang="es-ES" dirty="0"/>
              <a:t> es el organismo encargado de la conservación y el uso sostenible de los recursos naturales, la puesta en valor de la diversidad biológica y la calidad ambiental en beneficio de las personas y el entorno de manera, descentralizada y articulada con las organizaciones públicas, privadas y la sociedad civil. ¿Quién se encarga de cuidar el medio ambiente?</a:t>
            </a:r>
          </a:p>
          <a:p>
            <a:pPr algn="just"/>
            <a:r>
              <a:rPr lang="es-ES" dirty="0"/>
              <a:t>La Secretaría de </a:t>
            </a:r>
            <a:r>
              <a:rPr lang="es-ES" b="1" dirty="0"/>
              <a:t>Medio Ambiente</a:t>
            </a:r>
            <a:r>
              <a:rPr lang="es-ES" dirty="0"/>
              <a:t> y Recursos Naturales (SEMARNAT) es la dependencia de gobierno que tiene como propósito fundamental, constituir una política de Estado de protección </a:t>
            </a:r>
            <a:r>
              <a:rPr lang="es-ES" b="1" dirty="0"/>
              <a:t>ambiental</a:t>
            </a:r>
            <a:r>
              <a:rPr lang="es-ES" dirty="0"/>
              <a:t>, que revierta las tendencias del deterioro ecológico y siente las bases para un desarrollo sustentable en el país.</a:t>
            </a:r>
          </a:p>
          <a:p>
            <a:pPr algn="just"/>
            <a:endParaRPr lang="es-ES" dirty="0"/>
          </a:p>
          <a:p>
            <a:pPr algn="just"/>
            <a:endParaRPr lang="es-ES" dirty="0"/>
          </a:p>
        </p:txBody>
      </p:sp>
    </p:spTree>
    <p:extLst>
      <p:ext uri="{BB962C8B-B14F-4D97-AF65-F5344CB8AC3E}">
        <p14:creationId xmlns:p14="http://schemas.microsoft.com/office/powerpoint/2010/main" val="107691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7" name="Marcador de contenido 6"/>
          <p:cNvPicPr>
            <a:picLocks noGrp="1" noChangeAspect="1"/>
          </p:cNvPicPr>
          <p:nvPr>
            <p:ph idx="1"/>
          </p:nvPr>
        </p:nvPicPr>
        <p:blipFill>
          <a:blip r:embed="rId2"/>
          <a:stretch>
            <a:fillRect/>
          </a:stretch>
        </p:blipFill>
        <p:spPr>
          <a:xfrm>
            <a:off x="509451" y="974726"/>
            <a:ext cx="8634549" cy="5530577"/>
          </a:xfrm>
          <a:prstGeom prst="rect">
            <a:avLst/>
          </a:prstGeom>
        </p:spPr>
      </p:pic>
    </p:spTree>
    <p:extLst>
      <p:ext uri="{BB962C8B-B14F-4D97-AF65-F5344CB8AC3E}">
        <p14:creationId xmlns:p14="http://schemas.microsoft.com/office/powerpoint/2010/main" val="219808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14440"/>
          </a:xfrm>
        </p:spPr>
        <p:txBody>
          <a:bodyPr>
            <a:normAutofit/>
          </a:bodyPr>
          <a:lstStyle/>
          <a:p>
            <a:r>
              <a:rPr lang="es-ES" sz="2800" dirty="0"/>
              <a:t>¿Cómo se creó el Ministerio del Medio Ambiente?</a:t>
            </a:r>
          </a:p>
        </p:txBody>
      </p:sp>
      <p:sp>
        <p:nvSpPr>
          <p:cNvPr id="3" name="Marcador de contenido 2"/>
          <p:cNvSpPr>
            <a:spLocks noGrp="1"/>
          </p:cNvSpPr>
          <p:nvPr>
            <p:ph idx="1"/>
          </p:nvPr>
        </p:nvSpPr>
        <p:spPr>
          <a:xfrm>
            <a:off x="628650" y="1489167"/>
            <a:ext cx="7886700" cy="5297396"/>
          </a:xfrm>
        </p:spPr>
        <p:txBody>
          <a:bodyPr>
            <a:normAutofit fontScale="92500" lnSpcReduction="20000"/>
          </a:bodyPr>
          <a:lstStyle/>
          <a:p>
            <a:pPr algn="just"/>
            <a:r>
              <a:rPr lang="es-ES" dirty="0"/>
              <a:t>El </a:t>
            </a:r>
            <a:r>
              <a:rPr lang="es-ES" b="1" dirty="0"/>
              <a:t>ministerio se creó</a:t>
            </a:r>
            <a:r>
              <a:rPr lang="es-ES" dirty="0"/>
              <a:t> en el año de 1993 bajo el nombre </a:t>
            </a:r>
            <a:r>
              <a:rPr lang="es-ES" b="1" dirty="0"/>
              <a:t>Ministerio del Medio Ambiente</a:t>
            </a:r>
            <a:r>
              <a:rPr lang="es-ES" dirty="0"/>
              <a:t>, por </a:t>
            </a:r>
            <a:r>
              <a:rPr lang="es-ES" b="1" dirty="0"/>
              <a:t>medio</a:t>
            </a:r>
            <a:r>
              <a:rPr lang="es-ES" dirty="0"/>
              <a:t> de la llamada "Ley del </a:t>
            </a:r>
            <a:r>
              <a:rPr lang="es-ES" b="1" dirty="0"/>
              <a:t>Medio Ambiente</a:t>
            </a:r>
            <a:r>
              <a:rPr lang="es-ES" dirty="0"/>
              <a:t>" (Ley 99/1993), reemplazando las funciones que cumplía desde 1968, el antiguo Instituto Nacional de los Recursos Naturales Renovables y del </a:t>
            </a:r>
            <a:r>
              <a:rPr lang="es-ES" b="1" dirty="0"/>
              <a:t>Ambiente</a:t>
            </a:r>
            <a:r>
              <a:rPr lang="es-ES" dirty="0"/>
              <a:t> "INDERENA“</a:t>
            </a:r>
          </a:p>
          <a:p>
            <a:pPr algn="just"/>
            <a:r>
              <a:rPr lang="es-ES" dirty="0"/>
              <a:t>El 30 de julio del 2021, el presidente Pedro Castillo juramentó a los nuevos integrantes del Consejo de Ministros, a excepción de los titulares de Economía y Justicia. En dicha ceremonia también estuvo presente el nuevo titular del Ministerio del Ambiente (</a:t>
            </a:r>
            <a:r>
              <a:rPr lang="es-ES" dirty="0" err="1"/>
              <a:t>Minam</a:t>
            </a:r>
            <a:r>
              <a:rPr lang="es-ES" dirty="0"/>
              <a:t>), Rubén Ramírez Mateo, quien reemplazará a Gabriel </a:t>
            </a:r>
            <a:r>
              <a:rPr lang="es-ES" dirty="0" err="1"/>
              <a:t>Quijandría</a:t>
            </a:r>
            <a:r>
              <a:rPr lang="es-ES" dirty="0"/>
              <a:t>. Es abogado de profesión por la Universidad Peruana Los Andes, de Huancayo. En las últimas elecciones, fue candidato al Congreso por Lima, con el número 21, con el Partido Perú Libre, pero no logró una curul.</a:t>
            </a:r>
          </a:p>
        </p:txBody>
      </p:sp>
    </p:spTree>
    <p:extLst>
      <p:ext uri="{BB962C8B-B14F-4D97-AF65-F5344CB8AC3E}">
        <p14:creationId xmlns:p14="http://schemas.microsoft.com/office/powerpoint/2010/main" val="136926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4"/>
            <a:ext cx="7886700" cy="45719"/>
          </a:xfrm>
        </p:spPr>
        <p:txBody>
          <a:bodyPr>
            <a:normAutofit fontScale="90000"/>
          </a:bodyPr>
          <a:lstStyle/>
          <a:p>
            <a:endParaRPr lang="en-US" dirty="0"/>
          </a:p>
        </p:txBody>
      </p:sp>
      <p:pic>
        <p:nvPicPr>
          <p:cNvPr id="4098" name="Picture 2" descr="El Rol de Ministerio del Medio Ambien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771" y="822960"/>
            <a:ext cx="7731579" cy="605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6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122" name="Picture 2" descr="INSTITUTO PERUANO DE RESPONSABILIDAD AMBIENTAL EL MEDIO AMBIEN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866" y="944496"/>
            <a:ext cx="8076807" cy="584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6146" name="Picture 2" descr="INSTITUTO PERUANO DE RESPONSABILIDAD AMBIENTAL EL MEDIO AMBIEN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974726"/>
            <a:ext cx="7886700"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6580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3A1218C2177B146B02467847E5238F5" ma:contentTypeVersion="3" ma:contentTypeDescription="Crear nuevo documento." ma:contentTypeScope="" ma:versionID="38cc50f5916abaf04d41b998a0078fa6">
  <xsd:schema xmlns:xsd="http://www.w3.org/2001/XMLSchema" xmlns:xs="http://www.w3.org/2001/XMLSchema" xmlns:p="http://schemas.microsoft.com/office/2006/metadata/properties" xmlns:ns2="0a2926fd-0c0e-4578-ac45-ca8690c6cee6" targetNamespace="http://schemas.microsoft.com/office/2006/metadata/properties" ma:root="true" ma:fieldsID="1e66b0c0a3c80dd02b5d05f4a6c71a57" ns2:_="">
    <xsd:import namespace="0a2926fd-0c0e-4578-ac45-ca8690c6ce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926fd-0c0e-4578-ac45-ca8690c6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6A3B5-46C2-4DE5-9617-4644FE894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2926fd-0c0e-4578-ac45-ca8690c6c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107814-724C-4858-9C0B-FF3243300837}">
  <ds:schemaRefs>
    <ds:schemaRef ds:uri="http://schemas.microsoft.com/sharepoint/v3/contenttype/forms"/>
  </ds:schemaRefs>
</ds:datastoreItem>
</file>

<file path=customXml/itemProps3.xml><?xml version="1.0" encoding="utf-8"?>
<ds:datastoreItem xmlns:ds="http://schemas.openxmlformats.org/officeDocument/2006/customXml" ds:itemID="{4BCE5F9F-112C-4AF5-96D9-30108AD402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2733</TotalTime>
  <Words>2928</Words>
  <Application>Microsoft Office PowerPoint</Application>
  <PresentationFormat>Presentación en pantalla (4:3)</PresentationFormat>
  <Paragraphs>122</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arial</vt:lpstr>
      <vt:lpstr>Calibri</vt:lpstr>
      <vt:lpstr>Calibri Light</vt:lpstr>
      <vt:lpstr>Times New Roman</vt:lpstr>
      <vt:lpstr>Wingdings</vt:lpstr>
      <vt:lpstr>YouTube Sans</vt:lpstr>
      <vt:lpstr>Tema de Office</vt:lpstr>
      <vt:lpstr>              Semana N° 3:  Ambiente y ecología. El ser humano y el medio ambiente. Estudio medio ambiental. Componentes del medio ambiente. Enfoque económico del medio ambiente. Deterioro del medio ambiente</vt:lpstr>
      <vt:lpstr>           El medio ambiente natural o entorno natural </vt:lpstr>
      <vt:lpstr>                              CUIDAD SALUDABLE</vt:lpstr>
      <vt:lpstr>¿Cuáles son las funciones del Ministerio del Ambiente en el Perú?</vt:lpstr>
      <vt:lpstr>Presentación de PowerPoint</vt:lpstr>
      <vt:lpstr>¿Cómo se creó el Ministerio del Medio Ambiente?</vt:lpstr>
      <vt:lpstr>Presentación de PowerPoint</vt:lpstr>
      <vt:lpstr>Presentación de PowerPoint</vt:lpstr>
      <vt:lpstr>Presentación de PowerPoint</vt:lpstr>
      <vt:lpstr>Presentación de PowerPoint</vt:lpstr>
      <vt:lpstr>                        La ecología</vt:lpstr>
      <vt:lpstr>Presentación de PowerPoint</vt:lpstr>
      <vt:lpstr>Presentación de PowerPoint</vt:lpstr>
      <vt:lpstr>Medio Ambiente: Clic para Ver Video</vt:lpstr>
      <vt:lpstr>                  Los Componentes Del Medio Ambiente </vt:lpstr>
      <vt:lpstr>                    ¿Cuál es el enfoque de la economía ambiental?</vt:lpstr>
      <vt:lpstr>Presentación de PowerPoint</vt:lpstr>
      <vt:lpstr>         Deterioro del ambiente</vt:lpstr>
      <vt:lpstr>           Sustancias químicas en el agua</vt:lpstr>
      <vt:lpstr>Presentación de PowerPoint</vt:lpstr>
      <vt:lpstr>Los 7 grandes problemas medioambientales del siglo</vt:lpstr>
      <vt:lpstr>                El cambio climático</vt:lpstr>
      <vt:lpstr>           La escasez de agua</vt:lpstr>
      <vt:lpstr>            Perdida de la biodiversidad</vt:lpstr>
      <vt:lpstr>                   Contaminación</vt:lpstr>
      <vt:lpstr>               Necesitamos energías limpias</vt:lpstr>
      <vt:lpstr>Energía  geotérmica en Coracora</vt:lpstr>
      <vt:lpstr>                        Aumento de basura</vt:lpstr>
      <vt:lpstr>                           La deforestación</vt:lpstr>
      <vt:lpstr>¿Qué podemos hacer para solucionar los problemas medioambientales?</vt:lpstr>
      <vt:lpstr>Comentario: Tercera Clase Calificada</vt:lpstr>
      <vt:lpstr>COSMOVISIÓN ANDINA: ESPACIO –TIEMPO - MÚSICA Y CANTO:   https://www.youtube.com/watch?v=vsGregJUkec&amp;t=10s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102</cp:revision>
  <dcterms:created xsi:type="dcterms:W3CDTF">2020-04-09T16:16:03Z</dcterms:created>
  <dcterms:modified xsi:type="dcterms:W3CDTF">2025-08-13T01:04:32Z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0x01010043A1218C2177B146B02467847E5238F5</vt:lpwstr>
  </property>
</Properties>
</file>