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92" r:id="rId6"/>
    <p:sldId id="324" r:id="rId7"/>
    <p:sldId id="293" r:id="rId8"/>
    <p:sldId id="301" r:id="rId9"/>
    <p:sldId id="297" r:id="rId10"/>
    <p:sldId id="332" r:id="rId11"/>
    <p:sldId id="298" r:id="rId12"/>
    <p:sldId id="308" r:id="rId13"/>
    <p:sldId id="327" r:id="rId14"/>
    <p:sldId id="299" r:id="rId15"/>
    <p:sldId id="309" r:id="rId16"/>
    <p:sldId id="338" r:id="rId17"/>
    <p:sldId id="339" r:id="rId18"/>
    <p:sldId id="355" r:id="rId19"/>
    <p:sldId id="341" r:id="rId20"/>
    <p:sldId id="346" r:id="rId21"/>
    <p:sldId id="347" r:id="rId22"/>
    <p:sldId id="348" r:id="rId23"/>
    <p:sldId id="356" r:id="rId24"/>
    <p:sldId id="333" r:id="rId25"/>
    <p:sldId id="357" r:id="rId26"/>
    <p:sldId id="343" r:id="rId27"/>
    <p:sldId id="358" r:id="rId28"/>
    <p:sldId id="349" r:id="rId29"/>
    <p:sldId id="360" r:id="rId30"/>
    <p:sldId id="350" r:id="rId31"/>
    <p:sldId id="359" r:id="rId32"/>
    <p:sldId id="352" r:id="rId33"/>
    <p:sldId id="362" r:id="rId34"/>
    <p:sldId id="353" r:id="rId35"/>
    <p:sldId id="361" r:id="rId36"/>
    <p:sldId id="365" r:id="rId37"/>
    <p:sldId id="363" r:id="rId38"/>
    <p:sldId id="367" r:id="rId39"/>
    <p:sldId id="321" r:id="rId40"/>
    <p:sldId id="318" r:id="rId41"/>
    <p:sldId id="366" r:id="rId42"/>
    <p:sldId id="330" r:id="rId43"/>
    <p:sldId id="29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y Virgilio Salinas Melendez" initials="FVSM" lastIdx="1" clrIdx="0">
    <p:extLst>
      <p:ext uri="{19B8F6BF-5375-455C-9EA6-DF929625EA0E}">
        <p15:presenceInfo xmlns:p15="http://schemas.microsoft.com/office/powerpoint/2012/main" userId="44ca1e599ab4d7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1162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565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25085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dirty="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dirty="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48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32868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8" name="Footer Placeholder 7"/>
          <p:cNvSpPr>
            <a:spLocks noGrp="1"/>
          </p:cNvSpPr>
          <p:nvPr>
            <p:ph type="ftr" sz="quarter" idx="11"/>
          </p:nvPr>
        </p:nvSpPr>
        <p:spPr/>
        <p:txBody>
          <a:bodyPr/>
          <a:lstStyle/>
          <a:p>
            <a:endParaRPr lang="es-PE" dirty="0"/>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3262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4" name="Footer Placeholder 3"/>
          <p:cNvSpPr>
            <a:spLocks noGrp="1"/>
          </p:cNvSpPr>
          <p:nvPr>
            <p:ph type="ftr" sz="quarter" idx="11"/>
          </p:nvPr>
        </p:nvSpPr>
        <p:spPr/>
        <p:txBody>
          <a:bodyPr/>
          <a:lstStyle/>
          <a:p>
            <a:endParaRPr lang="es-PE" dirty="0"/>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1995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3" name="Footer Placeholder 2"/>
          <p:cNvSpPr>
            <a:spLocks noGrp="1"/>
          </p:cNvSpPr>
          <p:nvPr>
            <p:ph type="ftr" sz="quarter" idx="11"/>
          </p:nvPr>
        </p:nvSpPr>
        <p:spPr/>
        <p:txBody>
          <a:bodyPr/>
          <a:lstStyle/>
          <a:p>
            <a:endParaRPr lang="es-PE" dirty="0"/>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6850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0820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7869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12/08/2025</a:t>
            </a:fld>
            <a:endParaRPr lang="es-P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31294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s.wikipedia.org/wiki/Contrato_Dreyfus" TargetMode="External"/><Relationship Id="rId2" Type="http://schemas.openxmlformats.org/officeDocument/2006/relationships/hyperlink" Target="https://es.wikipedia.org/wiki/Salit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s.wikipedia.org/wiki/Fernando_Bela%C3%BAnde_Terry" TargetMode="External"/><Relationship Id="rId2" Type="http://schemas.openxmlformats.org/officeDocument/2006/relationships/hyperlink" Target="https://es.wikipedia.org/wiki/Juan_Velasco_Alvarad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b.pe/institucion/minam/campa%C3%B1as/2041-politica-nacional-del-ambient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NqYShNXaDL0" TargetMode="External"/><Relationship Id="rId2" Type="http://schemas.openxmlformats.org/officeDocument/2006/relationships/hyperlink" Target="https://www.youtube.com/watch?v=Ppl-vnAy_tg" TargetMode="External"/><Relationship Id="rId1" Type="http://schemas.openxmlformats.org/officeDocument/2006/relationships/slideLayout" Target="../slideLayouts/slideLayout2.xml"/><Relationship Id="rId4" Type="http://schemas.openxmlformats.org/officeDocument/2006/relationships/hyperlink" Target="https://www.youtube.com/watch?v=RQgkRhXiY2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425450" y="2801612"/>
            <a:ext cx="8293100" cy="2141669"/>
          </a:xfrm>
        </p:spPr>
        <p:txBody>
          <a:bodyPr>
            <a:normAutofit fontScale="90000"/>
          </a:bodyPr>
          <a:lstStyle/>
          <a:p>
            <a:pPr marL="342900" marR="85725" lvl="0" indent="-342900" algn="l">
              <a:spcBef>
                <a:spcPts val="585"/>
              </a:spcBef>
              <a:spcAft>
                <a:spcPts val="0"/>
              </a:spcAft>
              <a:buSzPts val="1100"/>
              <a:buFont typeface="Arial MT"/>
              <a:buChar char="•"/>
              <a:tabLst>
                <a:tab pos="183515" algn="l"/>
              </a:tabLst>
            </a:pPr>
            <a:r>
              <a:rPr lang="es-PE" sz="2400" b="1" dirty="0"/>
              <a:t>Semana </a:t>
            </a:r>
            <a:r>
              <a:rPr lang="es-PE" sz="2400" b="1" dirty="0" err="1"/>
              <a:t>N°</a:t>
            </a:r>
            <a:r>
              <a:rPr lang="es-PE" sz="2400" b="1" dirty="0"/>
              <a:t> </a:t>
            </a:r>
            <a:r>
              <a:rPr lang="es-PE" sz="2200" b="1" dirty="0"/>
              <a:t>4</a:t>
            </a:r>
            <a:br>
              <a:rPr lang="es-PE" sz="2200" b="1" dirty="0"/>
            </a:br>
            <a:br>
              <a:rPr lang="es-PE" sz="2200" dirty="0"/>
            </a:br>
            <a:r>
              <a:rPr lang="es-ES" sz="2000" b="1" dirty="0">
                <a:latin typeface="Arial MT"/>
                <a:ea typeface="Arial MT"/>
                <a:cs typeface="Arial MT"/>
              </a:rPr>
              <a:t>La</a:t>
            </a:r>
            <a:r>
              <a:rPr lang="es-ES" sz="2000" b="1" spc="50" dirty="0">
                <a:latin typeface="Arial MT"/>
                <a:ea typeface="Arial MT"/>
                <a:cs typeface="Arial MT"/>
              </a:rPr>
              <a:t> </a:t>
            </a:r>
            <a:r>
              <a:rPr lang="es-ES" sz="2000" b="1" dirty="0">
                <a:latin typeface="Arial MT"/>
                <a:ea typeface="Arial MT"/>
                <a:cs typeface="Arial MT"/>
              </a:rPr>
              <a:t>protección</a:t>
            </a:r>
            <a:r>
              <a:rPr lang="es-ES" sz="2000" b="1" spc="55" dirty="0">
                <a:latin typeface="Arial MT"/>
                <a:ea typeface="Arial MT"/>
                <a:cs typeface="Arial MT"/>
              </a:rPr>
              <a:t> </a:t>
            </a:r>
            <a:r>
              <a:rPr lang="es-ES" sz="2000" b="1" dirty="0">
                <a:latin typeface="Arial MT"/>
                <a:ea typeface="Arial MT"/>
                <a:cs typeface="Arial MT"/>
              </a:rPr>
              <a:t>del</a:t>
            </a:r>
            <a:r>
              <a:rPr lang="es-ES" sz="2000" b="1" spc="40" dirty="0">
                <a:latin typeface="Arial MT"/>
                <a:ea typeface="Arial MT"/>
                <a:cs typeface="Arial MT"/>
              </a:rPr>
              <a:t> </a:t>
            </a:r>
            <a:r>
              <a:rPr lang="es-ES" sz="2000" b="1" dirty="0">
                <a:latin typeface="Arial MT"/>
                <a:ea typeface="Arial MT"/>
                <a:cs typeface="Arial MT"/>
              </a:rPr>
              <a:t>medio</a:t>
            </a:r>
            <a:r>
              <a:rPr lang="es-ES" sz="2000" b="1" spc="-225" dirty="0">
                <a:latin typeface="Arial MT"/>
                <a:ea typeface="Arial MT"/>
                <a:cs typeface="Arial MT"/>
              </a:rPr>
              <a:t> </a:t>
            </a:r>
            <a:r>
              <a:rPr lang="es-ES" sz="2000" b="1" dirty="0">
                <a:latin typeface="Arial MT"/>
                <a:ea typeface="Arial MT"/>
                <a:cs typeface="Arial MT"/>
              </a:rPr>
              <a:t>natural.</a:t>
            </a:r>
            <a:br>
              <a:rPr lang="en-US" sz="2000" b="1" dirty="0">
                <a:latin typeface="Arial MT"/>
                <a:ea typeface="Arial MT"/>
                <a:cs typeface="Arial MT"/>
              </a:rPr>
            </a:br>
            <a:r>
              <a:rPr lang="es-ES" sz="2000" b="1" dirty="0">
                <a:latin typeface="Arial MT"/>
                <a:ea typeface="Arial MT"/>
                <a:cs typeface="Arial MT"/>
              </a:rPr>
              <a:t>Propuesta</a:t>
            </a:r>
            <a:r>
              <a:rPr lang="es-ES" sz="2000" b="1" spc="5" dirty="0">
                <a:latin typeface="Arial MT"/>
                <a:ea typeface="Arial MT"/>
                <a:cs typeface="Arial MT"/>
              </a:rPr>
              <a:t> </a:t>
            </a:r>
            <a:r>
              <a:rPr lang="es-ES" sz="2000" b="1" dirty="0">
                <a:latin typeface="Arial MT"/>
                <a:ea typeface="Arial MT"/>
                <a:cs typeface="Arial MT"/>
              </a:rPr>
              <a:t>para</a:t>
            </a:r>
            <a:r>
              <a:rPr lang="es-ES" sz="2000" b="1" spc="20" dirty="0">
                <a:latin typeface="Arial MT"/>
                <a:ea typeface="Arial MT"/>
                <a:cs typeface="Arial MT"/>
              </a:rPr>
              <a:t> </a:t>
            </a:r>
            <a:r>
              <a:rPr lang="es-ES" sz="2000" b="1" dirty="0">
                <a:latin typeface="Arial MT"/>
                <a:ea typeface="Arial MT"/>
                <a:cs typeface="Arial MT"/>
              </a:rPr>
              <a:t>la</a:t>
            </a:r>
            <a:r>
              <a:rPr lang="es-ES" sz="2000" b="1" spc="5" dirty="0">
                <a:latin typeface="Arial MT"/>
                <a:ea typeface="Arial MT"/>
                <a:cs typeface="Arial MT"/>
              </a:rPr>
              <a:t> </a:t>
            </a:r>
            <a:r>
              <a:rPr lang="es-ES" sz="2000" b="1" dirty="0">
                <a:latin typeface="Arial MT"/>
                <a:ea typeface="Arial MT"/>
                <a:cs typeface="Arial MT"/>
              </a:rPr>
              <a:t>conservación</a:t>
            </a:r>
            <a:r>
              <a:rPr lang="es-ES" sz="2000" b="1" spc="75" dirty="0">
                <a:latin typeface="Arial MT"/>
                <a:ea typeface="Arial MT"/>
                <a:cs typeface="Arial MT"/>
              </a:rPr>
              <a:t> </a:t>
            </a:r>
            <a:r>
              <a:rPr lang="es-ES" sz="2000" b="1" dirty="0">
                <a:latin typeface="Arial MT"/>
                <a:ea typeface="Arial MT"/>
                <a:cs typeface="Arial MT"/>
              </a:rPr>
              <a:t>del</a:t>
            </a:r>
            <a:r>
              <a:rPr lang="es-ES" sz="2000" b="1" spc="75" dirty="0">
                <a:latin typeface="Arial MT"/>
                <a:ea typeface="Arial MT"/>
                <a:cs typeface="Arial MT"/>
              </a:rPr>
              <a:t> </a:t>
            </a:r>
            <a:r>
              <a:rPr lang="es-ES" sz="2000" b="1" dirty="0">
                <a:latin typeface="Arial MT"/>
                <a:ea typeface="Arial MT"/>
                <a:cs typeface="Arial MT"/>
              </a:rPr>
              <a:t>medio</a:t>
            </a:r>
            <a:r>
              <a:rPr lang="es-ES" sz="2000" b="1" spc="-230" dirty="0">
                <a:latin typeface="Arial MT"/>
                <a:ea typeface="Arial MT"/>
                <a:cs typeface="Arial MT"/>
              </a:rPr>
              <a:t> </a:t>
            </a:r>
            <a:r>
              <a:rPr lang="es-ES" sz="2000" b="1" dirty="0">
                <a:latin typeface="Arial MT"/>
                <a:ea typeface="Arial MT"/>
                <a:cs typeface="Arial MT"/>
              </a:rPr>
              <a:t>ambiente.</a:t>
            </a:r>
            <a:br>
              <a:rPr lang="en-US" sz="2000" b="1" dirty="0">
                <a:latin typeface="Arial MT"/>
                <a:ea typeface="Arial MT"/>
                <a:cs typeface="Arial MT"/>
              </a:rPr>
            </a:br>
            <a:r>
              <a:rPr lang="es-ES" sz="2000" b="1" dirty="0">
                <a:latin typeface="Arial MT"/>
                <a:ea typeface="Arial MT"/>
                <a:cs typeface="Arial MT"/>
              </a:rPr>
              <a:t>La</a:t>
            </a:r>
            <a:r>
              <a:rPr lang="es-ES" sz="2000" b="1" spc="40" dirty="0">
                <a:latin typeface="Arial MT"/>
                <a:ea typeface="Arial MT"/>
                <a:cs typeface="Arial MT"/>
              </a:rPr>
              <a:t> </a:t>
            </a:r>
            <a:r>
              <a:rPr lang="es-ES" sz="2000" b="1" dirty="0">
                <a:latin typeface="Arial MT"/>
                <a:ea typeface="Arial MT"/>
                <a:cs typeface="Arial MT"/>
              </a:rPr>
              <a:t>humanidad</a:t>
            </a:r>
            <a:r>
              <a:rPr lang="es-ES" sz="2000" b="1" spc="40" dirty="0">
                <a:latin typeface="Arial MT"/>
                <a:ea typeface="Arial MT"/>
                <a:cs typeface="Arial MT"/>
              </a:rPr>
              <a:t> </a:t>
            </a:r>
            <a:r>
              <a:rPr lang="es-ES" sz="2000" b="1" dirty="0">
                <a:latin typeface="Arial MT"/>
                <a:ea typeface="Arial MT"/>
                <a:cs typeface="Arial MT"/>
              </a:rPr>
              <a:t>y</a:t>
            </a:r>
            <a:r>
              <a:rPr lang="es-ES" sz="2000" b="1" spc="45" dirty="0">
                <a:latin typeface="Arial MT"/>
                <a:ea typeface="Arial MT"/>
                <a:cs typeface="Arial MT"/>
              </a:rPr>
              <a:t> </a:t>
            </a:r>
            <a:r>
              <a:rPr lang="es-ES" sz="2000" b="1" dirty="0">
                <a:latin typeface="Arial MT"/>
                <a:ea typeface="Arial MT"/>
                <a:cs typeface="Arial MT"/>
              </a:rPr>
              <a:t>el</a:t>
            </a:r>
            <a:r>
              <a:rPr lang="es-ES" sz="2000" b="1" spc="-230" dirty="0">
                <a:latin typeface="Arial MT"/>
                <a:ea typeface="Arial MT"/>
                <a:cs typeface="Arial MT"/>
              </a:rPr>
              <a:t> </a:t>
            </a:r>
            <a:r>
              <a:rPr lang="es-ES" sz="2000" b="1" dirty="0">
                <a:latin typeface="Arial MT"/>
                <a:ea typeface="Arial MT"/>
                <a:cs typeface="Arial MT"/>
              </a:rPr>
              <a:t>medio</a:t>
            </a:r>
            <a:r>
              <a:rPr lang="es-ES" sz="2000" b="1" spc="15" dirty="0">
                <a:latin typeface="Arial MT"/>
                <a:ea typeface="Arial MT"/>
                <a:cs typeface="Arial MT"/>
              </a:rPr>
              <a:t> </a:t>
            </a:r>
            <a:r>
              <a:rPr lang="es-ES" sz="2000" b="1" dirty="0">
                <a:latin typeface="Arial MT"/>
                <a:ea typeface="Arial MT"/>
                <a:cs typeface="Arial MT"/>
              </a:rPr>
              <a:t>ambiente.</a:t>
            </a:r>
            <a:br>
              <a:rPr lang="es-ES" sz="2000" b="1" dirty="0">
                <a:latin typeface="Arial MT"/>
                <a:ea typeface="Arial MT"/>
                <a:cs typeface="Arial MT"/>
              </a:rPr>
            </a:br>
            <a:br>
              <a:rPr lang="en-US" sz="2000" b="1" dirty="0">
                <a:latin typeface="Arial MT"/>
                <a:ea typeface="Arial MT"/>
                <a:cs typeface="Arial MT"/>
              </a:rPr>
            </a:br>
            <a:r>
              <a:rPr lang="es-ES" sz="2000" b="1" dirty="0">
                <a:latin typeface="Arial MT"/>
                <a:ea typeface="Arial MT"/>
                <a:cs typeface="Arial MT"/>
              </a:rPr>
              <a:t>Trabajo</a:t>
            </a:r>
            <a:r>
              <a:rPr lang="es-ES" sz="2000" b="1" spc="20" dirty="0">
                <a:latin typeface="Arial MT"/>
                <a:ea typeface="Arial MT"/>
                <a:cs typeface="Arial MT"/>
              </a:rPr>
              <a:t> </a:t>
            </a:r>
            <a:r>
              <a:rPr lang="es-ES" sz="2000" b="1" dirty="0">
                <a:latin typeface="Arial MT"/>
                <a:ea typeface="Arial MT"/>
                <a:cs typeface="Arial MT"/>
              </a:rPr>
              <a:t>de</a:t>
            </a:r>
            <a:r>
              <a:rPr lang="es-ES" sz="2000" b="1" spc="5" dirty="0">
                <a:latin typeface="Arial MT"/>
                <a:ea typeface="Arial MT"/>
                <a:cs typeface="Arial MT"/>
              </a:rPr>
              <a:t> </a:t>
            </a:r>
            <a:r>
              <a:rPr lang="es-ES" sz="2000" b="1" dirty="0">
                <a:latin typeface="Arial MT"/>
                <a:ea typeface="Arial MT"/>
                <a:cs typeface="Arial MT"/>
              </a:rPr>
              <a:t>investigación.</a:t>
            </a:r>
            <a:br>
              <a:rPr lang="es-ES" sz="2400" dirty="0">
                <a:latin typeface="Arial MT"/>
                <a:ea typeface="Arial MT"/>
                <a:cs typeface="Arial MT"/>
              </a:rPr>
            </a:br>
            <a:endParaRPr lang="es-PE" sz="2200" b="1" dirty="0"/>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385164"/>
            <a:ext cx="6858000" cy="849385"/>
          </a:xfrm>
        </p:spPr>
        <p:txBody>
          <a:bodyPr>
            <a:normAutofit/>
          </a:bodyPr>
          <a:lstStyle/>
          <a:p>
            <a:pPr>
              <a:lnSpc>
                <a:spcPct val="100000"/>
              </a:lnSpc>
              <a:spcBef>
                <a:spcPts val="0"/>
              </a:spcBef>
            </a:pPr>
            <a:r>
              <a:rPr lang="es-PE" sz="2200" dirty="0"/>
              <a:t>Biología</a:t>
            </a:r>
          </a:p>
          <a:p>
            <a:pPr>
              <a:lnSpc>
                <a:spcPct val="100000"/>
              </a:lnSpc>
              <a:spcBef>
                <a:spcPts val="0"/>
              </a:spcBef>
            </a:pPr>
            <a:r>
              <a:rPr lang="es-PE" sz="2200" b="1" dirty="0"/>
              <a:t>Dr. Fredy Salinas Melendez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dirty="0"/>
              <a:t>Facultad de Ciencias Naturales y Matemática </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dirty="0"/>
              <a:t>Semestre </a:t>
            </a:r>
            <a:r>
              <a:rPr lang="es-PE" sz="1800"/>
              <a:t>Académico 2025- </a:t>
            </a:r>
            <a:r>
              <a:rPr lang="es-PE" sz="1800" dirty="0"/>
              <a:t>II</a:t>
            </a:r>
          </a:p>
        </p:txBody>
      </p:sp>
    </p:spTree>
    <p:extLst>
      <p:ext uri="{BB962C8B-B14F-4D97-AF65-F5344CB8AC3E}">
        <p14:creationId xmlns:p14="http://schemas.microsoft.com/office/powerpoint/2010/main" val="425553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514440"/>
          </a:xfrm>
        </p:spPr>
        <p:txBody>
          <a:bodyPr>
            <a:normAutofit/>
          </a:bodyPr>
          <a:lstStyle/>
          <a:p>
            <a:r>
              <a:rPr lang="es-ES" sz="2700" b="1" dirty="0">
                <a:solidFill>
                  <a:prstClr val="black"/>
                </a:solidFill>
                <a:latin typeface="Arial MT"/>
                <a:ea typeface="Arial MT"/>
                <a:cs typeface="Arial MT"/>
              </a:rPr>
              <a:t>La</a:t>
            </a:r>
            <a:r>
              <a:rPr lang="es-ES" sz="2700" b="1" spc="40" dirty="0">
                <a:solidFill>
                  <a:prstClr val="black"/>
                </a:solidFill>
                <a:latin typeface="Arial MT"/>
                <a:ea typeface="Arial MT"/>
                <a:cs typeface="Arial MT"/>
              </a:rPr>
              <a:t> </a:t>
            </a:r>
            <a:r>
              <a:rPr lang="es-ES" sz="2700" b="1" dirty="0">
                <a:solidFill>
                  <a:prstClr val="black"/>
                </a:solidFill>
                <a:latin typeface="Arial MT"/>
                <a:ea typeface="Arial MT"/>
                <a:cs typeface="Arial MT"/>
              </a:rPr>
              <a:t>humanidad</a:t>
            </a:r>
            <a:r>
              <a:rPr lang="es-ES" sz="2700" b="1" spc="40" dirty="0">
                <a:solidFill>
                  <a:prstClr val="black"/>
                </a:solidFill>
                <a:latin typeface="Arial MT"/>
                <a:ea typeface="Arial MT"/>
                <a:cs typeface="Arial MT"/>
              </a:rPr>
              <a:t> </a:t>
            </a:r>
            <a:r>
              <a:rPr lang="es-ES" sz="2700" b="1" dirty="0">
                <a:solidFill>
                  <a:prstClr val="black"/>
                </a:solidFill>
                <a:latin typeface="Arial MT"/>
                <a:ea typeface="Arial MT"/>
                <a:cs typeface="Arial MT"/>
              </a:rPr>
              <a:t>y</a:t>
            </a:r>
            <a:r>
              <a:rPr lang="es-ES" sz="2700" b="1" spc="45" dirty="0">
                <a:solidFill>
                  <a:prstClr val="black"/>
                </a:solidFill>
                <a:latin typeface="Arial MT"/>
                <a:ea typeface="Arial MT"/>
                <a:cs typeface="Arial MT"/>
              </a:rPr>
              <a:t> </a:t>
            </a:r>
            <a:r>
              <a:rPr lang="es-ES" sz="2700" b="1" dirty="0">
                <a:solidFill>
                  <a:prstClr val="black"/>
                </a:solidFill>
                <a:latin typeface="Arial MT"/>
                <a:ea typeface="Arial MT"/>
                <a:cs typeface="Arial MT"/>
              </a:rPr>
              <a:t>el</a:t>
            </a:r>
            <a:r>
              <a:rPr lang="es-ES" sz="2700" b="1" spc="-230" dirty="0">
                <a:solidFill>
                  <a:prstClr val="black"/>
                </a:solidFill>
                <a:latin typeface="Arial MT"/>
                <a:ea typeface="Arial MT"/>
                <a:cs typeface="Arial MT"/>
              </a:rPr>
              <a:t> </a:t>
            </a:r>
            <a:r>
              <a:rPr lang="es-ES" sz="2700" b="1" dirty="0">
                <a:solidFill>
                  <a:prstClr val="black"/>
                </a:solidFill>
                <a:latin typeface="Arial MT"/>
                <a:ea typeface="Arial MT"/>
                <a:cs typeface="Arial MT"/>
              </a:rPr>
              <a:t>medio</a:t>
            </a:r>
            <a:r>
              <a:rPr lang="es-ES" sz="2700" b="1" spc="15" dirty="0">
                <a:solidFill>
                  <a:prstClr val="black"/>
                </a:solidFill>
                <a:latin typeface="Arial MT"/>
                <a:ea typeface="Arial MT"/>
                <a:cs typeface="Arial MT"/>
              </a:rPr>
              <a:t> </a:t>
            </a:r>
            <a:r>
              <a:rPr lang="es-ES" sz="2700" b="1" dirty="0">
                <a:solidFill>
                  <a:prstClr val="black"/>
                </a:solidFill>
                <a:latin typeface="Arial MT"/>
                <a:ea typeface="Arial MT"/>
                <a:cs typeface="Arial MT"/>
              </a:rPr>
              <a:t>ambiente. III</a:t>
            </a:r>
            <a:endParaRPr lang="en-US" dirty="0"/>
          </a:p>
        </p:txBody>
      </p:sp>
      <p:sp>
        <p:nvSpPr>
          <p:cNvPr id="3" name="Marcador de contenido 2"/>
          <p:cNvSpPr>
            <a:spLocks noGrp="1"/>
          </p:cNvSpPr>
          <p:nvPr>
            <p:ph idx="1"/>
          </p:nvPr>
        </p:nvSpPr>
        <p:spPr>
          <a:xfrm>
            <a:off x="326571" y="1489167"/>
            <a:ext cx="8686799" cy="5297396"/>
          </a:xfrm>
        </p:spPr>
        <p:txBody>
          <a:bodyPr>
            <a:normAutofit/>
          </a:bodyPr>
          <a:lstStyle/>
          <a:p>
            <a:pPr lvl="0" algn="just"/>
            <a:r>
              <a:rPr lang="es-ES" sz="1800" dirty="0">
                <a:solidFill>
                  <a:prstClr val="black"/>
                </a:solidFill>
              </a:rPr>
              <a:t>La mitad de la humanidad sobrevive con 3 euros al día y un tercio vive en un estado de pobreza absoluta.</a:t>
            </a:r>
          </a:p>
          <a:p>
            <a:pPr lvl="0" algn="just"/>
            <a:r>
              <a:rPr lang="es-ES" sz="1800" dirty="0">
                <a:solidFill>
                  <a:prstClr val="black"/>
                </a:solidFill>
              </a:rPr>
              <a:t> Las 225 personas más ricas poseen tanto como un 47% de la humanidad. Las 10 primeras fortunas mundiales tienen un patrimonio superior a la suma de las rentas nacionales de los 55 países más pobres. 4 millones de niños malviven en condiciones de pobreza. Cada 3 segundos muere un niño por causas ligadas a la pobreza.</a:t>
            </a:r>
          </a:p>
          <a:p>
            <a:pPr lvl="0" algn="just"/>
            <a:r>
              <a:rPr lang="es-ES" sz="1800" dirty="0">
                <a:solidFill>
                  <a:prstClr val="black"/>
                </a:solidFill>
              </a:rPr>
              <a:t>800 millones de personas están desnutridas. 125 millones de niños no van a la escuela, y otros 150 millones la dejan sin saber leer, sobre todo niñas. Problemas sociales 4. Déficits en nutrición, salud, vivienda y acceso a la cultura.</a:t>
            </a:r>
          </a:p>
          <a:p>
            <a:pPr lvl="0" algn="just"/>
            <a:r>
              <a:rPr lang="en-US" sz="1800" dirty="0" err="1">
                <a:solidFill>
                  <a:prstClr val="black"/>
                </a:solidFill>
              </a:rPr>
              <a:t>Conferencias</a:t>
            </a:r>
            <a:r>
              <a:rPr lang="en-US" sz="1800" dirty="0">
                <a:solidFill>
                  <a:prstClr val="black"/>
                </a:solidFill>
              </a:rPr>
              <a:t> </a:t>
            </a:r>
            <a:r>
              <a:rPr lang="en-US" sz="1800" dirty="0" err="1">
                <a:solidFill>
                  <a:prstClr val="black"/>
                </a:solidFill>
              </a:rPr>
              <a:t>internacionales</a:t>
            </a:r>
            <a:r>
              <a:rPr lang="en-US" sz="1800" dirty="0">
                <a:solidFill>
                  <a:prstClr val="black"/>
                </a:solidFill>
              </a:rPr>
              <a:t>: CONFERENCIA DE ESTOCOLMO (</a:t>
            </a:r>
            <a:r>
              <a:rPr lang="en-US" sz="1800" dirty="0" err="1">
                <a:solidFill>
                  <a:prstClr val="black"/>
                </a:solidFill>
              </a:rPr>
              <a:t>Suecia</a:t>
            </a:r>
            <a:r>
              <a:rPr lang="en-US" sz="1800" dirty="0">
                <a:solidFill>
                  <a:prstClr val="black"/>
                </a:solidFill>
              </a:rPr>
              <a:t> 1972), CONFERENCIA DE NAIROBI (Kenia 1982), CONFERENCIA DE RÍO DE JANEIRO (</a:t>
            </a:r>
            <a:r>
              <a:rPr lang="en-US" sz="1800" dirty="0" err="1">
                <a:solidFill>
                  <a:prstClr val="black"/>
                </a:solidFill>
              </a:rPr>
              <a:t>Brasil</a:t>
            </a:r>
            <a:r>
              <a:rPr lang="en-US" sz="1800" dirty="0">
                <a:solidFill>
                  <a:prstClr val="black"/>
                </a:solidFill>
              </a:rPr>
              <a:t> 1992), CONFERENCIA DE JOHANESBURGO (</a:t>
            </a:r>
            <a:r>
              <a:rPr lang="en-US" sz="1800" dirty="0" err="1">
                <a:solidFill>
                  <a:prstClr val="black"/>
                </a:solidFill>
              </a:rPr>
              <a:t>Sudáfrica</a:t>
            </a:r>
            <a:r>
              <a:rPr lang="en-US" sz="1800" dirty="0">
                <a:solidFill>
                  <a:prstClr val="black"/>
                </a:solidFill>
              </a:rPr>
              <a:t> 2002, CONFERENCIA DE RÍO + 20.</a:t>
            </a:r>
          </a:p>
          <a:p>
            <a:pPr lvl="0" algn="just"/>
            <a:r>
              <a:rPr lang="es-ES" sz="1800" dirty="0">
                <a:solidFill>
                  <a:srgbClr val="3B3835"/>
                </a:solidFill>
                <a:latin typeface="HelveticaNeue-Light"/>
              </a:rPr>
              <a:t> Desarrollo sostenible/Gestión ambiental • Para </a:t>
            </a:r>
            <a:r>
              <a:rPr lang="es-ES" sz="1800" dirty="0" err="1">
                <a:solidFill>
                  <a:srgbClr val="3B3835"/>
                </a:solidFill>
                <a:latin typeface="HelveticaNeue-Light"/>
              </a:rPr>
              <a:t>soluionar</a:t>
            </a:r>
            <a:r>
              <a:rPr lang="es-ES" sz="1800" dirty="0">
                <a:solidFill>
                  <a:srgbClr val="3B3835"/>
                </a:solidFill>
                <a:latin typeface="HelveticaNeue-Light"/>
              </a:rPr>
              <a:t> es necesario establecer tanto medidas preventivas como correctoras: Medidas técnicas: Medidas frente al agotamiento de los recursos. Adecuada gestión de los recursos. Medidas frente a la contaminación. Evaluación del impacto ambiental. Ordenación del territorio. Medidas legales: Legislaciones medioambientales. Medidas educativas: Educación ambiental.</a:t>
            </a:r>
            <a:endParaRPr lang="es-ES" sz="1800" dirty="0">
              <a:solidFill>
                <a:prstClr val="black"/>
              </a:solidFill>
            </a:endParaRPr>
          </a:p>
          <a:p>
            <a:endParaRPr lang="en-US" dirty="0"/>
          </a:p>
        </p:txBody>
      </p:sp>
    </p:spTree>
    <p:extLst>
      <p:ext uri="{BB962C8B-B14F-4D97-AF65-F5344CB8AC3E}">
        <p14:creationId xmlns:p14="http://schemas.microsoft.com/office/powerpoint/2010/main" val="27373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96874"/>
          </a:xfrm>
        </p:spPr>
        <p:txBody>
          <a:bodyPr>
            <a:normAutofit fontScale="90000"/>
          </a:bodyPr>
          <a:lstStyle/>
          <a:p>
            <a:br>
              <a:rPr lang="es-ES" sz="2700" b="1" dirty="0">
                <a:solidFill>
                  <a:prstClr val="black"/>
                </a:solidFill>
                <a:latin typeface="Arial MT"/>
                <a:ea typeface="Arial MT"/>
                <a:cs typeface="Arial MT"/>
              </a:rPr>
            </a:br>
            <a:br>
              <a:rPr lang="es-ES" sz="2700" b="1" dirty="0">
                <a:solidFill>
                  <a:prstClr val="black"/>
                </a:solidFill>
                <a:latin typeface="Arial MT"/>
                <a:ea typeface="Arial MT"/>
                <a:cs typeface="Arial MT"/>
              </a:rPr>
            </a:br>
            <a:r>
              <a:rPr lang="es-ES" sz="2700" b="1" dirty="0">
                <a:solidFill>
                  <a:prstClr val="black"/>
                </a:solidFill>
                <a:latin typeface="Arial MT"/>
                <a:ea typeface="Arial MT"/>
                <a:cs typeface="Arial MT"/>
              </a:rPr>
              <a:t>La</a:t>
            </a:r>
            <a:r>
              <a:rPr lang="es-ES" sz="2700" b="1" spc="40" dirty="0">
                <a:solidFill>
                  <a:prstClr val="black"/>
                </a:solidFill>
                <a:latin typeface="Arial MT"/>
                <a:ea typeface="Arial MT"/>
                <a:cs typeface="Arial MT"/>
              </a:rPr>
              <a:t> </a:t>
            </a:r>
            <a:r>
              <a:rPr lang="es-ES" sz="2700" b="1" dirty="0">
                <a:solidFill>
                  <a:prstClr val="black"/>
                </a:solidFill>
                <a:latin typeface="Arial MT"/>
                <a:ea typeface="Arial MT"/>
                <a:cs typeface="Arial MT"/>
              </a:rPr>
              <a:t>humanidad</a:t>
            </a:r>
            <a:r>
              <a:rPr lang="es-ES" sz="2700" b="1" spc="40" dirty="0">
                <a:solidFill>
                  <a:prstClr val="black"/>
                </a:solidFill>
                <a:latin typeface="Arial MT"/>
                <a:ea typeface="Arial MT"/>
                <a:cs typeface="Arial MT"/>
              </a:rPr>
              <a:t> </a:t>
            </a:r>
            <a:r>
              <a:rPr lang="es-ES" sz="2700" b="1" dirty="0">
                <a:solidFill>
                  <a:prstClr val="black"/>
                </a:solidFill>
                <a:latin typeface="Arial MT"/>
                <a:ea typeface="Arial MT"/>
                <a:cs typeface="Arial MT"/>
              </a:rPr>
              <a:t>y</a:t>
            </a:r>
            <a:r>
              <a:rPr lang="es-ES" sz="2700" b="1" spc="45" dirty="0">
                <a:solidFill>
                  <a:prstClr val="black"/>
                </a:solidFill>
                <a:latin typeface="Arial MT"/>
                <a:ea typeface="Arial MT"/>
                <a:cs typeface="Arial MT"/>
              </a:rPr>
              <a:t> </a:t>
            </a:r>
            <a:r>
              <a:rPr lang="es-ES" sz="2700" b="1" dirty="0">
                <a:solidFill>
                  <a:prstClr val="black"/>
                </a:solidFill>
                <a:latin typeface="Arial MT"/>
                <a:ea typeface="Arial MT"/>
                <a:cs typeface="Arial MT"/>
              </a:rPr>
              <a:t>el</a:t>
            </a:r>
            <a:r>
              <a:rPr lang="es-ES" sz="2700" b="1" spc="-230" dirty="0">
                <a:solidFill>
                  <a:prstClr val="black"/>
                </a:solidFill>
                <a:latin typeface="Arial MT"/>
                <a:ea typeface="Arial MT"/>
                <a:cs typeface="Arial MT"/>
              </a:rPr>
              <a:t> </a:t>
            </a:r>
            <a:r>
              <a:rPr lang="es-ES" sz="2700" b="1" dirty="0">
                <a:solidFill>
                  <a:prstClr val="black"/>
                </a:solidFill>
                <a:latin typeface="Arial MT"/>
                <a:ea typeface="Arial MT"/>
                <a:cs typeface="Arial MT"/>
              </a:rPr>
              <a:t>medio</a:t>
            </a:r>
            <a:r>
              <a:rPr lang="es-ES" sz="2700" b="1" spc="15" dirty="0">
                <a:solidFill>
                  <a:prstClr val="black"/>
                </a:solidFill>
                <a:latin typeface="Arial MT"/>
                <a:ea typeface="Arial MT"/>
                <a:cs typeface="Arial MT"/>
              </a:rPr>
              <a:t> </a:t>
            </a:r>
            <a:r>
              <a:rPr lang="es-ES" sz="2700" b="1" dirty="0">
                <a:solidFill>
                  <a:prstClr val="black"/>
                </a:solidFill>
                <a:latin typeface="Arial MT"/>
                <a:ea typeface="Arial MT"/>
                <a:cs typeface="Arial MT"/>
              </a:rPr>
              <a:t>ambiente. IV</a:t>
            </a:r>
            <a:br>
              <a:rPr lang="en-US" sz="2700" b="1" dirty="0">
                <a:solidFill>
                  <a:prstClr val="black"/>
                </a:solidFill>
                <a:latin typeface="Arial MT"/>
                <a:ea typeface="Arial MT"/>
                <a:cs typeface="Arial MT"/>
              </a:rPr>
            </a:br>
            <a:endParaRPr lang="en-US" dirty="0"/>
          </a:p>
        </p:txBody>
      </p:sp>
      <p:sp>
        <p:nvSpPr>
          <p:cNvPr id="3" name="Marcador de contenido 2"/>
          <p:cNvSpPr>
            <a:spLocks noGrp="1"/>
          </p:cNvSpPr>
          <p:nvPr>
            <p:ph idx="1"/>
          </p:nvPr>
        </p:nvSpPr>
        <p:spPr>
          <a:xfrm>
            <a:off x="628650" y="1371601"/>
            <a:ext cx="7886700" cy="5414962"/>
          </a:xfrm>
        </p:spPr>
        <p:txBody>
          <a:bodyPr>
            <a:normAutofit fontScale="55000" lnSpcReduction="20000"/>
          </a:bodyPr>
          <a:lstStyle/>
          <a:p>
            <a:pPr marL="0" indent="0" algn="just">
              <a:buNone/>
            </a:pPr>
            <a:r>
              <a:rPr lang="es-ES" dirty="0"/>
              <a:t>Gestión ambiental  La humanidad debe asumir la responsabilidad de una gestión adecuada del planeta. Esto implica una actuación a varios niveles: Comunidad científica. Representantes políticos.  Gobiernos.  Ciudadanos.</a:t>
            </a:r>
          </a:p>
          <a:p>
            <a:pPr marL="0" indent="0" algn="just">
              <a:buNone/>
            </a:pPr>
            <a:r>
              <a:rPr lang="es-ES" dirty="0" err="1"/>
              <a:t>Evalúación</a:t>
            </a:r>
            <a:r>
              <a:rPr lang="es-ES" dirty="0"/>
              <a:t> del impacto ambiental Las actuaciones peligrosas deben sufrir una evaluación de impacto ambiental (EIA), que básicamente debe anticipar y prevenir los impactos.</a:t>
            </a:r>
          </a:p>
          <a:p>
            <a:pPr marL="0" indent="0" algn="just">
              <a:buNone/>
            </a:pPr>
            <a:r>
              <a:rPr lang="es-ES" dirty="0"/>
              <a:t> Se basa en un estudio de impacto ambiental. Ha de estudiarse no solo los efectos ecológicos sobre los factores ambientales, sino también los efectos sociales, económicos y culturales.</a:t>
            </a:r>
          </a:p>
          <a:p>
            <a:pPr marL="0" indent="0" algn="just">
              <a:buNone/>
            </a:pPr>
            <a:r>
              <a:rPr lang="es-ES" dirty="0"/>
              <a:t>Es un procedimiento administrativo a partir del cual se emitirá un dictamen final o declaración de impacto ambiental (DIA) que permita o impida realizar el proyecto.</a:t>
            </a:r>
          </a:p>
          <a:p>
            <a:pPr marL="0" indent="0" algn="just">
              <a:buNone/>
            </a:pPr>
            <a:r>
              <a:rPr lang="es-ES" dirty="0"/>
              <a:t>Estudio de impacto ambiental Se enumeran las acciones que se van a llevar a cabo durante las diferentes fases del proyecto y los factores ambientales que pueden ser afectados. </a:t>
            </a:r>
          </a:p>
          <a:p>
            <a:pPr marL="0" indent="0" algn="just">
              <a:buNone/>
            </a:pPr>
            <a:r>
              <a:rPr lang="es-ES" dirty="0"/>
              <a:t> Se predicen los impactos que el proyecto causará sobre el medio natural y el medio humano.</a:t>
            </a:r>
          </a:p>
          <a:p>
            <a:pPr marL="0" indent="0" algn="just">
              <a:buNone/>
            </a:pPr>
            <a:r>
              <a:rPr lang="es-ES" dirty="0"/>
              <a:t>Fases de la EIA</a:t>
            </a:r>
          </a:p>
          <a:p>
            <a:pPr marL="0" indent="0" algn="just">
              <a:buNone/>
            </a:pPr>
            <a:r>
              <a:rPr lang="es-ES" dirty="0"/>
              <a:t>Métodos evaluación impactos ambientales </a:t>
            </a:r>
          </a:p>
          <a:p>
            <a:pPr marL="0" indent="0" algn="just">
              <a:buNone/>
            </a:pPr>
            <a:r>
              <a:rPr lang="es-ES" dirty="0"/>
              <a:t>Listados de revisión </a:t>
            </a:r>
          </a:p>
          <a:p>
            <a:pPr marL="0" indent="0" algn="just">
              <a:buNone/>
            </a:pPr>
            <a:r>
              <a:rPr lang="es-ES" dirty="0"/>
              <a:t> Diagramas de redes </a:t>
            </a:r>
          </a:p>
          <a:p>
            <a:pPr marL="0" indent="0" algn="just">
              <a:buNone/>
            </a:pPr>
            <a:r>
              <a:rPr lang="es-ES" dirty="0"/>
              <a:t>Diagrama causal </a:t>
            </a:r>
          </a:p>
          <a:p>
            <a:pPr marL="0" indent="0" algn="just">
              <a:buNone/>
            </a:pPr>
            <a:r>
              <a:rPr lang="es-ES" dirty="0"/>
              <a:t> Matriz causa-efecto </a:t>
            </a:r>
          </a:p>
          <a:p>
            <a:pPr marL="0" indent="0" algn="just">
              <a:buNone/>
            </a:pPr>
            <a:r>
              <a:rPr lang="es-ES" dirty="0"/>
              <a:t> Matriz de </a:t>
            </a:r>
            <a:r>
              <a:rPr lang="es-ES" dirty="0" err="1"/>
              <a:t>Leopold</a:t>
            </a:r>
            <a:r>
              <a:rPr lang="es-ES" dirty="0"/>
              <a:t> (acción-impacto) </a:t>
            </a:r>
          </a:p>
          <a:p>
            <a:pPr marL="0" indent="0" algn="just">
              <a:buNone/>
            </a:pPr>
            <a:r>
              <a:rPr lang="es-ES" dirty="0"/>
              <a:t> Modelos de simulación medioambiental</a:t>
            </a:r>
          </a:p>
        </p:txBody>
      </p:sp>
    </p:spTree>
    <p:extLst>
      <p:ext uri="{BB962C8B-B14F-4D97-AF65-F5344CB8AC3E}">
        <p14:creationId xmlns:p14="http://schemas.microsoft.com/office/powerpoint/2010/main" val="405253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75251"/>
          </a:xfrm>
        </p:spPr>
        <p:txBody>
          <a:bodyPr>
            <a:normAutofit/>
          </a:bodyPr>
          <a:lstStyle/>
          <a:p>
            <a:r>
              <a:rPr lang="es-ES" sz="2400" b="1" dirty="0">
                <a:solidFill>
                  <a:prstClr val="black"/>
                </a:solidFill>
                <a:latin typeface="Calibri" panose="020F0502020204030204"/>
                <a:ea typeface="+mn-ea"/>
                <a:cs typeface="+mn-cs"/>
              </a:rPr>
              <a:t>Evaluación de Impacto Ambiental</a:t>
            </a:r>
            <a:r>
              <a:rPr lang="es-ES" sz="2400" dirty="0">
                <a:solidFill>
                  <a:prstClr val="black"/>
                </a:solidFill>
                <a:latin typeface="Calibri" panose="020F0502020204030204"/>
                <a:ea typeface="+mn-ea"/>
                <a:cs typeface="+mn-cs"/>
              </a:rPr>
              <a:t> (EIA)</a:t>
            </a:r>
            <a:endParaRPr lang="en-US" dirty="0"/>
          </a:p>
        </p:txBody>
      </p:sp>
      <p:sp>
        <p:nvSpPr>
          <p:cNvPr id="3" name="Marcador de contenido 2"/>
          <p:cNvSpPr>
            <a:spLocks noGrp="1"/>
          </p:cNvSpPr>
          <p:nvPr>
            <p:ph idx="1"/>
          </p:nvPr>
        </p:nvSpPr>
        <p:spPr>
          <a:xfrm>
            <a:off x="130629" y="1449977"/>
            <a:ext cx="8778239" cy="5336586"/>
          </a:xfrm>
        </p:spPr>
        <p:txBody>
          <a:bodyPr>
            <a:normAutofit fontScale="77500" lnSpcReduction="20000"/>
          </a:bodyPr>
          <a:lstStyle/>
          <a:p>
            <a:r>
              <a:rPr lang="es-ES" dirty="0"/>
              <a:t>¿Cómo se define la evaluación de impacto ambiental?</a:t>
            </a:r>
          </a:p>
          <a:p>
            <a:pPr algn="just"/>
            <a:r>
              <a:rPr lang="es-ES" dirty="0"/>
              <a:t>La evaluación de </a:t>
            </a:r>
            <a:r>
              <a:rPr lang="es-ES" b="1" dirty="0"/>
              <a:t>impactos ambientales</a:t>
            </a:r>
            <a:r>
              <a:rPr lang="es-ES" dirty="0"/>
              <a:t> se concentra en la identificación y valoración de las actividades propias del proyecto, la forma en que estas pueden causar afectaciones (positivas y negativas) sobre los diferentes componentes del medio, y el análisis de los </a:t>
            </a:r>
            <a:r>
              <a:rPr lang="es-ES" b="1" dirty="0"/>
              <a:t>impactos</a:t>
            </a:r>
            <a:r>
              <a:rPr lang="es-ES" dirty="0"/>
              <a:t> mismos.</a:t>
            </a:r>
          </a:p>
          <a:p>
            <a:r>
              <a:rPr lang="es-ES" dirty="0"/>
              <a:t> La </a:t>
            </a:r>
            <a:r>
              <a:rPr lang="es-ES" b="1" dirty="0"/>
              <a:t>Evaluación de Impacto Ambiental</a:t>
            </a:r>
            <a:r>
              <a:rPr lang="es-ES" dirty="0"/>
              <a:t> (EIA), es un proceso de análisis encaminado a formar un juicio previo, lo más objetivo posible, sobre los efectos </a:t>
            </a:r>
            <a:r>
              <a:rPr lang="es-ES" b="1" dirty="0"/>
              <a:t>ambientales</a:t>
            </a:r>
            <a:r>
              <a:rPr lang="es-ES" dirty="0"/>
              <a:t> de una acción humana prevista (generalmente denominada “</a:t>
            </a:r>
            <a:r>
              <a:rPr lang="es-ES" b="1" dirty="0"/>
              <a:t>proyecto</a:t>
            </a:r>
            <a:r>
              <a:rPr lang="es-ES" dirty="0"/>
              <a:t>”) y la posibilidad de evitarlos o reducirlos a niveles aceptables. ¿Cuáles son las fases o etapas de un proyecto?</a:t>
            </a:r>
          </a:p>
          <a:p>
            <a:r>
              <a:rPr lang="es-ES" b="1" dirty="0"/>
              <a:t>Veamos las 5 Fases para el desarrollo de un proyecto:</a:t>
            </a:r>
            <a:endParaRPr lang="es-ES" dirty="0"/>
          </a:p>
          <a:p>
            <a:r>
              <a:rPr lang="es-ES" dirty="0"/>
              <a:t>Identificación del </a:t>
            </a:r>
            <a:r>
              <a:rPr lang="es-ES" b="1" dirty="0"/>
              <a:t>proyecto</a:t>
            </a:r>
            <a:r>
              <a:rPr lang="es-ES" dirty="0"/>
              <a:t>. La identificación es la primera fase del ciclo </a:t>
            </a:r>
            <a:r>
              <a:rPr lang="es-ES" b="1" dirty="0"/>
              <a:t>de</a:t>
            </a:r>
            <a:r>
              <a:rPr lang="es-ES" dirty="0"/>
              <a:t> vida del </a:t>
            </a:r>
            <a:r>
              <a:rPr lang="es-ES" b="1" dirty="0"/>
              <a:t>proyecto</a:t>
            </a:r>
            <a:r>
              <a:rPr lang="es-ES" dirty="0"/>
              <a:t>. ...</a:t>
            </a:r>
          </a:p>
          <a:p>
            <a:r>
              <a:rPr lang="es-ES" dirty="0"/>
              <a:t>Planificación del </a:t>
            </a:r>
            <a:r>
              <a:rPr lang="es-ES" b="1" dirty="0"/>
              <a:t>proyecto</a:t>
            </a:r>
            <a:r>
              <a:rPr lang="es-ES" dirty="0"/>
              <a:t>. ...</a:t>
            </a:r>
          </a:p>
          <a:p>
            <a:r>
              <a:rPr lang="es-ES" dirty="0"/>
              <a:t>Ejecución del </a:t>
            </a:r>
            <a:r>
              <a:rPr lang="es-ES" b="1" dirty="0"/>
              <a:t>proyecto</a:t>
            </a:r>
            <a:r>
              <a:rPr lang="es-ES" dirty="0"/>
              <a:t>. ...</a:t>
            </a:r>
          </a:p>
          <a:p>
            <a:r>
              <a:rPr lang="es-ES" dirty="0"/>
              <a:t>Seguimiento del </a:t>
            </a:r>
            <a:r>
              <a:rPr lang="es-ES" b="1" dirty="0"/>
              <a:t>Proyecto</a:t>
            </a:r>
            <a:r>
              <a:rPr lang="es-ES" dirty="0"/>
              <a:t>. ...</a:t>
            </a:r>
          </a:p>
          <a:p>
            <a:r>
              <a:rPr lang="es-ES" dirty="0"/>
              <a:t>Cierre del </a:t>
            </a:r>
            <a:r>
              <a:rPr lang="es-ES" b="1" dirty="0"/>
              <a:t>proyecto,</a:t>
            </a:r>
            <a:endParaRPr lang="es-ES" dirty="0"/>
          </a:p>
          <a:p>
            <a:pPr algn="just"/>
            <a:endParaRPr lang="es-ES" dirty="0"/>
          </a:p>
        </p:txBody>
      </p:sp>
    </p:spTree>
    <p:extLst>
      <p:ext uri="{BB962C8B-B14F-4D97-AF65-F5344CB8AC3E}">
        <p14:creationId xmlns:p14="http://schemas.microsoft.com/office/powerpoint/2010/main" val="215932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62188"/>
          </a:xfrm>
        </p:spPr>
        <p:txBody>
          <a:bodyPr>
            <a:normAutofit/>
          </a:bodyPr>
          <a:lstStyle/>
          <a:p>
            <a:r>
              <a:rPr lang="es-ES" sz="2400" b="1" dirty="0"/>
              <a:t>Los 9 Proyectos Nacionales que tuvo el Perú en el siglo XX</a:t>
            </a:r>
            <a:endParaRPr lang="en-US" sz="2400" b="1" dirty="0"/>
          </a:p>
        </p:txBody>
      </p:sp>
      <p:sp>
        <p:nvSpPr>
          <p:cNvPr id="3" name="Marcador de contenido 2"/>
          <p:cNvSpPr>
            <a:spLocks noGrp="1"/>
          </p:cNvSpPr>
          <p:nvPr>
            <p:ph idx="1"/>
          </p:nvPr>
        </p:nvSpPr>
        <p:spPr>
          <a:xfrm>
            <a:off x="628650" y="1436915"/>
            <a:ext cx="7886700" cy="5349648"/>
          </a:xfrm>
        </p:spPr>
        <p:txBody>
          <a:bodyPr>
            <a:normAutofit fontScale="85000" lnSpcReduction="20000"/>
          </a:bodyPr>
          <a:lstStyle/>
          <a:p>
            <a:r>
              <a:rPr lang="es-ES" sz="2400" dirty="0"/>
              <a:t>Los proyectos cambian  de acuerdo al avance de la ciencia y tecnología,  cada país por ejemplo, España, Inglaterra, hoy  Estados Unidos, y talvez  sea China quinen lidere la economía del mundo,</a:t>
            </a:r>
          </a:p>
          <a:p>
            <a:r>
              <a:rPr lang="es-ES" sz="2400" dirty="0"/>
              <a:t>Los proyectos se desarrollan de acuerdo con la clase de energía que se utiliza, si es la carreta, el vapor, el petróleo, el gas, la información como modo de producción.</a:t>
            </a:r>
          </a:p>
          <a:p>
            <a:r>
              <a:rPr lang="es-ES" sz="2400" dirty="0"/>
              <a:t>I. </a:t>
            </a:r>
            <a:r>
              <a:rPr lang="es-ES" sz="2400" b="1" dirty="0"/>
              <a:t> Proyecto Independencia, fue crearse y ser Perú.</a:t>
            </a:r>
            <a:r>
              <a:rPr lang="es-PE" sz="2400" dirty="0"/>
              <a:t> </a:t>
            </a:r>
            <a:endParaRPr lang="es-ES" sz="2400" b="1" dirty="0"/>
          </a:p>
          <a:p>
            <a:r>
              <a:rPr lang="es-ES" sz="2400" dirty="0"/>
              <a:t>II. </a:t>
            </a:r>
            <a:r>
              <a:rPr lang="es-ES" sz="2400" b="1" dirty="0"/>
              <a:t>Proyecto estabilidad socio económica.</a:t>
            </a:r>
            <a:r>
              <a:rPr lang="es-PE" sz="2400" dirty="0"/>
              <a:t> </a:t>
            </a:r>
            <a:r>
              <a:rPr lang="es-PE" sz="2400" b="1" dirty="0"/>
              <a:t>Simón Bolívar</a:t>
            </a:r>
            <a:r>
              <a:rPr lang="es-ES" sz="2400" b="1" dirty="0"/>
              <a:t> </a:t>
            </a:r>
          </a:p>
          <a:p>
            <a:r>
              <a:rPr lang="es-ES" sz="2400" dirty="0"/>
              <a:t>III.</a:t>
            </a:r>
            <a:r>
              <a:rPr lang="es-ES" sz="2400" b="1" dirty="0">
                <a:solidFill>
                  <a:srgbClr val="FF0000"/>
                </a:solidFill>
              </a:rPr>
              <a:t> </a:t>
            </a:r>
            <a:r>
              <a:rPr lang="es-ES" sz="2400" b="1" dirty="0"/>
              <a:t>Proyecto gobierno civil  de </a:t>
            </a:r>
            <a:r>
              <a:rPr lang="en-US" sz="2400" b="1" dirty="0"/>
              <a:t>Manuel Pardo y Lavalle</a:t>
            </a:r>
            <a:endParaRPr lang="es-ES" sz="2400" dirty="0"/>
          </a:p>
          <a:p>
            <a:r>
              <a:rPr lang="es-ES" sz="2400" dirty="0"/>
              <a:t>IV.</a:t>
            </a:r>
            <a:r>
              <a:rPr lang="es-ES" sz="2400" b="1" dirty="0"/>
              <a:t> Proyecto Exportador de Nicolás Piérola</a:t>
            </a:r>
            <a:endParaRPr lang="es-ES" sz="2400" dirty="0"/>
          </a:p>
          <a:p>
            <a:r>
              <a:rPr lang="es-ES" sz="2400" dirty="0"/>
              <a:t>V.</a:t>
            </a:r>
            <a:r>
              <a:rPr lang="es-ES" sz="2400" b="1" dirty="0"/>
              <a:t> Proyecto de modernización del estado de Leguía</a:t>
            </a:r>
          </a:p>
          <a:p>
            <a:r>
              <a:rPr lang="es-ES" sz="2400" b="1" dirty="0"/>
              <a:t>VI. Proyecto de industrialización</a:t>
            </a:r>
          </a:p>
          <a:p>
            <a:r>
              <a:rPr lang="es-ES" sz="2400" b="1" dirty="0"/>
              <a:t>VII. Proyecto de modernización del estado de Juan Velasco Alvarado </a:t>
            </a:r>
          </a:p>
          <a:p>
            <a:r>
              <a:rPr lang="es-ES" sz="2400" b="1" dirty="0"/>
              <a:t>VIII. Proyecto neo liberal de Alberto Fujimori.</a:t>
            </a:r>
          </a:p>
          <a:p>
            <a:r>
              <a:rPr lang="es-ES" sz="2400" b="1" dirty="0"/>
              <a:t>IX. Proyecto Nacionalista de Ollanta Humala.</a:t>
            </a:r>
          </a:p>
          <a:p>
            <a:pPr marL="0" indent="0" algn="just">
              <a:buNone/>
            </a:pPr>
            <a:r>
              <a:rPr lang="es-ES" sz="2400" dirty="0"/>
              <a:t> </a:t>
            </a:r>
          </a:p>
        </p:txBody>
      </p:sp>
    </p:spTree>
    <p:extLst>
      <p:ext uri="{BB962C8B-B14F-4D97-AF65-F5344CB8AC3E}">
        <p14:creationId xmlns:p14="http://schemas.microsoft.com/office/powerpoint/2010/main" val="56297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194" y="974726"/>
            <a:ext cx="8712926" cy="475251"/>
          </a:xfrm>
        </p:spPr>
        <p:txBody>
          <a:bodyPr>
            <a:noAutofit/>
          </a:bodyPr>
          <a:lstStyle/>
          <a:p>
            <a:r>
              <a:rPr lang="es-ES" sz="2400" b="1" dirty="0"/>
              <a:t>I. Proyecto Independencia creación y ser Perú.</a:t>
            </a:r>
            <a:endParaRPr lang="en-US" sz="2400" b="1" dirty="0"/>
          </a:p>
        </p:txBody>
      </p:sp>
      <p:sp>
        <p:nvSpPr>
          <p:cNvPr id="3" name="Marcador de contenido 2"/>
          <p:cNvSpPr>
            <a:spLocks noGrp="1"/>
          </p:cNvSpPr>
          <p:nvPr>
            <p:ph idx="1"/>
          </p:nvPr>
        </p:nvSpPr>
        <p:spPr>
          <a:xfrm>
            <a:off x="143691" y="1449977"/>
            <a:ext cx="8817429" cy="5336586"/>
          </a:xfrm>
        </p:spPr>
        <p:txBody>
          <a:bodyPr>
            <a:normAutofit fontScale="92500" lnSpcReduction="10000"/>
          </a:bodyPr>
          <a:lstStyle/>
          <a:p>
            <a:pPr algn="just"/>
            <a:r>
              <a:rPr lang="es-ES" sz="2400" dirty="0"/>
              <a:t> San Martin de Pachacamac envía  una carta a los notables de Lima manifestando si deseaban  su independencia ellos contestaron que si, el 28 de julio </a:t>
            </a:r>
            <a:r>
              <a:rPr lang="es-ES" sz="2400" b="1" dirty="0"/>
              <a:t>1821</a:t>
            </a:r>
            <a:r>
              <a:rPr lang="es-ES" sz="2400" dirty="0"/>
              <a:t>, el general San Martín proclamó la independencia del </a:t>
            </a:r>
            <a:r>
              <a:rPr lang="es-ES" sz="2400" b="1" dirty="0"/>
              <a:t>Perú</a:t>
            </a:r>
            <a:r>
              <a:rPr lang="es-ES" sz="2400" dirty="0"/>
              <a:t> desde la Plaza de Armas de </a:t>
            </a:r>
            <a:r>
              <a:rPr lang="es-ES" sz="2400" b="1" dirty="0"/>
              <a:t>Lima</a:t>
            </a:r>
            <a:r>
              <a:rPr lang="es-ES" sz="2400" dirty="0"/>
              <a:t>, y con el práctico apoyo de la civilidad limeña, como se acredita en las actas que todos firmaron en el cabildo limeño.</a:t>
            </a:r>
          </a:p>
          <a:p>
            <a:pPr algn="just"/>
            <a:r>
              <a:rPr lang="es-ES" sz="2400" dirty="0"/>
              <a:t>San Martin viaja a Guayaquil a entrevistarse con Bolívar y le dice que el se haga cargo de la independencia  por que las tropas del virrey la Serna permanencia en Lima y los notables de lima apoyaban</a:t>
            </a:r>
          </a:p>
          <a:p>
            <a:pPr algn="just"/>
            <a:r>
              <a:rPr lang="es-ES" sz="2400" dirty="0"/>
              <a:t>Bolívar llega a Lima el 1 de septiembre de 1823 fue saludada por una proclama de Sucre hacia el Ejército Unido: Soldados: el hijo de la victoria ha pisado el Perú. Bolívar da un decreto: </a:t>
            </a:r>
          </a:p>
          <a:p>
            <a:pPr algn="just"/>
            <a:r>
              <a:rPr lang="es-ES" sz="2400" dirty="0"/>
              <a:t>Todos los que se opusieran a la independencia serán fusilados</a:t>
            </a:r>
          </a:p>
          <a:p>
            <a:pPr algn="just"/>
            <a:r>
              <a:rPr lang="es-ES" sz="2400" dirty="0"/>
              <a:t> José de la Riva-Agüero primer presidente del Perú (1823), declarado traidor a la patria por negociar con los realistas –con el enemigo se salvo de ser fusilado.  </a:t>
            </a:r>
          </a:p>
          <a:p>
            <a:pPr algn="just"/>
            <a:r>
              <a:rPr lang="es-ES" sz="2400" dirty="0"/>
              <a:t>Desastre económico</a:t>
            </a:r>
            <a:endParaRPr lang="en-US" sz="2400" dirty="0"/>
          </a:p>
        </p:txBody>
      </p:sp>
    </p:spTree>
    <p:extLst>
      <p:ext uri="{BB962C8B-B14F-4D97-AF65-F5344CB8AC3E}">
        <p14:creationId xmlns:p14="http://schemas.microsoft.com/office/powerpoint/2010/main" val="195432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446" y="974726"/>
            <a:ext cx="8451668" cy="5608954"/>
          </a:xfrm>
        </p:spPr>
      </p:pic>
    </p:spTree>
    <p:extLst>
      <p:ext uri="{BB962C8B-B14F-4D97-AF65-F5344CB8AC3E}">
        <p14:creationId xmlns:p14="http://schemas.microsoft.com/office/powerpoint/2010/main" val="380741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697" y="974726"/>
            <a:ext cx="8373292" cy="475251"/>
          </a:xfrm>
        </p:spPr>
        <p:txBody>
          <a:bodyPr>
            <a:noAutofit/>
          </a:bodyPr>
          <a:lstStyle/>
          <a:p>
            <a:r>
              <a:rPr lang="es-ES" sz="2800" b="1" dirty="0"/>
              <a:t>II Proyecto, estabilidad socioeconómica Simón Bolívar</a:t>
            </a:r>
            <a:endParaRPr lang="en-US" sz="2800" b="1" dirty="0"/>
          </a:p>
        </p:txBody>
      </p:sp>
      <p:sp>
        <p:nvSpPr>
          <p:cNvPr id="3" name="Marcador de contenido 2"/>
          <p:cNvSpPr>
            <a:spLocks noGrp="1"/>
          </p:cNvSpPr>
          <p:nvPr>
            <p:ph idx="1"/>
          </p:nvPr>
        </p:nvSpPr>
        <p:spPr>
          <a:xfrm>
            <a:off x="143691" y="1449977"/>
            <a:ext cx="8699863" cy="5336586"/>
          </a:xfrm>
        </p:spPr>
        <p:txBody>
          <a:bodyPr>
            <a:normAutofit fontScale="92500" lnSpcReduction="20000"/>
          </a:bodyPr>
          <a:lstStyle/>
          <a:p>
            <a:pPr algn="just"/>
            <a:r>
              <a:rPr lang="es-AR" b="1" i="1" dirty="0"/>
              <a:t>Bolívar llega al Perú</a:t>
            </a:r>
            <a:r>
              <a:rPr lang="es-AR" dirty="0"/>
              <a:t>, su</a:t>
            </a:r>
            <a:r>
              <a:rPr lang="es-ES" dirty="0"/>
              <a:t> sueño se hace realidad histórica después de 16 años, en una de sus cartas refiere … “viajaré de Caracas al Perú”</a:t>
            </a:r>
            <a:r>
              <a:rPr lang="es-AR" dirty="0"/>
              <a:t>. Este sueño premonitorio se hace realidad cuando </a:t>
            </a:r>
            <a:r>
              <a:rPr lang="es-ES" dirty="0"/>
              <a:t>en 1823 Bolívar fue autorizado por el Congreso de la Gran Colombia para tomar el mando. </a:t>
            </a:r>
            <a:endParaRPr lang="en-US" dirty="0"/>
          </a:p>
          <a:p>
            <a:pPr algn="just"/>
            <a:r>
              <a:rPr lang="es-PE" dirty="0"/>
              <a:t>Simón Bolívar </a:t>
            </a:r>
            <a:r>
              <a:rPr lang="es-PE" b="1" dirty="0"/>
              <a:t> desembarcó</a:t>
            </a:r>
            <a:r>
              <a:rPr lang="es-PE" dirty="0"/>
              <a:t> en el puerto del Callao el 1 </a:t>
            </a:r>
            <a:r>
              <a:rPr lang="es-PE" b="1" dirty="0"/>
              <a:t>de</a:t>
            </a:r>
            <a:r>
              <a:rPr lang="es-PE" dirty="0"/>
              <a:t> septiembre </a:t>
            </a:r>
            <a:r>
              <a:rPr lang="es-PE" b="1" dirty="0"/>
              <a:t>de</a:t>
            </a:r>
            <a:r>
              <a:rPr lang="es-PE" dirty="0"/>
              <a:t> 1823 en el bergantín Chimborazo, fue saludada por una proclama de Sucre hacia el Ejército Unido con la arenga. Soldados: “El hijo de la victoria ha pisado el Perú”.</a:t>
            </a:r>
            <a:r>
              <a:rPr lang="es-ES" dirty="0"/>
              <a:t> </a:t>
            </a:r>
          </a:p>
          <a:p>
            <a:pPr algn="just"/>
            <a:r>
              <a:rPr lang="es-ES" dirty="0"/>
              <a:t>Desempeñaba la presidencia del Perú, el Marqués de Torre Tagle en Lima y en Trujillo se había constituido otro gobierno bajo la presidencia de don José de la Riva Agüero. </a:t>
            </a:r>
            <a:r>
              <a:rPr lang="es-ES" b="1" dirty="0"/>
              <a:t>Simón Bolívar</a:t>
            </a:r>
            <a:r>
              <a:rPr lang="es-ES" dirty="0"/>
              <a:t> se instaló en Pativilca, estableció su cuartel general y empezó a organizar su campaña final, el congreso le concedió el 2 de setiembre la suprema autoridad con poderes militares y políticos hasta la terminación de la guerra.</a:t>
            </a:r>
            <a:endParaRPr lang="en-US" dirty="0"/>
          </a:p>
          <a:p>
            <a:pPr algn="just"/>
            <a:endParaRPr lang="en-US" dirty="0"/>
          </a:p>
          <a:p>
            <a:endParaRPr lang="en-US" dirty="0"/>
          </a:p>
        </p:txBody>
      </p:sp>
    </p:spTree>
    <p:extLst>
      <p:ext uri="{BB962C8B-B14F-4D97-AF65-F5344CB8AC3E}">
        <p14:creationId xmlns:p14="http://schemas.microsoft.com/office/powerpoint/2010/main" val="141556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pic>
        <p:nvPicPr>
          <p:cNvPr id="4" name="Marcador de contenido 3" descr="C:\Users\salinas\Desktop\bolivar.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974727"/>
            <a:ext cx="7326629" cy="5778770"/>
          </a:xfrm>
          <a:prstGeom prst="rect">
            <a:avLst/>
          </a:prstGeom>
          <a:noFill/>
          <a:ln>
            <a:noFill/>
          </a:ln>
        </p:spPr>
      </p:pic>
    </p:spTree>
    <p:extLst>
      <p:ext uri="{BB962C8B-B14F-4D97-AF65-F5344CB8AC3E}">
        <p14:creationId xmlns:p14="http://schemas.microsoft.com/office/powerpoint/2010/main" val="188528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069" y="974726"/>
            <a:ext cx="8621485" cy="409937"/>
          </a:xfrm>
        </p:spPr>
        <p:txBody>
          <a:bodyPr>
            <a:normAutofit/>
          </a:bodyPr>
          <a:lstStyle/>
          <a:p>
            <a:r>
              <a:rPr lang="es-ES" sz="1700" b="1" dirty="0">
                <a:solidFill>
                  <a:prstClr val="black"/>
                </a:solidFill>
                <a:latin typeface="Calibri" panose="020F0502020204030204"/>
                <a:ea typeface="+mn-ea"/>
                <a:cs typeface="+mn-cs"/>
              </a:rPr>
              <a:t>Como estadista,</a:t>
            </a:r>
            <a:r>
              <a:rPr lang="es-ES" sz="1700" dirty="0">
                <a:solidFill>
                  <a:prstClr val="black"/>
                </a:solidFill>
                <a:latin typeface="Calibri" panose="020F0502020204030204"/>
                <a:ea typeface="+mn-ea"/>
                <a:cs typeface="+mn-cs"/>
              </a:rPr>
              <a:t> gobernó el Perú, combatió  a la oligarquía (terratenientes y gamonales)</a:t>
            </a:r>
            <a:endParaRPr lang="en-US" dirty="0"/>
          </a:p>
        </p:txBody>
      </p:sp>
      <p:sp>
        <p:nvSpPr>
          <p:cNvPr id="3" name="Marcador de contenido 2"/>
          <p:cNvSpPr>
            <a:spLocks noGrp="1"/>
          </p:cNvSpPr>
          <p:nvPr>
            <p:ph idx="1"/>
          </p:nvPr>
        </p:nvSpPr>
        <p:spPr>
          <a:xfrm>
            <a:off x="222069" y="1384663"/>
            <a:ext cx="8725987" cy="5401900"/>
          </a:xfrm>
        </p:spPr>
        <p:txBody>
          <a:bodyPr>
            <a:noAutofit/>
          </a:bodyPr>
          <a:lstStyle/>
          <a:p>
            <a:pPr algn="just"/>
            <a:r>
              <a:rPr lang="es-ES" sz="1600" dirty="0"/>
              <a:t>durante su mandato presidencial (1823-1826)</a:t>
            </a:r>
            <a:r>
              <a:rPr lang="es-PE" sz="1600" dirty="0"/>
              <a:t> Bolívar fue autorizado por el Congreso de la Gran Colombia para tomar el mando del Perú, mencionamos algunas de sus obras durante la presidencia:</a:t>
            </a:r>
            <a:endParaRPr lang="en-US" sz="1600" dirty="0"/>
          </a:p>
          <a:p>
            <a:pPr lvl="0" algn="just"/>
            <a:r>
              <a:rPr lang="es-ES" sz="1600" dirty="0"/>
              <a:t>Reforma agraria. La injusta distribución de las tierras y la marginación de los indígenas. Para este fin, expide el decreto de 9 de julio de 1825, por el que queda abolida la autoridad de los “caciques”, transfiriéndola a las nuevas autoridades locales. </a:t>
            </a:r>
            <a:endParaRPr lang="en-US" sz="1600" dirty="0"/>
          </a:p>
          <a:p>
            <a:pPr lvl="0" algn="just"/>
            <a:r>
              <a:rPr lang="es-ES" sz="1600" dirty="0"/>
              <a:t>Conservación de la vicuña. Después de considerar la importancia de la vicuña y del peligro de su aniquilamiento por las “matanzas, expide el 5 de julio de 1825 el visionario decreto que prohíbe la matanza de vicuñas por ningún motivo. Pero la admirable previsión de Bolívar no solo establece la prohibición de matar vicuñas, sino que también va más allá: estimula su reproducción.</a:t>
            </a:r>
            <a:endParaRPr lang="en-US" sz="1600" dirty="0"/>
          </a:p>
          <a:p>
            <a:pPr lvl="0" algn="just"/>
            <a:r>
              <a:rPr lang="es-ES" sz="1600" dirty="0"/>
              <a:t>Enseñanza del quechua. Dio mucha importancia a la difusión del idioma, manifestó que se dé el valor a los acentos y se llamen las cosas por su nombre propio sin alterarlos”.</a:t>
            </a:r>
            <a:endParaRPr lang="en-US" sz="1600" dirty="0"/>
          </a:p>
          <a:p>
            <a:pPr lvl="0" algn="just"/>
            <a:r>
              <a:rPr lang="es-ES" sz="1600" dirty="0"/>
              <a:t>Creación de universidades. Fundó la Universidad de Trujillo por decreto del 10 de mayo de 1824. Influyó en el ánimo del libertador para erigir este centro de estudios, la necesidad de promover la instrucción pública, así como los méritos de las provincias de Trujillo. En Arequipa, creó la Universidad de San Agustín y el Colegio Nacional de la Independencia.</a:t>
            </a:r>
            <a:endParaRPr lang="en-US" sz="1600" dirty="0"/>
          </a:p>
          <a:p>
            <a:pPr lvl="0" algn="just"/>
            <a:r>
              <a:rPr lang="es-ES" sz="1600" dirty="0"/>
              <a:t>Convocó y reunió al Congreso de Panamá (1825) para sentar las bases de la integración latinoamericana</a:t>
            </a:r>
            <a:r>
              <a:rPr lang="es-PE" sz="1600" dirty="0"/>
              <a:t>.</a:t>
            </a:r>
            <a:endParaRPr lang="en-US" sz="1600" dirty="0"/>
          </a:p>
          <a:p>
            <a:pPr lvl="0" algn="just"/>
            <a:r>
              <a:rPr lang="es-ES" sz="1600" dirty="0"/>
              <a:t>Organizó el proyecto de Federación de los Andes para unir políticamente a la Gran Colombia, el Perú y Bolivia. Redactó la Constitución Vitalicia, base legal para la Federación de los Andes.</a:t>
            </a:r>
            <a:endParaRPr lang="en-US" sz="1600" dirty="0"/>
          </a:p>
          <a:p>
            <a:pPr algn="just"/>
            <a:r>
              <a:rPr lang="es-ES" sz="1600" dirty="0"/>
              <a:t>Viajó por el Chapa Han (gran camino inca, que estaba aún con buen mantenimiento; es decir, empedrado y con tambos conocidos, fue destruido para construir la Panamericana, se cubrió el empedrado de asfalto) a Bolivia, acompañado por su Estado Mayor. </a:t>
            </a:r>
            <a:endParaRPr lang="en-US" sz="1600" dirty="0"/>
          </a:p>
        </p:txBody>
      </p:sp>
    </p:spTree>
    <p:extLst>
      <p:ext uri="{BB962C8B-B14F-4D97-AF65-F5344CB8AC3E}">
        <p14:creationId xmlns:p14="http://schemas.microsoft.com/office/powerpoint/2010/main" val="1966218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57684"/>
          </a:xfrm>
        </p:spPr>
        <p:txBody>
          <a:bodyPr>
            <a:noAutofit/>
          </a:bodyPr>
          <a:lstStyle/>
          <a:p>
            <a:r>
              <a:rPr lang="es-ES" sz="2000" b="1" dirty="0"/>
              <a:t>III. Proyecto gobierno civil  de </a:t>
            </a:r>
            <a:r>
              <a:rPr lang="en-US" sz="2000" b="1" dirty="0"/>
              <a:t>Manuel Pardo y Lavelle</a:t>
            </a:r>
          </a:p>
        </p:txBody>
      </p:sp>
      <p:sp>
        <p:nvSpPr>
          <p:cNvPr id="3" name="Marcador de contenido 2"/>
          <p:cNvSpPr>
            <a:spLocks noGrp="1"/>
          </p:cNvSpPr>
          <p:nvPr>
            <p:ph idx="1"/>
          </p:nvPr>
        </p:nvSpPr>
        <p:spPr>
          <a:xfrm>
            <a:off x="235131" y="1436915"/>
            <a:ext cx="8673738" cy="5349648"/>
          </a:xfrm>
        </p:spPr>
        <p:txBody>
          <a:bodyPr>
            <a:normAutofit fontScale="25000" lnSpcReduction="20000"/>
          </a:bodyPr>
          <a:lstStyle/>
          <a:p>
            <a:pPr algn="just"/>
            <a:r>
              <a:rPr lang="en-US" sz="8000" dirty="0">
                <a:latin typeface="Arial MT"/>
              </a:rPr>
              <a:t>F</a:t>
            </a:r>
            <a:r>
              <a:rPr lang="es-ES" sz="8000" dirty="0">
                <a:latin typeface="Arial MT"/>
              </a:rPr>
              <a:t>ue el primer presidente civil del Perú, elegido constitucionalmente por la voluntad popular.</a:t>
            </a:r>
          </a:p>
          <a:p>
            <a:pPr algn="just"/>
            <a:r>
              <a:rPr lang="es-ES" sz="6000" dirty="0">
                <a:latin typeface="Arial MT"/>
              </a:rPr>
              <a:t> </a:t>
            </a:r>
            <a:r>
              <a:rPr lang="es-ES" sz="8000" dirty="0">
                <a:latin typeface="Arial MT"/>
              </a:rPr>
              <a:t>Pardo consideró claves del desarrollo socioeconómico la educación y el trabajo. La educación, junto con la participación de la población en las tareas de gobierno, era para él el único camino para la transformación estructural del país.</a:t>
            </a:r>
          </a:p>
          <a:p>
            <a:pPr algn="just"/>
            <a:r>
              <a:rPr lang="es-ES" sz="8000" dirty="0">
                <a:latin typeface="Arial MT"/>
              </a:rPr>
              <a:t> Asimismo, buscó menguar el militarismo mediante la profesionalización y democratización de las fuerzas armadas. Pero la crisis económica haría inviable la realización de todos estos proyectos.</a:t>
            </a:r>
          </a:p>
          <a:p>
            <a:pPr algn="just"/>
            <a:r>
              <a:rPr lang="es-ES" sz="8000" dirty="0">
                <a:latin typeface="Arial MT"/>
              </a:rPr>
              <a:t>La razón de la crisis era que el guano había sufrido una fuerte baja de su precio debido a la competencia del </a:t>
            </a:r>
            <a:r>
              <a:rPr lang="es-ES" sz="8000" dirty="0">
                <a:latin typeface="Arial MT"/>
                <a:hlinkClick r:id="rId2" tooltip="Salitre"/>
              </a:rPr>
              <a:t>salitre</a:t>
            </a:r>
            <a:r>
              <a:rPr lang="es-ES" sz="8000" dirty="0">
                <a:latin typeface="Arial MT"/>
              </a:rPr>
              <a:t> (otro fertilizante natural que se imponía en el mercado mundial) y a la disminución de su calidad; por lo demás, las reservas guaneras estaban en camino de agotarse.</a:t>
            </a:r>
          </a:p>
          <a:p>
            <a:pPr algn="just"/>
            <a:r>
              <a:rPr lang="es-ES" sz="8000" dirty="0">
                <a:latin typeface="Arial MT"/>
              </a:rPr>
              <a:t> El </a:t>
            </a:r>
            <a:r>
              <a:rPr lang="es-ES" sz="8000" dirty="0">
                <a:latin typeface="Arial MT"/>
                <a:hlinkClick r:id="rId3" tooltip="Contrato Dreyfus"/>
              </a:rPr>
              <a:t>Contrato Dreyfus</a:t>
            </a:r>
            <a:r>
              <a:rPr lang="es-ES" sz="8000" dirty="0">
                <a:latin typeface="Arial MT"/>
              </a:rPr>
              <a:t> ya no rendía frutos. El presupuesto de la Nación, grandemente ampliado bajo el gobierno de Balta, sólo podía ser cubierto en un 50% con los impuestos; el déficit anual llegaba a los 8 500 000 soles.</a:t>
            </a:r>
          </a:p>
          <a:p>
            <a:pPr algn="just"/>
            <a:r>
              <a:rPr lang="es-ES" sz="8000" dirty="0"/>
              <a:t> fue un economista y político peruano que ocupó la alcaldía de Lima en el período de 1869 a 1870, y la presidencia del Perú en el período constitucional de 1872 a 1876, siendo el primer presidente civil constitucional de la historia ...</a:t>
            </a:r>
            <a:br>
              <a:rPr lang="es-ES" sz="8000" dirty="0">
                <a:latin typeface="Arial MT"/>
              </a:rPr>
            </a:br>
            <a:endParaRPr lang="en-US" sz="8000" dirty="0">
              <a:latin typeface="Arial MT"/>
            </a:endParaRPr>
          </a:p>
        </p:txBody>
      </p:sp>
    </p:spTree>
    <p:extLst>
      <p:ext uri="{BB962C8B-B14F-4D97-AF65-F5344CB8AC3E}">
        <p14:creationId xmlns:p14="http://schemas.microsoft.com/office/powerpoint/2010/main" val="106600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09937"/>
          </a:xfrm>
        </p:spPr>
        <p:txBody>
          <a:bodyPr>
            <a:normAutofit fontScale="90000"/>
          </a:bodyPr>
          <a:lstStyle/>
          <a:p>
            <a:r>
              <a:rPr lang="es-ES" sz="2400" b="1" dirty="0">
                <a:solidFill>
                  <a:prstClr val="black"/>
                </a:solidFill>
                <a:latin typeface="Calibri" panose="020F0502020204030204"/>
                <a:ea typeface="+mn-ea"/>
                <a:cs typeface="+mn-cs"/>
              </a:rPr>
              <a:t>                                    La protección del medio</a:t>
            </a:r>
            <a:r>
              <a:rPr lang="es-ES" sz="2400" dirty="0">
                <a:solidFill>
                  <a:prstClr val="black"/>
                </a:solidFill>
                <a:latin typeface="Calibri" panose="020F0502020204030204"/>
                <a:ea typeface="+mn-ea"/>
                <a:cs typeface="+mn-cs"/>
              </a:rPr>
              <a:t> </a:t>
            </a:r>
            <a:r>
              <a:rPr lang="es-ES" sz="2400" b="1" dirty="0">
                <a:solidFill>
                  <a:prstClr val="black"/>
                </a:solidFill>
                <a:latin typeface="Calibri" panose="020F0502020204030204"/>
                <a:ea typeface="+mn-ea"/>
                <a:cs typeface="+mn-cs"/>
              </a:rPr>
              <a:t>ambiente </a:t>
            </a:r>
            <a:endParaRPr lang="en-US" b="1" dirty="0"/>
          </a:p>
        </p:txBody>
      </p:sp>
      <p:sp>
        <p:nvSpPr>
          <p:cNvPr id="3" name="Marcador de contenido 2"/>
          <p:cNvSpPr>
            <a:spLocks noGrp="1"/>
          </p:cNvSpPr>
          <p:nvPr>
            <p:ph idx="1"/>
          </p:nvPr>
        </p:nvSpPr>
        <p:spPr>
          <a:xfrm>
            <a:off x="628650" y="1384663"/>
            <a:ext cx="7886700" cy="5401900"/>
          </a:xfrm>
        </p:spPr>
        <p:txBody>
          <a:bodyPr>
            <a:normAutofit fontScale="77500" lnSpcReduction="20000"/>
          </a:bodyPr>
          <a:lstStyle/>
          <a:p>
            <a:pPr algn="just"/>
            <a:r>
              <a:rPr lang="es-ES" dirty="0"/>
              <a:t>No es más que mantener la visión de un entorno ideal, teniendo en cuenta todas las medidas y propuestas que se deben hacer para conservar la vida humana, así como la vida de la flora y la fauna, pues </a:t>
            </a:r>
            <a:r>
              <a:rPr lang="es-ES" b="1" dirty="0"/>
              <a:t>la protección</a:t>
            </a:r>
            <a:r>
              <a:rPr lang="es-ES" dirty="0"/>
              <a:t> abarca a todo lo que nos rodea desde el clima, hasta las plantas. El fin del Estado es proveer el Bien Común, es decir el Bienestar General. Es pues su principal deber proteger el medio ambiente, entorno esencial de la vida y los recursos naturales que satisfacen las necesidades vitales de todos los habitantes del Perú.</a:t>
            </a:r>
          </a:p>
          <a:p>
            <a:pPr algn="just"/>
            <a:endParaRPr lang="es-ES" dirty="0"/>
          </a:p>
          <a:p>
            <a:pPr algn="just"/>
            <a:r>
              <a:rPr lang="es-ES" dirty="0"/>
              <a:t>En el Perú se ha consagrado la protección del medio ambiente desde el nivel más alto del ordenamiento jurídico al incluir su regulación en las cartas políticas de manera expresa, así lo comprobamos en la </a:t>
            </a:r>
            <a:r>
              <a:rPr lang="es-ES" b="1" dirty="0"/>
              <a:t>Constitución de 1979, 1993 y los artículos recientemente aprobados de la reforma de la Constitución.</a:t>
            </a:r>
          </a:p>
          <a:p>
            <a:pPr algn="just"/>
            <a:endParaRPr lang="es-ES" dirty="0"/>
          </a:p>
          <a:p>
            <a:pPr algn="just"/>
            <a:r>
              <a:rPr lang="es-ES" dirty="0"/>
              <a:t>Esta corriente de la protección del medio ambiente al más alto nivel jurídico se puede también comprobar en una breve revisión de la legislación comparada de varias constituciones contemporáneas.</a:t>
            </a:r>
            <a:endParaRPr lang="en-US" dirty="0"/>
          </a:p>
        </p:txBody>
      </p:sp>
    </p:spTree>
    <p:extLst>
      <p:ext uri="{BB962C8B-B14F-4D97-AF65-F5344CB8AC3E}">
        <p14:creationId xmlns:p14="http://schemas.microsoft.com/office/powerpoint/2010/main" val="316111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88314"/>
          </a:xfrm>
        </p:spPr>
        <p:txBody>
          <a:bodyPr>
            <a:normAutofit/>
          </a:bodyPr>
          <a:lstStyle/>
          <a:p>
            <a:r>
              <a:rPr lang="es-ES" sz="2800" dirty="0"/>
              <a:t>            </a:t>
            </a:r>
            <a:r>
              <a:rPr lang="es-ES" sz="2800" b="1" dirty="0"/>
              <a:t>Asesinato del presidente Manuel Pardo</a:t>
            </a:r>
            <a:endParaRPr lang="en-US" sz="28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63041"/>
            <a:ext cx="7400926" cy="5323521"/>
          </a:xfrm>
        </p:spPr>
      </p:pic>
    </p:spTree>
    <p:extLst>
      <p:ext uri="{BB962C8B-B14F-4D97-AF65-F5344CB8AC3E}">
        <p14:creationId xmlns:p14="http://schemas.microsoft.com/office/powerpoint/2010/main" val="3329306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632005"/>
          </a:xfrm>
        </p:spPr>
        <p:txBody>
          <a:bodyPr>
            <a:normAutofit/>
          </a:bodyPr>
          <a:lstStyle/>
          <a:p>
            <a:r>
              <a:rPr lang="es-ES" sz="2400" dirty="0"/>
              <a:t>IV.</a:t>
            </a:r>
            <a:r>
              <a:rPr lang="es-ES" sz="2400" b="1" dirty="0"/>
              <a:t> Proyecto Exportador de Nicolás Piérola</a:t>
            </a:r>
            <a:endParaRPr lang="es-ES" sz="2400" dirty="0"/>
          </a:p>
        </p:txBody>
      </p:sp>
      <p:sp>
        <p:nvSpPr>
          <p:cNvPr id="3" name="Marcador de contenido 2"/>
          <p:cNvSpPr>
            <a:spLocks noGrp="1"/>
          </p:cNvSpPr>
          <p:nvPr>
            <p:ph idx="1"/>
          </p:nvPr>
        </p:nvSpPr>
        <p:spPr>
          <a:xfrm>
            <a:off x="339635" y="1606731"/>
            <a:ext cx="8569234" cy="5179832"/>
          </a:xfrm>
        </p:spPr>
        <p:txBody>
          <a:bodyPr>
            <a:normAutofit fontScale="92500" lnSpcReduction="10000"/>
          </a:bodyPr>
          <a:lstStyle/>
          <a:p>
            <a:pPr algn="just"/>
            <a:r>
              <a:rPr lang="es-ES" dirty="0"/>
              <a:t>El segundo gobierno constitucional de Nicolás de Piérola en el Perú se inició el 8 de septiembre de 1895 y culminó el 8 de septiembre de 1899. </a:t>
            </a:r>
          </a:p>
          <a:p>
            <a:pPr algn="just"/>
            <a:r>
              <a:rPr lang="es-ES" dirty="0"/>
              <a:t> Sin embargo, los historiadores concuerdan que su segundo gobierno (1895-1899), nacido constitucionalmente tras una sangrienta guerra civil, fue muy positivo para el Perú.</a:t>
            </a:r>
          </a:p>
          <a:p>
            <a:pPr algn="just"/>
            <a:r>
              <a:rPr lang="es-ES" dirty="0"/>
              <a:t> El gobierno de Nicolás de Piérola inauguró un ciclo de estabilidad democrática que perduraría hasta 1919; por otra parte, durante su mandato se estableció el patrón oro y se reglamentó el servicio militar obligatorio. Murió en Lima el 23 de junio de 1913; su sepelio fue uno de los más multitudinarios que se recuerdan en Perú.</a:t>
            </a:r>
          </a:p>
          <a:p>
            <a:pPr algn="just"/>
            <a:r>
              <a:rPr lang="es-ES" dirty="0"/>
              <a:t>Reconvirtió el Perú de exportación del algodón, azúcar, caucho y minerales</a:t>
            </a:r>
            <a:endParaRPr lang="en-US" dirty="0"/>
          </a:p>
        </p:txBody>
      </p:sp>
    </p:spTree>
    <p:extLst>
      <p:ext uri="{BB962C8B-B14F-4D97-AF65-F5344CB8AC3E}">
        <p14:creationId xmlns:p14="http://schemas.microsoft.com/office/powerpoint/2010/main" val="1661686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514440"/>
          </a:xfrm>
        </p:spPr>
        <p:txBody>
          <a:bodyPr>
            <a:normAutofit/>
          </a:bodyPr>
          <a:lstStyle/>
          <a:p>
            <a:r>
              <a:rPr lang="es-ES" sz="2800" dirty="0"/>
              <a:t>       Segundo Gobierno de Nicolás de Piérola</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211" y="1606731"/>
            <a:ext cx="7367452" cy="5179832"/>
          </a:xfrm>
        </p:spPr>
      </p:pic>
    </p:spTree>
    <p:extLst>
      <p:ext uri="{BB962C8B-B14F-4D97-AF65-F5344CB8AC3E}">
        <p14:creationId xmlns:p14="http://schemas.microsoft.com/office/powerpoint/2010/main" val="497890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344623"/>
          </a:xfrm>
        </p:spPr>
        <p:txBody>
          <a:bodyPr>
            <a:noAutofit/>
          </a:bodyPr>
          <a:lstStyle/>
          <a:p>
            <a:r>
              <a:rPr lang="es-ES" sz="2400" b="1" dirty="0"/>
              <a:t>V.  Proyecto de modernización del estado de Leguía</a:t>
            </a:r>
            <a:endParaRPr lang="en-US" sz="2400" b="1" dirty="0"/>
          </a:p>
        </p:txBody>
      </p:sp>
      <p:sp>
        <p:nvSpPr>
          <p:cNvPr id="3" name="Marcador de contenido 2"/>
          <p:cNvSpPr>
            <a:spLocks noGrp="1"/>
          </p:cNvSpPr>
          <p:nvPr>
            <p:ph idx="1"/>
          </p:nvPr>
        </p:nvSpPr>
        <p:spPr>
          <a:xfrm>
            <a:off x="628650" y="1319349"/>
            <a:ext cx="7886700" cy="5467214"/>
          </a:xfrm>
        </p:spPr>
        <p:txBody>
          <a:bodyPr>
            <a:normAutofit fontScale="77500" lnSpcReduction="20000"/>
          </a:bodyPr>
          <a:lstStyle/>
          <a:p>
            <a:pPr algn="just"/>
            <a:r>
              <a:rPr lang="es-ES" dirty="0"/>
              <a:t>El Oncenio de Leguía fue la época del gobierno de Augusto B. Leguía en el Perú, entre 1919 y 1930. ... Inició la modernización del país y emprendió un vasto plan de obras públicas, financiadas mediante empréstitos y cuyo fin inmediato fue festejar apoteósicamente el Centenario de la Independencia del Perú en 1921.</a:t>
            </a:r>
          </a:p>
          <a:p>
            <a:pPr algn="just"/>
            <a:r>
              <a:rPr lang="es-ES" dirty="0"/>
              <a:t> En esa suerte, </a:t>
            </a:r>
            <a:r>
              <a:rPr lang="es-ES" b="1" dirty="0"/>
              <a:t>Leguía se</a:t>
            </a:r>
            <a:r>
              <a:rPr lang="es-ES" dirty="0"/>
              <a:t> aferró al </a:t>
            </a:r>
            <a:r>
              <a:rPr lang="es-ES" b="1" dirty="0"/>
              <a:t>poder durante once años</a:t>
            </a:r>
            <a:r>
              <a:rPr lang="es-ES" dirty="0"/>
              <a:t>: tras sendas reformas constitucionales, </a:t>
            </a:r>
            <a:r>
              <a:rPr lang="es-ES" b="1" dirty="0"/>
              <a:t>se</a:t>
            </a:r>
            <a:r>
              <a:rPr lang="es-ES" dirty="0"/>
              <a:t> reeligió en 1924 y 1929. Por eso </a:t>
            </a:r>
            <a:r>
              <a:rPr lang="es-ES" b="1" dirty="0"/>
              <a:t>se</a:t>
            </a:r>
            <a:r>
              <a:rPr lang="es-ES" dirty="0"/>
              <a:t> le llama el régimen del Oncenio y también de la Patria Nueva, eslogan que retumbó, </a:t>
            </a:r>
            <a:r>
              <a:rPr lang="es-ES" b="1" dirty="0"/>
              <a:t>como</a:t>
            </a:r>
            <a:r>
              <a:rPr lang="es-ES" dirty="0"/>
              <a:t> si fuese real, entre la frivolidad y el absolutismo, casi hasta el final de su administración.</a:t>
            </a:r>
          </a:p>
          <a:p>
            <a:pPr algn="just"/>
            <a:r>
              <a:rPr lang="es-ES" dirty="0"/>
              <a:t>Es el mejor gobernante que tubo  el Perú, se religió tres veces, pero el año 1929 ocurrió el caras económico de Estados Unidos y se produjo la banca rota mundial afectando al gobierno peruano.</a:t>
            </a:r>
          </a:p>
          <a:p>
            <a:pPr algn="just"/>
            <a:r>
              <a:rPr lang="es-ES" dirty="0"/>
              <a:t> </a:t>
            </a:r>
            <a:r>
              <a:rPr lang="es-ES" b="1" dirty="0"/>
              <a:t>Leguía</a:t>
            </a:r>
            <a:r>
              <a:rPr lang="es-ES" dirty="0"/>
              <a:t> fue derrocado de su cargo por el comandante Sánchez Cerro un 25 de agosto de 1930. Luis Miguel Sánchez Cerro, antiguo defensor del civilismo en Arequipa, se había manifestado de forma vehemente contra </a:t>
            </a:r>
            <a:r>
              <a:rPr lang="es-ES" b="1" dirty="0"/>
              <a:t>Leguía</a:t>
            </a:r>
            <a:r>
              <a:rPr lang="es-ES" dirty="0"/>
              <a:t>.</a:t>
            </a:r>
          </a:p>
          <a:p>
            <a:pPr algn="just"/>
            <a:endParaRPr lang="es-ES" dirty="0"/>
          </a:p>
          <a:p>
            <a:pPr algn="just"/>
            <a:endParaRPr lang="en-US" dirty="0"/>
          </a:p>
        </p:txBody>
      </p:sp>
    </p:spTree>
    <p:extLst>
      <p:ext uri="{BB962C8B-B14F-4D97-AF65-F5344CB8AC3E}">
        <p14:creationId xmlns:p14="http://schemas.microsoft.com/office/powerpoint/2010/main" val="599967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1887" y="974727"/>
            <a:ext cx="8464730" cy="370748"/>
          </a:xfrm>
        </p:spPr>
        <p:txBody>
          <a:bodyPr>
            <a:normAutofit fontScale="90000"/>
          </a:bodyPr>
          <a:lstStyle/>
          <a:p>
            <a:br>
              <a:rPr lang="es-ES" sz="2200" dirty="0"/>
            </a:br>
            <a:br>
              <a:rPr lang="es-ES" sz="2200" dirty="0"/>
            </a:br>
            <a:r>
              <a:rPr lang="es-ES" sz="2200" dirty="0"/>
              <a:t>       Cadáver del presidente Augusto B. Leguía en el Hospital Naval de Bellavista</a:t>
            </a:r>
            <a:br>
              <a:rPr lang="es-ES" dirty="0"/>
            </a:b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89166"/>
            <a:ext cx="7886700" cy="4637314"/>
          </a:xfrm>
        </p:spPr>
      </p:pic>
    </p:spTree>
    <p:extLst>
      <p:ext uri="{BB962C8B-B14F-4D97-AF65-F5344CB8AC3E}">
        <p14:creationId xmlns:p14="http://schemas.microsoft.com/office/powerpoint/2010/main" val="89820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09937"/>
          </a:xfrm>
        </p:spPr>
        <p:txBody>
          <a:bodyPr>
            <a:noAutofit/>
          </a:bodyPr>
          <a:lstStyle/>
          <a:p>
            <a:r>
              <a:rPr lang="es-ES" sz="2400" b="1" dirty="0"/>
              <a:t>VI Proyecto de industrialización de Franklin Roosevelt</a:t>
            </a:r>
            <a:endParaRPr lang="en-US" sz="2400" dirty="0"/>
          </a:p>
        </p:txBody>
      </p:sp>
      <p:sp>
        <p:nvSpPr>
          <p:cNvPr id="3" name="Marcador de contenido 2"/>
          <p:cNvSpPr>
            <a:spLocks noGrp="1"/>
          </p:cNvSpPr>
          <p:nvPr>
            <p:ph idx="1"/>
          </p:nvPr>
        </p:nvSpPr>
        <p:spPr>
          <a:xfrm>
            <a:off x="628650" y="1384663"/>
            <a:ext cx="7886700" cy="5401900"/>
          </a:xfrm>
        </p:spPr>
        <p:txBody>
          <a:bodyPr>
            <a:normAutofit fontScale="85000" lnSpcReduction="20000"/>
          </a:bodyPr>
          <a:lstStyle/>
          <a:p>
            <a:pPr algn="just"/>
            <a:r>
              <a:rPr lang="es-ES" dirty="0"/>
              <a:t>El proceso de industrialización durante el periodo comprendido entre 1930-1975. El artículo parte de la concepción de racionalidad como vínculo entre el medio geográfico y las formas de organización social y económica que se asientan sobre determinados territorios.</a:t>
            </a:r>
          </a:p>
          <a:p>
            <a:pPr algn="just"/>
            <a:r>
              <a:rPr lang="es-ES" dirty="0"/>
              <a:t> También fue </a:t>
            </a:r>
            <a:r>
              <a:rPr lang="es-ES" b="1" dirty="0"/>
              <a:t>Roosevelt</a:t>
            </a:r>
            <a:r>
              <a:rPr lang="es-ES" dirty="0"/>
              <a:t> quien impulsó la construcción del Canal de </a:t>
            </a:r>
            <a:r>
              <a:rPr lang="es-ES" b="1" dirty="0"/>
              <a:t>Panamá</a:t>
            </a:r>
            <a:r>
              <a:rPr lang="es-ES" dirty="0"/>
              <a:t>, por parte de los estadounidenses, a partir de 1904.</a:t>
            </a:r>
            <a:r>
              <a:rPr lang="es-ES" b="1" dirty="0"/>
              <a:t> </a:t>
            </a:r>
          </a:p>
          <a:p>
            <a:pPr algn="just"/>
            <a:r>
              <a:rPr lang="es-ES" dirty="0"/>
              <a:t>Roosevelt trató de virar el Partido Republicano hacia el progresismo, incluyendo la lucha contra los monopolios y la regulación de las empresas. Acuñó la frase "</a:t>
            </a:r>
            <a:r>
              <a:rPr lang="es-ES" dirty="0" err="1"/>
              <a:t>Square</a:t>
            </a:r>
            <a:r>
              <a:rPr lang="es-ES" dirty="0"/>
              <a:t> </a:t>
            </a:r>
            <a:r>
              <a:rPr lang="es-ES" dirty="0" err="1"/>
              <a:t>Deal</a:t>
            </a:r>
            <a:r>
              <a:rPr lang="es-ES" dirty="0"/>
              <a:t>" para describir su política interna, haciendo hincapié en que el ciudadano de a pie tendría su justa parte bajo sus políticas.</a:t>
            </a:r>
            <a:endParaRPr lang="es-ES" b="1" dirty="0"/>
          </a:p>
          <a:p>
            <a:pPr algn="just"/>
            <a:r>
              <a:rPr lang="es-ES" b="1" dirty="0"/>
              <a:t>Churchill</a:t>
            </a:r>
            <a:r>
              <a:rPr lang="es-ES" dirty="0"/>
              <a:t>, </a:t>
            </a:r>
            <a:r>
              <a:rPr lang="es-ES" b="1" dirty="0"/>
              <a:t>fue</a:t>
            </a:r>
            <a:r>
              <a:rPr lang="es-ES" dirty="0"/>
              <a:t>, en definitiva, el gran forjador de la "Gran Alianza", EEUU, URSS y el Imperio Británico, </a:t>
            </a:r>
            <a:r>
              <a:rPr lang="es-ES" b="1" dirty="0"/>
              <a:t>que</a:t>
            </a:r>
            <a:r>
              <a:rPr lang="es-ES" dirty="0"/>
              <a:t> llevó a la victoria de los Aliados en la segunda </a:t>
            </a:r>
            <a:r>
              <a:rPr lang="es-ES" b="1" dirty="0"/>
              <a:t>guerra</a:t>
            </a:r>
            <a:r>
              <a:rPr lang="es-ES" dirty="0"/>
              <a:t> mundial. Como líder británico, participó en las distintas cumbres de los Aliados a lo largo de la </a:t>
            </a:r>
            <a:r>
              <a:rPr lang="es-ES" b="1" dirty="0"/>
              <a:t>guerra</a:t>
            </a:r>
            <a:r>
              <a:rPr lang="es-ES" dirty="0"/>
              <a:t>.</a:t>
            </a:r>
          </a:p>
          <a:p>
            <a:endParaRPr lang="en-US" dirty="0"/>
          </a:p>
        </p:txBody>
      </p:sp>
    </p:spTree>
    <p:extLst>
      <p:ext uri="{BB962C8B-B14F-4D97-AF65-F5344CB8AC3E}">
        <p14:creationId xmlns:p14="http://schemas.microsoft.com/office/powerpoint/2010/main" val="321778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70748"/>
          </a:xfrm>
        </p:spPr>
        <p:txBody>
          <a:bodyPr>
            <a:noAutofit/>
          </a:bodyPr>
          <a:lstStyle/>
          <a:p>
            <a:r>
              <a:rPr lang="es-ES" sz="2400" dirty="0"/>
              <a:t>    </a:t>
            </a:r>
            <a:r>
              <a:rPr lang="en-US" sz="2400" b="1" dirty="0"/>
              <a:t>Joseph Stalin,</a:t>
            </a:r>
            <a:r>
              <a:rPr lang="es-ES" sz="2400" b="1" dirty="0"/>
              <a:t> Franklin </a:t>
            </a:r>
            <a:r>
              <a:rPr lang="es-ES" sz="2400" b="1" dirty="0" err="1"/>
              <a:t>Roosvelt</a:t>
            </a:r>
            <a:r>
              <a:rPr lang="es-ES" sz="2400" b="1" dirty="0"/>
              <a:t>, </a:t>
            </a:r>
            <a:r>
              <a:rPr lang="es-ES" sz="2400" b="1" dirty="0" err="1"/>
              <a:t>Wiston</a:t>
            </a:r>
            <a:r>
              <a:rPr lang="es-ES" sz="2400" b="1" dirty="0"/>
              <a:t> </a:t>
            </a:r>
            <a:r>
              <a:rPr lang="es-ES" sz="2400" b="1" dirty="0" err="1"/>
              <a:t>Churchil</a:t>
            </a:r>
            <a:endParaRPr lang="en-US" sz="24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583" y="1345476"/>
            <a:ext cx="7770767" cy="5854366"/>
          </a:xfrm>
        </p:spPr>
      </p:pic>
    </p:spTree>
    <p:extLst>
      <p:ext uri="{BB962C8B-B14F-4D97-AF65-F5344CB8AC3E}">
        <p14:creationId xmlns:p14="http://schemas.microsoft.com/office/powerpoint/2010/main" val="3921034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8011" y="974727"/>
            <a:ext cx="8412479" cy="488314"/>
          </a:xfrm>
        </p:spPr>
        <p:txBody>
          <a:bodyPr>
            <a:normAutofit/>
          </a:bodyPr>
          <a:lstStyle/>
          <a:p>
            <a:r>
              <a:rPr lang="es-ES" sz="2400" b="1" dirty="0"/>
              <a:t>VII proyecto de modernización del estado de Juan Velasco Alvarado </a:t>
            </a:r>
            <a:endParaRPr lang="en-US" sz="2400" b="1" dirty="0"/>
          </a:p>
        </p:txBody>
      </p:sp>
      <p:sp>
        <p:nvSpPr>
          <p:cNvPr id="3" name="Marcador de contenido 2"/>
          <p:cNvSpPr>
            <a:spLocks noGrp="1"/>
          </p:cNvSpPr>
          <p:nvPr>
            <p:ph idx="1"/>
          </p:nvPr>
        </p:nvSpPr>
        <p:spPr>
          <a:xfrm>
            <a:off x="182881" y="1463041"/>
            <a:ext cx="8647610" cy="5323522"/>
          </a:xfrm>
        </p:spPr>
        <p:txBody>
          <a:bodyPr>
            <a:normAutofit fontScale="77500" lnSpcReduction="20000"/>
          </a:bodyPr>
          <a:lstStyle/>
          <a:p>
            <a:pPr algn="just"/>
            <a:r>
              <a:rPr lang="es-ES" dirty="0"/>
              <a:t>El 3 de octubre de 1968, las Fuerzas Armadas, al mando del general de división E.P. </a:t>
            </a:r>
            <a:r>
              <a:rPr lang="es-ES" dirty="0">
                <a:hlinkClick r:id="rId2" tooltip="Juan Velasco Alvarado"/>
              </a:rPr>
              <a:t>Juan Velasco Alvarado</a:t>
            </a:r>
            <a:r>
              <a:rPr lang="es-ES" dirty="0"/>
              <a:t>, se levantan en armas, tomaron el Palacio de Gobierno y derrocaron al Presidente Constitucional </a:t>
            </a:r>
            <a:r>
              <a:rPr lang="es-ES" dirty="0">
                <a:hlinkClick r:id="rId3" tooltip="Fernando Belaúnde Terry"/>
              </a:rPr>
              <a:t>Fernando Belaúnde Terry</a:t>
            </a:r>
            <a:r>
              <a:rPr lang="es-ES" dirty="0"/>
              <a:t>; además otros tanques tomaron el local del Congreso, la prefectura, los locales de los partidos políticos Acción Popular y APRA, las oficinas de la cadena Radio Nacional, el Ministerio del Interior y las sedes de las estaciones de televisión abierta de Lima.</a:t>
            </a:r>
          </a:p>
          <a:p>
            <a:pPr algn="just"/>
            <a:r>
              <a:rPr lang="es-ES" b="1" dirty="0"/>
              <a:t>La reforma educativa </a:t>
            </a:r>
            <a:r>
              <a:rPr lang="es-ES" dirty="0"/>
              <a:t>fue dirigida por el general Alfredo Carpio Becerra. La educación fue considerada como un factor decisivo para la consolidación de las reformas estructurales, para una verdadera transformación de la sociedad era necesaria una reforma educativa. Es así que se promulga la Ley General de Educación en 1972.</a:t>
            </a:r>
          </a:p>
          <a:p>
            <a:pPr algn="just"/>
            <a:endParaRPr lang="es-ES" dirty="0"/>
          </a:p>
          <a:p>
            <a:pPr algn="just"/>
            <a:r>
              <a:rPr lang="es-ES" b="1" dirty="0"/>
              <a:t>La reforma agraria (1969) </a:t>
            </a:r>
            <a:r>
              <a:rPr lang="es-ES" dirty="0"/>
              <a:t>que tuvo como objetivo frenar el movimiento campesino, crear un mercado interno y acabar con el poder de la oligarquía.</a:t>
            </a:r>
          </a:p>
          <a:p>
            <a:pPr algn="just"/>
            <a:r>
              <a:rPr lang="es-ES" b="1" dirty="0"/>
              <a:t>Expropiación de todas las empresas</a:t>
            </a:r>
            <a:r>
              <a:rPr lang="es-ES" dirty="0"/>
              <a:t>: minero pero, pesca pero, minero pero, etc.</a:t>
            </a:r>
          </a:p>
          <a:p>
            <a:endParaRPr lang="en-US" dirty="0"/>
          </a:p>
        </p:txBody>
      </p:sp>
    </p:spTree>
    <p:extLst>
      <p:ext uri="{BB962C8B-B14F-4D97-AF65-F5344CB8AC3E}">
        <p14:creationId xmlns:p14="http://schemas.microsoft.com/office/powerpoint/2010/main" val="2498739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501376"/>
          </a:xfrm>
        </p:spPr>
        <p:txBody>
          <a:bodyPr>
            <a:normAutofit/>
          </a:bodyPr>
          <a:lstStyle/>
          <a:p>
            <a:r>
              <a:rPr lang="es-ES" sz="2800" dirty="0"/>
              <a:t>           </a:t>
            </a:r>
            <a:r>
              <a:rPr lang="es-ES" sz="2800" b="1" dirty="0"/>
              <a:t>Juan Velasco Alvarado con Fidel Castro</a:t>
            </a:r>
            <a:endParaRPr lang="en-US" sz="28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781" y="1476104"/>
            <a:ext cx="7886699" cy="4571998"/>
          </a:xfrm>
        </p:spPr>
      </p:pic>
    </p:spTree>
    <p:extLst>
      <p:ext uri="{BB962C8B-B14F-4D97-AF65-F5344CB8AC3E}">
        <p14:creationId xmlns:p14="http://schemas.microsoft.com/office/powerpoint/2010/main" val="2717520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88314"/>
          </a:xfrm>
        </p:spPr>
        <p:txBody>
          <a:bodyPr>
            <a:normAutofit fontScale="90000"/>
          </a:bodyPr>
          <a:lstStyle/>
          <a:p>
            <a:br>
              <a:rPr lang="es-ES" sz="2700" dirty="0"/>
            </a:br>
            <a:br>
              <a:rPr lang="es-ES" sz="2700" dirty="0"/>
            </a:br>
            <a:r>
              <a:rPr lang="es-ES" sz="2700" b="1" dirty="0"/>
              <a:t>VIII.</a:t>
            </a:r>
            <a:r>
              <a:rPr lang="es-ES" sz="2700" dirty="0"/>
              <a:t> </a:t>
            </a:r>
            <a:r>
              <a:rPr lang="es-ES" sz="2700" b="1" dirty="0"/>
              <a:t>Proyecto Neo liberal de Alberto Fujimori</a:t>
            </a:r>
            <a:br>
              <a:rPr lang="es-ES" dirty="0"/>
            </a:br>
            <a:endParaRPr lang="en-US" dirty="0"/>
          </a:p>
        </p:txBody>
      </p:sp>
      <p:sp>
        <p:nvSpPr>
          <p:cNvPr id="3" name="Marcador de contenido 2"/>
          <p:cNvSpPr>
            <a:spLocks noGrp="1"/>
          </p:cNvSpPr>
          <p:nvPr>
            <p:ph idx="1"/>
          </p:nvPr>
        </p:nvSpPr>
        <p:spPr>
          <a:xfrm>
            <a:off x="0" y="1463041"/>
            <a:ext cx="9026433" cy="5323522"/>
          </a:xfrm>
        </p:spPr>
        <p:txBody>
          <a:bodyPr>
            <a:noAutofit/>
          </a:bodyPr>
          <a:lstStyle/>
          <a:p>
            <a:pPr algn="just"/>
            <a:r>
              <a:rPr lang="es-ES" sz="2000" dirty="0"/>
              <a:t>En el marco de la Constitución de 1993, nuestra economía se caracteriza por promover la inversión privada, la libre competencia y respeto a la propiedad. Asimismo, establece el rol de un Banco Central con política monetaria autónoma que nos permite gozar de estabilidad financiera.</a:t>
            </a:r>
          </a:p>
          <a:p>
            <a:pPr algn="just"/>
            <a:r>
              <a:rPr lang="es-ES" sz="2000" b="1" dirty="0"/>
              <a:t> Las principales ventajas del modelo neoliberal son:</a:t>
            </a:r>
            <a:endParaRPr lang="es-ES" sz="2000" dirty="0"/>
          </a:p>
          <a:p>
            <a:pPr algn="just"/>
            <a:r>
              <a:rPr lang="es-ES" sz="2000" dirty="0"/>
              <a:t>El libre mercado. Promueve el comercio sin fronteras y con pocas restricciones del Estado para comercializar con los diferentes gobiernos.</a:t>
            </a:r>
          </a:p>
          <a:p>
            <a:pPr algn="just"/>
            <a:r>
              <a:rPr lang="es-ES" sz="2000" dirty="0"/>
              <a:t>La redefinición de la política económica y su vinculación con fenómenos políticos habrían generado un cambio sin precedentes de las relaciones sociales en el Perú. Dichos cambios se expresarían en el crecimiento económico y en la progresiva inclusión de grupos sociales históricamente marginados al bienestar nacional. Según esta perspectiva estos avances en el desarrollo nacional habrían sido esquivos entre las décadas de los sesenta y ochenta, debido al predominio de medidas nacionalistas y populistas</a:t>
            </a:r>
          </a:p>
          <a:p>
            <a:pPr algn="just"/>
            <a:r>
              <a:rPr lang="es-ES" sz="2000" dirty="0"/>
              <a:t>¿Qué modelo económico tiene el Perú 2021?</a:t>
            </a:r>
          </a:p>
          <a:p>
            <a:pPr algn="just"/>
            <a:r>
              <a:rPr lang="es-ES" sz="2000" dirty="0"/>
              <a:t>Los sectores con mayor avance en </a:t>
            </a:r>
            <a:r>
              <a:rPr lang="es-ES" sz="2000" b="1" dirty="0"/>
              <a:t>2021</a:t>
            </a:r>
            <a:r>
              <a:rPr lang="es-ES" sz="2000" dirty="0"/>
              <a:t> serán construcción, minería metálica y comercio. En el 2022 la actividad </a:t>
            </a:r>
            <a:r>
              <a:rPr lang="es-ES" sz="2000" b="1" dirty="0"/>
              <a:t>económica</a:t>
            </a:r>
            <a:r>
              <a:rPr lang="es-ES" sz="2000" dirty="0"/>
              <a:t> completará su ciclo de normalización y recibirá un impacto positivo adicional impulsado por el acceso generalizado a la vacuna. Como resultado se espera un crecimiento de un 4,5%.</a:t>
            </a:r>
          </a:p>
          <a:p>
            <a:pPr algn="just"/>
            <a:r>
              <a:rPr lang="es-ES" sz="2000" dirty="0"/>
              <a:t>Fujimori desmonto todo lo que los militares habían establecido de la manera negativa</a:t>
            </a:r>
          </a:p>
          <a:p>
            <a:endParaRPr lang="es-ES" sz="2000" dirty="0"/>
          </a:p>
          <a:p>
            <a:pPr marL="0" indent="0">
              <a:buNone/>
            </a:pPr>
            <a:br>
              <a:rPr lang="es-ES" sz="2000" dirty="0"/>
            </a:br>
            <a:endParaRPr lang="en-US" sz="2000" dirty="0"/>
          </a:p>
        </p:txBody>
      </p:sp>
    </p:spTree>
    <p:extLst>
      <p:ext uri="{BB962C8B-B14F-4D97-AF65-F5344CB8AC3E}">
        <p14:creationId xmlns:p14="http://schemas.microsoft.com/office/powerpoint/2010/main" val="246127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1600" dirty="0">
                <a:hlinkClick r:id="rId2"/>
              </a:rPr>
              <a:t>https://www.gob.pe/institucion/minam/campa%C3%B1as/2041-politica-nacional-del-ambiente</a:t>
            </a:r>
            <a:br>
              <a:rPr lang="en-US" sz="1600" dirty="0"/>
            </a:br>
            <a:r>
              <a:rPr lang="en-US" sz="1800" dirty="0" err="1"/>
              <a:t>Protección</a:t>
            </a:r>
            <a:r>
              <a:rPr lang="en-US" sz="1800" dirty="0"/>
              <a:t> del </a:t>
            </a:r>
            <a:r>
              <a:rPr lang="en-US" sz="1800" dirty="0" err="1"/>
              <a:t>ambiente</a:t>
            </a:r>
            <a:r>
              <a:rPr lang="en-US" sz="1800" dirty="0"/>
              <a:t> </a:t>
            </a:r>
            <a:r>
              <a:rPr lang="en-US" sz="1800" dirty="0" err="1"/>
              <a:t>Perú</a:t>
            </a:r>
            <a:r>
              <a:rPr lang="en-US" sz="1800" dirty="0"/>
              <a:t> 2030</a:t>
            </a:r>
          </a:p>
        </p:txBody>
      </p:sp>
      <p:pic>
        <p:nvPicPr>
          <p:cNvPr id="3074" name="Picture 2" descr="TEMA 2: LA HUMANIDAD Y EL MEDIO AMBIEN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4583" y="2300289"/>
            <a:ext cx="7628708" cy="472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968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6960870" cy="566691"/>
          </a:xfrm>
        </p:spPr>
        <p:txBody>
          <a:bodyPr>
            <a:normAutofit/>
          </a:bodyPr>
          <a:lstStyle/>
          <a:p>
            <a:r>
              <a:rPr lang="es-ES" sz="2400" b="1" dirty="0"/>
              <a:t>Alberto Fujimori Vladimir Montesinos</a:t>
            </a:r>
            <a:endParaRPr lang="en-US" sz="24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541417"/>
            <a:ext cx="7886700" cy="4820195"/>
          </a:xfrm>
        </p:spPr>
      </p:pic>
    </p:spTree>
    <p:extLst>
      <p:ext uri="{BB962C8B-B14F-4D97-AF65-F5344CB8AC3E}">
        <p14:creationId xmlns:p14="http://schemas.microsoft.com/office/powerpoint/2010/main" val="933465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36063"/>
          </a:xfrm>
        </p:spPr>
        <p:txBody>
          <a:bodyPr>
            <a:noAutofit/>
          </a:bodyPr>
          <a:lstStyle/>
          <a:p>
            <a:r>
              <a:rPr lang="es-ES" sz="2800" b="1" dirty="0"/>
              <a:t>IX. Proyecto Nacionalista de Ollanta Humala.</a:t>
            </a:r>
          </a:p>
        </p:txBody>
      </p:sp>
      <p:sp>
        <p:nvSpPr>
          <p:cNvPr id="3" name="Marcador de contenido 2"/>
          <p:cNvSpPr>
            <a:spLocks noGrp="1"/>
          </p:cNvSpPr>
          <p:nvPr>
            <p:ph idx="1"/>
          </p:nvPr>
        </p:nvSpPr>
        <p:spPr>
          <a:xfrm>
            <a:off x="628650" y="1410789"/>
            <a:ext cx="7886700" cy="5375774"/>
          </a:xfrm>
        </p:spPr>
        <p:txBody>
          <a:bodyPr>
            <a:normAutofit/>
          </a:bodyPr>
          <a:lstStyle/>
          <a:p>
            <a:pPr algn="just"/>
            <a:r>
              <a:rPr lang="es-ES" dirty="0"/>
              <a:t>Ollanta Humala llegó al poder en 2011 como líder del Partido Nacionalista Peruano el 28 de julio de 2011 y concluyó el 28 de julio de 2016, sucediendo a Alan García Pérez, generó expectativas en Latinoamérica. Se creía que con su mandato se pondría fin a la derecha de ese país (neoliberal y pro-EE.UU.), y la izquierda de la región tendría un nuevo aliado.</a:t>
            </a:r>
          </a:p>
          <a:p>
            <a:pPr algn="just"/>
            <a:r>
              <a:rPr lang="es-ES" dirty="0"/>
              <a:t>No obstante, su gestión ha sido calificada de manera negativa por el pueblo peruano que en octubre de 2015 solo le daba una aprobación del 14 por ciento. </a:t>
            </a:r>
          </a:p>
          <a:p>
            <a:endParaRPr lang="en-US" dirty="0"/>
          </a:p>
        </p:txBody>
      </p:sp>
    </p:spTree>
    <p:extLst>
      <p:ext uri="{BB962C8B-B14F-4D97-AF65-F5344CB8AC3E}">
        <p14:creationId xmlns:p14="http://schemas.microsoft.com/office/powerpoint/2010/main" val="3237809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514440"/>
          </a:xfrm>
        </p:spPr>
        <p:txBody>
          <a:bodyPr>
            <a:noAutofit/>
          </a:bodyPr>
          <a:lstStyle/>
          <a:p>
            <a:r>
              <a:rPr lang="es-ES" sz="3200" b="1" dirty="0"/>
              <a:t>Ollanta Humala y Hugo Chávez</a:t>
            </a:r>
            <a:endParaRPr lang="en-US" sz="32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89167"/>
            <a:ext cx="7886700" cy="4938798"/>
          </a:xfrm>
        </p:spPr>
      </p:pic>
    </p:spTree>
    <p:extLst>
      <p:ext uri="{BB962C8B-B14F-4D97-AF65-F5344CB8AC3E}">
        <p14:creationId xmlns:p14="http://schemas.microsoft.com/office/powerpoint/2010/main" val="1763026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Grupo de personas en una oficina&#10;&#10;Descripción generada automáticamente">
            <a:extLst>
              <a:ext uri="{FF2B5EF4-FFF2-40B4-BE49-F238E27FC236}">
                <a16:creationId xmlns:a16="http://schemas.microsoft.com/office/drawing/2014/main" id="{1EF892B7-7541-7253-57CB-C454E71F8FBC}"/>
              </a:ext>
            </a:extLst>
          </p:cNvPr>
          <p:cNvPicPr>
            <a:picLocks noChangeAspect="1"/>
          </p:cNvPicPr>
          <p:nvPr/>
        </p:nvPicPr>
        <p:blipFill rotWithShape="1">
          <a:blip r:embed="rId2">
            <a:extLst>
              <a:ext uri="{28A0092B-C50C-407E-A947-70E740481C1C}">
                <a14:useLocalDpi xmlns:a14="http://schemas.microsoft.com/office/drawing/2010/main" val="0"/>
              </a:ext>
            </a:extLst>
          </a:blip>
          <a:srcRect t="5275" r="-1" b="2717"/>
          <a:stretch/>
        </p:blipFill>
        <p:spPr>
          <a:xfrm>
            <a:off x="240030" y="320040"/>
            <a:ext cx="8661654" cy="4303462"/>
          </a:xfrm>
          <a:prstGeom prst="rect">
            <a:avLst/>
          </a:prstGeom>
        </p:spPr>
      </p:pic>
      <p:sp>
        <p:nvSpPr>
          <p:cNvPr id="14"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2CE6BA1-3B45-19E0-98CD-63DED4BD27B9}"/>
              </a:ext>
            </a:extLst>
          </p:cNvPr>
          <p:cNvSpPr>
            <a:spLocks noGrp="1"/>
          </p:cNvSpPr>
          <p:nvPr>
            <p:ph type="title"/>
          </p:nvPr>
        </p:nvSpPr>
        <p:spPr>
          <a:xfrm>
            <a:off x="630936" y="5009083"/>
            <a:ext cx="2167128" cy="1345997"/>
          </a:xfrm>
        </p:spPr>
        <p:txBody>
          <a:bodyPr anchor="ctr">
            <a:normAutofit/>
          </a:bodyPr>
          <a:lstStyle/>
          <a:p>
            <a:r>
              <a:rPr lang="es-ES" sz="2300" b="1">
                <a:solidFill>
                  <a:schemeClr val="bg1"/>
                </a:solidFill>
              </a:rPr>
              <a:t>                      Pedro Castillo Preso</a:t>
            </a:r>
            <a:endParaRPr lang="es-PE" sz="2300" b="1">
              <a:solidFill>
                <a:schemeClr val="bg1"/>
              </a:solidFill>
            </a:endParaRP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8CFAC1E-FC09-32CC-9617-96FCDE7D2560}"/>
              </a:ext>
            </a:extLst>
          </p:cNvPr>
          <p:cNvSpPr>
            <a:spLocks noGrp="1"/>
          </p:cNvSpPr>
          <p:nvPr>
            <p:ph idx="1"/>
          </p:nvPr>
        </p:nvSpPr>
        <p:spPr>
          <a:xfrm>
            <a:off x="3284982" y="5009083"/>
            <a:ext cx="5232654" cy="1345997"/>
          </a:xfrm>
        </p:spPr>
        <p:txBody>
          <a:bodyPr anchor="ctr">
            <a:normAutofit/>
          </a:bodyPr>
          <a:lstStyle/>
          <a:p>
            <a:endParaRPr lang="en-US" sz="1500">
              <a:solidFill>
                <a:schemeClr val="bg1"/>
              </a:solidFill>
            </a:endParaRPr>
          </a:p>
        </p:txBody>
      </p:sp>
    </p:spTree>
    <p:extLst>
      <p:ext uri="{BB962C8B-B14F-4D97-AF65-F5344CB8AC3E}">
        <p14:creationId xmlns:p14="http://schemas.microsoft.com/office/powerpoint/2010/main" val="299121566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B0872-6EF7-D713-9951-207CFBDFF12D}"/>
              </a:ext>
            </a:extLst>
          </p:cNvPr>
          <p:cNvSpPr>
            <a:spLocks noGrp="1"/>
          </p:cNvSpPr>
          <p:nvPr>
            <p:ph type="title"/>
          </p:nvPr>
        </p:nvSpPr>
        <p:spPr>
          <a:xfrm>
            <a:off x="628650" y="974727"/>
            <a:ext cx="7886700" cy="685262"/>
          </a:xfrm>
        </p:spPr>
        <p:txBody>
          <a:bodyPr>
            <a:normAutofit/>
          </a:bodyPr>
          <a:lstStyle/>
          <a:p>
            <a:r>
              <a:rPr lang="es-ES" sz="3200" dirty="0"/>
              <a:t>  </a:t>
            </a:r>
            <a:r>
              <a:rPr lang="es-ES" sz="3200" b="1" dirty="0"/>
              <a:t>X Proyecto:</a:t>
            </a:r>
            <a:r>
              <a:rPr lang="es-ES" sz="1800" b="0" i="0" dirty="0">
                <a:solidFill>
                  <a:srgbClr val="4D5156"/>
                </a:solidFill>
                <a:effectLst/>
                <a:latin typeface="arial" panose="020B0604020202020204" pitchFamily="34" charset="0"/>
              </a:rPr>
              <a:t> </a:t>
            </a:r>
            <a:r>
              <a:rPr lang="es-ES" sz="2400" b="0" i="0" dirty="0">
                <a:solidFill>
                  <a:srgbClr val="4D5156"/>
                </a:solidFill>
                <a:effectLst/>
                <a:latin typeface="arial" panose="020B0604020202020204" pitchFamily="34" charset="0"/>
              </a:rPr>
              <a:t>Presidenta</a:t>
            </a:r>
            <a:r>
              <a:rPr lang="es-ES" sz="1800" b="0" i="0" dirty="0">
                <a:solidFill>
                  <a:srgbClr val="4D5156"/>
                </a:solidFill>
                <a:effectLst/>
                <a:latin typeface="arial" panose="020B0604020202020204" pitchFamily="34" charset="0"/>
              </a:rPr>
              <a:t> </a:t>
            </a:r>
            <a:r>
              <a:rPr lang="es-ES" sz="2400" b="0" i="0" dirty="0">
                <a:solidFill>
                  <a:srgbClr val="4D5156"/>
                </a:solidFill>
                <a:effectLst/>
                <a:latin typeface="arial" panose="020B0604020202020204" pitchFamily="34" charset="0"/>
              </a:rPr>
              <a:t>Dina Ercilia </a:t>
            </a:r>
            <a:r>
              <a:rPr lang="es-ES" sz="2400" b="0" i="0" dirty="0" err="1">
                <a:solidFill>
                  <a:srgbClr val="4D5156"/>
                </a:solidFill>
                <a:effectLst/>
                <a:latin typeface="arial" panose="020B0604020202020204" pitchFamily="34" charset="0"/>
              </a:rPr>
              <a:t>Boluarte</a:t>
            </a:r>
            <a:r>
              <a:rPr lang="es-ES" sz="2400" b="0" i="0" dirty="0">
                <a:solidFill>
                  <a:srgbClr val="4D5156"/>
                </a:solidFill>
                <a:effectLst/>
                <a:latin typeface="arial" panose="020B0604020202020204" pitchFamily="34" charset="0"/>
              </a:rPr>
              <a:t> Zegarra</a:t>
            </a:r>
            <a:endParaRPr lang="es-PE" sz="2400" b="1" dirty="0"/>
          </a:p>
        </p:txBody>
      </p:sp>
      <p:pic>
        <p:nvPicPr>
          <p:cNvPr id="5" name="Marcador de contenido 4" descr="Grupo de personas posando por un foto&#10;&#10;Descripción generada automáticamente">
            <a:extLst>
              <a:ext uri="{FF2B5EF4-FFF2-40B4-BE49-F238E27FC236}">
                <a16:creationId xmlns:a16="http://schemas.microsoft.com/office/drawing/2014/main" id="{1798AB95-6FE7-0215-D80E-F2EC5E8F2F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005410"/>
            <a:ext cx="7886700" cy="4436268"/>
          </a:xfrm>
        </p:spPr>
      </p:pic>
    </p:spTree>
    <p:extLst>
      <p:ext uri="{BB962C8B-B14F-4D97-AF65-F5344CB8AC3E}">
        <p14:creationId xmlns:p14="http://schemas.microsoft.com/office/powerpoint/2010/main" val="799619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01639-04C5-38A7-04C8-801BA4E702D2}"/>
              </a:ext>
            </a:extLst>
          </p:cNvPr>
          <p:cNvSpPr>
            <a:spLocks noGrp="1"/>
          </p:cNvSpPr>
          <p:nvPr>
            <p:ph type="title"/>
          </p:nvPr>
        </p:nvSpPr>
        <p:spPr>
          <a:xfrm>
            <a:off x="628650" y="974726"/>
            <a:ext cx="7886700" cy="567471"/>
          </a:xfrm>
        </p:spPr>
        <p:txBody>
          <a:bodyPr>
            <a:normAutofit fontScale="90000"/>
          </a:bodyPr>
          <a:lstStyle/>
          <a:p>
            <a:r>
              <a:rPr lang="es-ES" dirty="0"/>
              <a:t>Comentario: Cuarta </a:t>
            </a:r>
            <a:r>
              <a:rPr lang="es-ES"/>
              <a:t>Clase Calificada</a:t>
            </a:r>
            <a:endParaRPr lang="es-PE" dirty="0"/>
          </a:p>
        </p:txBody>
      </p:sp>
      <p:sp>
        <p:nvSpPr>
          <p:cNvPr id="3" name="Marcador de contenido 2">
            <a:extLst>
              <a:ext uri="{FF2B5EF4-FFF2-40B4-BE49-F238E27FC236}">
                <a16:creationId xmlns:a16="http://schemas.microsoft.com/office/drawing/2014/main" id="{C546FAE8-7056-807E-9F6C-A4C4D956F7A0}"/>
              </a:ext>
            </a:extLst>
          </p:cNvPr>
          <p:cNvSpPr>
            <a:spLocks noGrp="1"/>
          </p:cNvSpPr>
          <p:nvPr>
            <p:ph idx="1"/>
          </p:nvPr>
        </p:nvSpPr>
        <p:spPr>
          <a:xfrm>
            <a:off x="628650" y="1542197"/>
            <a:ext cx="7886700" cy="5244366"/>
          </a:xfrm>
        </p:spPr>
        <p:txBody>
          <a:bodyPr/>
          <a:lstStyle/>
          <a:p>
            <a:endParaRPr lang="es-PE" dirty="0"/>
          </a:p>
        </p:txBody>
      </p:sp>
    </p:spTree>
    <p:extLst>
      <p:ext uri="{BB962C8B-B14F-4D97-AF65-F5344CB8AC3E}">
        <p14:creationId xmlns:p14="http://schemas.microsoft.com/office/powerpoint/2010/main" val="922590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514440"/>
          </a:xfrm>
        </p:spPr>
        <p:txBody>
          <a:bodyPr>
            <a:normAutofit fontScale="90000"/>
          </a:bodyPr>
          <a:lstStyle/>
          <a:p>
            <a:r>
              <a:rPr lang="es-ES" dirty="0"/>
              <a:t>                          </a:t>
            </a:r>
            <a:r>
              <a:rPr lang="es-ES" sz="3100" dirty="0">
                <a:latin typeface="Times New Roman" panose="02020603050405020304" pitchFamily="18" charset="0"/>
                <a:cs typeface="Times New Roman" panose="02020603050405020304" pitchFamily="18" charset="0"/>
              </a:rPr>
              <a:t>Practica 3</a:t>
            </a:r>
            <a:endParaRPr lang="en-US" sz="31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28650" y="1489167"/>
            <a:ext cx="7886700" cy="5297396"/>
          </a:xfrm>
        </p:spPr>
        <p:txBody>
          <a:bodyPr>
            <a:normAutofit lnSpcReduction="10000"/>
          </a:bodyPr>
          <a:lstStyle/>
          <a:p>
            <a:endParaRPr lang="es-ES" dirty="0"/>
          </a:p>
          <a:p>
            <a:pPr marL="0" indent="0" algn="just">
              <a:buNone/>
            </a:pPr>
            <a:r>
              <a:rPr lang="es-ES" dirty="0"/>
              <a:t> 1. Con tu grupo presenta un proyecto de investigación para descontaminar:</a:t>
            </a:r>
          </a:p>
          <a:p>
            <a:pPr marL="514350" indent="-514350" algn="just">
              <a:buAutoNum type="alphaLcPeriod"/>
            </a:pPr>
            <a:r>
              <a:rPr lang="es-ES" dirty="0"/>
              <a:t> Grupo  1: 	Agua, (mar, ríos, manantiales) </a:t>
            </a:r>
          </a:p>
          <a:p>
            <a:pPr marL="514350" indent="-514350" algn="just">
              <a:buAutoNum type="alphaLcPeriod"/>
            </a:pPr>
            <a:r>
              <a:rPr lang="es-ES" dirty="0"/>
              <a:t>Grupo   2: 	Aire (acústicos, gases)</a:t>
            </a:r>
          </a:p>
          <a:p>
            <a:pPr marL="514350" indent="-514350" algn="just">
              <a:buAutoNum type="alphaLcPeriod"/>
            </a:pPr>
            <a:r>
              <a:rPr lang="es-ES" dirty="0"/>
              <a:t>Grupo 3: 	Suelo (metales pesados, sustancias químicas)</a:t>
            </a:r>
          </a:p>
          <a:p>
            <a:pPr marL="514350" indent="-514350" algn="just">
              <a:buAutoNum type="alphaLcPeriod"/>
            </a:pPr>
            <a:endParaRPr lang="es-ES" dirty="0"/>
          </a:p>
          <a:p>
            <a:pPr marL="0" indent="0" algn="just">
              <a:buNone/>
            </a:pPr>
            <a:r>
              <a:rPr lang="es-ES" dirty="0"/>
              <a:t>2. Exposición: audio visual </a:t>
            </a:r>
          </a:p>
          <a:p>
            <a:pPr algn="just">
              <a:buFont typeface="Wingdings" panose="05000000000000000000" pitchFamily="2" charset="2"/>
              <a:buChar char="v"/>
            </a:pPr>
            <a:r>
              <a:rPr lang="es-ES" dirty="0"/>
              <a:t> </a:t>
            </a:r>
            <a:r>
              <a:rPr lang="es-ES" sz="2800" b="1" dirty="0">
                <a:solidFill>
                  <a:srgbClr val="FF0000"/>
                </a:solidFill>
              </a:rPr>
              <a:t>Las prácticas serán expuestas por cada grupo previa presentación por escrito en un folder para su revisión y calificación</a:t>
            </a:r>
          </a:p>
          <a:p>
            <a:endParaRPr lang="en-US" dirty="0"/>
          </a:p>
        </p:txBody>
      </p:sp>
    </p:spTree>
    <p:extLst>
      <p:ext uri="{BB962C8B-B14F-4D97-AF65-F5344CB8AC3E}">
        <p14:creationId xmlns:p14="http://schemas.microsoft.com/office/powerpoint/2010/main" val="1057394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59F72C-50F9-4A5D-AC53-955B489AAC7E}"/>
              </a:ext>
            </a:extLst>
          </p:cNvPr>
          <p:cNvSpPr>
            <a:spLocks noGrp="1"/>
          </p:cNvSpPr>
          <p:nvPr>
            <p:ph type="title"/>
          </p:nvPr>
        </p:nvSpPr>
        <p:spPr>
          <a:xfrm>
            <a:off x="628650" y="974726"/>
            <a:ext cx="7886700" cy="380349"/>
          </a:xfrm>
        </p:spPr>
        <p:txBody>
          <a:bodyPr>
            <a:noAutofit/>
          </a:bodyPr>
          <a:lstStyle/>
          <a:p>
            <a:r>
              <a:rPr lang="es-ES" sz="2400" dirty="0"/>
              <a:t>                                       Libros de consulta</a:t>
            </a:r>
          </a:p>
        </p:txBody>
      </p:sp>
      <p:pic>
        <p:nvPicPr>
          <p:cNvPr id="5" name="Marcador de contenido 4">
            <a:extLst>
              <a:ext uri="{FF2B5EF4-FFF2-40B4-BE49-F238E27FC236}">
                <a16:creationId xmlns:a16="http://schemas.microsoft.com/office/drawing/2014/main" id="{9C020F08-C6E2-42EE-A485-DDF63C8C56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8268" y="1476261"/>
            <a:ext cx="3767082" cy="5221995"/>
          </a:xfrm>
        </p:spPr>
      </p:pic>
      <p:pic>
        <p:nvPicPr>
          <p:cNvPr id="1026" name="Picture 2">
            <a:extLst>
              <a:ext uri="{FF2B5EF4-FFF2-40B4-BE49-F238E27FC236}">
                <a16:creationId xmlns:a16="http://schemas.microsoft.com/office/drawing/2014/main" id="{3A7FBE3C-7C76-4688-8482-E4F26B98B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1476260"/>
            <a:ext cx="3767082" cy="522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970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944E68-104E-5765-C62C-2E66F2B3D7DA}"/>
              </a:ext>
            </a:extLst>
          </p:cNvPr>
          <p:cNvPicPr>
            <a:picLocks noChangeAspect="1"/>
          </p:cNvPicPr>
          <p:nvPr/>
        </p:nvPicPr>
        <p:blipFill>
          <a:blip r:embed="rId2"/>
          <a:stretch>
            <a:fillRect/>
          </a:stretch>
        </p:blipFill>
        <p:spPr>
          <a:xfrm>
            <a:off x="525591" y="1417138"/>
            <a:ext cx="3834716" cy="5224725"/>
          </a:xfrm>
          <a:prstGeom prst="rect">
            <a:avLst/>
          </a:prstGeom>
        </p:spPr>
      </p:pic>
      <p:pic>
        <p:nvPicPr>
          <p:cNvPr id="8" name="Imagen 7">
            <a:extLst>
              <a:ext uri="{FF2B5EF4-FFF2-40B4-BE49-F238E27FC236}">
                <a16:creationId xmlns:a16="http://schemas.microsoft.com/office/drawing/2014/main" id="{1C07B980-1231-62C8-D8D8-EAE2283DB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693" y="1335446"/>
            <a:ext cx="3834716" cy="5306417"/>
          </a:xfrm>
          <a:prstGeom prst="rect">
            <a:avLst/>
          </a:prstGeom>
        </p:spPr>
      </p:pic>
    </p:spTree>
    <p:extLst>
      <p:ext uri="{BB962C8B-B14F-4D97-AF65-F5344CB8AC3E}">
        <p14:creationId xmlns:p14="http://schemas.microsoft.com/office/powerpoint/2010/main" val="4276508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75251"/>
          </a:xfrm>
        </p:spPr>
        <p:txBody>
          <a:bodyPr>
            <a:normAutofit fontScale="90000"/>
          </a:bodyPr>
          <a:lstStyle/>
          <a:p>
            <a:r>
              <a:rPr lang="es-ES" dirty="0"/>
              <a:t>                            videos</a:t>
            </a:r>
            <a:endParaRPr lang="en-US" dirty="0"/>
          </a:p>
        </p:txBody>
      </p:sp>
      <p:sp>
        <p:nvSpPr>
          <p:cNvPr id="3" name="Marcador de contenido 2"/>
          <p:cNvSpPr>
            <a:spLocks noGrp="1"/>
          </p:cNvSpPr>
          <p:nvPr>
            <p:ph idx="1"/>
          </p:nvPr>
        </p:nvSpPr>
        <p:spPr>
          <a:xfrm>
            <a:off x="628650" y="1449977"/>
            <a:ext cx="7886700" cy="5336586"/>
          </a:xfrm>
        </p:spPr>
        <p:txBody>
          <a:bodyPr/>
          <a:lstStyle/>
          <a:p>
            <a:r>
              <a:rPr lang="en-US" dirty="0">
                <a:hlinkClick r:id="rId2"/>
              </a:rPr>
              <a:t>https://www.youtube.com/watch?v=Ppl-vnAy_tg</a:t>
            </a:r>
            <a:endParaRPr lang="en-US" dirty="0"/>
          </a:p>
          <a:p>
            <a:r>
              <a:rPr lang="en-US" sz="1800" dirty="0"/>
              <a:t>PROTECCION DEL MEDIO AMBIENTE</a:t>
            </a:r>
          </a:p>
          <a:p>
            <a:r>
              <a:rPr lang="en-US" sz="2400" dirty="0">
                <a:hlinkClick r:id="rId3"/>
              </a:rPr>
              <a:t>https://www.youtube.com/watch?v=NqYShNXaDL0</a:t>
            </a:r>
            <a:endParaRPr lang="en-US" sz="2400" dirty="0"/>
          </a:p>
          <a:p>
            <a:endParaRPr lang="en-US" sz="2400" dirty="0"/>
          </a:p>
          <a:p>
            <a:r>
              <a:rPr lang="es-ES" sz="2400" dirty="0"/>
              <a:t>Adapta este video a tu trabajo que has elegido.</a:t>
            </a:r>
          </a:p>
          <a:p>
            <a:r>
              <a:rPr lang="en-US" sz="2400" dirty="0">
                <a:hlinkClick r:id="rId4"/>
              </a:rPr>
              <a:t>https://www.youtube.com/watch?v=RQgkRhXiY24</a:t>
            </a:r>
            <a:endParaRPr lang="en-US" sz="2400" dirty="0"/>
          </a:p>
          <a:p>
            <a:r>
              <a:rPr lang="es-ES" sz="2400" dirty="0"/>
              <a:t>Oncenio de </a:t>
            </a:r>
            <a:r>
              <a:rPr lang="es-ES" sz="2400" dirty="0" err="1"/>
              <a:t>Leguia</a:t>
            </a:r>
            <a:endParaRPr lang="en-US" sz="2400" dirty="0"/>
          </a:p>
          <a:p>
            <a:endParaRPr lang="en-US" sz="2400" dirty="0"/>
          </a:p>
        </p:txBody>
      </p:sp>
    </p:spTree>
    <p:extLst>
      <p:ext uri="{BB962C8B-B14F-4D97-AF65-F5344CB8AC3E}">
        <p14:creationId xmlns:p14="http://schemas.microsoft.com/office/powerpoint/2010/main" val="60463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501377"/>
          </a:xfrm>
        </p:spPr>
        <p:txBody>
          <a:bodyPr>
            <a:normAutofit/>
          </a:bodyPr>
          <a:lstStyle/>
          <a:p>
            <a:r>
              <a:rPr lang="es-ES" sz="2000" dirty="0">
                <a:solidFill>
                  <a:prstClr val="black"/>
                </a:solidFill>
                <a:latin typeface="Arial MT"/>
                <a:ea typeface="Arial MT"/>
                <a:cs typeface="Arial MT"/>
              </a:rPr>
              <a:t>Propuesta</a:t>
            </a:r>
            <a:r>
              <a:rPr lang="es-ES" sz="2000" spc="5" dirty="0">
                <a:solidFill>
                  <a:prstClr val="black"/>
                </a:solidFill>
                <a:latin typeface="Arial MT"/>
                <a:ea typeface="Arial MT"/>
                <a:cs typeface="Arial MT"/>
              </a:rPr>
              <a:t> </a:t>
            </a:r>
            <a:r>
              <a:rPr lang="es-ES" sz="2000" dirty="0">
                <a:solidFill>
                  <a:prstClr val="black"/>
                </a:solidFill>
                <a:latin typeface="Arial MT"/>
                <a:ea typeface="Arial MT"/>
                <a:cs typeface="Arial MT"/>
              </a:rPr>
              <a:t>para</a:t>
            </a:r>
            <a:r>
              <a:rPr lang="es-ES" sz="2000" spc="20" dirty="0">
                <a:solidFill>
                  <a:prstClr val="black"/>
                </a:solidFill>
                <a:latin typeface="Arial MT"/>
                <a:ea typeface="Arial MT"/>
                <a:cs typeface="Arial MT"/>
              </a:rPr>
              <a:t> </a:t>
            </a:r>
            <a:r>
              <a:rPr lang="es-ES" sz="2000" dirty="0">
                <a:solidFill>
                  <a:prstClr val="black"/>
                </a:solidFill>
                <a:latin typeface="Arial MT"/>
                <a:ea typeface="Arial MT"/>
                <a:cs typeface="Arial MT"/>
              </a:rPr>
              <a:t>la</a:t>
            </a:r>
            <a:r>
              <a:rPr lang="es-ES" sz="2000" spc="5" dirty="0">
                <a:solidFill>
                  <a:prstClr val="black"/>
                </a:solidFill>
                <a:latin typeface="Arial MT"/>
                <a:ea typeface="Arial MT"/>
                <a:cs typeface="Arial MT"/>
              </a:rPr>
              <a:t> </a:t>
            </a:r>
            <a:r>
              <a:rPr lang="es-ES" sz="2000" dirty="0">
                <a:solidFill>
                  <a:prstClr val="black"/>
                </a:solidFill>
                <a:latin typeface="Arial MT"/>
                <a:ea typeface="Arial MT"/>
                <a:cs typeface="Arial MT"/>
              </a:rPr>
              <a:t>conservación</a:t>
            </a:r>
            <a:r>
              <a:rPr lang="es-ES" sz="2000" spc="75" dirty="0">
                <a:solidFill>
                  <a:prstClr val="black"/>
                </a:solidFill>
                <a:latin typeface="Arial MT"/>
                <a:ea typeface="Arial MT"/>
                <a:cs typeface="Arial MT"/>
              </a:rPr>
              <a:t> </a:t>
            </a:r>
            <a:r>
              <a:rPr lang="es-ES" sz="2000" dirty="0">
                <a:solidFill>
                  <a:prstClr val="black"/>
                </a:solidFill>
                <a:latin typeface="Arial MT"/>
                <a:ea typeface="Arial MT"/>
                <a:cs typeface="Arial MT"/>
              </a:rPr>
              <a:t>del</a:t>
            </a:r>
            <a:r>
              <a:rPr lang="es-ES" sz="2000" spc="75" dirty="0">
                <a:solidFill>
                  <a:prstClr val="black"/>
                </a:solidFill>
                <a:latin typeface="Arial MT"/>
                <a:ea typeface="Arial MT"/>
                <a:cs typeface="Arial MT"/>
              </a:rPr>
              <a:t> </a:t>
            </a:r>
            <a:r>
              <a:rPr lang="es-ES" sz="2000" dirty="0">
                <a:solidFill>
                  <a:prstClr val="black"/>
                </a:solidFill>
                <a:latin typeface="Arial MT"/>
                <a:ea typeface="Arial MT"/>
                <a:cs typeface="Arial MT"/>
              </a:rPr>
              <a:t>medio</a:t>
            </a:r>
            <a:r>
              <a:rPr lang="es-ES" sz="2000" spc="-230" dirty="0">
                <a:solidFill>
                  <a:prstClr val="black"/>
                </a:solidFill>
                <a:latin typeface="Arial MT"/>
                <a:ea typeface="Arial MT"/>
                <a:cs typeface="Arial MT"/>
              </a:rPr>
              <a:t> </a:t>
            </a:r>
            <a:r>
              <a:rPr lang="es-ES" sz="2000" dirty="0">
                <a:solidFill>
                  <a:prstClr val="black"/>
                </a:solidFill>
                <a:latin typeface="Arial MT"/>
                <a:ea typeface="Arial MT"/>
                <a:cs typeface="Arial MT"/>
              </a:rPr>
              <a:t>ambiente</a:t>
            </a:r>
            <a:endParaRPr lang="en-US" dirty="0"/>
          </a:p>
        </p:txBody>
      </p:sp>
      <p:sp>
        <p:nvSpPr>
          <p:cNvPr id="3" name="Marcador de contenido 2"/>
          <p:cNvSpPr>
            <a:spLocks noGrp="1"/>
          </p:cNvSpPr>
          <p:nvPr>
            <p:ph idx="1"/>
          </p:nvPr>
        </p:nvSpPr>
        <p:spPr>
          <a:xfrm>
            <a:off x="130629" y="1476103"/>
            <a:ext cx="8856617" cy="5310460"/>
          </a:xfrm>
        </p:spPr>
        <p:txBody>
          <a:bodyPr>
            <a:normAutofit fontScale="47500" lnSpcReduction="20000"/>
          </a:bodyPr>
          <a:lstStyle/>
          <a:p>
            <a:pPr fontAlgn="base"/>
            <a:r>
              <a:rPr lang="es-ES" dirty="0"/>
              <a:t>El ritmo de degradación  pone en riesgo el bienestar de las generaciones futuras.</a:t>
            </a:r>
          </a:p>
          <a:p>
            <a:pPr fontAlgn="base"/>
            <a:r>
              <a:rPr lang="es-ES" dirty="0"/>
              <a:t>Entre las medidas más relevantes de este listado de quince ámbitos de actuación, la organización ecologista destaca:</a:t>
            </a:r>
          </a:p>
          <a:p>
            <a:pPr fontAlgn="base"/>
            <a:r>
              <a:rPr lang="es-ES" b="1" dirty="0"/>
              <a:t>Biodiversidad</a:t>
            </a:r>
            <a:r>
              <a:rPr lang="es-ES" dirty="0"/>
              <a:t>: un plan de emergencia para detener la pérdida de biodiversidad.</a:t>
            </a:r>
          </a:p>
          <a:p>
            <a:pPr fontAlgn="base"/>
            <a:r>
              <a:rPr lang="es-ES" b="1" dirty="0"/>
              <a:t>Agua</a:t>
            </a:r>
            <a:r>
              <a:rPr lang="es-ES" dirty="0"/>
              <a:t>: ajustar el regadío a la disponibilidad hídrica menguante.</a:t>
            </a:r>
          </a:p>
          <a:p>
            <a:pPr fontAlgn="base"/>
            <a:r>
              <a:rPr lang="es-ES" b="1" dirty="0"/>
              <a:t>Mares</a:t>
            </a:r>
            <a:r>
              <a:rPr lang="es-ES" dirty="0"/>
              <a:t>: acabar con la sobrepesca, en especial en el Mediterráneo.</a:t>
            </a:r>
          </a:p>
          <a:p>
            <a:pPr fontAlgn="base"/>
            <a:r>
              <a:rPr lang="es-ES" b="1" dirty="0"/>
              <a:t>Agroecología</a:t>
            </a:r>
            <a:r>
              <a:rPr lang="es-ES" dirty="0"/>
              <a:t>: apoyar la ganadería extensiva y abandonar la ganadería industrial.</a:t>
            </a:r>
          </a:p>
          <a:p>
            <a:pPr fontAlgn="base"/>
            <a:r>
              <a:rPr lang="es-ES" b="1" dirty="0"/>
              <a:t>Energía y clima</a:t>
            </a:r>
            <a:r>
              <a:rPr lang="es-ES" dirty="0"/>
              <a:t>: reducir las emisiones de gases de efecto invernadero (GEI) a razón del 7 % anual.</a:t>
            </a:r>
          </a:p>
          <a:p>
            <a:pPr fontAlgn="base"/>
            <a:r>
              <a:rPr lang="es-ES" b="1" dirty="0"/>
              <a:t>Transporte</a:t>
            </a:r>
            <a:r>
              <a:rPr lang="es-ES" dirty="0"/>
              <a:t>: reducir drásticamente sus emisiones y establecer una moratoria a las grandes infraestructuras.</a:t>
            </a:r>
          </a:p>
          <a:p>
            <a:pPr fontAlgn="base"/>
            <a:r>
              <a:rPr lang="es-ES" b="1" dirty="0"/>
              <a:t>Residuos</a:t>
            </a:r>
            <a:r>
              <a:rPr lang="es-ES" dirty="0"/>
              <a:t>: implantar la recogida selectiva de la fracción orgánica de los residuos municipales.</a:t>
            </a:r>
          </a:p>
          <a:p>
            <a:pPr fontAlgn="base"/>
            <a:r>
              <a:rPr lang="es-ES" b="1" dirty="0"/>
              <a:t>Contaminación química</a:t>
            </a:r>
            <a:r>
              <a:rPr lang="es-ES" dirty="0"/>
              <a:t>: desarrollar un plan de medio ambiente y salud que contemple medidas como la reducción del uso de plaguicidas en un 50 % en 2023.</a:t>
            </a:r>
          </a:p>
          <a:p>
            <a:pPr fontAlgn="base"/>
            <a:r>
              <a:rPr lang="es-ES" b="1" dirty="0"/>
              <a:t>Contaminación electromagnética</a:t>
            </a:r>
            <a:r>
              <a:rPr lang="es-ES" dirty="0"/>
              <a:t>: aplicar el principio de precaución, en especial ante el previsto despliegue del 5G.</a:t>
            </a:r>
          </a:p>
          <a:p>
            <a:pPr fontAlgn="base"/>
            <a:r>
              <a:rPr lang="es-ES" b="1" dirty="0"/>
              <a:t>Calidad del aire</a:t>
            </a:r>
            <a:r>
              <a:rPr lang="es-ES" dirty="0"/>
              <a:t>: creación de Zonas de Bajas Emisiones en todas las ciudades de más de 50.000 habitantes.</a:t>
            </a:r>
          </a:p>
          <a:p>
            <a:pPr fontAlgn="base"/>
            <a:r>
              <a:rPr lang="es-ES" b="1" dirty="0"/>
              <a:t>Urbanismo</a:t>
            </a:r>
            <a:r>
              <a:rPr lang="es-ES" dirty="0"/>
              <a:t>: evitar el urbanismo especulativo y fomento decidido del alquiler social.</a:t>
            </a:r>
          </a:p>
          <a:p>
            <a:pPr fontAlgn="base"/>
            <a:r>
              <a:rPr lang="es-ES" b="1" dirty="0"/>
              <a:t>Educación</a:t>
            </a:r>
            <a:r>
              <a:rPr lang="es-ES" dirty="0"/>
              <a:t>: formar prioritariamente para la principal tarea a la que se tendrán que enfrentar las nuevas generaciones: la transición ecológica y justa.</a:t>
            </a:r>
          </a:p>
          <a:p>
            <a:pPr fontAlgn="base"/>
            <a:r>
              <a:rPr lang="es-ES" b="1" dirty="0"/>
              <a:t>Consumo</a:t>
            </a:r>
            <a:r>
              <a:rPr lang="es-ES" dirty="0"/>
              <a:t>: aplicar criterios de sostenibilidad y justicia social a la compra pública responsable.</a:t>
            </a:r>
          </a:p>
          <a:p>
            <a:pPr fontAlgn="base"/>
            <a:r>
              <a:rPr lang="es-ES" b="1" dirty="0" err="1"/>
              <a:t>Ecofeminismo</a:t>
            </a:r>
            <a:r>
              <a:rPr lang="es-ES" dirty="0"/>
              <a:t>: trabajar por la equidad entre géneros y la redistribución de los cuidados.</a:t>
            </a:r>
          </a:p>
          <a:p>
            <a:pPr fontAlgn="base"/>
            <a:r>
              <a:rPr lang="es-ES" b="1" dirty="0"/>
              <a:t>Globalización</a:t>
            </a:r>
            <a:r>
              <a:rPr lang="es-ES" dirty="0"/>
              <a:t>: regulación de la actividad de las empresas transnacionales con normativas nacionales e internacionales jurídicamente vinculantes sobre medio ambiente y derechos humanos.</a:t>
            </a:r>
          </a:p>
          <a:p>
            <a:endParaRPr lang="en-US" dirty="0"/>
          </a:p>
        </p:txBody>
      </p:sp>
    </p:spTree>
    <p:extLst>
      <p:ext uri="{BB962C8B-B14F-4D97-AF65-F5344CB8AC3E}">
        <p14:creationId xmlns:p14="http://schemas.microsoft.com/office/powerpoint/2010/main" val="4210160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2DE59-AE2B-465A-A44B-AD30CDB77072}"/>
              </a:ext>
            </a:extLst>
          </p:cNvPr>
          <p:cNvSpPr>
            <a:spLocks noGrp="1"/>
          </p:cNvSpPr>
          <p:nvPr>
            <p:ph type="title"/>
          </p:nvPr>
        </p:nvSpPr>
        <p:spPr>
          <a:xfrm>
            <a:off x="628650" y="974726"/>
            <a:ext cx="7886700" cy="358315"/>
          </a:xfrm>
        </p:spPr>
        <p:txBody>
          <a:bodyPr>
            <a:normAutofit fontScale="90000"/>
          </a:bodyPr>
          <a:lstStyle/>
          <a:p>
            <a:endParaRPr lang="es-ES" dirty="0"/>
          </a:p>
        </p:txBody>
      </p:sp>
      <p:sp>
        <p:nvSpPr>
          <p:cNvPr id="3" name="Marcador de contenido 2">
            <a:extLst>
              <a:ext uri="{FF2B5EF4-FFF2-40B4-BE49-F238E27FC236}">
                <a16:creationId xmlns:a16="http://schemas.microsoft.com/office/drawing/2014/main" id="{BBB17A8A-D4B2-47E9-BDFB-06F8EA4299BE}"/>
              </a:ext>
            </a:extLst>
          </p:cNvPr>
          <p:cNvSpPr>
            <a:spLocks noGrp="1"/>
          </p:cNvSpPr>
          <p:nvPr>
            <p:ph idx="1"/>
          </p:nvPr>
        </p:nvSpPr>
        <p:spPr>
          <a:xfrm>
            <a:off x="683390" y="1799121"/>
            <a:ext cx="7777220" cy="4351338"/>
          </a:xfrm>
        </p:spPr>
        <p:txBody>
          <a:bodyPr/>
          <a:lstStyle/>
          <a:p>
            <a:endParaRPr lang="es-ES" dirty="0"/>
          </a:p>
          <a:p>
            <a:endParaRPr lang="es-ES" dirty="0"/>
          </a:p>
          <a:p>
            <a:endParaRPr lang="es-ES" dirty="0"/>
          </a:p>
          <a:p>
            <a:endParaRPr lang="es-ES" dirty="0"/>
          </a:p>
          <a:p>
            <a:pPr marL="0" indent="0">
              <a:buNone/>
            </a:pPr>
            <a:r>
              <a:rPr lang="es-ES" sz="3600" dirty="0"/>
              <a:t>                   TUPANANCHICKAMA</a:t>
            </a:r>
          </a:p>
        </p:txBody>
      </p:sp>
    </p:spTree>
    <p:extLst>
      <p:ext uri="{BB962C8B-B14F-4D97-AF65-F5344CB8AC3E}">
        <p14:creationId xmlns:p14="http://schemas.microsoft.com/office/powerpoint/2010/main" val="179029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1514615-94C3-485B-BBD7-D60F6D804430}"/>
              </a:ext>
            </a:extLst>
          </p:cNvPr>
          <p:cNvPicPr>
            <a:picLocks noChangeAspect="1"/>
          </p:cNvPicPr>
          <p:nvPr/>
        </p:nvPicPr>
        <p:blipFill rotWithShape="1">
          <a:blip r:embed="rId2"/>
          <a:srcRect l="20579" t="903" r="22174" b="14488"/>
          <a:stretch/>
        </p:blipFill>
        <p:spPr>
          <a:xfrm>
            <a:off x="710025" y="231871"/>
            <a:ext cx="7723949" cy="6394257"/>
          </a:xfrm>
          <a:prstGeom prst="rect">
            <a:avLst/>
          </a:prstGeom>
        </p:spPr>
      </p:pic>
    </p:spTree>
    <p:extLst>
      <p:ext uri="{BB962C8B-B14F-4D97-AF65-F5344CB8AC3E}">
        <p14:creationId xmlns:p14="http://schemas.microsoft.com/office/powerpoint/2010/main" val="141151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801823"/>
          </a:xfrm>
        </p:spPr>
        <p:txBody>
          <a:bodyPr>
            <a:normAutofit fontScale="90000"/>
          </a:bodyPr>
          <a:lstStyle/>
          <a:p>
            <a:br>
              <a:rPr lang="es-ES" sz="2000" dirty="0">
                <a:solidFill>
                  <a:prstClr val="black"/>
                </a:solidFill>
                <a:latin typeface="Arial MT"/>
                <a:ea typeface="Arial MT"/>
                <a:cs typeface="Arial MT"/>
              </a:rPr>
            </a:br>
            <a:r>
              <a:rPr lang="es-ES" sz="2700" b="1" dirty="0">
                <a:solidFill>
                  <a:prstClr val="black"/>
                </a:solidFill>
                <a:latin typeface="Arial MT"/>
                <a:ea typeface="Arial MT"/>
                <a:cs typeface="Arial MT"/>
              </a:rPr>
              <a:t>La</a:t>
            </a:r>
            <a:r>
              <a:rPr lang="es-ES" sz="2700" b="1" spc="40" dirty="0">
                <a:solidFill>
                  <a:prstClr val="black"/>
                </a:solidFill>
                <a:latin typeface="Arial MT"/>
                <a:ea typeface="Arial MT"/>
                <a:cs typeface="Arial MT"/>
              </a:rPr>
              <a:t> </a:t>
            </a:r>
            <a:r>
              <a:rPr lang="es-ES" sz="2700" b="1" dirty="0">
                <a:solidFill>
                  <a:prstClr val="black"/>
                </a:solidFill>
                <a:latin typeface="Arial MT"/>
                <a:ea typeface="Arial MT"/>
                <a:cs typeface="Arial MT"/>
              </a:rPr>
              <a:t>humanidad</a:t>
            </a:r>
            <a:r>
              <a:rPr lang="es-ES" sz="2700" b="1" spc="40" dirty="0">
                <a:solidFill>
                  <a:prstClr val="black"/>
                </a:solidFill>
                <a:latin typeface="Arial MT"/>
                <a:ea typeface="Arial MT"/>
                <a:cs typeface="Arial MT"/>
              </a:rPr>
              <a:t> </a:t>
            </a:r>
            <a:r>
              <a:rPr lang="es-ES" sz="2700" b="1" dirty="0">
                <a:solidFill>
                  <a:prstClr val="black"/>
                </a:solidFill>
                <a:latin typeface="Arial MT"/>
                <a:ea typeface="Arial MT"/>
                <a:cs typeface="Arial MT"/>
              </a:rPr>
              <a:t>y</a:t>
            </a:r>
            <a:r>
              <a:rPr lang="es-ES" sz="2700" b="1" spc="45" dirty="0">
                <a:solidFill>
                  <a:prstClr val="black"/>
                </a:solidFill>
                <a:latin typeface="Arial MT"/>
                <a:ea typeface="Arial MT"/>
                <a:cs typeface="Arial MT"/>
              </a:rPr>
              <a:t> </a:t>
            </a:r>
            <a:r>
              <a:rPr lang="es-ES" sz="2700" b="1" dirty="0">
                <a:solidFill>
                  <a:prstClr val="black"/>
                </a:solidFill>
                <a:latin typeface="Arial MT"/>
                <a:ea typeface="Arial MT"/>
                <a:cs typeface="Arial MT"/>
              </a:rPr>
              <a:t>el</a:t>
            </a:r>
            <a:r>
              <a:rPr lang="es-ES" sz="2700" b="1" spc="-230" dirty="0">
                <a:solidFill>
                  <a:prstClr val="black"/>
                </a:solidFill>
                <a:latin typeface="Arial MT"/>
                <a:ea typeface="Arial MT"/>
                <a:cs typeface="Arial MT"/>
              </a:rPr>
              <a:t> </a:t>
            </a:r>
            <a:r>
              <a:rPr lang="es-ES" sz="2700" b="1" dirty="0">
                <a:solidFill>
                  <a:prstClr val="black"/>
                </a:solidFill>
                <a:latin typeface="Arial MT"/>
                <a:ea typeface="Arial MT"/>
                <a:cs typeface="Arial MT"/>
              </a:rPr>
              <a:t>medio</a:t>
            </a:r>
            <a:r>
              <a:rPr lang="es-ES" sz="2700" b="1" spc="15" dirty="0">
                <a:solidFill>
                  <a:prstClr val="black"/>
                </a:solidFill>
                <a:latin typeface="Arial MT"/>
                <a:ea typeface="Arial MT"/>
                <a:cs typeface="Arial MT"/>
              </a:rPr>
              <a:t> </a:t>
            </a:r>
            <a:r>
              <a:rPr lang="es-ES" sz="2700" b="1" dirty="0">
                <a:solidFill>
                  <a:prstClr val="black"/>
                </a:solidFill>
                <a:latin typeface="Arial MT"/>
                <a:ea typeface="Arial MT"/>
                <a:cs typeface="Arial MT"/>
              </a:rPr>
              <a:t>ambiente. I</a:t>
            </a:r>
            <a:br>
              <a:rPr lang="en-US" sz="2700" b="1" dirty="0">
                <a:solidFill>
                  <a:prstClr val="black"/>
                </a:solidFill>
                <a:latin typeface="Arial MT"/>
                <a:ea typeface="Arial MT"/>
                <a:cs typeface="Arial MT"/>
              </a:rPr>
            </a:br>
            <a:endParaRPr lang="en-US" sz="2700" b="1" dirty="0"/>
          </a:p>
        </p:txBody>
      </p:sp>
      <p:sp>
        <p:nvSpPr>
          <p:cNvPr id="3" name="Marcador de contenido 2"/>
          <p:cNvSpPr>
            <a:spLocks noGrp="1"/>
          </p:cNvSpPr>
          <p:nvPr>
            <p:ph idx="1"/>
          </p:nvPr>
        </p:nvSpPr>
        <p:spPr>
          <a:xfrm>
            <a:off x="117566" y="1515291"/>
            <a:ext cx="8869680" cy="5271272"/>
          </a:xfrm>
        </p:spPr>
        <p:txBody>
          <a:bodyPr>
            <a:noAutofit/>
          </a:bodyPr>
          <a:lstStyle/>
          <a:p>
            <a:pPr marL="0" indent="0" algn="just">
              <a:buNone/>
            </a:pPr>
            <a:r>
              <a:rPr lang="es-ES" sz="2400" dirty="0"/>
              <a:t>La humanidad ha pasado en los últimos tiempos de sobrevivir del entorno a sobreexplotar los recursos naturales sin tener en cuenta el peligro de agotarlos ni los graves impactos ambientales que esto produce.</a:t>
            </a:r>
          </a:p>
          <a:p>
            <a:pPr marL="0" indent="0" algn="just">
              <a:buNone/>
            </a:pPr>
            <a:r>
              <a:rPr lang="es-ES" sz="2400" dirty="0"/>
              <a:t>Si se evalúa todo lo que un día usamos los ciudadanos de “países desarrollados” en nuestras casas (electricidad, calefacción, agua, electrodomésticos, muebles, ropa, etc., etc.) y los recursos utilizados en transporte, salud, protección, ocio… el resultado muestra cantidades desmesuradas. </a:t>
            </a:r>
          </a:p>
          <a:p>
            <a:pPr marL="0" indent="0" algn="just">
              <a:buNone/>
            </a:pPr>
            <a:r>
              <a:rPr lang="es-ES" sz="2400" dirty="0"/>
              <a:t> En estos países, con una cuarta parte de la población mundial, consumimos entre el 50 y el 90% de los recursos de la Tierra y generamos las dos terceras partes de las emisiones de dióxido de carbono.</a:t>
            </a:r>
          </a:p>
          <a:p>
            <a:pPr marL="0" indent="0" algn="just">
              <a:buNone/>
            </a:pPr>
            <a:r>
              <a:rPr lang="es-ES" sz="2400" dirty="0"/>
              <a:t> “El 15% de la población mundial que vive en los países de altos ingresos es responsable del 56% del consumo total del mundo, mientras que el 40% más pobre, en los países de bajos ingresos, es responsable solamente del 11% del consumo”.  Mientras el consumo del “Norte” sigue creciendo, “el consumo del hogar africano medio es un 20% inferior al de hace 25 años”</a:t>
            </a:r>
          </a:p>
        </p:txBody>
      </p:sp>
    </p:spTree>
    <p:extLst>
      <p:ext uri="{BB962C8B-B14F-4D97-AF65-F5344CB8AC3E}">
        <p14:creationId xmlns:p14="http://schemas.microsoft.com/office/powerpoint/2010/main" val="105006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592817"/>
          </a:xfrm>
        </p:spPr>
        <p:txBody>
          <a:bodyPr>
            <a:normAutofit/>
          </a:bodyPr>
          <a:lstStyle/>
          <a:p>
            <a:r>
              <a:rPr lang="es-ES" sz="2800" dirty="0"/>
              <a:t>Efecto invernadero</a:t>
            </a:r>
            <a:endParaRPr lang="en-US" sz="2800" dirty="0"/>
          </a:p>
        </p:txBody>
      </p:sp>
      <p:sp>
        <p:nvSpPr>
          <p:cNvPr id="3" name="Marcador de contenido 2"/>
          <p:cNvSpPr>
            <a:spLocks noGrp="1"/>
          </p:cNvSpPr>
          <p:nvPr>
            <p:ph idx="1"/>
          </p:nvPr>
        </p:nvSpPr>
        <p:spPr>
          <a:xfrm>
            <a:off x="628650" y="1567543"/>
            <a:ext cx="7886700" cy="5219020"/>
          </a:xfrm>
        </p:spPr>
        <p:txBody>
          <a:bodyPr/>
          <a:lstStyle/>
          <a:p>
            <a:endParaRPr lang="en-US" dirty="0"/>
          </a:p>
        </p:txBody>
      </p:sp>
      <p:pic>
        <p:nvPicPr>
          <p:cNvPr id="3074" name="Picture 2" descr="Tema 2: La humanidad y el medio ambi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67543"/>
            <a:ext cx="7886699" cy="521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7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553628"/>
          </a:xfrm>
        </p:spPr>
        <p:txBody>
          <a:bodyPr>
            <a:normAutofit fontScale="90000"/>
          </a:bodyPr>
          <a:lstStyle/>
          <a:p>
            <a:br>
              <a:rPr lang="es-ES" dirty="0"/>
            </a:br>
            <a:r>
              <a:rPr lang="es-ES" sz="3100" b="1" dirty="0"/>
              <a:t>La humanidad y el medio ambiente. II</a:t>
            </a:r>
            <a:br>
              <a:rPr lang="es-ES" sz="3100" b="1" dirty="0"/>
            </a:br>
            <a:endParaRPr lang="en-US" sz="3100" b="1" dirty="0"/>
          </a:p>
        </p:txBody>
      </p:sp>
      <p:sp>
        <p:nvSpPr>
          <p:cNvPr id="3" name="Marcador de contenido 2"/>
          <p:cNvSpPr>
            <a:spLocks noGrp="1"/>
          </p:cNvSpPr>
          <p:nvPr>
            <p:ph idx="1"/>
          </p:nvPr>
        </p:nvSpPr>
        <p:spPr>
          <a:xfrm>
            <a:off x="274320" y="1528355"/>
            <a:ext cx="8686800" cy="5258208"/>
          </a:xfrm>
        </p:spPr>
        <p:txBody>
          <a:bodyPr>
            <a:normAutofit fontScale="85000" lnSpcReduction="20000"/>
          </a:bodyPr>
          <a:lstStyle/>
          <a:p>
            <a:pPr marL="0" indent="0" algn="just">
              <a:buNone/>
            </a:pPr>
            <a:r>
              <a:rPr lang="es-ES" dirty="0"/>
              <a:t>Recurso Natural • Es todo aquello que la humanidad obtiene de la naturaleza para satisfacer sus necesidades físicas básicas y otras necesidades fruto de sus apetencias o deseos. Puede ser todo aquello susceptible de ser usado.</a:t>
            </a:r>
          </a:p>
          <a:p>
            <a:pPr marL="0" indent="0" algn="just">
              <a:buNone/>
            </a:pPr>
            <a:r>
              <a:rPr lang="es-ES" dirty="0"/>
              <a:t> Es por tanto un concepto centrado en los intereses humanos.</a:t>
            </a:r>
          </a:p>
          <a:p>
            <a:pPr marL="0" indent="0" algn="just">
              <a:buNone/>
            </a:pPr>
            <a:r>
              <a:rPr lang="es-ES" dirty="0"/>
              <a:t>Tipos de recursos Según su origen: • Naturales • Humanos o culturales</a:t>
            </a:r>
          </a:p>
          <a:p>
            <a:pPr marL="0" indent="0" algn="just">
              <a:buNone/>
            </a:pPr>
            <a:r>
              <a:rPr lang="es-ES" dirty="0"/>
              <a:t>Recursos antrópicos Recursos naturales Energéticos Alimentarios Hídricos Materias primas minerales Territorio Otras materias primas</a:t>
            </a:r>
          </a:p>
          <a:p>
            <a:pPr marL="0" indent="0" algn="just">
              <a:buNone/>
            </a:pPr>
            <a:r>
              <a:rPr lang="es-ES" dirty="0"/>
              <a:t>Tragedia de los comunes Enunciada por G. </a:t>
            </a:r>
            <a:r>
              <a:rPr lang="es-ES" dirty="0" err="1"/>
              <a:t>Hardin</a:t>
            </a:r>
            <a:r>
              <a:rPr lang="es-ES" dirty="0"/>
              <a:t>: Existe una tendencia a la sobreexplotación de los recursos que no tienen un dueño concreto: aire, aguas subterráneas, </a:t>
            </a:r>
            <a:r>
              <a:rPr lang="es-ES" dirty="0" err="1"/>
              <a:t>oceanos</a:t>
            </a:r>
            <a:r>
              <a:rPr lang="es-ES" dirty="0"/>
              <a:t>, espacios públicos, etc... “si yo no lo hago otro lo hará”</a:t>
            </a:r>
          </a:p>
          <a:p>
            <a:pPr marL="0" indent="0" algn="just">
              <a:buNone/>
            </a:pPr>
            <a:r>
              <a:rPr lang="es-ES" dirty="0"/>
              <a:t>Impacto Ambiental Modificaciones en la composición o en las condiciones del entorno debido a la acción humana, por la cual se transforma su estado natural y resulta alterada su calidad inicial.</a:t>
            </a:r>
          </a:p>
        </p:txBody>
      </p:sp>
    </p:spTree>
    <p:extLst>
      <p:ext uri="{BB962C8B-B14F-4D97-AF65-F5344CB8AC3E}">
        <p14:creationId xmlns:p14="http://schemas.microsoft.com/office/powerpoint/2010/main" val="156961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75251"/>
          </a:xfrm>
        </p:spPr>
        <p:txBody>
          <a:bodyPr>
            <a:normAutofit/>
          </a:bodyPr>
          <a:lstStyle/>
          <a:p>
            <a:r>
              <a:rPr lang="es-ES" sz="2400" b="1" dirty="0"/>
              <a:t>RECURSOS, MEDIO AMBIENTE Y DESARROLLO SOSTENIBLE</a:t>
            </a:r>
          </a:p>
        </p:txBody>
      </p:sp>
      <p:pic>
        <p:nvPicPr>
          <p:cNvPr id="1026" name="Picture 2" descr="Formulación de políticas para un futuro sostenible Revista NUVE">
            <a:extLst>
              <a:ext uri="{FF2B5EF4-FFF2-40B4-BE49-F238E27FC236}">
                <a16:creationId xmlns:a16="http://schemas.microsoft.com/office/drawing/2014/main" id="{BC304A0B-0B2C-445A-8EB2-D6E907008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56" y="1796911"/>
            <a:ext cx="8426088" cy="456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72546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D257F255646CD488496CB4C2CF60A3D" ma:contentTypeVersion="7" ma:contentTypeDescription="Crear nuevo documento." ma:contentTypeScope="" ma:versionID="2476496555d41e98216b9f05a40b0292">
  <xsd:schema xmlns:xsd="http://www.w3.org/2001/XMLSchema" xmlns:xs="http://www.w3.org/2001/XMLSchema" xmlns:p="http://schemas.microsoft.com/office/2006/metadata/properties" xmlns:ns2="8c9c9656-0ed4-43dd-b8c2-f73303398630" xmlns:ns3="cefe316e-b3ba-4136-9501-60074e61a8c2" targetNamespace="http://schemas.microsoft.com/office/2006/metadata/properties" ma:root="true" ma:fieldsID="e7585c459165c17d80071663acffb481" ns2:_="" ns3:_="">
    <xsd:import namespace="8c9c9656-0ed4-43dd-b8c2-f73303398630"/>
    <xsd:import namespace="cefe316e-b3ba-4136-9501-60074e61a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c9656-0ed4-43dd-b8c2-f73303398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e316e-b3ba-4136-9501-60074e61a8c2"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F5D3F8-5863-4BB0-A9C9-1AB189B0D4E8}">
  <ds:schemaRefs>
    <ds:schemaRef ds:uri="http://purl.org/dc/terms/"/>
    <ds:schemaRef ds:uri="9dc0ecb8-5ca4-4cae-8ac7-310a608c8985"/>
    <ds:schemaRef ds:uri="http://schemas.microsoft.com/office/2006/documentManagement/types"/>
    <ds:schemaRef ds:uri="f14ded59-b421-4550-bec7-53d236e1b2af"/>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501DAD79-EB61-4312-87FB-EB440EE1B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c9656-0ed4-43dd-b8c2-f73303398630"/>
    <ds:schemaRef ds:uri="cefe316e-b3ba-4136-9501-60074e61a8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006661-5286-4584-B97E-ABFA6B90C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5665</TotalTime>
  <Words>4063</Words>
  <Application>Microsoft Office PowerPoint</Application>
  <PresentationFormat>Presentación en pantalla (4:3)</PresentationFormat>
  <Paragraphs>182</Paragraphs>
  <Slides>40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40</vt:i4>
      </vt:variant>
    </vt:vector>
  </HeadingPairs>
  <TitlesOfParts>
    <vt:vector size="49" baseType="lpstr">
      <vt:lpstr>arial</vt:lpstr>
      <vt:lpstr>arial</vt:lpstr>
      <vt:lpstr>Arial MT</vt:lpstr>
      <vt:lpstr>Calibri</vt:lpstr>
      <vt:lpstr>Calibri Light</vt:lpstr>
      <vt:lpstr>HelveticaNeue-Light</vt:lpstr>
      <vt:lpstr>Times New Roman</vt:lpstr>
      <vt:lpstr>Wingdings</vt:lpstr>
      <vt:lpstr>Tema de Office</vt:lpstr>
      <vt:lpstr>Semana N° 4  La protección del medio natural. Propuesta para la conservación del medio ambiente. La humanidad y el medio ambiente.  Trabajo de investigación. </vt:lpstr>
      <vt:lpstr>                                    La protección del medio ambiente </vt:lpstr>
      <vt:lpstr>https://www.gob.pe/institucion/minam/campa%C3%B1as/2041-politica-nacional-del-ambiente Protección del ambiente Perú 2030</vt:lpstr>
      <vt:lpstr>Propuesta para la conservación del medio ambiente</vt:lpstr>
      <vt:lpstr>Presentación de PowerPoint</vt:lpstr>
      <vt:lpstr> La humanidad y el medio ambiente. I </vt:lpstr>
      <vt:lpstr>Efecto invernadero</vt:lpstr>
      <vt:lpstr> La humanidad y el medio ambiente. II </vt:lpstr>
      <vt:lpstr>RECURSOS, MEDIO AMBIENTE Y DESARROLLO SOSTENIBLE</vt:lpstr>
      <vt:lpstr>La humanidad y el medio ambiente. III</vt:lpstr>
      <vt:lpstr>  La humanidad y el medio ambiente. IV </vt:lpstr>
      <vt:lpstr>Evaluación de Impacto Ambiental (EIA)</vt:lpstr>
      <vt:lpstr>Los 9 Proyectos Nacionales que tuvo el Perú en el siglo XX</vt:lpstr>
      <vt:lpstr>I. Proyecto Independencia creación y ser Perú.</vt:lpstr>
      <vt:lpstr>Presentación de PowerPoint</vt:lpstr>
      <vt:lpstr>II Proyecto, estabilidad socioeconómica Simón Bolívar</vt:lpstr>
      <vt:lpstr>Presentación de PowerPoint</vt:lpstr>
      <vt:lpstr>Como estadista, gobernó el Perú, combatió  a la oligarquía (terratenientes y gamonales)</vt:lpstr>
      <vt:lpstr>III. Proyecto gobierno civil  de Manuel Pardo y Lavelle</vt:lpstr>
      <vt:lpstr>            Asesinato del presidente Manuel Pardo</vt:lpstr>
      <vt:lpstr>IV. Proyecto Exportador de Nicolás Piérola</vt:lpstr>
      <vt:lpstr>       Segundo Gobierno de Nicolás de Piérola</vt:lpstr>
      <vt:lpstr>V.  Proyecto de modernización del estado de Leguía</vt:lpstr>
      <vt:lpstr>         Cadáver del presidente Augusto B. Leguía en el Hospital Naval de Bellavista </vt:lpstr>
      <vt:lpstr>VI Proyecto de industrialización de Franklin Roosevelt</vt:lpstr>
      <vt:lpstr>    Joseph Stalin, Franklin Roosvelt, Wiston Churchil</vt:lpstr>
      <vt:lpstr>VII proyecto de modernización del estado de Juan Velasco Alvarado </vt:lpstr>
      <vt:lpstr>           Juan Velasco Alvarado con Fidel Castro</vt:lpstr>
      <vt:lpstr>  VIII. Proyecto Neo liberal de Alberto Fujimori </vt:lpstr>
      <vt:lpstr>Alberto Fujimori Vladimir Montesinos</vt:lpstr>
      <vt:lpstr>IX. Proyecto Nacionalista de Ollanta Humala.</vt:lpstr>
      <vt:lpstr>Ollanta Humala y Hugo Chávez</vt:lpstr>
      <vt:lpstr>                      Pedro Castillo Preso</vt:lpstr>
      <vt:lpstr>  X Proyecto: Presidenta Dina Ercilia Boluarte Zegarra</vt:lpstr>
      <vt:lpstr>Comentario: Cuarta Clase Calificada</vt:lpstr>
      <vt:lpstr>                          Practica 3</vt:lpstr>
      <vt:lpstr>                                       Libros de consulta</vt:lpstr>
      <vt:lpstr>Presentación de PowerPoint</vt:lpstr>
      <vt:lpstr>                            videos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246</cp:revision>
  <dcterms:created xsi:type="dcterms:W3CDTF">2020-04-09T16:16:03Z</dcterms:created>
  <dcterms:modified xsi:type="dcterms:W3CDTF">2025-08-13T01:04:51Z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0x0101004D257F255646CD488496CB4C2CF60A3D</vt:lpwstr>
  </property>
</Properties>
</file>