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9" r:id="rId5"/>
    <p:sldId id="292" r:id="rId6"/>
    <p:sldId id="294" r:id="rId7"/>
    <p:sldId id="297" r:id="rId8"/>
    <p:sldId id="296" r:id="rId9"/>
    <p:sldId id="299" r:id="rId10"/>
    <p:sldId id="346" r:id="rId11"/>
    <p:sldId id="347" r:id="rId12"/>
    <p:sldId id="344" r:id="rId13"/>
    <p:sldId id="301" r:id="rId14"/>
    <p:sldId id="303" r:id="rId15"/>
    <p:sldId id="305" r:id="rId16"/>
    <p:sldId id="309" r:id="rId17"/>
    <p:sldId id="335" r:id="rId18"/>
    <p:sldId id="311" r:id="rId19"/>
    <p:sldId id="314" r:id="rId20"/>
    <p:sldId id="349" r:id="rId21"/>
    <p:sldId id="316" r:id="rId22"/>
    <p:sldId id="318" r:id="rId23"/>
    <p:sldId id="352" r:id="rId24"/>
    <p:sldId id="320" r:id="rId25"/>
    <p:sldId id="322" r:id="rId26"/>
    <p:sldId id="324" r:id="rId27"/>
    <p:sldId id="327" r:id="rId28"/>
    <p:sldId id="328" r:id="rId29"/>
    <p:sldId id="336" r:id="rId30"/>
    <p:sldId id="325" r:id="rId31"/>
    <p:sldId id="329" r:id="rId32"/>
    <p:sldId id="333" r:id="rId33"/>
    <p:sldId id="337" r:id="rId34"/>
    <p:sldId id="338" r:id="rId35"/>
    <p:sldId id="355" r:id="rId36"/>
    <p:sldId id="353" r:id="rId37"/>
    <p:sldId id="339" r:id="rId38"/>
    <p:sldId id="330" r:id="rId39"/>
    <p:sldId id="357" r:id="rId40"/>
    <p:sldId id="358" r:id="rId41"/>
    <p:sldId id="359" r:id="rId42"/>
    <p:sldId id="360" r:id="rId43"/>
    <p:sldId id="364" r:id="rId44"/>
    <p:sldId id="340" r:id="rId45"/>
    <p:sldId id="342" r:id="rId4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redy Virgilio Salinas Melendez" initials="FVSM" lastIdx="1" clrIdx="0">
    <p:extLst>
      <p:ext uri="{19B8F6BF-5375-455C-9EA6-DF929625EA0E}">
        <p15:presenceInfo xmlns:p15="http://schemas.microsoft.com/office/powerpoint/2012/main" userId="44ca1e599ab4d71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6400"/>
    <a:srgbClr val="FF6500"/>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29DC76E-C7F1-4FF5-80CC-715ECB1A593D}" v="2" dt="2023-01-17T16:33:03.0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144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 FABRIZIO BERNAL RENTERIA" userId="S::2022012437@unfv.edu.pe::2f6bc5e2-9497-4428-850b-48efb5d18dbe" providerId="AD" clId="Web-{829DC76E-C7F1-4FF5-80CC-715ECB1A593D}"/>
    <pc:docChg chg="addSld delSld">
      <pc:chgData name="ALEX FABRIZIO BERNAL RENTERIA" userId="S::2022012437@unfv.edu.pe::2f6bc5e2-9497-4428-850b-48efb5d18dbe" providerId="AD" clId="Web-{829DC76E-C7F1-4FF5-80CC-715ECB1A593D}" dt="2023-01-17T16:33:03.038" v="1"/>
      <pc:docMkLst>
        <pc:docMk/>
      </pc:docMkLst>
      <pc:sldChg chg="new del">
        <pc:chgData name="ALEX FABRIZIO BERNAL RENTERIA" userId="S::2022012437@unfv.edu.pe::2f6bc5e2-9497-4428-850b-48efb5d18dbe" providerId="AD" clId="Web-{829DC76E-C7F1-4FF5-80CC-715ECB1A593D}" dt="2023-01-17T16:33:03.038" v="1"/>
        <pc:sldMkLst>
          <pc:docMk/>
          <pc:sldMk cId="1616469317" sldId="359"/>
        </pc:sldMkLst>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a:p>
        </p:txBody>
      </p:sp>
      <p:sp>
        <p:nvSpPr>
          <p:cNvPr id="4" name="Date Placeholder 3"/>
          <p:cNvSpPr>
            <a:spLocks noGrp="1"/>
          </p:cNvSpPr>
          <p:nvPr>
            <p:ph type="dt" sz="half" idx="10"/>
          </p:nvPr>
        </p:nvSpPr>
        <p:spPr/>
        <p:txBody>
          <a:bodyPr/>
          <a:lstStyle/>
          <a:p>
            <a:fld id="{CA474C37-5C80-4069-8EBA-CA94ADF8086E}" type="datetimeFigureOut">
              <a:rPr lang="es-PE" smtClean="0"/>
              <a:t>12/08/2025</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A7C8DDE2-A9C8-4BAC-8D65-765C5FB087FF}" type="slidenum">
              <a:rPr lang="es-PE" smtClean="0"/>
              <a:t>‹Nº›</a:t>
            </a:fld>
            <a:endParaRPr lang="es-PE"/>
          </a:p>
        </p:txBody>
      </p:sp>
      <p:sp>
        <p:nvSpPr>
          <p:cNvPr id="7" name="Rectángulo: esquinas redondeadas 6">
            <a:extLst>
              <a:ext uri="{FF2B5EF4-FFF2-40B4-BE49-F238E27FC236}">
                <a16:creationId xmlns:a16="http://schemas.microsoft.com/office/drawing/2014/main" id="{A87F8E12-34DD-45B2-8377-6BAD9318D314}"/>
              </a:ext>
            </a:extLst>
          </p:cNvPr>
          <p:cNvSpPr/>
          <p:nvPr userDrawn="1"/>
        </p:nvSpPr>
        <p:spPr>
          <a:xfrm>
            <a:off x="0" y="-195263"/>
            <a:ext cx="9144000" cy="946721"/>
          </a:xfrm>
          <a:custGeom>
            <a:avLst/>
            <a:gdLst>
              <a:gd name="connsiteX0" fmla="*/ 0 w 9144000"/>
              <a:gd name="connsiteY0" fmla="*/ 0 h 1038225"/>
              <a:gd name="connsiteX1" fmla="*/ 9144000 w 9144000"/>
              <a:gd name="connsiteY1" fmla="*/ 0 h 1038225"/>
              <a:gd name="connsiteX2" fmla="*/ 9144000 w 9144000"/>
              <a:gd name="connsiteY2" fmla="*/ 1038225 h 1038225"/>
              <a:gd name="connsiteX3" fmla="*/ 0 w 9144000"/>
              <a:gd name="connsiteY3" fmla="*/ 1038225 h 1038225"/>
              <a:gd name="connsiteX4" fmla="*/ 0 w 9144000"/>
              <a:gd name="connsiteY4" fmla="*/ 0 h 1038225"/>
              <a:gd name="connsiteX0" fmla="*/ 0 w 9144000"/>
              <a:gd name="connsiteY0" fmla="*/ 0 h 1038225"/>
              <a:gd name="connsiteX1" fmla="*/ 9144000 w 9144000"/>
              <a:gd name="connsiteY1" fmla="*/ 0 h 1038225"/>
              <a:gd name="connsiteX2" fmla="*/ 9144000 w 9144000"/>
              <a:gd name="connsiteY2" fmla="*/ 1038225 h 1038225"/>
              <a:gd name="connsiteX3" fmla="*/ 0 w 9144000"/>
              <a:gd name="connsiteY3" fmla="*/ 1038225 h 1038225"/>
              <a:gd name="connsiteX4" fmla="*/ 0 w 9144000"/>
              <a:gd name="connsiteY4" fmla="*/ 0 h 1038225"/>
              <a:gd name="connsiteX0" fmla="*/ 0 w 9144000"/>
              <a:gd name="connsiteY0" fmla="*/ 0 h 1038225"/>
              <a:gd name="connsiteX1" fmla="*/ 9144000 w 9144000"/>
              <a:gd name="connsiteY1" fmla="*/ 0 h 1038225"/>
              <a:gd name="connsiteX2" fmla="*/ 9144000 w 9144000"/>
              <a:gd name="connsiteY2" fmla="*/ 1038225 h 1038225"/>
              <a:gd name="connsiteX3" fmla="*/ 0 w 9144000"/>
              <a:gd name="connsiteY3" fmla="*/ 1038225 h 1038225"/>
              <a:gd name="connsiteX4" fmla="*/ 0 w 9144000"/>
              <a:gd name="connsiteY4" fmla="*/ 0 h 1038225"/>
              <a:gd name="connsiteX0" fmla="*/ 0 w 9144000"/>
              <a:gd name="connsiteY0" fmla="*/ 0 h 1038225"/>
              <a:gd name="connsiteX1" fmla="*/ 9144000 w 9144000"/>
              <a:gd name="connsiteY1" fmla="*/ 0 h 1038225"/>
              <a:gd name="connsiteX2" fmla="*/ 9144000 w 9144000"/>
              <a:gd name="connsiteY2" fmla="*/ 1038225 h 1038225"/>
              <a:gd name="connsiteX3" fmla="*/ 0 w 9144000"/>
              <a:gd name="connsiteY3" fmla="*/ 1038225 h 1038225"/>
              <a:gd name="connsiteX4" fmla="*/ 0 w 9144000"/>
              <a:gd name="connsiteY4" fmla="*/ 0 h 1038225"/>
              <a:gd name="connsiteX0" fmla="*/ 0 w 9144000"/>
              <a:gd name="connsiteY0" fmla="*/ 0 h 1073250"/>
              <a:gd name="connsiteX1" fmla="*/ 9144000 w 9144000"/>
              <a:gd name="connsiteY1" fmla="*/ 0 h 1073250"/>
              <a:gd name="connsiteX2" fmla="*/ 9144000 w 9144000"/>
              <a:gd name="connsiteY2" fmla="*/ 1038225 h 1073250"/>
              <a:gd name="connsiteX3" fmla="*/ 3581400 w 9144000"/>
              <a:gd name="connsiteY3" fmla="*/ 847725 h 1073250"/>
              <a:gd name="connsiteX4" fmla="*/ 0 w 9144000"/>
              <a:gd name="connsiteY4" fmla="*/ 1038225 h 1073250"/>
              <a:gd name="connsiteX5" fmla="*/ 0 w 9144000"/>
              <a:gd name="connsiteY5" fmla="*/ 0 h 1073250"/>
              <a:gd name="connsiteX0" fmla="*/ 0 w 9144000"/>
              <a:gd name="connsiteY0" fmla="*/ 0 h 1073250"/>
              <a:gd name="connsiteX1" fmla="*/ 9144000 w 9144000"/>
              <a:gd name="connsiteY1" fmla="*/ 0 h 1073250"/>
              <a:gd name="connsiteX2" fmla="*/ 9144000 w 9144000"/>
              <a:gd name="connsiteY2" fmla="*/ 1038225 h 1073250"/>
              <a:gd name="connsiteX3" fmla="*/ 3581400 w 9144000"/>
              <a:gd name="connsiteY3" fmla="*/ 847725 h 1073250"/>
              <a:gd name="connsiteX4" fmla="*/ 0 w 9144000"/>
              <a:gd name="connsiteY4" fmla="*/ 1038225 h 1073250"/>
              <a:gd name="connsiteX5" fmla="*/ 0 w 9144000"/>
              <a:gd name="connsiteY5" fmla="*/ 0 h 1073250"/>
              <a:gd name="connsiteX0" fmla="*/ 0 w 9144000"/>
              <a:gd name="connsiteY0" fmla="*/ 0 h 1078628"/>
              <a:gd name="connsiteX1" fmla="*/ 9144000 w 9144000"/>
              <a:gd name="connsiteY1" fmla="*/ 0 h 1078628"/>
              <a:gd name="connsiteX2" fmla="*/ 9144000 w 9144000"/>
              <a:gd name="connsiteY2" fmla="*/ 1038225 h 1078628"/>
              <a:gd name="connsiteX3" fmla="*/ 3571875 w 9144000"/>
              <a:gd name="connsiteY3" fmla="*/ 904875 h 1078628"/>
              <a:gd name="connsiteX4" fmla="*/ 0 w 9144000"/>
              <a:gd name="connsiteY4" fmla="*/ 1038225 h 1078628"/>
              <a:gd name="connsiteX5" fmla="*/ 0 w 9144000"/>
              <a:gd name="connsiteY5" fmla="*/ 0 h 1078628"/>
              <a:gd name="connsiteX0" fmla="*/ 0 w 9144000"/>
              <a:gd name="connsiteY0" fmla="*/ 0 h 1083227"/>
              <a:gd name="connsiteX1" fmla="*/ 9144000 w 9144000"/>
              <a:gd name="connsiteY1" fmla="*/ 0 h 1083227"/>
              <a:gd name="connsiteX2" fmla="*/ 9144000 w 9144000"/>
              <a:gd name="connsiteY2" fmla="*/ 1038225 h 1083227"/>
              <a:gd name="connsiteX3" fmla="*/ 3705225 w 9144000"/>
              <a:gd name="connsiteY3" fmla="*/ 942974 h 1083227"/>
              <a:gd name="connsiteX4" fmla="*/ 0 w 9144000"/>
              <a:gd name="connsiteY4" fmla="*/ 1038225 h 1083227"/>
              <a:gd name="connsiteX5" fmla="*/ 0 w 9144000"/>
              <a:gd name="connsiteY5" fmla="*/ 0 h 1083227"/>
              <a:gd name="connsiteX0" fmla="*/ 0 w 9144000"/>
              <a:gd name="connsiteY0" fmla="*/ 0 h 1083227"/>
              <a:gd name="connsiteX1" fmla="*/ 9144000 w 9144000"/>
              <a:gd name="connsiteY1" fmla="*/ 0 h 1083227"/>
              <a:gd name="connsiteX2" fmla="*/ 9144000 w 9144000"/>
              <a:gd name="connsiteY2" fmla="*/ 1038225 h 1083227"/>
              <a:gd name="connsiteX3" fmla="*/ 3705225 w 9144000"/>
              <a:gd name="connsiteY3" fmla="*/ 942974 h 1083227"/>
              <a:gd name="connsiteX4" fmla="*/ 0 w 9144000"/>
              <a:gd name="connsiteY4" fmla="*/ 1038225 h 1083227"/>
              <a:gd name="connsiteX5" fmla="*/ 0 w 9144000"/>
              <a:gd name="connsiteY5" fmla="*/ 0 h 1083227"/>
              <a:gd name="connsiteX0" fmla="*/ 0 w 9144000"/>
              <a:gd name="connsiteY0" fmla="*/ 0 h 1083227"/>
              <a:gd name="connsiteX1" fmla="*/ 9144000 w 9144000"/>
              <a:gd name="connsiteY1" fmla="*/ 0 h 1083227"/>
              <a:gd name="connsiteX2" fmla="*/ 9144000 w 9144000"/>
              <a:gd name="connsiteY2" fmla="*/ 1038225 h 1083227"/>
              <a:gd name="connsiteX3" fmla="*/ 3705225 w 9144000"/>
              <a:gd name="connsiteY3" fmla="*/ 942974 h 1083227"/>
              <a:gd name="connsiteX4" fmla="*/ 0 w 9144000"/>
              <a:gd name="connsiteY4" fmla="*/ 1038225 h 1083227"/>
              <a:gd name="connsiteX5" fmla="*/ 0 w 9144000"/>
              <a:gd name="connsiteY5" fmla="*/ 0 h 1083227"/>
              <a:gd name="connsiteX0" fmla="*/ 0 w 9144000"/>
              <a:gd name="connsiteY0" fmla="*/ 0 h 1042115"/>
              <a:gd name="connsiteX1" fmla="*/ 9144000 w 9144000"/>
              <a:gd name="connsiteY1" fmla="*/ 0 h 1042115"/>
              <a:gd name="connsiteX2" fmla="*/ 9144000 w 9144000"/>
              <a:gd name="connsiteY2" fmla="*/ 1038225 h 1042115"/>
              <a:gd name="connsiteX3" fmla="*/ 3705225 w 9144000"/>
              <a:gd name="connsiteY3" fmla="*/ 942974 h 1042115"/>
              <a:gd name="connsiteX4" fmla="*/ 0 w 9144000"/>
              <a:gd name="connsiteY4" fmla="*/ 1038225 h 1042115"/>
              <a:gd name="connsiteX5" fmla="*/ 0 w 9144000"/>
              <a:gd name="connsiteY5" fmla="*/ 0 h 1042115"/>
              <a:gd name="connsiteX0" fmla="*/ 0 w 9144000"/>
              <a:gd name="connsiteY0" fmla="*/ 0 h 1038225"/>
              <a:gd name="connsiteX1" fmla="*/ 9144000 w 9144000"/>
              <a:gd name="connsiteY1" fmla="*/ 0 h 1038225"/>
              <a:gd name="connsiteX2" fmla="*/ 9144000 w 9144000"/>
              <a:gd name="connsiteY2" fmla="*/ 1038225 h 1038225"/>
              <a:gd name="connsiteX3" fmla="*/ 3705225 w 9144000"/>
              <a:gd name="connsiteY3" fmla="*/ 942974 h 1038225"/>
              <a:gd name="connsiteX4" fmla="*/ 0 w 9144000"/>
              <a:gd name="connsiteY4" fmla="*/ 1038225 h 1038225"/>
              <a:gd name="connsiteX5" fmla="*/ 0 w 9144000"/>
              <a:gd name="connsiteY5" fmla="*/ 0 h 1038225"/>
              <a:gd name="connsiteX0" fmla="*/ 0 w 9144000"/>
              <a:gd name="connsiteY0" fmla="*/ 0 h 1038225"/>
              <a:gd name="connsiteX1" fmla="*/ 9144000 w 9144000"/>
              <a:gd name="connsiteY1" fmla="*/ 0 h 1038225"/>
              <a:gd name="connsiteX2" fmla="*/ 9144000 w 9144000"/>
              <a:gd name="connsiteY2" fmla="*/ 1038225 h 1038225"/>
              <a:gd name="connsiteX3" fmla="*/ 3705225 w 9144000"/>
              <a:gd name="connsiteY3" fmla="*/ 942974 h 1038225"/>
              <a:gd name="connsiteX4" fmla="*/ 0 w 9144000"/>
              <a:gd name="connsiteY4" fmla="*/ 1038225 h 1038225"/>
              <a:gd name="connsiteX5" fmla="*/ 0 w 9144000"/>
              <a:gd name="connsiteY5" fmla="*/ 0 h 1038225"/>
              <a:gd name="connsiteX0" fmla="*/ 0 w 9144000"/>
              <a:gd name="connsiteY0" fmla="*/ 0 h 1038225"/>
              <a:gd name="connsiteX1" fmla="*/ 9144000 w 9144000"/>
              <a:gd name="connsiteY1" fmla="*/ 0 h 1038225"/>
              <a:gd name="connsiteX2" fmla="*/ 9144000 w 9144000"/>
              <a:gd name="connsiteY2" fmla="*/ 1038225 h 1038225"/>
              <a:gd name="connsiteX3" fmla="*/ 3705225 w 9144000"/>
              <a:gd name="connsiteY3" fmla="*/ 942974 h 1038225"/>
              <a:gd name="connsiteX4" fmla="*/ 0 w 9144000"/>
              <a:gd name="connsiteY4" fmla="*/ 1038225 h 1038225"/>
              <a:gd name="connsiteX5" fmla="*/ 0 w 9144000"/>
              <a:gd name="connsiteY5" fmla="*/ 0 h 1038225"/>
              <a:gd name="connsiteX0" fmla="*/ 0 w 9144000"/>
              <a:gd name="connsiteY0" fmla="*/ 0 h 1038225"/>
              <a:gd name="connsiteX1" fmla="*/ 9144000 w 9144000"/>
              <a:gd name="connsiteY1" fmla="*/ 0 h 1038225"/>
              <a:gd name="connsiteX2" fmla="*/ 9144000 w 9144000"/>
              <a:gd name="connsiteY2" fmla="*/ 1038225 h 1038225"/>
              <a:gd name="connsiteX3" fmla="*/ 3705225 w 9144000"/>
              <a:gd name="connsiteY3" fmla="*/ 942974 h 1038225"/>
              <a:gd name="connsiteX4" fmla="*/ 0 w 9144000"/>
              <a:gd name="connsiteY4" fmla="*/ 1038225 h 1038225"/>
              <a:gd name="connsiteX5" fmla="*/ 0 w 9144000"/>
              <a:gd name="connsiteY5" fmla="*/ 0 h 1038225"/>
              <a:gd name="connsiteX0" fmla="*/ 0 w 9144000"/>
              <a:gd name="connsiteY0" fmla="*/ 0 h 1038225"/>
              <a:gd name="connsiteX1" fmla="*/ 9144000 w 9144000"/>
              <a:gd name="connsiteY1" fmla="*/ 0 h 1038225"/>
              <a:gd name="connsiteX2" fmla="*/ 9144000 w 9144000"/>
              <a:gd name="connsiteY2" fmla="*/ 1038225 h 1038225"/>
              <a:gd name="connsiteX3" fmla="*/ 4314825 w 9144000"/>
              <a:gd name="connsiteY3" fmla="*/ 942974 h 1038225"/>
              <a:gd name="connsiteX4" fmla="*/ 0 w 9144000"/>
              <a:gd name="connsiteY4" fmla="*/ 1038225 h 1038225"/>
              <a:gd name="connsiteX5" fmla="*/ 0 w 9144000"/>
              <a:gd name="connsiteY5" fmla="*/ 0 h 1038225"/>
              <a:gd name="connsiteX0" fmla="*/ 0 w 9144000"/>
              <a:gd name="connsiteY0" fmla="*/ 0 h 1038225"/>
              <a:gd name="connsiteX1" fmla="*/ 9144000 w 9144000"/>
              <a:gd name="connsiteY1" fmla="*/ 0 h 1038225"/>
              <a:gd name="connsiteX2" fmla="*/ 9144000 w 9144000"/>
              <a:gd name="connsiteY2" fmla="*/ 1038225 h 1038225"/>
              <a:gd name="connsiteX3" fmla="*/ 4314825 w 9144000"/>
              <a:gd name="connsiteY3" fmla="*/ 942974 h 1038225"/>
              <a:gd name="connsiteX4" fmla="*/ 0 w 9144000"/>
              <a:gd name="connsiteY4" fmla="*/ 1038225 h 1038225"/>
              <a:gd name="connsiteX5" fmla="*/ 0 w 9144000"/>
              <a:gd name="connsiteY5" fmla="*/ 0 h 1038225"/>
              <a:gd name="connsiteX0" fmla="*/ 0 w 9144000"/>
              <a:gd name="connsiteY0" fmla="*/ 0 h 1038225"/>
              <a:gd name="connsiteX1" fmla="*/ 9144000 w 9144000"/>
              <a:gd name="connsiteY1" fmla="*/ 0 h 1038225"/>
              <a:gd name="connsiteX2" fmla="*/ 9144000 w 9144000"/>
              <a:gd name="connsiteY2" fmla="*/ 1038225 h 1038225"/>
              <a:gd name="connsiteX3" fmla="*/ 4610100 w 9144000"/>
              <a:gd name="connsiteY3" fmla="*/ 942974 h 1038225"/>
              <a:gd name="connsiteX4" fmla="*/ 0 w 9144000"/>
              <a:gd name="connsiteY4" fmla="*/ 1038225 h 1038225"/>
              <a:gd name="connsiteX5" fmla="*/ 0 w 9144000"/>
              <a:gd name="connsiteY5" fmla="*/ 0 h 1038225"/>
              <a:gd name="connsiteX0" fmla="*/ 0 w 9144000"/>
              <a:gd name="connsiteY0" fmla="*/ 0 h 1038225"/>
              <a:gd name="connsiteX1" fmla="*/ 9144000 w 9144000"/>
              <a:gd name="connsiteY1" fmla="*/ 0 h 1038225"/>
              <a:gd name="connsiteX2" fmla="*/ 9144000 w 9144000"/>
              <a:gd name="connsiteY2" fmla="*/ 1038225 h 1038225"/>
              <a:gd name="connsiteX3" fmla="*/ 4610100 w 9144000"/>
              <a:gd name="connsiteY3" fmla="*/ 942974 h 1038225"/>
              <a:gd name="connsiteX4" fmla="*/ 0 w 9144000"/>
              <a:gd name="connsiteY4" fmla="*/ 1038225 h 1038225"/>
              <a:gd name="connsiteX5" fmla="*/ 0 w 9144000"/>
              <a:gd name="connsiteY5" fmla="*/ 0 h 1038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1038225">
                <a:moveTo>
                  <a:pt x="0" y="0"/>
                </a:moveTo>
                <a:lnTo>
                  <a:pt x="9144000" y="0"/>
                </a:lnTo>
                <a:lnTo>
                  <a:pt x="9144000" y="1038225"/>
                </a:lnTo>
                <a:cubicBezTo>
                  <a:pt x="7493000" y="968375"/>
                  <a:pt x="6480175" y="946149"/>
                  <a:pt x="4610100" y="942974"/>
                </a:cubicBezTo>
                <a:cubicBezTo>
                  <a:pt x="3086100" y="942974"/>
                  <a:pt x="349250" y="1017587"/>
                  <a:pt x="0" y="1038225"/>
                </a:cubicBezTo>
                <a:lnTo>
                  <a:pt x="0" y="0"/>
                </a:lnTo>
                <a:close/>
              </a:path>
            </a:pathLst>
          </a:custGeom>
          <a:solidFill>
            <a:srgbClr val="FC6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8" name="Imagen 7">
            <a:extLst>
              <a:ext uri="{FF2B5EF4-FFF2-40B4-BE49-F238E27FC236}">
                <a16:creationId xmlns:a16="http://schemas.microsoft.com/office/drawing/2014/main" id="{EB12E36F-6565-4BC7-B0DE-5F92CFB80DC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522" t="17604" r="4522" b="20944"/>
          <a:stretch/>
        </p:blipFill>
        <p:spPr>
          <a:xfrm>
            <a:off x="2657475" y="824013"/>
            <a:ext cx="3829050" cy="1441394"/>
          </a:xfrm>
          <a:prstGeom prst="rect">
            <a:avLst/>
          </a:prstGeom>
        </p:spPr>
      </p:pic>
      <p:sp>
        <p:nvSpPr>
          <p:cNvPr id="10" name="Rectángulo 9">
            <a:extLst>
              <a:ext uri="{FF2B5EF4-FFF2-40B4-BE49-F238E27FC236}">
                <a16:creationId xmlns:a16="http://schemas.microsoft.com/office/drawing/2014/main" id="{D874507E-60F9-4CC6-A417-A85AEAC5C481}"/>
              </a:ext>
            </a:extLst>
          </p:cNvPr>
          <p:cNvSpPr/>
          <p:nvPr userDrawn="1"/>
        </p:nvSpPr>
        <p:spPr>
          <a:xfrm>
            <a:off x="0" y="6629400"/>
            <a:ext cx="9144000" cy="228685"/>
          </a:xfrm>
          <a:prstGeom prst="rect">
            <a:avLst/>
          </a:prstGeom>
          <a:solidFill>
            <a:srgbClr val="FC6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1116260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CA474C37-5C80-4069-8EBA-CA94ADF8086E}" type="datetimeFigureOut">
              <a:rPr lang="es-PE" smtClean="0"/>
              <a:t>12/08/2025</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A7C8DDE2-A9C8-4BAC-8D65-765C5FB087FF}" type="slidenum">
              <a:rPr lang="es-PE" smtClean="0"/>
              <a:t>‹Nº›</a:t>
            </a:fld>
            <a:endParaRPr lang="es-PE"/>
          </a:p>
        </p:txBody>
      </p:sp>
    </p:spTree>
    <p:extLst>
      <p:ext uri="{BB962C8B-B14F-4D97-AF65-F5344CB8AC3E}">
        <p14:creationId xmlns:p14="http://schemas.microsoft.com/office/powerpoint/2010/main" val="23565718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CA474C37-5C80-4069-8EBA-CA94ADF8086E}" type="datetimeFigureOut">
              <a:rPr lang="es-PE" smtClean="0"/>
              <a:t>12/08/2025</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A7C8DDE2-A9C8-4BAC-8D65-765C5FB087FF}" type="slidenum">
              <a:rPr lang="es-PE" smtClean="0"/>
              <a:t>‹Nº›</a:t>
            </a:fld>
            <a:endParaRPr lang="es-PE"/>
          </a:p>
        </p:txBody>
      </p:sp>
    </p:spTree>
    <p:extLst>
      <p:ext uri="{BB962C8B-B14F-4D97-AF65-F5344CB8AC3E}">
        <p14:creationId xmlns:p14="http://schemas.microsoft.com/office/powerpoint/2010/main" val="42508529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628650" y="974726"/>
            <a:ext cx="7886700" cy="1325563"/>
          </a:xfrm>
        </p:spPr>
        <p:txBody>
          <a:bodyPr/>
          <a:lstStyle/>
          <a:p>
            <a:r>
              <a:rPr lang="es-ES"/>
              <a:t>Haga clic para modificar el estilo de título del patrón</a:t>
            </a:r>
            <a:endParaRPr lang="en-US"/>
          </a:p>
        </p:txBody>
      </p:sp>
      <p:sp>
        <p:nvSpPr>
          <p:cNvPr id="3" name="Content Placeholder 2"/>
          <p:cNvSpPr>
            <a:spLocks noGrp="1"/>
          </p:cNvSpPr>
          <p:nvPr>
            <p:ph idx="1"/>
          </p:nvPr>
        </p:nvSpPr>
        <p:spPr>
          <a:xfrm>
            <a:off x="628650" y="2435225"/>
            <a:ext cx="78867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CA474C37-5C80-4069-8EBA-CA94ADF8086E}" type="datetimeFigureOut">
              <a:rPr lang="es-PE" smtClean="0"/>
              <a:t>12/08/2025</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A7C8DDE2-A9C8-4BAC-8D65-765C5FB087FF}" type="slidenum">
              <a:rPr lang="es-PE" smtClean="0"/>
              <a:t>‹Nº›</a:t>
            </a:fld>
            <a:endParaRPr lang="es-PE"/>
          </a:p>
        </p:txBody>
      </p:sp>
      <p:sp>
        <p:nvSpPr>
          <p:cNvPr id="7" name="Rectángulo: esquinas redondeadas 6">
            <a:extLst>
              <a:ext uri="{FF2B5EF4-FFF2-40B4-BE49-F238E27FC236}">
                <a16:creationId xmlns:a16="http://schemas.microsoft.com/office/drawing/2014/main" id="{7816E3F8-1E08-48E6-BA1E-6E08521E0163}"/>
              </a:ext>
            </a:extLst>
          </p:cNvPr>
          <p:cNvSpPr/>
          <p:nvPr userDrawn="1"/>
        </p:nvSpPr>
        <p:spPr>
          <a:xfrm>
            <a:off x="0" y="-47624"/>
            <a:ext cx="9144000" cy="1038225"/>
          </a:xfrm>
          <a:custGeom>
            <a:avLst/>
            <a:gdLst>
              <a:gd name="connsiteX0" fmla="*/ 0 w 9144000"/>
              <a:gd name="connsiteY0" fmla="*/ 0 h 1038225"/>
              <a:gd name="connsiteX1" fmla="*/ 9144000 w 9144000"/>
              <a:gd name="connsiteY1" fmla="*/ 0 h 1038225"/>
              <a:gd name="connsiteX2" fmla="*/ 9144000 w 9144000"/>
              <a:gd name="connsiteY2" fmla="*/ 1038225 h 1038225"/>
              <a:gd name="connsiteX3" fmla="*/ 0 w 9144000"/>
              <a:gd name="connsiteY3" fmla="*/ 1038225 h 1038225"/>
              <a:gd name="connsiteX4" fmla="*/ 0 w 9144000"/>
              <a:gd name="connsiteY4" fmla="*/ 0 h 1038225"/>
              <a:gd name="connsiteX0" fmla="*/ 0 w 9144000"/>
              <a:gd name="connsiteY0" fmla="*/ 0 h 1038225"/>
              <a:gd name="connsiteX1" fmla="*/ 9144000 w 9144000"/>
              <a:gd name="connsiteY1" fmla="*/ 0 h 1038225"/>
              <a:gd name="connsiteX2" fmla="*/ 9144000 w 9144000"/>
              <a:gd name="connsiteY2" fmla="*/ 1038225 h 1038225"/>
              <a:gd name="connsiteX3" fmla="*/ 0 w 9144000"/>
              <a:gd name="connsiteY3" fmla="*/ 1038225 h 1038225"/>
              <a:gd name="connsiteX4" fmla="*/ 0 w 9144000"/>
              <a:gd name="connsiteY4" fmla="*/ 0 h 1038225"/>
              <a:gd name="connsiteX0" fmla="*/ 0 w 9144000"/>
              <a:gd name="connsiteY0" fmla="*/ 0 h 1038225"/>
              <a:gd name="connsiteX1" fmla="*/ 9144000 w 9144000"/>
              <a:gd name="connsiteY1" fmla="*/ 0 h 1038225"/>
              <a:gd name="connsiteX2" fmla="*/ 9144000 w 9144000"/>
              <a:gd name="connsiteY2" fmla="*/ 1038225 h 1038225"/>
              <a:gd name="connsiteX3" fmla="*/ 0 w 9144000"/>
              <a:gd name="connsiteY3" fmla="*/ 1038225 h 1038225"/>
              <a:gd name="connsiteX4" fmla="*/ 0 w 9144000"/>
              <a:gd name="connsiteY4" fmla="*/ 0 h 1038225"/>
              <a:gd name="connsiteX0" fmla="*/ 0 w 9144000"/>
              <a:gd name="connsiteY0" fmla="*/ 0 h 1038225"/>
              <a:gd name="connsiteX1" fmla="*/ 9144000 w 9144000"/>
              <a:gd name="connsiteY1" fmla="*/ 0 h 1038225"/>
              <a:gd name="connsiteX2" fmla="*/ 9144000 w 9144000"/>
              <a:gd name="connsiteY2" fmla="*/ 1038225 h 1038225"/>
              <a:gd name="connsiteX3" fmla="*/ 0 w 9144000"/>
              <a:gd name="connsiteY3" fmla="*/ 1038225 h 1038225"/>
              <a:gd name="connsiteX4" fmla="*/ 0 w 9144000"/>
              <a:gd name="connsiteY4" fmla="*/ 0 h 1038225"/>
              <a:gd name="connsiteX0" fmla="*/ 0 w 9144000"/>
              <a:gd name="connsiteY0" fmla="*/ 0 h 1073250"/>
              <a:gd name="connsiteX1" fmla="*/ 9144000 w 9144000"/>
              <a:gd name="connsiteY1" fmla="*/ 0 h 1073250"/>
              <a:gd name="connsiteX2" fmla="*/ 9144000 w 9144000"/>
              <a:gd name="connsiteY2" fmla="*/ 1038225 h 1073250"/>
              <a:gd name="connsiteX3" fmla="*/ 3581400 w 9144000"/>
              <a:gd name="connsiteY3" fmla="*/ 847725 h 1073250"/>
              <a:gd name="connsiteX4" fmla="*/ 0 w 9144000"/>
              <a:gd name="connsiteY4" fmla="*/ 1038225 h 1073250"/>
              <a:gd name="connsiteX5" fmla="*/ 0 w 9144000"/>
              <a:gd name="connsiteY5" fmla="*/ 0 h 1073250"/>
              <a:gd name="connsiteX0" fmla="*/ 0 w 9144000"/>
              <a:gd name="connsiteY0" fmla="*/ 0 h 1073250"/>
              <a:gd name="connsiteX1" fmla="*/ 9144000 w 9144000"/>
              <a:gd name="connsiteY1" fmla="*/ 0 h 1073250"/>
              <a:gd name="connsiteX2" fmla="*/ 9144000 w 9144000"/>
              <a:gd name="connsiteY2" fmla="*/ 1038225 h 1073250"/>
              <a:gd name="connsiteX3" fmla="*/ 3581400 w 9144000"/>
              <a:gd name="connsiteY3" fmla="*/ 847725 h 1073250"/>
              <a:gd name="connsiteX4" fmla="*/ 0 w 9144000"/>
              <a:gd name="connsiteY4" fmla="*/ 1038225 h 1073250"/>
              <a:gd name="connsiteX5" fmla="*/ 0 w 9144000"/>
              <a:gd name="connsiteY5" fmla="*/ 0 h 1073250"/>
              <a:gd name="connsiteX0" fmla="*/ 0 w 9144000"/>
              <a:gd name="connsiteY0" fmla="*/ 0 h 1078628"/>
              <a:gd name="connsiteX1" fmla="*/ 9144000 w 9144000"/>
              <a:gd name="connsiteY1" fmla="*/ 0 h 1078628"/>
              <a:gd name="connsiteX2" fmla="*/ 9144000 w 9144000"/>
              <a:gd name="connsiteY2" fmla="*/ 1038225 h 1078628"/>
              <a:gd name="connsiteX3" fmla="*/ 3571875 w 9144000"/>
              <a:gd name="connsiteY3" fmla="*/ 904875 h 1078628"/>
              <a:gd name="connsiteX4" fmla="*/ 0 w 9144000"/>
              <a:gd name="connsiteY4" fmla="*/ 1038225 h 1078628"/>
              <a:gd name="connsiteX5" fmla="*/ 0 w 9144000"/>
              <a:gd name="connsiteY5" fmla="*/ 0 h 1078628"/>
              <a:gd name="connsiteX0" fmla="*/ 0 w 9144000"/>
              <a:gd name="connsiteY0" fmla="*/ 0 h 1083227"/>
              <a:gd name="connsiteX1" fmla="*/ 9144000 w 9144000"/>
              <a:gd name="connsiteY1" fmla="*/ 0 h 1083227"/>
              <a:gd name="connsiteX2" fmla="*/ 9144000 w 9144000"/>
              <a:gd name="connsiteY2" fmla="*/ 1038225 h 1083227"/>
              <a:gd name="connsiteX3" fmla="*/ 3705225 w 9144000"/>
              <a:gd name="connsiteY3" fmla="*/ 942974 h 1083227"/>
              <a:gd name="connsiteX4" fmla="*/ 0 w 9144000"/>
              <a:gd name="connsiteY4" fmla="*/ 1038225 h 1083227"/>
              <a:gd name="connsiteX5" fmla="*/ 0 w 9144000"/>
              <a:gd name="connsiteY5" fmla="*/ 0 h 1083227"/>
              <a:gd name="connsiteX0" fmla="*/ 0 w 9144000"/>
              <a:gd name="connsiteY0" fmla="*/ 0 h 1083227"/>
              <a:gd name="connsiteX1" fmla="*/ 9144000 w 9144000"/>
              <a:gd name="connsiteY1" fmla="*/ 0 h 1083227"/>
              <a:gd name="connsiteX2" fmla="*/ 9144000 w 9144000"/>
              <a:gd name="connsiteY2" fmla="*/ 1038225 h 1083227"/>
              <a:gd name="connsiteX3" fmla="*/ 3705225 w 9144000"/>
              <a:gd name="connsiteY3" fmla="*/ 942974 h 1083227"/>
              <a:gd name="connsiteX4" fmla="*/ 0 w 9144000"/>
              <a:gd name="connsiteY4" fmla="*/ 1038225 h 1083227"/>
              <a:gd name="connsiteX5" fmla="*/ 0 w 9144000"/>
              <a:gd name="connsiteY5" fmla="*/ 0 h 1083227"/>
              <a:gd name="connsiteX0" fmla="*/ 0 w 9144000"/>
              <a:gd name="connsiteY0" fmla="*/ 0 h 1083227"/>
              <a:gd name="connsiteX1" fmla="*/ 9144000 w 9144000"/>
              <a:gd name="connsiteY1" fmla="*/ 0 h 1083227"/>
              <a:gd name="connsiteX2" fmla="*/ 9144000 w 9144000"/>
              <a:gd name="connsiteY2" fmla="*/ 1038225 h 1083227"/>
              <a:gd name="connsiteX3" fmla="*/ 3705225 w 9144000"/>
              <a:gd name="connsiteY3" fmla="*/ 942974 h 1083227"/>
              <a:gd name="connsiteX4" fmla="*/ 0 w 9144000"/>
              <a:gd name="connsiteY4" fmla="*/ 1038225 h 1083227"/>
              <a:gd name="connsiteX5" fmla="*/ 0 w 9144000"/>
              <a:gd name="connsiteY5" fmla="*/ 0 h 1083227"/>
              <a:gd name="connsiteX0" fmla="*/ 0 w 9144000"/>
              <a:gd name="connsiteY0" fmla="*/ 0 h 1042115"/>
              <a:gd name="connsiteX1" fmla="*/ 9144000 w 9144000"/>
              <a:gd name="connsiteY1" fmla="*/ 0 h 1042115"/>
              <a:gd name="connsiteX2" fmla="*/ 9144000 w 9144000"/>
              <a:gd name="connsiteY2" fmla="*/ 1038225 h 1042115"/>
              <a:gd name="connsiteX3" fmla="*/ 3705225 w 9144000"/>
              <a:gd name="connsiteY3" fmla="*/ 942974 h 1042115"/>
              <a:gd name="connsiteX4" fmla="*/ 0 w 9144000"/>
              <a:gd name="connsiteY4" fmla="*/ 1038225 h 1042115"/>
              <a:gd name="connsiteX5" fmla="*/ 0 w 9144000"/>
              <a:gd name="connsiteY5" fmla="*/ 0 h 1042115"/>
              <a:gd name="connsiteX0" fmla="*/ 0 w 9144000"/>
              <a:gd name="connsiteY0" fmla="*/ 0 h 1038225"/>
              <a:gd name="connsiteX1" fmla="*/ 9144000 w 9144000"/>
              <a:gd name="connsiteY1" fmla="*/ 0 h 1038225"/>
              <a:gd name="connsiteX2" fmla="*/ 9144000 w 9144000"/>
              <a:gd name="connsiteY2" fmla="*/ 1038225 h 1038225"/>
              <a:gd name="connsiteX3" fmla="*/ 3705225 w 9144000"/>
              <a:gd name="connsiteY3" fmla="*/ 942974 h 1038225"/>
              <a:gd name="connsiteX4" fmla="*/ 0 w 9144000"/>
              <a:gd name="connsiteY4" fmla="*/ 1038225 h 1038225"/>
              <a:gd name="connsiteX5" fmla="*/ 0 w 9144000"/>
              <a:gd name="connsiteY5" fmla="*/ 0 h 1038225"/>
              <a:gd name="connsiteX0" fmla="*/ 0 w 9144000"/>
              <a:gd name="connsiteY0" fmla="*/ 0 h 1038225"/>
              <a:gd name="connsiteX1" fmla="*/ 9144000 w 9144000"/>
              <a:gd name="connsiteY1" fmla="*/ 0 h 1038225"/>
              <a:gd name="connsiteX2" fmla="*/ 9144000 w 9144000"/>
              <a:gd name="connsiteY2" fmla="*/ 1038225 h 1038225"/>
              <a:gd name="connsiteX3" fmla="*/ 3705225 w 9144000"/>
              <a:gd name="connsiteY3" fmla="*/ 942974 h 1038225"/>
              <a:gd name="connsiteX4" fmla="*/ 0 w 9144000"/>
              <a:gd name="connsiteY4" fmla="*/ 1038225 h 1038225"/>
              <a:gd name="connsiteX5" fmla="*/ 0 w 9144000"/>
              <a:gd name="connsiteY5" fmla="*/ 0 h 1038225"/>
              <a:gd name="connsiteX0" fmla="*/ 0 w 9144000"/>
              <a:gd name="connsiteY0" fmla="*/ 0 h 1038225"/>
              <a:gd name="connsiteX1" fmla="*/ 9144000 w 9144000"/>
              <a:gd name="connsiteY1" fmla="*/ 0 h 1038225"/>
              <a:gd name="connsiteX2" fmla="*/ 9144000 w 9144000"/>
              <a:gd name="connsiteY2" fmla="*/ 1038225 h 1038225"/>
              <a:gd name="connsiteX3" fmla="*/ 3705225 w 9144000"/>
              <a:gd name="connsiteY3" fmla="*/ 942974 h 1038225"/>
              <a:gd name="connsiteX4" fmla="*/ 0 w 9144000"/>
              <a:gd name="connsiteY4" fmla="*/ 1038225 h 1038225"/>
              <a:gd name="connsiteX5" fmla="*/ 0 w 9144000"/>
              <a:gd name="connsiteY5" fmla="*/ 0 h 1038225"/>
              <a:gd name="connsiteX0" fmla="*/ 0 w 9144000"/>
              <a:gd name="connsiteY0" fmla="*/ 0 h 1038225"/>
              <a:gd name="connsiteX1" fmla="*/ 9144000 w 9144000"/>
              <a:gd name="connsiteY1" fmla="*/ 0 h 1038225"/>
              <a:gd name="connsiteX2" fmla="*/ 9144000 w 9144000"/>
              <a:gd name="connsiteY2" fmla="*/ 1038225 h 1038225"/>
              <a:gd name="connsiteX3" fmla="*/ 3705225 w 9144000"/>
              <a:gd name="connsiteY3" fmla="*/ 942974 h 1038225"/>
              <a:gd name="connsiteX4" fmla="*/ 0 w 9144000"/>
              <a:gd name="connsiteY4" fmla="*/ 1038225 h 1038225"/>
              <a:gd name="connsiteX5" fmla="*/ 0 w 9144000"/>
              <a:gd name="connsiteY5" fmla="*/ 0 h 1038225"/>
              <a:gd name="connsiteX0" fmla="*/ 0 w 9144000"/>
              <a:gd name="connsiteY0" fmla="*/ 0 h 1038225"/>
              <a:gd name="connsiteX1" fmla="*/ 9144000 w 9144000"/>
              <a:gd name="connsiteY1" fmla="*/ 0 h 1038225"/>
              <a:gd name="connsiteX2" fmla="*/ 9144000 w 9144000"/>
              <a:gd name="connsiteY2" fmla="*/ 1038225 h 1038225"/>
              <a:gd name="connsiteX3" fmla="*/ 4314825 w 9144000"/>
              <a:gd name="connsiteY3" fmla="*/ 942974 h 1038225"/>
              <a:gd name="connsiteX4" fmla="*/ 0 w 9144000"/>
              <a:gd name="connsiteY4" fmla="*/ 1038225 h 1038225"/>
              <a:gd name="connsiteX5" fmla="*/ 0 w 9144000"/>
              <a:gd name="connsiteY5" fmla="*/ 0 h 1038225"/>
              <a:gd name="connsiteX0" fmla="*/ 0 w 9144000"/>
              <a:gd name="connsiteY0" fmla="*/ 0 h 1038225"/>
              <a:gd name="connsiteX1" fmla="*/ 9144000 w 9144000"/>
              <a:gd name="connsiteY1" fmla="*/ 0 h 1038225"/>
              <a:gd name="connsiteX2" fmla="*/ 9144000 w 9144000"/>
              <a:gd name="connsiteY2" fmla="*/ 1038225 h 1038225"/>
              <a:gd name="connsiteX3" fmla="*/ 4314825 w 9144000"/>
              <a:gd name="connsiteY3" fmla="*/ 942974 h 1038225"/>
              <a:gd name="connsiteX4" fmla="*/ 0 w 9144000"/>
              <a:gd name="connsiteY4" fmla="*/ 1038225 h 1038225"/>
              <a:gd name="connsiteX5" fmla="*/ 0 w 9144000"/>
              <a:gd name="connsiteY5" fmla="*/ 0 h 1038225"/>
              <a:gd name="connsiteX0" fmla="*/ 0 w 9144000"/>
              <a:gd name="connsiteY0" fmla="*/ 0 h 1038225"/>
              <a:gd name="connsiteX1" fmla="*/ 9144000 w 9144000"/>
              <a:gd name="connsiteY1" fmla="*/ 0 h 1038225"/>
              <a:gd name="connsiteX2" fmla="*/ 9144000 w 9144000"/>
              <a:gd name="connsiteY2" fmla="*/ 1038225 h 1038225"/>
              <a:gd name="connsiteX3" fmla="*/ 4610100 w 9144000"/>
              <a:gd name="connsiteY3" fmla="*/ 942974 h 1038225"/>
              <a:gd name="connsiteX4" fmla="*/ 0 w 9144000"/>
              <a:gd name="connsiteY4" fmla="*/ 1038225 h 1038225"/>
              <a:gd name="connsiteX5" fmla="*/ 0 w 9144000"/>
              <a:gd name="connsiteY5" fmla="*/ 0 h 1038225"/>
              <a:gd name="connsiteX0" fmla="*/ 0 w 9144000"/>
              <a:gd name="connsiteY0" fmla="*/ 0 h 1038225"/>
              <a:gd name="connsiteX1" fmla="*/ 9144000 w 9144000"/>
              <a:gd name="connsiteY1" fmla="*/ 0 h 1038225"/>
              <a:gd name="connsiteX2" fmla="*/ 9144000 w 9144000"/>
              <a:gd name="connsiteY2" fmla="*/ 1038225 h 1038225"/>
              <a:gd name="connsiteX3" fmla="*/ 4610100 w 9144000"/>
              <a:gd name="connsiteY3" fmla="*/ 942974 h 1038225"/>
              <a:gd name="connsiteX4" fmla="*/ 0 w 9144000"/>
              <a:gd name="connsiteY4" fmla="*/ 1038225 h 1038225"/>
              <a:gd name="connsiteX5" fmla="*/ 0 w 9144000"/>
              <a:gd name="connsiteY5" fmla="*/ 0 h 1038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1038225">
                <a:moveTo>
                  <a:pt x="0" y="0"/>
                </a:moveTo>
                <a:lnTo>
                  <a:pt x="9144000" y="0"/>
                </a:lnTo>
                <a:lnTo>
                  <a:pt x="9144000" y="1038225"/>
                </a:lnTo>
                <a:cubicBezTo>
                  <a:pt x="7493000" y="968375"/>
                  <a:pt x="6480175" y="946149"/>
                  <a:pt x="4610100" y="942974"/>
                </a:cubicBezTo>
                <a:cubicBezTo>
                  <a:pt x="3086100" y="942974"/>
                  <a:pt x="349250" y="1017587"/>
                  <a:pt x="0" y="1038225"/>
                </a:cubicBezTo>
                <a:lnTo>
                  <a:pt x="0" y="0"/>
                </a:lnTo>
                <a:close/>
              </a:path>
            </a:pathLst>
          </a:custGeom>
          <a:solidFill>
            <a:srgbClr val="FC6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8" name="Imagen 7">
            <a:extLst>
              <a:ext uri="{FF2B5EF4-FFF2-40B4-BE49-F238E27FC236}">
                <a16:creationId xmlns:a16="http://schemas.microsoft.com/office/drawing/2014/main" id="{A40B2603-EC53-4E8C-AD17-D9E61A834EAB}"/>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l="6736" t="18566" r="79398" b="21710"/>
          <a:stretch/>
        </p:blipFill>
        <p:spPr>
          <a:xfrm>
            <a:off x="476817" y="88106"/>
            <a:ext cx="321469" cy="771525"/>
          </a:xfrm>
          <a:prstGeom prst="rect">
            <a:avLst/>
          </a:prstGeom>
        </p:spPr>
      </p:pic>
      <p:sp>
        <p:nvSpPr>
          <p:cNvPr id="9" name="CuadroTexto 8">
            <a:extLst>
              <a:ext uri="{FF2B5EF4-FFF2-40B4-BE49-F238E27FC236}">
                <a16:creationId xmlns:a16="http://schemas.microsoft.com/office/drawing/2014/main" id="{ABE13179-515B-4F7D-A69D-486D214E1875}"/>
              </a:ext>
            </a:extLst>
          </p:cNvPr>
          <p:cNvSpPr txBox="1"/>
          <p:nvPr userDrawn="1"/>
        </p:nvSpPr>
        <p:spPr>
          <a:xfrm>
            <a:off x="776060" y="222809"/>
            <a:ext cx="1915320" cy="276999"/>
          </a:xfrm>
          <a:prstGeom prst="rect">
            <a:avLst/>
          </a:prstGeom>
          <a:noFill/>
        </p:spPr>
        <p:txBody>
          <a:bodyPr wrap="square" rtlCol="0">
            <a:spAutoFit/>
          </a:bodyPr>
          <a:lstStyle/>
          <a:p>
            <a:r>
              <a:rPr lang="es-PE" sz="1150" spc="100">
                <a:latin typeface="Arial" panose="020B0604020202020204" pitchFamily="34" charset="0"/>
                <a:cs typeface="Arial" panose="020B0604020202020204" pitchFamily="34" charset="0"/>
              </a:rPr>
              <a:t>Universidad Nacional</a:t>
            </a:r>
          </a:p>
        </p:txBody>
      </p:sp>
      <p:sp>
        <p:nvSpPr>
          <p:cNvPr id="10" name="CuadroTexto 9">
            <a:extLst>
              <a:ext uri="{FF2B5EF4-FFF2-40B4-BE49-F238E27FC236}">
                <a16:creationId xmlns:a16="http://schemas.microsoft.com/office/drawing/2014/main" id="{92BC45FA-2EB1-4BFE-9640-079CA16F7A84}"/>
              </a:ext>
            </a:extLst>
          </p:cNvPr>
          <p:cNvSpPr txBox="1"/>
          <p:nvPr userDrawn="1"/>
        </p:nvSpPr>
        <p:spPr>
          <a:xfrm>
            <a:off x="778441" y="362900"/>
            <a:ext cx="1915320" cy="323165"/>
          </a:xfrm>
          <a:prstGeom prst="rect">
            <a:avLst/>
          </a:prstGeom>
          <a:noFill/>
        </p:spPr>
        <p:txBody>
          <a:bodyPr wrap="square" rtlCol="0">
            <a:spAutoFit/>
          </a:bodyPr>
          <a:lstStyle/>
          <a:p>
            <a:r>
              <a:rPr lang="es-PE" sz="1450" b="1" spc="10">
                <a:latin typeface="Arial" panose="020B0604020202020204" pitchFamily="34" charset="0"/>
                <a:cs typeface="Arial" panose="020B0604020202020204" pitchFamily="34" charset="0"/>
              </a:rPr>
              <a:t>Federico Villarreal</a:t>
            </a:r>
          </a:p>
        </p:txBody>
      </p:sp>
      <p:cxnSp>
        <p:nvCxnSpPr>
          <p:cNvPr id="11" name="Conector recto 10">
            <a:extLst>
              <a:ext uri="{FF2B5EF4-FFF2-40B4-BE49-F238E27FC236}">
                <a16:creationId xmlns:a16="http://schemas.microsoft.com/office/drawing/2014/main" id="{316122F5-A8B0-456E-AE9A-63825D2274CF}"/>
              </a:ext>
            </a:extLst>
          </p:cNvPr>
          <p:cNvCxnSpPr/>
          <p:nvPr userDrawn="1"/>
        </p:nvCxnSpPr>
        <p:spPr>
          <a:xfrm>
            <a:off x="879249" y="654843"/>
            <a:ext cx="1600200" cy="0"/>
          </a:xfrm>
          <a:prstGeom prst="line">
            <a:avLst/>
          </a:prstGeom>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09784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CA474C37-5C80-4069-8EBA-CA94ADF8086E}" type="datetimeFigureOut">
              <a:rPr lang="es-PE" smtClean="0"/>
              <a:t>12/08/2025</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A7C8DDE2-A9C8-4BAC-8D65-765C5FB087FF}" type="slidenum">
              <a:rPr lang="es-PE" smtClean="0"/>
              <a:t>‹Nº›</a:t>
            </a:fld>
            <a:endParaRPr lang="es-PE"/>
          </a:p>
        </p:txBody>
      </p:sp>
    </p:spTree>
    <p:extLst>
      <p:ext uri="{BB962C8B-B14F-4D97-AF65-F5344CB8AC3E}">
        <p14:creationId xmlns:p14="http://schemas.microsoft.com/office/powerpoint/2010/main" val="3488329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Date Placeholder 4"/>
          <p:cNvSpPr>
            <a:spLocks noGrp="1"/>
          </p:cNvSpPr>
          <p:nvPr>
            <p:ph type="dt" sz="half" idx="10"/>
          </p:nvPr>
        </p:nvSpPr>
        <p:spPr/>
        <p:txBody>
          <a:bodyPr/>
          <a:lstStyle/>
          <a:p>
            <a:fld id="{CA474C37-5C80-4069-8EBA-CA94ADF8086E}" type="datetimeFigureOut">
              <a:rPr lang="es-PE" smtClean="0"/>
              <a:t>12/08/2025</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A7C8DDE2-A9C8-4BAC-8D65-765C5FB087FF}" type="slidenum">
              <a:rPr lang="es-PE" smtClean="0"/>
              <a:t>‹Nº›</a:t>
            </a:fld>
            <a:endParaRPr lang="es-PE"/>
          </a:p>
        </p:txBody>
      </p:sp>
    </p:spTree>
    <p:extLst>
      <p:ext uri="{BB962C8B-B14F-4D97-AF65-F5344CB8AC3E}">
        <p14:creationId xmlns:p14="http://schemas.microsoft.com/office/powerpoint/2010/main" val="1328688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Date Placeholder 6"/>
          <p:cNvSpPr>
            <a:spLocks noGrp="1"/>
          </p:cNvSpPr>
          <p:nvPr>
            <p:ph type="dt" sz="half" idx="10"/>
          </p:nvPr>
        </p:nvSpPr>
        <p:spPr/>
        <p:txBody>
          <a:bodyPr/>
          <a:lstStyle/>
          <a:p>
            <a:fld id="{CA474C37-5C80-4069-8EBA-CA94ADF8086E}" type="datetimeFigureOut">
              <a:rPr lang="es-PE" smtClean="0"/>
              <a:t>12/08/2025</a:t>
            </a:fld>
            <a:endParaRPr lang="es-PE"/>
          </a:p>
        </p:txBody>
      </p:sp>
      <p:sp>
        <p:nvSpPr>
          <p:cNvPr id="8" name="Footer Placeholder 7"/>
          <p:cNvSpPr>
            <a:spLocks noGrp="1"/>
          </p:cNvSpPr>
          <p:nvPr>
            <p:ph type="ftr" sz="quarter" idx="11"/>
          </p:nvPr>
        </p:nvSpPr>
        <p:spPr/>
        <p:txBody>
          <a:bodyPr/>
          <a:lstStyle/>
          <a:p>
            <a:endParaRPr lang="es-PE"/>
          </a:p>
        </p:txBody>
      </p:sp>
      <p:sp>
        <p:nvSpPr>
          <p:cNvPr id="9" name="Slide Number Placeholder 8"/>
          <p:cNvSpPr>
            <a:spLocks noGrp="1"/>
          </p:cNvSpPr>
          <p:nvPr>
            <p:ph type="sldNum" sz="quarter" idx="12"/>
          </p:nvPr>
        </p:nvSpPr>
        <p:spPr/>
        <p:txBody>
          <a:bodyPr/>
          <a:lstStyle/>
          <a:p>
            <a:fld id="{A7C8DDE2-A9C8-4BAC-8D65-765C5FB087FF}" type="slidenum">
              <a:rPr lang="es-PE" smtClean="0"/>
              <a:t>‹Nº›</a:t>
            </a:fld>
            <a:endParaRPr lang="es-PE"/>
          </a:p>
        </p:txBody>
      </p:sp>
    </p:spTree>
    <p:extLst>
      <p:ext uri="{BB962C8B-B14F-4D97-AF65-F5344CB8AC3E}">
        <p14:creationId xmlns:p14="http://schemas.microsoft.com/office/powerpoint/2010/main" val="13262554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Date Placeholder 2"/>
          <p:cNvSpPr>
            <a:spLocks noGrp="1"/>
          </p:cNvSpPr>
          <p:nvPr>
            <p:ph type="dt" sz="half" idx="10"/>
          </p:nvPr>
        </p:nvSpPr>
        <p:spPr/>
        <p:txBody>
          <a:bodyPr/>
          <a:lstStyle/>
          <a:p>
            <a:fld id="{CA474C37-5C80-4069-8EBA-CA94ADF8086E}" type="datetimeFigureOut">
              <a:rPr lang="es-PE" smtClean="0"/>
              <a:t>12/08/2025</a:t>
            </a:fld>
            <a:endParaRPr lang="es-PE"/>
          </a:p>
        </p:txBody>
      </p:sp>
      <p:sp>
        <p:nvSpPr>
          <p:cNvPr id="4" name="Footer Placeholder 3"/>
          <p:cNvSpPr>
            <a:spLocks noGrp="1"/>
          </p:cNvSpPr>
          <p:nvPr>
            <p:ph type="ftr" sz="quarter" idx="11"/>
          </p:nvPr>
        </p:nvSpPr>
        <p:spPr/>
        <p:txBody>
          <a:bodyPr/>
          <a:lstStyle/>
          <a:p>
            <a:endParaRPr lang="es-PE"/>
          </a:p>
        </p:txBody>
      </p:sp>
      <p:sp>
        <p:nvSpPr>
          <p:cNvPr id="5" name="Slide Number Placeholder 4"/>
          <p:cNvSpPr>
            <a:spLocks noGrp="1"/>
          </p:cNvSpPr>
          <p:nvPr>
            <p:ph type="sldNum" sz="quarter" idx="12"/>
          </p:nvPr>
        </p:nvSpPr>
        <p:spPr/>
        <p:txBody>
          <a:bodyPr/>
          <a:lstStyle/>
          <a:p>
            <a:fld id="{A7C8DDE2-A9C8-4BAC-8D65-765C5FB087FF}" type="slidenum">
              <a:rPr lang="es-PE" smtClean="0"/>
              <a:t>‹Nº›</a:t>
            </a:fld>
            <a:endParaRPr lang="es-PE"/>
          </a:p>
        </p:txBody>
      </p:sp>
    </p:spTree>
    <p:extLst>
      <p:ext uri="{BB962C8B-B14F-4D97-AF65-F5344CB8AC3E}">
        <p14:creationId xmlns:p14="http://schemas.microsoft.com/office/powerpoint/2010/main" val="3199533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74C37-5C80-4069-8EBA-CA94ADF8086E}" type="datetimeFigureOut">
              <a:rPr lang="es-PE" smtClean="0"/>
              <a:t>12/08/2025</a:t>
            </a:fld>
            <a:endParaRPr lang="es-PE"/>
          </a:p>
        </p:txBody>
      </p:sp>
      <p:sp>
        <p:nvSpPr>
          <p:cNvPr id="3" name="Footer Placeholder 2"/>
          <p:cNvSpPr>
            <a:spLocks noGrp="1"/>
          </p:cNvSpPr>
          <p:nvPr>
            <p:ph type="ftr" sz="quarter" idx="11"/>
          </p:nvPr>
        </p:nvSpPr>
        <p:spPr/>
        <p:txBody>
          <a:bodyPr/>
          <a:lstStyle/>
          <a:p>
            <a:endParaRPr lang="es-PE"/>
          </a:p>
        </p:txBody>
      </p:sp>
      <p:sp>
        <p:nvSpPr>
          <p:cNvPr id="4" name="Slide Number Placeholder 3"/>
          <p:cNvSpPr>
            <a:spLocks noGrp="1"/>
          </p:cNvSpPr>
          <p:nvPr>
            <p:ph type="sldNum" sz="quarter" idx="12"/>
          </p:nvPr>
        </p:nvSpPr>
        <p:spPr/>
        <p:txBody>
          <a:bodyPr/>
          <a:lstStyle/>
          <a:p>
            <a:fld id="{A7C8DDE2-A9C8-4BAC-8D65-765C5FB087FF}" type="slidenum">
              <a:rPr lang="es-PE" smtClean="0"/>
              <a:t>‹Nº›</a:t>
            </a:fld>
            <a:endParaRPr lang="es-PE"/>
          </a:p>
        </p:txBody>
      </p:sp>
    </p:spTree>
    <p:extLst>
      <p:ext uri="{BB962C8B-B14F-4D97-AF65-F5344CB8AC3E}">
        <p14:creationId xmlns:p14="http://schemas.microsoft.com/office/powerpoint/2010/main" val="6850614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CA474C37-5C80-4069-8EBA-CA94ADF8086E}" type="datetimeFigureOut">
              <a:rPr lang="es-PE" smtClean="0"/>
              <a:t>12/08/2025</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A7C8DDE2-A9C8-4BAC-8D65-765C5FB087FF}" type="slidenum">
              <a:rPr lang="es-PE" smtClean="0"/>
              <a:t>‹Nº›</a:t>
            </a:fld>
            <a:endParaRPr lang="es-PE"/>
          </a:p>
        </p:txBody>
      </p:sp>
    </p:spTree>
    <p:extLst>
      <p:ext uri="{BB962C8B-B14F-4D97-AF65-F5344CB8AC3E}">
        <p14:creationId xmlns:p14="http://schemas.microsoft.com/office/powerpoint/2010/main" val="4082044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CA474C37-5C80-4069-8EBA-CA94ADF8086E}" type="datetimeFigureOut">
              <a:rPr lang="es-PE" smtClean="0"/>
              <a:t>12/08/2025</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A7C8DDE2-A9C8-4BAC-8D65-765C5FB087FF}" type="slidenum">
              <a:rPr lang="es-PE" smtClean="0"/>
              <a:t>‹Nº›</a:t>
            </a:fld>
            <a:endParaRPr lang="es-PE"/>
          </a:p>
        </p:txBody>
      </p:sp>
    </p:spTree>
    <p:extLst>
      <p:ext uri="{BB962C8B-B14F-4D97-AF65-F5344CB8AC3E}">
        <p14:creationId xmlns:p14="http://schemas.microsoft.com/office/powerpoint/2010/main" val="7869495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474C37-5C80-4069-8EBA-CA94ADF8086E}" type="datetimeFigureOut">
              <a:rPr lang="es-PE" smtClean="0"/>
              <a:t>12/08/2025</a:t>
            </a:fld>
            <a:endParaRPr lang="es-PE"/>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C8DDE2-A9C8-4BAC-8D65-765C5FB087FF}" type="slidenum">
              <a:rPr lang="es-PE" smtClean="0"/>
              <a:t>‹Nº›</a:t>
            </a:fld>
            <a:endParaRPr lang="es-PE"/>
          </a:p>
        </p:txBody>
      </p:sp>
    </p:spTree>
    <p:extLst>
      <p:ext uri="{BB962C8B-B14F-4D97-AF65-F5344CB8AC3E}">
        <p14:creationId xmlns:p14="http://schemas.microsoft.com/office/powerpoint/2010/main" val="33129463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www.tecnozono.com/ozono.htm"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tecnozono.com/contaminacion.htm" TargetMode="External"/><Relationship Id="rId2" Type="http://schemas.openxmlformats.org/officeDocument/2006/relationships/hyperlink" Target="http://www.tecnozono.com/ozono.ht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cuidandoelmedioambienteylasalud.blogspot.com/2009/08/que-son-los-clorofluorocarbonos-cfc.html" TargetMode="External"/><Relationship Id="rId2" Type="http://schemas.openxmlformats.org/officeDocument/2006/relationships/hyperlink" Target="http://red.guiadelfrio.com/forum/topics/dia-internacional-de-la"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dev.inspiraction.org/cambio-climatico/calentamiento-global"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minam.gob.pe/index.php?option=com_docman&amp;task=doc_download&amp;gid=3820&amp;Itemid=69" TargetMode="External"/><Relationship Id="rId2" Type="http://schemas.openxmlformats.org/officeDocument/2006/relationships/hyperlink" Target="http://www.minam.gob.pe/index.php?option=com_docman&amp;task=doc_download&amp;gid=3819&amp;Itemid=69" TargetMode="External"/><Relationship Id="rId1" Type="http://schemas.openxmlformats.org/officeDocument/2006/relationships/slideLayout" Target="../slideLayouts/slideLayout2.xml"/><Relationship Id="rId4" Type="http://schemas.openxmlformats.org/officeDocument/2006/relationships/hyperlink" Target="http://www.minam.gob.pe/index.php?option=com_docman&amp;task=doc_download&amp;gid=3821&amp;Itemid=69"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edomex.gob.mx/medio-ambiente-2019" TargetMode="External"/><Relationship Id="rId2" Type="http://schemas.openxmlformats.org/officeDocument/2006/relationships/hyperlink" Target="https://www.youtube.com/watch?v=5O2LOMSCI3Y" TargetMode="External"/><Relationship Id="rId1" Type="http://schemas.openxmlformats.org/officeDocument/2006/relationships/slideLayout" Target="../slideLayouts/slideLayout2.xml"/><Relationship Id="rId5" Type="http://schemas.openxmlformats.org/officeDocument/2006/relationships/hyperlink" Target="https://www.youtube.com/watch?v=Yk2R7M2lfc4" TargetMode="External"/><Relationship Id="rId4" Type="http://schemas.openxmlformats.org/officeDocument/2006/relationships/hyperlink" Target="https://www.youtube.com/watch?v=y-WrTAB8_YM"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4.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9C8FC8E5-C87D-4A54-8C05-83732C46E0E6}"/>
              </a:ext>
            </a:extLst>
          </p:cNvPr>
          <p:cNvSpPr>
            <a:spLocks noGrp="1"/>
          </p:cNvSpPr>
          <p:nvPr>
            <p:ph type="ctrTitle"/>
          </p:nvPr>
        </p:nvSpPr>
        <p:spPr>
          <a:xfrm>
            <a:off x="425450" y="2801612"/>
            <a:ext cx="8293100" cy="2141669"/>
          </a:xfrm>
        </p:spPr>
        <p:txBody>
          <a:bodyPr>
            <a:normAutofit/>
          </a:bodyPr>
          <a:lstStyle/>
          <a:p>
            <a:pPr marL="342900" marR="342265" lvl="0" indent="-342900" algn="l">
              <a:spcBef>
                <a:spcPts val="620"/>
              </a:spcBef>
              <a:spcAft>
                <a:spcPts val="0"/>
              </a:spcAft>
              <a:buSzPts val="1100"/>
              <a:buFont typeface="Arial MT"/>
              <a:buChar char="•"/>
              <a:tabLst>
                <a:tab pos="178435" algn="l"/>
              </a:tabLst>
            </a:pPr>
            <a:r>
              <a:rPr lang="es-PE" sz="2000" b="1" dirty="0">
                <a:latin typeface="Arial" panose="020B0604020202020204" pitchFamily="34" charset="0"/>
                <a:cs typeface="Arial" panose="020B0604020202020204" pitchFamily="34" charset="0"/>
              </a:rPr>
              <a:t>Semana </a:t>
            </a:r>
            <a:r>
              <a:rPr lang="es-PE" sz="2000" b="1" dirty="0" err="1">
                <a:latin typeface="Arial" panose="020B0604020202020204" pitchFamily="34" charset="0"/>
                <a:cs typeface="Arial" panose="020B0604020202020204" pitchFamily="34" charset="0"/>
              </a:rPr>
              <a:t>N°</a:t>
            </a:r>
            <a:r>
              <a:rPr lang="es-PE" sz="2000" b="1" dirty="0">
                <a:latin typeface="Arial" panose="020B0604020202020204" pitchFamily="34" charset="0"/>
                <a:cs typeface="Arial" panose="020B0604020202020204" pitchFamily="34" charset="0"/>
              </a:rPr>
              <a:t> 5.</a:t>
            </a:r>
            <a:br>
              <a:rPr lang="es-PE" sz="2000" b="1" dirty="0"/>
            </a:br>
            <a:br>
              <a:rPr lang="es-PE" sz="2400" b="1" dirty="0"/>
            </a:br>
            <a:r>
              <a:rPr lang="es-ES" sz="1800" b="1" dirty="0">
                <a:latin typeface="Arial MT"/>
                <a:ea typeface="Arial MT"/>
                <a:cs typeface="Arial MT"/>
              </a:rPr>
              <a:t>Concepto</a:t>
            </a:r>
            <a:r>
              <a:rPr lang="es-ES" sz="1800" b="1" spc="20" dirty="0">
                <a:latin typeface="Arial MT"/>
                <a:ea typeface="Arial MT"/>
                <a:cs typeface="Arial MT"/>
              </a:rPr>
              <a:t> </a:t>
            </a:r>
            <a:r>
              <a:rPr lang="es-ES" sz="1800" b="1" dirty="0">
                <a:latin typeface="Arial MT"/>
                <a:ea typeface="Arial MT"/>
                <a:cs typeface="Arial MT"/>
              </a:rPr>
              <a:t>de</a:t>
            </a:r>
            <a:r>
              <a:rPr lang="es-ES" sz="1800" b="1" spc="5" dirty="0">
                <a:latin typeface="Arial MT"/>
                <a:ea typeface="Arial MT"/>
                <a:cs typeface="Arial MT"/>
              </a:rPr>
              <a:t> </a:t>
            </a:r>
            <a:r>
              <a:rPr lang="es-ES" sz="1800" b="1" dirty="0">
                <a:latin typeface="Arial MT"/>
                <a:ea typeface="Arial MT"/>
                <a:cs typeface="Arial MT"/>
              </a:rPr>
              <a:t>contaminación.</a:t>
            </a:r>
            <a:br>
              <a:rPr lang="en-US" sz="1800" b="1" dirty="0">
                <a:latin typeface="Arial MT"/>
                <a:ea typeface="Arial MT"/>
                <a:cs typeface="Arial MT"/>
              </a:rPr>
            </a:br>
            <a:r>
              <a:rPr lang="es-ES" sz="1800" b="1" dirty="0">
                <a:latin typeface="Arial MT"/>
                <a:ea typeface="Arial MT"/>
                <a:cs typeface="Arial MT"/>
              </a:rPr>
              <a:t>Contaminación</a:t>
            </a:r>
            <a:r>
              <a:rPr lang="es-ES" sz="1800" b="1" spc="95" dirty="0">
                <a:latin typeface="Arial MT"/>
                <a:ea typeface="Arial MT"/>
                <a:cs typeface="Arial MT"/>
              </a:rPr>
              <a:t> </a:t>
            </a:r>
            <a:r>
              <a:rPr lang="es-ES" sz="1800" b="1" dirty="0">
                <a:latin typeface="Arial MT"/>
                <a:ea typeface="Arial MT"/>
                <a:cs typeface="Arial MT"/>
              </a:rPr>
              <a:t>del</a:t>
            </a:r>
            <a:r>
              <a:rPr lang="es-ES" sz="1800" b="1" spc="-230" dirty="0">
                <a:latin typeface="Arial MT"/>
                <a:ea typeface="Arial MT"/>
                <a:cs typeface="Arial MT"/>
              </a:rPr>
              <a:t> </a:t>
            </a:r>
            <a:r>
              <a:rPr lang="es-ES" sz="1800" b="1" dirty="0">
                <a:latin typeface="Arial MT"/>
                <a:ea typeface="Arial MT"/>
                <a:cs typeface="Arial MT"/>
              </a:rPr>
              <a:t>medio</a:t>
            </a:r>
            <a:r>
              <a:rPr lang="es-ES" sz="1800" b="1" spc="15" dirty="0">
                <a:latin typeface="Arial MT"/>
                <a:ea typeface="Arial MT"/>
                <a:cs typeface="Arial MT"/>
              </a:rPr>
              <a:t> </a:t>
            </a:r>
            <a:r>
              <a:rPr lang="es-ES" sz="1800" b="1" dirty="0">
                <a:latin typeface="Arial MT"/>
                <a:ea typeface="Arial MT"/>
                <a:cs typeface="Arial MT"/>
              </a:rPr>
              <a:t>ambiente.</a:t>
            </a:r>
            <a:br>
              <a:rPr lang="en-US" sz="1800" b="1" dirty="0">
                <a:latin typeface="Arial MT"/>
                <a:ea typeface="Arial MT"/>
                <a:cs typeface="Arial MT"/>
              </a:rPr>
            </a:br>
            <a:r>
              <a:rPr lang="es-ES" sz="1800" b="1" dirty="0">
                <a:latin typeface="Arial MT"/>
                <a:ea typeface="Arial MT"/>
                <a:cs typeface="Arial MT"/>
              </a:rPr>
              <a:t>Fuentes</a:t>
            </a:r>
            <a:r>
              <a:rPr lang="es-ES" sz="1800" b="1" spc="10" dirty="0">
                <a:latin typeface="Arial MT"/>
                <a:ea typeface="Arial MT"/>
                <a:cs typeface="Arial MT"/>
              </a:rPr>
              <a:t> </a:t>
            </a:r>
            <a:r>
              <a:rPr lang="es-ES" sz="1800" b="1" dirty="0">
                <a:latin typeface="Arial MT"/>
                <a:ea typeface="Arial MT"/>
                <a:cs typeface="Arial MT"/>
              </a:rPr>
              <a:t>de</a:t>
            </a:r>
            <a:r>
              <a:rPr lang="es-ES" sz="1800" b="1" spc="5" dirty="0">
                <a:latin typeface="Arial MT"/>
                <a:ea typeface="Arial MT"/>
                <a:cs typeface="Arial MT"/>
              </a:rPr>
              <a:t> </a:t>
            </a:r>
            <a:r>
              <a:rPr lang="es-ES" sz="1800" b="1" dirty="0">
                <a:latin typeface="Arial MT"/>
                <a:ea typeface="Arial MT"/>
                <a:cs typeface="Arial MT"/>
              </a:rPr>
              <a:t>contaminación</a:t>
            </a:r>
            <a:r>
              <a:rPr lang="es-ES" sz="1800" b="1" spc="-230" dirty="0">
                <a:latin typeface="Arial MT"/>
                <a:ea typeface="Arial MT"/>
                <a:cs typeface="Arial MT"/>
              </a:rPr>
              <a:t> </a:t>
            </a:r>
            <a:r>
              <a:rPr lang="es-ES" sz="1800" b="1" dirty="0">
                <a:latin typeface="Arial MT"/>
                <a:ea typeface="Arial MT"/>
                <a:cs typeface="Arial MT"/>
              </a:rPr>
              <a:t>ambiental.</a:t>
            </a:r>
            <a:br>
              <a:rPr lang="en-US" sz="1800" b="1" dirty="0">
                <a:latin typeface="Arial MT"/>
                <a:ea typeface="Arial MT"/>
                <a:cs typeface="Arial MT"/>
              </a:rPr>
            </a:br>
            <a:r>
              <a:rPr lang="es-ES" sz="1800" b="1" spc="-5" dirty="0">
                <a:latin typeface="Arial MT"/>
                <a:ea typeface="Arial MT"/>
                <a:cs typeface="Arial MT"/>
              </a:rPr>
              <a:t>Problemas</a:t>
            </a:r>
            <a:r>
              <a:rPr lang="es-ES" sz="1800" b="1" spc="-265" dirty="0">
                <a:latin typeface="Arial MT"/>
                <a:ea typeface="Arial MT"/>
                <a:cs typeface="Arial MT"/>
              </a:rPr>
              <a:t> </a:t>
            </a:r>
            <a:r>
              <a:rPr lang="es-ES" sz="1800" b="1" dirty="0">
                <a:latin typeface="Arial MT"/>
                <a:ea typeface="Arial MT"/>
                <a:cs typeface="Arial MT"/>
              </a:rPr>
              <a:t>ambientales.</a:t>
            </a:r>
            <a:br>
              <a:rPr lang="en-US" sz="2400" dirty="0">
                <a:latin typeface="Arial MT"/>
                <a:ea typeface="Arial MT"/>
                <a:cs typeface="Arial MT"/>
              </a:rPr>
            </a:br>
            <a:endParaRPr lang="es-PE" sz="2200" b="1" dirty="0"/>
          </a:p>
        </p:txBody>
      </p:sp>
      <p:sp>
        <p:nvSpPr>
          <p:cNvPr id="5" name="Subtítulo 4">
            <a:extLst>
              <a:ext uri="{FF2B5EF4-FFF2-40B4-BE49-F238E27FC236}">
                <a16:creationId xmlns:a16="http://schemas.microsoft.com/office/drawing/2014/main" id="{4B55E2E3-91C0-4B96-BC51-78D844077706}"/>
              </a:ext>
            </a:extLst>
          </p:cNvPr>
          <p:cNvSpPr>
            <a:spLocks noGrp="1"/>
          </p:cNvSpPr>
          <p:nvPr>
            <p:ph type="subTitle" idx="1"/>
          </p:nvPr>
        </p:nvSpPr>
        <p:spPr>
          <a:xfrm>
            <a:off x="1143000" y="5385164"/>
            <a:ext cx="6858000" cy="849385"/>
          </a:xfrm>
        </p:spPr>
        <p:txBody>
          <a:bodyPr>
            <a:normAutofit/>
          </a:bodyPr>
          <a:lstStyle/>
          <a:p>
            <a:pPr>
              <a:lnSpc>
                <a:spcPct val="100000"/>
              </a:lnSpc>
              <a:spcBef>
                <a:spcPts val="0"/>
              </a:spcBef>
            </a:pPr>
            <a:r>
              <a:rPr lang="es-PE" sz="2200"/>
              <a:t>Biología</a:t>
            </a:r>
          </a:p>
          <a:p>
            <a:pPr>
              <a:lnSpc>
                <a:spcPct val="100000"/>
              </a:lnSpc>
              <a:spcBef>
                <a:spcPts val="0"/>
              </a:spcBef>
            </a:pPr>
            <a:r>
              <a:rPr lang="es-PE" sz="2200" b="1"/>
              <a:t>Dr. Fredy Salinas Melendez</a:t>
            </a:r>
          </a:p>
        </p:txBody>
      </p:sp>
      <p:sp>
        <p:nvSpPr>
          <p:cNvPr id="19" name="Subtítulo 4">
            <a:extLst>
              <a:ext uri="{FF2B5EF4-FFF2-40B4-BE49-F238E27FC236}">
                <a16:creationId xmlns:a16="http://schemas.microsoft.com/office/drawing/2014/main" id="{FF7DA7A5-6A23-4645-8BB7-CAF9A612F584}"/>
              </a:ext>
            </a:extLst>
          </p:cNvPr>
          <p:cNvSpPr txBox="1">
            <a:spLocks/>
          </p:cNvSpPr>
          <p:nvPr/>
        </p:nvSpPr>
        <p:spPr>
          <a:xfrm>
            <a:off x="609600" y="2366535"/>
            <a:ext cx="7924800" cy="56240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PE"/>
              <a:t>Facultad de Ciencias Naturales y Matemática </a:t>
            </a:r>
          </a:p>
        </p:txBody>
      </p:sp>
      <p:sp>
        <p:nvSpPr>
          <p:cNvPr id="21" name="Subtítulo 4">
            <a:extLst>
              <a:ext uri="{FF2B5EF4-FFF2-40B4-BE49-F238E27FC236}">
                <a16:creationId xmlns:a16="http://schemas.microsoft.com/office/drawing/2014/main" id="{79D83C09-58B4-49C5-B218-A242866CCD27}"/>
              </a:ext>
            </a:extLst>
          </p:cNvPr>
          <p:cNvSpPr txBox="1">
            <a:spLocks/>
          </p:cNvSpPr>
          <p:nvPr/>
        </p:nvSpPr>
        <p:spPr>
          <a:xfrm>
            <a:off x="1143000" y="6257999"/>
            <a:ext cx="6858000" cy="47531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PE" sz="1800" dirty="0"/>
              <a:t>Semestre </a:t>
            </a:r>
            <a:r>
              <a:rPr lang="es-PE" sz="1800"/>
              <a:t>Académico 2025 </a:t>
            </a:r>
            <a:r>
              <a:rPr lang="es-PE" sz="1800" dirty="0"/>
              <a:t>- II</a:t>
            </a:r>
          </a:p>
        </p:txBody>
      </p:sp>
    </p:spTree>
    <p:extLst>
      <p:ext uri="{BB962C8B-B14F-4D97-AF65-F5344CB8AC3E}">
        <p14:creationId xmlns:p14="http://schemas.microsoft.com/office/powerpoint/2010/main" val="42555386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1 Título"/>
          <p:cNvSpPr>
            <a:spLocks noGrp="1"/>
          </p:cNvSpPr>
          <p:nvPr>
            <p:ph type="title"/>
          </p:nvPr>
        </p:nvSpPr>
        <p:spPr/>
        <p:txBody>
          <a:bodyPr>
            <a:normAutofit/>
          </a:bodyPr>
          <a:lstStyle/>
          <a:p>
            <a:r>
              <a:rPr lang="es-PE" altLang="en-US" sz="2800" b="1"/>
              <a:t>El agua en la salud y en la naturaleza</a:t>
            </a:r>
          </a:p>
        </p:txBody>
      </p:sp>
      <p:sp>
        <p:nvSpPr>
          <p:cNvPr id="12291" name="2 Marcador de contenido"/>
          <p:cNvSpPr>
            <a:spLocks noGrp="1"/>
          </p:cNvSpPr>
          <p:nvPr>
            <p:ph idx="1"/>
          </p:nvPr>
        </p:nvSpPr>
        <p:spPr>
          <a:xfrm>
            <a:off x="628650" y="1998617"/>
            <a:ext cx="7886700" cy="4787946"/>
          </a:xfrm>
        </p:spPr>
        <p:txBody>
          <a:bodyPr>
            <a:normAutofit fontScale="85000" lnSpcReduction="20000"/>
          </a:bodyPr>
          <a:lstStyle/>
          <a:p>
            <a:pPr algn="just"/>
            <a:r>
              <a:rPr lang="es-ES_tradnl" altLang="en-US" sz="2400"/>
              <a:t>El agua en la alimentación cumple un rol metabólico.</a:t>
            </a:r>
          </a:p>
          <a:p>
            <a:pPr lvl="1" algn="just"/>
            <a:r>
              <a:rPr lang="es-ES_tradnl" altLang="en-US"/>
              <a:t>Agua mineral</a:t>
            </a:r>
          </a:p>
          <a:p>
            <a:pPr lvl="1" algn="just"/>
            <a:r>
              <a:rPr lang="es-ES_tradnl" altLang="en-US"/>
              <a:t>Agua potable</a:t>
            </a:r>
          </a:p>
          <a:p>
            <a:pPr lvl="1" algn="just"/>
            <a:r>
              <a:rPr lang="es-ES_tradnl" altLang="en-US"/>
              <a:t>Aguas gasificadas</a:t>
            </a:r>
          </a:p>
          <a:p>
            <a:pPr lvl="1" algn="just"/>
            <a:r>
              <a:rPr lang="es-ES_tradnl" altLang="en-US"/>
              <a:t>Otras aguas</a:t>
            </a:r>
          </a:p>
          <a:p>
            <a:pPr algn="just"/>
            <a:r>
              <a:rPr lang="es-ES_tradnl" altLang="en-US" sz="2400"/>
              <a:t>El agua como fuente </a:t>
            </a:r>
            <a:r>
              <a:rPr lang="es-ES_tradnl" altLang="en-US" sz="2400" err="1"/>
              <a:t>crenoterapeútica</a:t>
            </a:r>
            <a:r>
              <a:rPr lang="es-ES_tradnl" altLang="en-US" sz="2400"/>
              <a:t>: </a:t>
            </a:r>
          </a:p>
          <a:p>
            <a:pPr lvl="1" algn="just"/>
            <a:r>
              <a:rPr lang="es-ES_tradnl" altLang="en-US"/>
              <a:t>Aguas sulfurosas.</a:t>
            </a:r>
          </a:p>
          <a:p>
            <a:pPr lvl="1" algn="just"/>
            <a:r>
              <a:rPr lang="es-ES_tradnl" altLang="en-US"/>
              <a:t>Aguas cálcicas.</a:t>
            </a:r>
          </a:p>
          <a:p>
            <a:pPr lvl="1" algn="just"/>
            <a:r>
              <a:rPr lang="es-ES_tradnl" altLang="en-US"/>
              <a:t>Aguas yodadas.</a:t>
            </a:r>
          </a:p>
          <a:p>
            <a:pPr lvl="1" algn="just"/>
            <a:r>
              <a:rPr lang="es-ES_tradnl" altLang="en-US"/>
              <a:t>Aguas carbonatadas.</a:t>
            </a:r>
          </a:p>
          <a:p>
            <a:pPr lvl="1" algn="just"/>
            <a:r>
              <a:rPr lang="es-ES_tradnl" altLang="en-US"/>
              <a:t>Aguas </a:t>
            </a:r>
            <a:r>
              <a:rPr lang="es-ES_tradnl" altLang="en-US" err="1"/>
              <a:t>ferroginosas</a:t>
            </a:r>
            <a:endParaRPr lang="es-ES_tradnl" altLang="en-US"/>
          </a:p>
          <a:p>
            <a:pPr lvl="1" algn="just"/>
            <a:r>
              <a:rPr lang="es-ES_tradnl" altLang="en-US"/>
              <a:t>Aguas uraníferas</a:t>
            </a:r>
          </a:p>
          <a:p>
            <a:pPr lvl="1" algn="just"/>
            <a:r>
              <a:rPr lang="es-ES_tradnl" altLang="en-US"/>
              <a:t>Otras aguas</a:t>
            </a:r>
          </a:p>
          <a:p>
            <a:pPr lvl="1" algn="just"/>
            <a:r>
              <a:rPr lang="es-ES_tradnl" altLang="en-US"/>
              <a:t>Agua dura</a:t>
            </a:r>
          </a:p>
          <a:p>
            <a:pPr lvl="1" algn="just"/>
            <a:r>
              <a:rPr lang="es-ES_tradnl" altLang="en-US"/>
              <a:t>Agua blanda</a:t>
            </a:r>
          </a:p>
          <a:p>
            <a:pPr lvl="1" algn="just"/>
            <a:r>
              <a:rPr lang="es-ES_tradnl" altLang="en-US"/>
              <a:t>Agua destilada</a:t>
            </a:r>
          </a:p>
        </p:txBody>
      </p:sp>
      <p:sp>
        <p:nvSpPr>
          <p:cNvPr id="12292" name="3 Marcador de pie de página"/>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s-ES_tradnl" altLang="en-US" sz="1000">
                <a:latin typeface="Arial" panose="020B0604020202020204" pitchFamily="34" charset="0"/>
              </a:rPr>
              <a:t>F. Salinas</a:t>
            </a:r>
          </a:p>
        </p:txBody>
      </p:sp>
    </p:spTree>
    <p:extLst>
      <p:ext uri="{BB962C8B-B14F-4D97-AF65-F5344CB8AC3E}">
        <p14:creationId xmlns:p14="http://schemas.microsoft.com/office/powerpoint/2010/main" val="37116968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1 Título"/>
          <p:cNvSpPr>
            <a:spLocks noGrp="1"/>
          </p:cNvSpPr>
          <p:nvPr>
            <p:ph type="title"/>
          </p:nvPr>
        </p:nvSpPr>
        <p:spPr>
          <a:xfrm>
            <a:off x="628650" y="974727"/>
            <a:ext cx="7886700" cy="553628"/>
          </a:xfrm>
        </p:spPr>
        <p:txBody>
          <a:bodyPr>
            <a:normAutofit/>
          </a:bodyPr>
          <a:lstStyle/>
          <a:p>
            <a:pPr algn="ctr"/>
            <a:r>
              <a:rPr lang="es-PE" altLang="en-US" sz="2400"/>
              <a:t>Ciclo del agua</a:t>
            </a:r>
          </a:p>
        </p:txBody>
      </p:sp>
      <p:sp>
        <p:nvSpPr>
          <p:cNvPr id="14339" name="3 Marcador de pie de página"/>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s-ES_tradnl" altLang="en-US" sz="1000">
                <a:latin typeface="Arial" panose="020B0604020202020204" pitchFamily="34" charset="0"/>
              </a:rPr>
              <a:t>F. Salinas</a:t>
            </a:r>
          </a:p>
        </p:txBody>
      </p:sp>
      <p:pic>
        <p:nvPicPr>
          <p:cNvPr id="14340" name="Picture 2" descr="C:\Users\salinas\Desktop\ciclo[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11188" y="1528355"/>
            <a:ext cx="7921625" cy="4564470"/>
          </a:xfrm>
          <a:noFill/>
        </p:spPr>
      </p:pic>
    </p:spTree>
    <p:extLst>
      <p:ext uri="{BB962C8B-B14F-4D97-AF65-F5344CB8AC3E}">
        <p14:creationId xmlns:p14="http://schemas.microsoft.com/office/powerpoint/2010/main" val="24759307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Título"/>
          <p:cNvSpPr>
            <a:spLocks noGrp="1"/>
          </p:cNvSpPr>
          <p:nvPr>
            <p:ph type="title"/>
          </p:nvPr>
        </p:nvSpPr>
        <p:spPr>
          <a:xfrm>
            <a:off x="628650" y="974726"/>
            <a:ext cx="7886700" cy="357685"/>
          </a:xfrm>
        </p:spPr>
        <p:txBody>
          <a:bodyPr>
            <a:normAutofit fontScale="90000"/>
          </a:bodyPr>
          <a:lstStyle/>
          <a:p>
            <a:pPr algn="ctr"/>
            <a:r>
              <a:rPr lang="es-PE" altLang="en-US" sz="2800"/>
              <a:t>Impactos en el agua</a:t>
            </a:r>
          </a:p>
        </p:txBody>
      </p:sp>
      <p:sp>
        <p:nvSpPr>
          <p:cNvPr id="15363" name="2 Marcador de contenido"/>
          <p:cNvSpPr>
            <a:spLocks noGrp="1"/>
          </p:cNvSpPr>
          <p:nvPr>
            <p:ph idx="1"/>
          </p:nvPr>
        </p:nvSpPr>
        <p:spPr>
          <a:xfrm>
            <a:off x="130629" y="1332411"/>
            <a:ext cx="8882742" cy="5454152"/>
          </a:xfrm>
        </p:spPr>
        <p:txBody>
          <a:bodyPr>
            <a:noAutofit/>
          </a:bodyPr>
          <a:lstStyle/>
          <a:p>
            <a:pPr algn="just"/>
            <a:r>
              <a:rPr lang="es-PE" altLang="en-US" sz="1600"/>
              <a:t>El deterioro de la </a:t>
            </a:r>
            <a:r>
              <a:rPr lang="es-PE" altLang="en-US" sz="1600" b="1"/>
              <a:t>calidad del agua es uno de los problemas más graves del país y es un </a:t>
            </a:r>
            <a:r>
              <a:rPr lang="es-PE" altLang="en-US" sz="1600"/>
              <a:t>impedimento para lograr el uso eficiente del recurso, y compromete el abastecimiento en calidad, en cantidad y en forma sostenible. Las causas principales están en la contaminación industrial, la falta de tratamiento de las aguas servidas, el uso indiscriminado de agroquímicos y el deterioro de las cuencas de los ríos.</a:t>
            </a:r>
          </a:p>
          <a:p>
            <a:pPr algn="just">
              <a:buFont typeface="Wingdings" panose="05000000000000000000" pitchFamily="2" charset="2"/>
              <a:buNone/>
            </a:pPr>
            <a:r>
              <a:rPr lang="es-PE" altLang="en-US" sz="1600"/>
              <a:t>.   La </a:t>
            </a:r>
            <a:r>
              <a:rPr lang="es-PE" altLang="en-US" sz="1600" b="1"/>
              <a:t>contaminación industrial más significativa es la que proviene de la minería, la industria </a:t>
            </a:r>
            <a:r>
              <a:rPr lang="es-PE" altLang="en-US" sz="1600"/>
              <a:t>pesquera y el sector hidrocarburos, y afecta a las aguas continentales y marinas en sectores determinados. la minería aurífera informal y artesanal, que se ha convertido en un problema grave en todas las regiones del país. </a:t>
            </a:r>
          </a:p>
          <a:p>
            <a:pPr algn="just">
              <a:buFont typeface="Wingdings" panose="05000000000000000000" pitchFamily="2" charset="2"/>
              <a:buNone/>
            </a:pPr>
            <a:r>
              <a:rPr lang="es-PE" altLang="en-US" sz="1600"/>
              <a:t>• La </a:t>
            </a:r>
            <a:r>
              <a:rPr lang="es-PE" altLang="en-US" sz="1600" b="1"/>
              <a:t>industria pesquera origina contaminación marina grave en sectores definidos (Paita, </a:t>
            </a:r>
            <a:r>
              <a:rPr lang="es-PE" altLang="en-US" sz="1600"/>
              <a:t>Chimbote, </a:t>
            </a:r>
            <a:r>
              <a:rPr lang="es-PE" altLang="en-US" sz="1600" err="1"/>
              <a:t>Huarmey</a:t>
            </a:r>
            <a:r>
              <a:rPr lang="es-PE" altLang="en-US" sz="1600"/>
              <a:t>, </a:t>
            </a:r>
            <a:r>
              <a:rPr lang="es-PE" altLang="en-US" sz="1600" err="1"/>
              <a:t>Casma</a:t>
            </a:r>
            <a:r>
              <a:rPr lang="es-PE" altLang="en-US" sz="1600"/>
              <a:t>) por el vertimiento de aguas de cola, de bombeo y soda cáustica directamente al mar, por lo que se produce la alteración de las aguas y la mortandad de las especies. Este problema es  grave en Chimbote (Bahía de Ferrol).</a:t>
            </a:r>
          </a:p>
          <a:p>
            <a:pPr algn="just"/>
            <a:r>
              <a:rPr lang="es-PE" altLang="en-US" sz="1600"/>
              <a:t>• La expl</a:t>
            </a:r>
            <a:r>
              <a:rPr lang="es-PE" altLang="en-US" sz="1600" b="1"/>
              <a:t>otación de petróleo, especialmente en la Amazonía norte, es responsable de </a:t>
            </a:r>
            <a:r>
              <a:rPr lang="es-PE" altLang="en-US" sz="1600"/>
              <a:t>contaminación por derrames esporádicos de petróleo y por el vertimiento de las aguas de formación, cargadas de sales y ciertos compuestos metálicos. </a:t>
            </a:r>
          </a:p>
          <a:p>
            <a:pPr algn="just"/>
            <a:r>
              <a:rPr lang="es-PE" altLang="en-US" sz="1600"/>
              <a:t>El </a:t>
            </a:r>
            <a:r>
              <a:rPr lang="es-PE" altLang="en-US" sz="1600" b="1"/>
              <a:t>vertimiento directo de aguas servidas o residuales de las ciudades y pueblos a los </a:t>
            </a:r>
            <a:r>
              <a:rPr lang="es-PE" altLang="en-US" sz="1600"/>
              <a:t>ambientes acuáticos y sin tratamiento previo, es el problema más grave de contaminación de las aguas en todo el país. Las ciudades más grandes (Lima, Callao, Chimbote, Huancayo, Cusco, Arequipa, Puno, Juliaca, Pucallpa e Iquitos, entre otras) La contaminación por </a:t>
            </a:r>
            <a:r>
              <a:rPr lang="es-PE" altLang="en-US" sz="1600" b="1"/>
              <a:t>agroquímicos existe, pero no se tienen evaluaciones suficientes para </a:t>
            </a:r>
            <a:r>
              <a:rPr lang="es-PE" altLang="en-US" sz="1600"/>
              <a:t>calcular su gravedad.</a:t>
            </a:r>
          </a:p>
          <a:p>
            <a:pPr algn="just"/>
            <a:r>
              <a:rPr lang="es-PE" altLang="en-US" sz="1600"/>
              <a:t> La </a:t>
            </a:r>
            <a:r>
              <a:rPr lang="es-PE" altLang="en-US" sz="1600" b="1"/>
              <a:t>contaminación de las aguas subterráneas también existe, en especial cerca de las </a:t>
            </a:r>
            <a:r>
              <a:rPr lang="es-PE" altLang="en-US" sz="1600"/>
              <a:t>grandes ciudades, pero los datos sobre su intensidad son muy puntuales.</a:t>
            </a:r>
          </a:p>
        </p:txBody>
      </p:sp>
      <p:sp>
        <p:nvSpPr>
          <p:cNvPr id="15364" name="3 Marcador de pie de página"/>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s-ES_tradnl" altLang="en-US" sz="1000">
                <a:latin typeface="Arial" panose="020B0604020202020204" pitchFamily="34" charset="0"/>
              </a:rPr>
              <a:t>F. Salinas</a:t>
            </a:r>
          </a:p>
        </p:txBody>
      </p:sp>
    </p:spTree>
    <p:extLst>
      <p:ext uri="{BB962C8B-B14F-4D97-AF65-F5344CB8AC3E}">
        <p14:creationId xmlns:p14="http://schemas.microsoft.com/office/powerpoint/2010/main" val="503336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Título"/>
          <p:cNvSpPr>
            <a:spLocks noGrp="1"/>
          </p:cNvSpPr>
          <p:nvPr>
            <p:ph type="title"/>
          </p:nvPr>
        </p:nvSpPr>
        <p:spPr>
          <a:xfrm>
            <a:off x="498475" y="966651"/>
            <a:ext cx="8466138" cy="454161"/>
          </a:xfrm>
        </p:spPr>
        <p:txBody>
          <a:bodyPr>
            <a:normAutofit fontScale="90000"/>
          </a:bodyPr>
          <a:lstStyle/>
          <a:p>
            <a:pPr algn="ctr"/>
            <a:r>
              <a:rPr lang="es-PE" altLang="en-US" sz="2800" b="1">
                <a:solidFill>
                  <a:schemeClr val="tx1"/>
                </a:solidFill>
              </a:rPr>
              <a:t>Acciones  urgentes a futuro</a:t>
            </a:r>
            <a:endParaRPr lang="es-PE" altLang="en-US" sz="2800"/>
          </a:p>
        </p:txBody>
      </p:sp>
      <p:sp>
        <p:nvSpPr>
          <p:cNvPr id="18435" name="2 Marcador de contenido"/>
          <p:cNvSpPr>
            <a:spLocks noGrp="1"/>
          </p:cNvSpPr>
          <p:nvPr>
            <p:ph idx="1"/>
          </p:nvPr>
        </p:nvSpPr>
        <p:spPr>
          <a:xfrm>
            <a:off x="222069" y="1420812"/>
            <a:ext cx="8742543" cy="5365751"/>
          </a:xfrm>
        </p:spPr>
        <p:txBody>
          <a:bodyPr>
            <a:normAutofit lnSpcReduction="10000"/>
          </a:bodyPr>
          <a:lstStyle/>
          <a:p>
            <a:r>
              <a:rPr lang="es-PE" altLang="en-US" sz="1800"/>
              <a:t>• Contar con una institución técnica encargada del manejo de las cuencas, con prioridad en las cuencas costeras, para recuperarlas y garantizar el flujo de agua en cantidad y calidad. Esto implica la reorganización y modernización de PRONAMACHS.</a:t>
            </a:r>
          </a:p>
          <a:p>
            <a:r>
              <a:rPr lang="es-PE" altLang="en-US" sz="1800"/>
              <a:t>• Realizar un diagnóstico completo de las diferentes cuencas para caracterizar los niveles de calidad de los cuerpos de agua, y que permita establecer las estrategias adecuadas de recuperación.</a:t>
            </a:r>
          </a:p>
          <a:p>
            <a:r>
              <a:rPr lang="es-PE" altLang="en-US" sz="1800"/>
              <a:t>• Preparar e implementar estrategias multisectoriales para la recuperación gradual de cuencas muy deterioradas.</a:t>
            </a:r>
          </a:p>
          <a:p>
            <a:r>
              <a:rPr lang="es-PE" altLang="en-US" sz="1800"/>
              <a:t>• Tratar los vertimientos urbanos e industriales por etapas para llegar al 100% del tratamiento al año 2015.</a:t>
            </a:r>
          </a:p>
          <a:p>
            <a:r>
              <a:rPr lang="es-PE" altLang="en-US" sz="1800"/>
              <a:t>• Establecer los Límites Máximos Permisibles (LMP) para los diferentes tipos de vertimientos.</a:t>
            </a:r>
          </a:p>
          <a:p>
            <a:r>
              <a:rPr lang="es-PE" altLang="en-US" sz="1800"/>
              <a:t>• Incrementar las tarifas de agua potable para fomentar el ahorro y establecer fondos para el manejo de cuencas como pago por servicios ambientales.</a:t>
            </a:r>
          </a:p>
          <a:p>
            <a:r>
              <a:rPr lang="es-PE" altLang="en-US" sz="1800"/>
              <a:t>• Fomentar el reciclaje de aguas poluidas, con prioridad en la zona costera.</a:t>
            </a:r>
          </a:p>
          <a:p>
            <a:r>
              <a:rPr lang="es-PE" altLang="en-US" sz="1800"/>
              <a:t>• Reforma institucional para una gestión eficiente de los recursos hídricos en forma integral y transsectorial.</a:t>
            </a:r>
          </a:p>
          <a:p>
            <a:r>
              <a:rPr lang="es-PE" altLang="en-US" sz="1800"/>
              <a:t>• Mejorar el riego y los drenajes</a:t>
            </a:r>
            <a:r>
              <a:rPr lang="es-PE" altLang="en-US"/>
              <a:t>.</a:t>
            </a:r>
          </a:p>
        </p:txBody>
      </p:sp>
      <p:sp>
        <p:nvSpPr>
          <p:cNvPr id="18436" name="3 Marcador de pie de página"/>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s-ES_tradnl" altLang="en-US" sz="1000">
                <a:latin typeface="Arial" panose="020B0604020202020204" pitchFamily="34" charset="0"/>
              </a:rPr>
              <a:t>F. Salinas</a:t>
            </a:r>
          </a:p>
        </p:txBody>
      </p:sp>
    </p:spTree>
    <p:extLst>
      <p:ext uri="{BB962C8B-B14F-4D97-AF65-F5344CB8AC3E}">
        <p14:creationId xmlns:p14="http://schemas.microsoft.com/office/powerpoint/2010/main" val="39396096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1 Título"/>
          <p:cNvSpPr>
            <a:spLocks noGrp="1"/>
          </p:cNvSpPr>
          <p:nvPr>
            <p:ph type="title"/>
          </p:nvPr>
        </p:nvSpPr>
        <p:spPr/>
        <p:txBody>
          <a:bodyPr/>
          <a:lstStyle/>
          <a:p>
            <a:r>
              <a:rPr lang="es-ES_tradnl" altLang="en-US" sz="2800"/>
              <a:t>Constitución de 1979: Aspectos Legales del Agua</a:t>
            </a:r>
            <a:endParaRPr lang="es-PE" altLang="en-US" sz="2800"/>
          </a:p>
        </p:txBody>
      </p:sp>
      <p:sp>
        <p:nvSpPr>
          <p:cNvPr id="16387" name="2 Marcador de contenido"/>
          <p:cNvSpPr>
            <a:spLocks noGrp="1"/>
          </p:cNvSpPr>
          <p:nvPr>
            <p:ph idx="1"/>
          </p:nvPr>
        </p:nvSpPr>
        <p:spPr/>
        <p:txBody>
          <a:bodyPr>
            <a:normAutofit fontScale="85000" lnSpcReduction="10000"/>
          </a:bodyPr>
          <a:lstStyle/>
          <a:p>
            <a:pPr algn="just"/>
            <a:r>
              <a:rPr lang="es-ES_tradnl" altLang="en-US"/>
              <a:t>El </a:t>
            </a:r>
            <a:r>
              <a:rPr lang="es-ES_tradnl" altLang="en-US" b="1" i="1"/>
              <a:t>Art. 119 </a:t>
            </a:r>
            <a:r>
              <a:rPr lang="es-ES_tradnl" altLang="en-US"/>
              <a:t>regulaba la utilización y aprovechamiento de los RRNN.</a:t>
            </a:r>
          </a:p>
          <a:p>
            <a:pPr algn="just"/>
            <a:endParaRPr lang="es-ES_tradnl" altLang="en-US"/>
          </a:p>
          <a:p>
            <a:pPr algn="just"/>
            <a:r>
              <a:rPr lang="es-ES_tradnl" altLang="en-US" b="1" i="1"/>
              <a:t>Art 118</a:t>
            </a:r>
            <a:r>
              <a:rPr lang="es-ES_tradnl" altLang="en-US"/>
              <a:t>. Los recursos naturales son patrimonio de la Nación. Los minerales, tierras, bosques, aguas y en general, todos los recursos naturales y fuentes de energía pertenecen al Estado. La Ley fija las condiciones de su utilización por este y de su otorgamiento a los particulares.</a:t>
            </a:r>
          </a:p>
          <a:p>
            <a:pPr algn="just"/>
            <a:endParaRPr lang="es-ES_tradnl" altLang="en-US"/>
          </a:p>
          <a:p>
            <a:pPr algn="just"/>
            <a:r>
              <a:rPr lang="es-ES_tradnl" altLang="en-US" b="1" i="1"/>
              <a:t>Art. 119</a:t>
            </a:r>
            <a:r>
              <a:rPr lang="es-ES_tradnl" altLang="en-US"/>
              <a:t>. El Estado evalúa y preserva los recursos naturales. Asimismo fomenta su racional aprovechamiento. Promueve su industrialización para impulsar el desarrollo económico.</a:t>
            </a:r>
          </a:p>
        </p:txBody>
      </p:sp>
      <p:sp>
        <p:nvSpPr>
          <p:cNvPr id="16388" name="3 Marcador de pie de página"/>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s-ES_tradnl" altLang="en-US" sz="1000">
                <a:latin typeface="Arial" panose="020B0604020202020204" pitchFamily="34" charset="0"/>
              </a:rPr>
              <a:t>F. Salinas</a:t>
            </a:r>
          </a:p>
        </p:txBody>
      </p:sp>
    </p:spTree>
    <p:extLst>
      <p:ext uri="{BB962C8B-B14F-4D97-AF65-F5344CB8AC3E}">
        <p14:creationId xmlns:p14="http://schemas.microsoft.com/office/powerpoint/2010/main" val="32177700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Título"/>
          <p:cNvSpPr>
            <a:spLocks noGrp="1"/>
          </p:cNvSpPr>
          <p:nvPr>
            <p:ph type="title"/>
          </p:nvPr>
        </p:nvSpPr>
        <p:spPr>
          <a:xfrm>
            <a:off x="628650" y="974727"/>
            <a:ext cx="7886700" cy="370748"/>
          </a:xfrm>
        </p:spPr>
        <p:txBody>
          <a:bodyPr>
            <a:noAutofit/>
          </a:bodyPr>
          <a:lstStyle/>
          <a:p>
            <a:pPr algn="ctr"/>
            <a:r>
              <a:rPr lang="es-ES_tradnl" altLang="en-US" sz="2800" b="1">
                <a:solidFill>
                  <a:srgbClr val="FF0000"/>
                </a:solidFill>
              </a:rPr>
              <a:t>El aire</a:t>
            </a:r>
            <a:endParaRPr lang="es-PE" altLang="en-US" sz="2800" b="1">
              <a:solidFill>
                <a:srgbClr val="FF0000"/>
              </a:solidFill>
            </a:endParaRPr>
          </a:p>
        </p:txBody>
      </p:sp>
      <p:sp>
        <p:nvSpPr>
          <p:cNvPr id="19459" name="2 Marcador de contenido"/>
          <p:cNvSpPr>
            <a:spLocks noGrp="1"/>
          </p:cNvSpPr>
          <p:nvPr>
            <p:ph idx="1"/>
          </p:nvPr>
        </p:nvSpPr>
        <p:spPr>
          <a:xfrm>
            <a:off x="274321" y="1345475"/>
            <a:ext cx="8725988" cy="4785449"/>
          </a:xfrm>
        </p:spPr>
        <p:txBody>
          <a:bodyPr>
            <a:normAutofit fontScale="92500" lnSpcReduction="10000"/>
          </a:bodyPr>
          <a:lstStyle/>
          <a:p>
            <a:pPr algn="just"/>
            <a:r>
              <a:rPr lang="es-ES_tradnl" altLang="en-US" sz="1800"/>
              <a:t>La composición de esta mezcla va desde el nivel del suelo hasta una altura aproximada de 100 kilómetros, es normalmente constante. En el cuadro puede verse la composición del aire seco libre de contaminación, al nivel del suelo, expresado en términos de porcentaje en volumen. También se da la masa total aproximada de cada componente en toda la atmósfera.</a:t>
            </a:r>
            <a:r>
              <a:rPr lang="es-PE" altLang="en-US" sz="1800"/>
              <a:t> </a:t>
            </a:r>
          </a:p>
          <a:p>
            <a:pPr algn="just"/>
            <a:r>
              <a:rPr lang="es-PE" altLang="en-US" sz="1800"/>
              <a:t>El aire está compuesto de un 78% de nitrógeno (N 2 ), un 21% de oxígeno (O 2 ), es el aire que respiramos.</a:t>
            </a:r>
          </a:p>
          <a:p>
            <a:pPr algn="just"/>
            <a:r>
              <a:rPr lang="es-PE" altLang="en-US" sz="1800"/>
              <a:t>El aire debe estar en constante circulación para que mantenga su pureza. </a:t>
            </a:r>
          </a:p>
          <a:p>
            <a:pPr algn="just"/>
            <a:r>
              <a:rPr lang="es-PE" altLang="en-US" sz="1800"/>
              <a:t>La influencia del aire puro y fresco promueve una circulación saludable de la sangre a través de los sistemas respiratorio y circulatorio. </a:t>
            </a:r>
          </a:p>
          <a:p>
            <a:pPr algn="just"/>
            <a:r>
              <a:rPr lang="es-PE" altLang="en-US" sz="1800"/>
              <a:t>Refresca el cuerpo y tiende a fortalecerlo, mientras que al mismo tiempo su efecto beneficioso se refleja sobre la mente, impartiéndole cierto nivel de calma y serenidad. </a:t>
            </a:r>
          </a:p>
          <a:p>
            <a:pPr algn="just"/>
            <a:r>
              <a:rPr lang="es-PE" altLang="en-US" sz="1800"/>
              <a:t>Despierta el apetito, efectúa la digestión de la comida en una forma mas perfecta e induce a un sueño profundo y reparador.</a:t>
            </a:r>
          </a:p>
          <a:p>
            <a:pPr algn="just"/>
            <a:r>
              <a:rPr lang="es-PE" altLang="en-US" sz="1800"/>
              <a:t>Las inspiraciones hondas y completas de aire puro, que llenan los pulmones de oxígeno, purifican la sangre, le dan brillante coloración y la impulsan, como corriente de vida, por todas partes del cuerpo. </a:t>
            </a:r>
          </a:p>
          <a:p>
            <a:pPr algn="just"/>
            <a:r>
              <a:rPr lang="es-PE" altLang="en-US" sz="1800"/>
              <a:t>Respiramos unas 22.000 veces al día, aspirando aire y expulsando dióxido de carbono. </a:t>
            </a:r>
          </a:p>
          <a:p>
            <a:pPr algn="just"/>
            <a:endParaRPr lang="es-ES_tradnl" altLang="en-US" sz="1800"/>
          </a:p>
          <a:p>
            <a:endParaRPr lang="es-PE" altLang="en-US"/>
          </a:p>
        </p:txBody>
      </p:sp>
      <p:sp>
        <p:nvSpPr>
          <p:cNvPr id="19460" name="3 Marcador de pie de página"/>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s-ES_tradnl" altLang="en-US" sz="1000">
                <a:latin typeface="Arial" panose="020B0604020202020204" pitchFamily="34" charset="0"/>
              </a:rPr>
              <a:t>F. Salinas</a:t>
            </a:r>
          </a:p>
        </p:txBody>
      </p:sp>
    </p:spTree>
    <p:extLst>
      <p:ext uri="{BB962C8B-B14F-4D97-AF65-F5344CB8AC3E}">
        <p14:creationId xmlns:p14="http://schemas.microsoft.com/office/powerpoint/2010/main" val="39554010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Título"/>
          <p:cNvSpPr>
            <a:spLocks noGrp="1"/>
          </p:cNvSpPr>
          <p:nvPr>
            <p:ph type="title"/>
          </p:nvPr>
        </p:nvSpPr>
        <p:spPr/>
        <p:txBody>
          <a:bodyPr/>
          <a:lstStyle/>
          <a:p>
            <a:pPr algn="ctr"/>
            <a:r>
              <a:rPr lang="es-PE" altLang="en-US"/>
              <a:t>Compuestos de la atmósfera</a:t>
            </a:r>
          </a:p>
        </p:txBody>
      </p:sp>
      <p:sp>
        <p:nvSpPr>
          <p:cNvPr id="21507" name="3 Marcador de pie de página"/>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s-ES_tradnl" altLang="en-US" sz="1000">
                <a:latin typeface="Arial" panose="020B0604020202020204" pitchFamily="34" charset="0"/>
              </a:rPr>
              <a:t>F. Salinas</a:t>
            </a:r>
          </a:p>
        </p:txBody>
      </p:sp>
      <p:pic>
        <p:nvPicPr>
          <p:cNvPr id="21508" name="Picture 2" descr="C:\Users\salinas\Desktop\composicion-del-aire[1].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28650" y="836023"/>
            <a:ext cx="8110401" cy="5617165"/>
          </a:xfrm>
          <a:noFill/>
        </p:spPr>
      </p:pic>
    </p:spTree>
    <p:extLst>
      <p:ext uri="{BB962C8B-B14F-4D97-AF65-F5344CB8AC3E}">
        <p14:creationId xmlns:p14="http://schemas.microsoft.com/office/powerpoint/2010/main" val="16235727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Título"/>
          <p:cNvSpPr>
            <a:spLocks noGrp="1"/>
          </p:cNvSpPr>
          <p:nvPr>
            <p:ph type="title"/>
          </p:nvPr>
        </p:nvSpPr>
        <p:spPr>
          <a:xfrm>
            <a:off x="628650" y="974726"/>
            <a:ext cx="7886700" cy="255763"/>
          </a:xfrm>
        </p:spPr>
        <p:txBody>
          <a:bodyPr>
            <a:noAutofit/>
          </a:bodyPr>
          <a:lstStyle/>
          <a:p>
            <a:pPr algn="ctr"/>
            <a:r>
              <a:rPr lang="es-PE" altLang="en-US" sz="2400">
                <a:solidFill>
                  <a:srgbClr val="FF0000"/>
                </a:solidFill>
              </a:rPr>
              <a:t>Capas del aire</a:t>
            </a:r>
          </a:p>
        </p:txBody>
      </p:sp>
      <p:sp>
        <p:nvSpPr>
          <p:cNvPr id="22531" name="2 Marcador de contenido"/>
          <p:cNvSpPr>
            <a:spLocks noGrp="1"/>
          </p:cNvSpPr>
          <p:nvPr>
            <p:ph idx="1"/>
          </p:nvPr>
        </p:nvSpPr>
        <p:spPr>
          <a:xfrm>
            <a:off x="628650" y="1230489"/>
            <a:ext cx="7886700" cy="5556074"/>
          </a:xfrm>
        </p:spPr>
        <p:txBody>
          <a:bodyPr>
            <a:normAutofit lnSpcReduction="10000"/>
          </a:bodyPr>
          <a:lstStyle/>
          <a:p>
            <a:r>
              <a:rPr lang="es-PE" altLang="en-US" sz="1400"/>
              <a:t>Teniendo en cuenta la altitud, composición, temperatura... la atmósfera que rodea a la Tierra tiene varias capas.</a:t>
            </a:r>
          </a:p>
          <a:p>
            <a:r>
              <a:rPr lang="es-PE" altLang="en-US" sz="1400" b="1"/>
              <a:t>Troposfera </a:t>
            </a:r>
            <a:endParaRPr lang="es-PE" altLang="en-US" sz="1400"/>
          </a:p>
          <a:p>
            <a:r>
              <a:rPr lang="es-PE" altLang="en-US" sz="1400"/>
              <a:t>Alcanza una altura media de 12 km, y en ella encontramos, junto con el aire, polvo, humo y vapor de agua, entre otros componentes. </a:t>
            </a:r>
          </a:p>
          <a:p>
            <a:r>
              <a:rPr lang="es-PE" altLang="en-US" sz="1400" b="1"/>
              <a:t>Estratosfera </a:t>
            </a:r>
            <a:endParaRPr lang="es-PE" altLang="en-US" sz="1400"/>
          </a:p>
          <a:p>
            <a:r>
              <a:rPr lang="es-PE" altLang="en-US" sz="1400"/>
              <a:t>Se extiende desde los 12 a los 50km de altura; en su capa superior, contiene gran cantidad de ozono (O 3 ), de enorme importancia para la vida en la tierra por que absorbe la mayor parte de los rayos ultravioleta del sol. </a:t>
            </a:r>
          </a:p>
          <a:p>
            <a:r>
              <a:rPr lang="es-PE" altLang="en-US" sz="1400" b="1"/>
              <a:t>Mesosfera </a:t>
            </a:r>
            <a:endParaRPr lang="es-PE" altLang="en-US" sz="1400"/>
          </a:p>
          <a:p>
            <a:r>
              <a:rPr lang="es-PE" altLang="en-US" sz="1400"/>
              <a:t>La mesosfera es la tercera capa de la atmósfera de la Tierra. Se extiende desde los 50 a los 100 km. La temperatura puede llegar hasta de -90° C. Es la zona más fría de la atmósfera. En esta capa se observan las estrellas fugaces que son meteoritos que se desintegran al llegar a la termosfera. </a:t>
            </a:r>
          </a:p>
          <a:p>
            <a:r>
              <a:rPr lang="es-PE" altLang="en-US" sz="1400" b="1"/>
              <a:t>Ionosfera </a:t>
            </a:r>
            <a:endParaRPr lang="es-PE" altLang="en-US" sz="1400"/>
          </a:p>
          <a:p>
            <a:r>
              <a:rPr lang="es-PE" altLang="en-US" sz="1400"/>
              <a:t>Empieza después de los 100 km. y puede llegar a los 500 km. Esta capa está constituida por oxígeno (0 2 ). La temperatura alcanza más de 1000°C; los rayos X y ultravioleta del Sol ionizan el aire enrarecido, produciendo átomos y moléculas cargados eléctricamente llamados iones. En las regiones polares las partículas cargadas llevadas por el viento solar son atrapadas por el campo magnético terrestre incidiendo sobre la parte superior de la ionosfera y dando lugar a la formación de auroras boreales y australes.</a:t>
            </a:r>
          </a:p>
          <a:p>
            <a:r>
              <a:rPr lang="es-PE" altLang="en-US" sz="1400" b="1"/>
              <a:t>Exosfera </a:t>
            </a:r>
            <a:endParaRPr lang="es-PE" altLang="en-US" sz="1400"/>
          </a:p>
          <a:p>
            <a:r>
              <a:rPr lang="es-PE" altLang="en-US" sz="1400"/>
              <a:t>Es la última capa de la atmósfera terrestre. Comienza a 500km. de altura y extiende más allá de los 1000 km; contiene un flujo o plasma, que se ve desde el exterior y que recibe el nombre de los Cinturones de Van Allen.</a:t>
            </a:r>
          </a:p>
          <a:p>
            <a:endParaRPr lang="es-PE" altLang="en-US" sz="1400"/>
          </a:p>
        </p:txBody>
      </p:sp>
      <p:sp>
        <p:nvSpPr>
          <p:cNvPr id="22532" name="3 Marcador de pie de página"/>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buClr>
                <a:schemeClr val="folHlink"/>
              </a:buClr>
              <a:buSzPct val="90000"/>
              <a:buFont typeface="Wingdings" panose="05000000000000000000" pitchFamily="2" charset="2"/>
              <a:buChar char="n"/>
              <a:defRPr sz="2000">
                <a:solidFill>
                  <a:schemeClr val="tx1"/>
                </a:solidFill>
                <a:latin typeface="Arial Narrow" panose="020B0606020202030204" pitchFamily="34" charset="0"/>
              </a:defRPr>
            </a:lvl1pPr>
            <a:lvl2pPr marL="742950" indent="-285750">
              <a:lnSpc>
                <a:spcPct val="90000"/>
              </a:lnSpc>
              <a:buClr>
                <a:schemeClr val="accent1"/>
              </a:buClr>
              <a:buSzPct val="75000"/>
              <a:buFont typeface="Wingdings" panose="05000000000000000000" pitchFamily="2" charset="2"/>
              <a:buChar char="n"/>
              <a:defRPr sz="2000">
                <a:solidFill>
                  <a:schemeClr val="tx1"/>
                </a:solidFill>
                <a:latin typeface="Arial Narrow" panose="020B0606020202030204" pitchFamily="34" charset="0"/>
              </a:defRPr>
            </a:lvl2pPr>
            <a:lvl3pPr marL="1143000" indent="-228600">
              <a:lnSpc>
                <a:spcPct val="90000"/>
              </a:lnSpc>
              <a:buClr>
                <a:schemeClr val="folHlink"/>
              </a:buClr>
              <a:buSzPct val="55000"/>
              <a:buFont typeface="Wingdings" panose="05000000000000000000" pitchFamily="2" charset="2"/>
              <a:buChar char="n"/>
              <a:defRPr sz="2000">
                <a:solidFill>
                  <a:schemeClr val="tx1"/>
                </a:solidFill>
                <a:latin typeface="Arial Narrow" panose="020B0606020202030204" pitchFamily="34" charset="0"/>
              </a:defRPr>
            </a:lvl3pPr>
            <a:lvl4pPr marL="1600200" indent="-228600">
              <a:lnSpc>
                <a:spcPct val="90000"/>
              </a:lnSpc>
              <a:buClr>
                <a:schemeClr val="accent1"/>
              </a:buClr>
              <a:buFont typeface="Wingdings" panose="05000000000000000000" pitchFamily="2" charset="2"/>
              <a:buChar char="§"/>
              <a:defRPr sz="2000">
                <a:solidFill>
                  <a:schemeClr val="tx1"/>
                </a:solidFill>
                <a:latin typeface="Arial Narrow" panose="020B0606020202030204" pitchFamily="34" charset="0"/>
              </a:defRPr>
            </a:lvl4pPr>
            <a:lvl5pPr marL="2057400" indent="-228600">
              <a:lnSpc>
                <a:spcPct val="90000"/>
              </a:lnSpc>
              <a:buClr>
                <a:schemeClr val="accent1"/>
              </a:buClr>
              <a:buFont typeface="Wingdings" panose="05000000000000000000" pitchFamily="2" charset="2"/>
              <a:buChar char="§"/>
              <a:defRPr sz="2000">
                <a:solidFill>
                  <a:schemeClr val="tx1"/>
                </a:solidFill>
                <a:latin typeface="Arial Narrow" panose="020B0606020202030204" pitchFamily="34" charset="0"/>
              </a:defRPr>
            </a:lvl5pPr>
            <a:lvl6pPr marL="2514600" indent="-228600" eaLnBrk="0" fontAlgn="base" hangingPunct="0">
              <a:lnSpc>
                <a:spcPct val="90000"/>
              </a:lnSpc>
              <a:spcBef>
                <a:spcPct val="0"/>
              </a:spcBef>
              <a:spcAft>
                <a:spcPct val="0"/>
              </a:spcAft>
              <a:buClr>
                <a:schemeClr val="accent1"/>
              </a:buClr>
              <a:buFont typeface="Wingdings" panose="05000000000000000000" pitchFamily="2" charset="2"/>
              <a:buChar char="§"/>
              <a:defRPr sz="2000">
                <a:solidFill>
                  <a:schemeClr val="tx1"/>
                </a:solidFill>
                <a:latin typeface="Arial Narrow" panose="020B0606020202030204" pitchFamily="34" charset="0"/>
              </a:defRPr>
            </a:lvl6pPr>
            <a:lvl7pPr marL="2971800" indent="-228600" eaLnBrk="0" fontAlgn="base" hangingPunct="0">
              <a:lnSpc>
                <a:spcPct val="90000"/>
              </a:lnSpc>
              <a:spcBef>
                <a:spcPct val="0"/>
              </a:spcBef>
              <a:spcAft>
                <a:spcPct val="0"/>
              </a:spcAft>
              <a:buClr>
                <a:schemeClr val="accent1"/>
              </a:buClr>
              <a:buFont typeface="Wingdings" panose="05000000000000000000" pitchFamily="2" charset="2"/>
              <a:buChar char="§"/>
              <a:defRPr sz="2000">
                <a:solidFill>
                  <a:schemeClr val="tx1"/>
                </a:solidFill>
                <a:latin typeface="Arial Narrow" panose="020B0606020202030204" pitchFamily="34" charset="0"/>
              </a:defRPr>
            </a:lvl7pPr>
            <a:lvl8pPr marL="3429000" indent="-228600" eaLnBrk="0" fontAlgn="base" hangingPunct="0">
              <a:lnSpc>
                <a:spcPct val="90000"/>
              </a:lnSpc>
              <a:spcBef>
                <a:spcPct val="0"/>
              </a:spcBef>
              <a:spcAft>
                <a:spcPct val="0"/>
              </a:spcAft>
              <a:buClr>
                <a:schemeClr val="accent1"/>
              </a:buClr>
              <a:buFont typeface="Wingdings" panose="05000000000000000000" pitchFamily="2" charset="2"/>
              <a:buChar char="§"/>
              <a:defRPr sz="2000">
                <a:solidFill>
                  <a:schemeClr val="tx1"/>
                </a:solidFill>
                <a:latin typeface="Arial Narrow" panose="020B0606020202030204" pitchFamily="34" charset="0"/>
              </a:defRPr>
            </a:lvl8pPr>
            <a:lvl9pPr marL="3886200" indent="-228600" eaLnBrk="0" fontAlgn="base" hangingPunct="0">
              <a:lnSpc>
                <a:spcPct val="90000"/>
              </a:lnSpc>
              <a:spcBef>
                <a:spcPct val="0"/>
              </a:spcBef>
              <a:spcAft>
                <a:spcPct val="0"/>
              </a:spcAft>
              <a:buClr>
                <a:schemeClr val="accent1"/>
              </a:buClr>
              <a:buFont typeface="Wingdings" panose="05000000000000000000" pitchFamily="2" charset="2"/>
              <a:buChar char="§"/>
              <a:defRPr sz="2000">
                <a:solidFill>
                  <a:schemeClr val="tx1"/>
                </a:solidFill>
                <a:latin typeface="Arial Narrow" panose="020B0606020202030204" pitchFamily="34" charset="0"/>
              </a:defRPr>
            </a:lvl9pPr>
          </a:lstStyle>
          <a:p>
            <a:pPr>
              <a:lnSpc>
                <a:spcPct val="100000"/>
              </a:lnSpc>
              <a:buClrTx/>
              <a:buSzTx/>
              <a:buFontTx/>
              <a:buNone/>
            </a:pPr>
            <a:r>
              <a:rPr lang="es-ES_tradnl" altLang="en-US" sz="1000">
                <a:latin typeface="Arial" panose="020B0604020202020204" pitchFamily="34" charset="0"/>
              </a:rPr>
              <a:t>F. Salinas</a:t>
            </a:r>
          </a:p>
        </p:txBody>
      </p:sp>
    </p:spTree>
    <p:extLst>
      <p:ext uri="{BB962C8B-B14F-4D97-AF65-F5344CB8AC3E}">
        <p14:creationId xmlns:p14="http://schemas.microsoft.com/office/powerpoint/2010/main" val="13564829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Título"/>
          <p:cNvSpPr>
            <a:spLocks noGrp="1"/>
          </p:cNvSpPr>
          <p:nvPr>
            <p:ph type="title"/>
          </p:nvPr>
        </p:nvSpPr>
        <p:spPr>
          <a:xfrm>
            <a:off x="628650" y="974726"/>
            <a:ext cx="7886700" cy="383811"/>
          </a:xfrm>
        </p:spPr>
        <p:txBody>
          <a:bodyPr>
            <a:noAutofit/>
          </a:bodyPr>
          <a:lstStyle/>
          <a:p>
            <a:pPr algn="ctr"/>
            <a:r>
              <a:rPr lang="es-PE" altLang="en-US" sz="2400" b="1"/>
              <a:t>La capa de ozono</a:t>
            </a:r>
          </a:p>
        </p:txBody>
      </p:sp>
      <p:sp>
        <p:nvSpPr>
          <p:cNvPr id="22531" name="2 Marcador de contenido"/>
          <p:cNvSpPr>
            <a:spLocks noGrp="1"/>
          </p:cNvSpPr>
          <p:nvPr>
            <p:ph idx="1"/>
          </p:nvPr>
        </p:nvSpPr>
        <p:spPr>
          <a:xfrm>
            <a:off x="209006" y="1449977"/>
            <a:ext cx="8725988" cy="5336586"/>
          </a:xfrm>
        </p:spPr>
        <p:txBody>
          <a:bodyPr>
            <a:normAutofit fontScale="77500" lnSpcReduction="20000"/>
          </a:bodyPr>
          <a:lstStyle/>
          <a:p>
            <a:pPr algn="just"/>
            <a:r>
              <a:rPr lang="es-PE" altLang="en-US"/>
              <a:t>Desde 1974, los científicos han venido advirtiendo acerca de una potencial crisis global como resultado de la progresiva destrucción de la capa de ozono causada por sustancias químicas hechas por el hombre, tales como</a:t>
            </a:r>
            <a:r>
              <a:rPr lang="es-PE" altLang="en-US" b="1"/>
              <a:t> los clorofluorocarbonos (</a:t>
            </a:r>
            <a:r>
              <a:rPr lang="es-PE" altLang="en-US" b="1" err="1"/>
              <a:t>CFCs</a:t>
            </a:r>
            <a:r>
              <a:rPr lang="es-PE" altLang="en-US" b="1"/>
              <a:t>)</a:t>
            </a:r>
            <a:r>
              <a:rPr lang="es-PE" altLang="en-US"/>
              <a:t>.</a:t>
            </a:r>
          </a:p>
          <a:p>
            <a:pPr algn="just"/>
            <a:r>
              <a:rPr lang="es-PE" altLang="en-US"/>
              <a:t> Le tomó al mundo demasiado tiempo entender estas advertencias tempranas. Según dos informes del Programa de las Naciones Unidas para el Medio Ambiente (PNUMA) de 1994 y 2000, la tasa de crecimiento en la producción de sustancias que agotan el ozono (SAO), por ejemplo los </a:t>
            </a:r>
            <a:r>
              <a:rPr lang="es-PE" altLang="en-US" err="1"/>
              <a:t>CFC's</a:t>
            </a:r>
            <a:r>
              <a:rPr lang="es-PE" altLang="en-US"/>
              <a:t>, ha decrecido como resultado directo de las reducciones de emisiones globales de estas sustancias.</a:t>
            </a:r>
          </a:p>
          <a:p>
            <a:pPr algn="just"/>
            <a:r>
              <a:rPr lang="es-PE" altLang="en-US"/>
              <a:t> El lado negativo es que existe un crecimiento constante de sustancias que destruyen el ozono en la estratosfera, provenientes de fuentes industriales. </a:t>
            </a:r>
            <a:r>
              <a:rPr lang="es-PE" altLang="en-US" b="1"/>
              <a:t>¿Cuáles son las consecuencias de la disminución de la Capa de Ozono?</a:t>
            </a:r>
            <a:br>
              <a:rPr lang="es-PE" altLang="en-US" b="1"/>
            </a:br>
            <a:r>
              <a:rPr lang="es-PE" altLang="en-US"/>
              <a:t>El efecto de la disminución del </a:t>
            </a:r>
            <a:r>
              <a:rPr lang="es-PE" altLang="en-US" b="1">
                <a:hlinkClick r:id="rId2" action="ppaction://hlinkfile"/>
              </a:rPr>
              <a:t>ozono</a:t>
            </a:r>
            <a:r>
              <a:rPr lang="es-PE" altLang="en-US"/>
              <a:t> sobre la superficie terrestre es el aumento de los niveles de radiación ultravioleta-B. Este tipo de radiación UV-B daña a los seres humanos, animales y plantas. Los incrementos en la radiación UV-B han sido observados no sólo bajo el “agujero” de ozono en la Antártida sino en otros sitios como los Alpes (Europa) y Canadá (América del Norte). </a:t>
            </a:r>
          </a:p>
          <a:p>
            <a:endParaRPr lang="es-PE" altLang="en-US"/>
          </a:p>
        </p:txBody>
      </p:sp>
      <p:sp>
        <p:nvSpPr>
          <p:cNvPr id="22532" name="3 Marcador de pie de página"/>
          <p:cNvSpPr>
            <a:spLocks noGrp="1"/>
          </p:cNvSpPr>
          <p:nvPr>
            <p:ph type="ftr" sz="quarter" idx="11"/>
          </p:nvPr>
        </p:nvSpPr>
        <p:spPr>
          <a:xfrm flipV="1">
            <a:off x="1802674" y="6439988"/>
            <a:ext cx="4232366" cy="34657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es-ES_tradnl" altLang="en-US" sz="1000">
              <a:latin typeface="Arial" panose="020B0604020202020204" pitchFamily="34" charset="0"/>
            </a:endParaRPr>
          </a:p>
          <a:p>
            <a:pPr eaLnBrk="1" hangingPunct="1"/>
            <a:endParaRPr lang="es-ES_tradnl" altLang="en-US" sz="1000">
              <a:latin typeface="Arial" panose="020B0604020202020204" pitchFamily="34" charset="0"/>
            </a:endParaRPr>
          </a:p>
        </p:txBody>
      </p:sp>
    </p:spTree>
    <p:extLst>
      <p:ext uri="{BB962C8B-B14F-4D97-AF65-F5344CB8AC3E}">
        <p14:creationId xmlns:p14="http://schemas.microsoft.com/office/powerpoint/2010/main" val="21980626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Título"/>
          <p:cNvSpPr>
            <a:spLocks noGrp="1"/>
          </p:cNvSpPr>
          <p:nvPr>
            <p:ph type="title"/>
          </p:nvPr>
        </p:nvSpPr>
        <p:spPr>
          <a:xfrm>
            <a:off x="628650" y="974727"/>
            <a:ext cx="7886700" cy="370748"/>
          </a:xfrm>
        </p:spPr>
        <p:txBody>
          <a:bodyPr>
            <a:normAutofit fontScale="90000"/>
          </a:bodyPr>
          <a:lstStyle/>
          <a:p>
            <a:pPr algn="ctr"/>
            <a:r>
              <a:rPr lang="es-PE" altLang="en-US" sz="2400" b="1"/>
              <a:t>Consecuencias de la disminución de la Capa de Ozono</a:t>
            </a:r>
            <a:endParaRPr lang="es-PE" altLang="en-US" sz="2400"/>
          </a:p>
        </p:txBody>
      </p:sp>
      <p:sp>
        <p:nvSpPr>
          <p:cNvPr id="23555" name="2 Marcador de contenido"/>
          <p:cNvSpPr>
            <a:spLocks noGrp="1"/>
          </p:cNvSpPr>
          <p:nvPr>
            <p:ph idx="1"/>
          </p:nvPr>
        </p:nvSpPr>
        <p:spPr>
          <a:xfrm>
            <a:off x="91440" y="1345475"/>
            <a:ext cx="8895805" cy="5441088"/>
          </a:xfrm>
        </p:spPr>
        <p:txBody>
          <a:bodyPr>
            <a:noAutofit/>
          </a:bodyPr>
          <a:lstStyle/>
          <a:p>
            <a:r>
              <a:rPr lang="es-PE" altLang="en-US" sz="1600" b="1"/>
              <a:t>1. Efectos de la disminución de la capa de ozono en la salud humana</a:t>
            </a:r>
          </a:p>
          <a:p>
            <a:r>
              <a:rPr lang="es-PE" altLang="en-US" sz="1600"/>
              <a:t> Cáncer de piel Hoy se estima que los índices de cáncer de piel aumentaron debido a la disminución del </a:t>
            </a:r>
            <a:r>
              <a:rPr lang="es-PE" altLang="en-US" sz="1600">
                <a:hlinkClick r:id="rId2" action="ppaction://hlinkfile"/>
              </a:rPr>
              <a:t>ozono estratosférico</a:t>
            </a:r>
            <a:r>
              <a:rPr lang="es-PE" altLang="en-US" sz="1600"/>
              <a:t> (capa de ozono). El tipo más común de cáncer de piel, el denominado no-melanoma, es causa de las exposiciones a la radiación UV-B durante varios años. Existen ya personas que han recibido la dosis de UV-B que puede provocar este tipo de cáncer.</a:t>
            </a:r>
          </a:p>
          <a:p>
            <a:r>
              <a:rPr lang="es-PE" altLang="en-US" sz="1600"/>
              <a:t> </a:t>
            </a:r>
            <a:r>
              <a:rPr lang="es-PE" altLang="en-US" sz="1600" b="1"/>
              <a:t>2. Efectos en los ecosistemas Acuáticos</a:t>
            </a:r>
            <a:r>
              <a:rPr lang="es-PE" altLang="en-US" sz="1600"/>
              <a:t> </a:t>
            </a:r>
          </a:p>
          <a:p>
            <a:pPr algn="just"/>
            <a:r>
              <a:rPr lang="es-PE" altLang="en-US" sz="1600"/>
              <a:t>La pérdida del fitoplancton, base de la cadena alimentaría marina, ha sido observada como causa del aumento de la radiación ultravioleta. Bajo el agujero de ozono en la Antártida la productividad del fitoplancton decreció entre el 6 y el 12 por ciento. </a:t>
            </a:r>
          </a:p>
          <a:p>
            <a:r>
              <a:rPr lang="es-PE" altLang="en-US" sz="1600" b="1"/>
              <a:t>3. Efectos en los ecosistemas Terrestres</a:t>
            </a:r>
            <a:r>
              <a:rPr lang="es-PE" altLang="en-US" sz="1600"/>
              <a:t> </a:t>
            </a:r>
          </a:p>
          <a:p>
            <a:pPr algn="just"/>
            <a:r>
              <a:rPr lang="es-PE" altLang="en-US" sz="1600"/>
              <a:t>Para algunas especies, un aumento de radiación UV-B implica la formación de cáncer de piel. Esto se ha estudiado en cabras, vacas, gatos, perros, ovejas y animales de laboratorio y probablemente esté señalando que se trata de una característica común a varias especies</a:t>
            </a:r>
          </a:p>
          <a:p>
            <a:r>
              <a:rPr lang="es-PE" altLang="en-US" sz="1600"/>
              <a:t> </a:t>
            </a:r>
            <a:r>
              <a:rPr lang="es-PE" altLang="en-US" sz="1600" b="1"/>
              <a:t>4. Efectos de la Contaminación del aire sobre la capa de ozono</a:t>
            </a:r>
          </a:p>
          <a:p>
            <a:pPr algn="just"/>
            <a:r>
              <a:rPr lang="es-PE" altLang="en-US" sz="1600"/>
              <a:t> Debido a la </a:t>
            </a:r>
            <a:r>
              <a:rPr lang="es-PE" altLang="en-US" sz="1600">
                <a:hlinkClick r:id="rId3" action="ppaction://hlinkfile"/>
              </a:rPr>
              <a:t>contaminación</a:t>
            </a:r>
            <a:r>
              <a:rPr lang="es-PE" altLang="en-US" sz="1600"/>
              <a:t>, Las pérdidas de </a:t>
            </a:r>
            <a:r>
              <a:rPr lang="es-PE" altLang="en-US" sz="1600" b="1">
                <a:hlinkClick r:id="rId2" action="ppaction://hlinkfile"/>
              </a:rPr>
              <a:t>ozono</a:t>
            </a:r>
            <a:r>
              <a:rPr lang="es-PE" altLang="en-US" sz="1600"/>
              <a:t> en la alta atmósfera hacen que los rayos UV-B incrementen los niveles de ozono en la superficie terrestre, sobre todo en áreas urbanas y suburbanas -que son las mas contaminadas- alcanzando concentraciones potencialmente nocivas (en combinación con otros </a:t>
            </a:r>
            <a:r>
              <a:rPr lang="es-PE" altLang="en-US" sz="1600">
                <a:hlinkClick r:id="rId3" action="ppaction://hlinkfile"/>
              </a:rPr>
              <a:t>contaminantes</a:t>
            </a:r>
            <a:r>
              <a:rPr lang="es-PE" altLang="en-US" sz="1600"/>
              <a:t>) durante las primeras horas del día. </a:t>
            </a:r>
          </a:p>
          <a:p>
            <a:r>
              <a:rPr lang="es-PE" altLang="en-US" sz="1600" b="1"/>
              <a:t>5</a:t>
            </a:r>
            <a:r>
              <a:rPr lang="es-PE" altLang="en-US" sz="1600"/>
              <a:t>.</a:t>
            </a:r>
            <a:r>
              <a:rPr lang="es-PE" altLang="en-US" sz="1600" b="1"/>
              <a:t>Origen del Ozono en la Superficie de la Tierra </a:t>
            </a:r>
            <a:endParaRPr lang="es-PE" altLang="en-US" sz="1600"/>
          </a:p>
          <a:p>
            <a:pPr algn="just"/>
            <a:r>
              <a:rPr lang="es-PE" altLang="en-US" sz="1600"/>
              <a:t>Cuando estas concentraciones de ozono llegan a ser bastante altas, ellas pueden hacer difícil el respirar, sobre todo en aquellas personas con asma y otras enfermedades respiratorias</a:t>
            </a:r>
          </a:p>
          <a:p>
            <a:endParaRPr lang="es-PE" altLang="en-US" sz="1600"/>
          </a:p>
        </p:txBody>
      </p:sp>
      <p:sp>
        <p:nvSpPr>
          <p:cNvPr id="23556" name="3 Marcador de pie de página"/>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es-ES_tradnl" altLang="en-US" sz="1000">
              <a:latin typeface="Arial" panose="020B0604020202020204" pitchFamily="34" charset="0"/>
            </a:endParaRPr>
          </a:p>
        </p:txBody>
      </p:sp>
    </p:spTree>
    <p:extLst>
      <p:ext uri="{BB962C8B-B14F-4D97-AF65-F5344CB8AC3E}">
        <p14:creationId xmlns:p14="http://schemas.microsoft.com/office/powerpoint/2010/main" val="1333327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974726"/>
            <a:ext cx="7886700" cy="409937"/>
          </a:xfrm>
        </p:spPr>
        <p:txBody>
          <a:bodyPr>
            <a:noAutofit/>
          </a:bodyPr>
          <a:lstStyle/>
          <a:p>
            <a:r>
              <a:rPr lang="es-ES" sz="2800"/>
              <a:t>                           La </a:t>
            </a:r>
            <a:r>
              <a:rPr lang="es-ES" sz="2800" b="1"/>
              <a:t>contaminación </a:t>
            </a:r>
            <a:endParaRPr lang="en-US" sz="2800"/>
          </a:p>
        </p:txBody>
      </p:sp>
      <p:sp>
        <p:nvSpPr>
          <p:cNvPr id="3" name="Marcador de contenido 2"/>
          <p:cNvSpPr>
            <a:spLocks noGrp="1"/>
          </p:cNvSpPr>
          <p:nvPr>
            <p:ph idx="1"/>
          </p:nvPr>
        </p:nvSpPr>
        <p:spPr>
          <a:xfrm>
            <a:off x="195943" y="1384663"/>
            <a:ext cx="8686799" cy="5401900"/>
          </a:xfrm>
        </p:spPr>
        <p:txBody>
          <a:bodyPr>
            <a:normAutofit fontScale="70000" lnSpcReduction="20000"/>
          </a:bodyPr>
          <a:lstStyle/>
          <a:p>
            <a:pPr algn="just"/>
            <a:r>
              <a:rPr lang="es-ES"/>
              <a:t> Es la presencia en el ambiente de sustancias o elementos dañinos para los seres humanos y los ecosistemas (seres vivos). Existen diferentes tipos de </a:t>
            </a:r>
            <a:r>
              <a:rPr lang="es-ES" b="1"/>
              <a:t>contaminación</a:t>
            </a:r>
            <a:r>
              <a:rPr lang="es-ES"/>
              <a:t>, pero básicamente se pueden dividir en:</a:t>
            </a:r>
          </a:p>
          <a:p>
            <a:pPr algn="just"/>
            <a:r>
              <a:rPr lang="es-ES"/>
              <a:t> </a:t>
            </a:r>
            <a:r>
              <a:rPr lang="es-ES" b="1"/>
              <a:t>contaminación</a:t>
            </a:r>
            <a:r>
              <a:rPr lang="es-ES"/>
              <a:t> del aire, </a:t>
            </a:r>
            <a:r>
              <a:rPr lang="es-ES" b="1"/>
              <a:t>contaminación</a:t>
            </a:r>
            <a:r>
              <a:rPr lang="es-ES"/>
              <a:t> de suelos (tierra) y </a:t>
            </a:r>
            <a:r>
              <a:rPr lang="es-ES" b="1"/>
              <a:t>contaminación</a:t>
            </a:r>
            <a:r>
              <a:rPr lang="es-ES"/>
              <a:t> del agua.</a:t>
            </a:r>
          </a:p>
          <a:p>
            <a:pPr algn="just"/>
            <a:r>
              <a:rPr lang="es-PE" altLang="en-US" b="1"/>
              <a:t> En el Perú el deterioro del ambiente y de los recursos naturales es de preocupación: alta </a:t>
            </a:r>
            <a:r>
              <a:rPr lang="es-PE" altLang="en-US"/>
              <a:t>contaminación del agua y deterioro de las cuencas; mala disposición de los residuos sólidos; ciudades desordenadas y con alta contaminación del aire; pérdida de los suelos agrícolas por erosión, salinización y pérdida de la fertilidad; destrucción de al menos 10 millones de hectáreas de bosques; 221 especies de la fauna en peligro de extinción; pérdida de cultivos nativos y sus variedades; y contaminación el aire.</a:t>
            </a:r>
          </a:p>
          <a:p>
            <a:endParaRPr lang="es-PE" altLang="en-US"/>
          </a:p>
          <a:p>
            <a:pPr algn="just"/>
            <a:r>
              <a:rPr lang="es-PE" altLang="en-US"/>
              <a:t> </a:t>
            </a:r>
            <a:r>
              <a:rPr lang="es-PE" altLang="en-US" b="1"/>
              <a:t>El círculo vicioso de la pobreza</a:t>
            </a:r>
            <a:r>
              <a:rPr lang="es-PE" altLang="en-US"/>
              <a:t>, que ejerce fuerte presión sobre los recursos naturales y el ambiente, ha llevado a que los procesos de deterioro del ambiente y de los recursos actualmente sean alarmantes en muchos aspectos, y también </a:t>
            </a:r>
            <a:r>
              <a:rPr lang="es-PE" altLang="en-US" b="1"/>
              <a:t>afectan a los pobres en dos </a:t>
            </a:r>
            <a:r>
              <a:rPr lang="es-PE" altLang="en-US"/>
              <a:t>sentidos: reducen los recursos naturales indispensables para sus actividades productivas (suelos, agua, bosques, fauna, pesca, etc.), y tienen un fuerte impacto sobre su salud y estabilidad social por la contaminación y la emigración hacia las ciudades y otras regiones, como la Amazonía.</a:t>
            </a:r>
          </a:p>
          <a:p>
            <a:pPr algn="just"/>
            <a:endParaRPr lang="en-US"/>
          </a:p>
        </p:txBody>
      </p:sp>
    </p:spTree>
    <p:extLst>
      <p:ext uri="{BB962C8B-B14F-4D97-AF65-F5344CB8AC3E}">
        <p14:creationId xmlns:p14="http://schemas.microsoft.com/office/powerpoint/2010/main" val="31611190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974727"/>
            <a:ext cx="7886700" cy="391230"/>
          </a:xfrm>
        </p:spPr>
        <p:txBody>
          <a:bodyPr>
            <a:noAutofit/>
          </a:bodyPr>
          <a:lstStyle/>
          <a:p>
            <a:r>
              <a:rPr lang="es-ES" sz="2800"/>
              <a:t>                   El agujero de la capa de ozono</a:t>
            </a:r>
            <a:endParaRPr lang="en-US" sz="2800"/>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8650" y="1365958"/>
            <a:ext cx="7886700" cy="4936658"/>
          </a:xfrm>
        </p:spPr>
      </p:pic>
    </p:spTree>
    <p:extLst>
      <p:ext uri="{BB962C8B-B14F-4D97-AF65-F5344CB8AC3E}">
        <p14:creationId xmlns:p14="http://schemas.microsoft.com/office/powerpoint/2010/main" val="40971029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Título"/>
          <p:cNvSpPr>
            <a:spLocks noGrp="1"/>
          </p:cNvSpPr>
          <p:nvPr>
            <p:ph type="title"/>
          </p:nvPr>
        </p:nvSpPr>
        <p:spPr>
          <a:xfrm>
            <a:off x="628650" y="974726"/>
            <a:ext cx="7886700" cy="475251"/>
          </a:xfrm>
        </p:spPr>
        <p:txBody>
          <a:bodyPr>
            <a:normAutofit/>
          </a:bodyPr>
          <a:lstStyle/>
          <a:p>
            <a:pPr algn="ctr"/>
            <a:r>
              <a:rPr lang="es-PE" altLang="en-US" sz="2400" b="1"/>
              <a:t>El </a:t>
            </a:r>
            <a:r>
              <a:rPr lang="es-PE" altLang="en-US" sz="2400" b="1">
                <a:hlinkClick r:id="rId2"/>
              </a:rPr>
              <a:t>día internacional de la capa de ozono</a:t>
            </a:r>
            <a:endParaRPr lang="es-PE" altLang="en-US" sz="2400" b="1"/>
          </a:p>
        </p:txBody>
      </p:sp>
      <p:sp>
        <p:nvSpPr>
          <p:cNvPr id="24579" name="2 Marcador de contenido"/>
          <p:cNvSpPr>
            <a:spLocks noGrp="1"/>
          </p:cNvSpPr>
          <p:nvPr>
            <p:ph idx="1"/>
          </p:nvPr>
        </p:nvSpPr>
        <p:spPr>
          <a:xfrm>
            <a:off x="222069" y="1449977"/>
            <a:ext cx="8686799" cy="5336586"/>
          </a:xfrm>
        </p:spPr>
        <p:txBody>
          <a:bodyPr>
            <a:normAutofit/>
          </a:bodyPr>
          <a:lstStyle/>
          <a:p>
            <a:r>
              <a:rPr lang="es-PE" altLang="en-US" sz="1600" b="1"/>
              <a:t>¿Por qué es importante la capa de ozono?</a:t>
            </a:r>
            <a:endParaRPr lang="es-PE" altLang="en-US" sz="1600"/>
          </a:p>
          <a:p>
            <a:pPr algn="just"/>
            <a:r>
              <a:rPr lang="es-PE" altLang="en-US" sz="1600"/>
              <a:t>En términos simples, la tierra está rodeada por una capa fina de gas llamado Ozono. Esta nos protege de los </a:t>
            </a:r>
            <a:r>
              <a:rPr lang="es-PE" altLang="en-US" sz="1600" b="1"/>
              <a:t>rayos ultravioleta del sol</a:t>
            </a:r>
            <a:r>
              <a:rPr lang="es-PE" altLang="en-US" sz="1600"/>
              <a:t> y sin su protección, se pueden generar enfermedades como cáncer a la piel o quemaduras graves. El agotamiento de la capa de ozono llevará a la reducción de su capacidad protectora y, en consecuencia, a una mayor exposición a la radiación.</a:t>
            </a:r>
          </a:p>
          <a:p>
            <a:pPr algn="just"/>
            <a:r>
              <a:rPr lang="es-PE" altLang="en-US" sz="1600" b="1"/>
              <a:t>¿Cómo se destruye la capa de ozono?</a:t>
            </a:r>
            <a:endParaRPr lang="es-PE" altLang="en-US" sz="1600"/>
          </a:p>
          <a:p>
            <a:pPr algn="just"/>
            <a:r>
              <a:rPr lang="es-PE" altLang="en-US" sz="1600"/>
              <a:t>Cada primavera austral se abre un “</a:t>
            </a:r>
            <a:r>
              <a:rPr lang="es-PE" altLang="en-US" sz="1600" b="1"/>
              <a:t>agujero</a:t>
            </a:r>
            <a:r>
              <a:rPr lang="es-PE" altLang="en-US" sz="1600"/>
              <a:t>” en la capa de ozono sobre la Antártida, tan extenso como los Estados Unidos y tan profundo como el Monte Everest. El agujero ha crecido casi todos los años, desde 1979. En los últimos años, el agujero ha aparecido cada año, excepto en 1988.</a:t>
            </a:r>
          </a:p>
          <a:p>
            <a:pPr algn="just"/>
            <a:r>
              <a:rPr lang="es-PE" altLang="en-US" sz="1600"/>
              <a:t>Según el ingeniero Luis </a:t>
            </a:r>
            <a:r>
              <a:rPr lang="es-PE" altLang="en-US" sz="1600" err="1"/>
              <a:t>Yamada</a:t>
            </a:r>
            <a:r>
              <a:rPr lang="es-PE" altLang="en-US" sz="1600"/>
              <a:t>, profesor del Departamento de Ingeniería Mecánica de la Pontificia Universidad Católica del Perú, “el cloro liberado de las moléculas de ciertos compuestos estables que es atacado por la intensa radiación ultravioleta, puede despojar a la molécula de ozono de un átomo, dando lugar al </a:t>
            </a:r>
            <a:r>
              <a:rPr lang="es-PE" altLang="en-US" sz="1600" err="1"/>
              <a:t>ClO</a:t>
            </a:r>
            <a:r>
              <a:rPr lang="es-PE" altLang="en-US" sz="1600"/>
              <a:t> (monóxido de cloro) y al oxígeno normal. Cada molécula de CFC destruye miles y miles de </a:t>
            </a:r>
            <a:r>
              <a:rPr lang="es-PE" altLang="en-US" sz="1600" b="1"/>
              <a:t>moléculas de ozono</a:t>
            </a:r>
            <a:r>
              <a:rPr lang="es-PE" altLang="en-US" sz="1600"/>
              <a:t>, alterando fuertemente el equilibrio natural”.</a:t>
            </a:r>
          </a:p>
          <a:p>
            <a:pPr algn="just"/>
            <a:r>
              <a:rPr lang="es-PE" altLang="en-US" sz="1600"/>
              <a:t>Se ha demostrado que los </a:t>
            </a:r>
            <a:r>
              <a:rPr lang="es-PE" altLang="en-US" sz="1600" b="1">
                <a:hlinkClick r:id="rId3"/>
              </a:rPr>
              <a:t>CFC</a:t>
            </a:r>
            <a:r>
              <a:rPr lang="es-PE" altLang="en-US" sz="1600"/>
              <a:t> son la principal causa de la destrucción del ozono. Los gases </a:t>
            </a:r>
            <a:r>
              <a:rPr lang="es-PE" altLang="en-US" sz="1600" err="1"/>
              <a:t>clorofluorocarbonados</a:t>
            </a:r>
            <a:r>
              <a:rPr lang="es-PE" altLang="en-US" sz="1600"/>
              <a:t> (CFC) se emplean en la industria de la refrigeración, agentes extintores y de </a:t>
            </a:r>
            <a:r>
              <a:rPr lang="es-PE" altLang="en-US" sz="1600" err="1"/>
              <a:t>propelentes</a:t>
            </a:r>
            <a:r>
              <a:rPr lang="es-PE" altLang="en-US" sz="1600"/>
              <a:t> aerosoles.</a:t>
            </a:r>
          </a:p>
          <a:p>
            <a:pPr algn="just"/>
            <a:r>
              <a:rPr lang="es-PE" altLang="en-US" sz="1600"/>
              <a:t>Estos poseen una capacidad de supervivencia en la atmósfera de 50 a 100 años y cuando alcanzan la estratosfera son disociados por la radiación ultravioleta, liberando el cloro de su composición y dando comienzo al proceso de </a:t>
            </a:r>
            <a:r>
              <a:rPr lang="es-PE" altLang="en-US" sz="1600" b="1"/>
              <a:t>destrucción del ozono</a:t>
            </a:r>
            <a:endParaRPr lang="es-PE" altLang="en-US" sz="1600"/>
          </a:p>
          <a:p>
            <a:endParaRPr lang="es-PE" altLang="en-US" sz="1600"/>
          </a:p>
        </p:txBody>
      </p:sp>
      <p:sp>
        <p:nvSpPr>
          <p:cNvPr id="24580" name="3 Marcador de pie de página"/>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s-ES_tradnl" altLang="en-US" sz="1000">
                <a:latin typeface="Arial" panose="020B0604020202020204" pitchFamily="34" charset="0"/>
              </a:rPr>
              <a:t>F. Salinas</a:t>
            </a:r>
          </a:p>
        </p:txBody>
      </p:sp>
    </p:spTree>
    <p:extLst>
      <p:ext uri="{BB962C8B-B14F-4D97-AF65-F5344CB8AC3E}">
        <p14:creationId xmlns:p14="http://schemas.microsoft.com/office/powerpoint/2010/main" val="42001841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Título"/>
          <p:cNvSpPr>
            <a:spLocks noGrp="1"/>
          </p:cNvSpPr>
          <p:nvPr>
            <p:ph type="title"/>
          </p:nvPr>
        </p:nvSpPr>
        <p:spPr>
          <a:xfrm>
            <a:off x="628650" y="974726"/>
            <a:ext cx="7886700" cy="344623"/>
          </a:xfrm>
        </p:spPr>
        <p:txBody>
          <a:bodyPr>
            <a:normAutofit fontScale="90000"/>
          </a:bodyPr>
          <a:lstStyle/>
          <a:p>
            <a:pPr algn="ctr"/>
            <a:r>
              <a:rPr lang="es-ES_tradnl" altLang="en-US" sz="2400" b="1"/>
              <a:t>La lluvia ácida</a:t>
            </a:r>
            <a:endParaRPr lang="es-PE" altLang="en-US" sz="2400" b="1"/>
          </a:p>
        </p:txBody>
      </p:sp>
      <p:sp>
        <p:nvSpPr>
          <p:cNvPr id="26627" name="2 Marcador de contenido"/>
          <p:cNvSpPr>
            <a:spLocks noGrp="1"/>
          </p:cNvSpPr>
          <p:nvPr>
            <p:ph idx="1"/>
          </p:nvPr>
        </p:nvSpPr>
        <p:spPr>
          <a:xfrm>
            <a:off x="195943" y="1436914"/>
            <a:ext cx="8752113" cy="5349649"/>
          </a:xfrm>
        </p:spPr>
        <p:txBody>
          <a:bodyPr>
            <a:normAutofit fontScale="77500" lnSpcReduction="20000"/>
          </a:bodyPr>
          <a:lstStyle/>
          <a:p>
            <a:pPr algn="just"/>
            <a:r>
              <a:rPr lang="es-ES_tradnl" altLang="en-US"/>
              <a:t>Este fenómeno se debe a la incorporación y formación de compuestos ácidos en la atmósfera a partir de emisiones (como partículas y gases) de vehículos de motor y de fuentes industriales, además, de aquellos contaminantes que son emitidos por fuentes naturales como los procesos geológicos (erupciones volcánicas) y biológicos (emisiones </a:t>
            </a:r>
            <a:r>
              <a:rPr lang="es-ES_tradnl" altLang="en-US" err="1"/>
              <a:t>biogénicas</a:t>
            </a:r>
            <a:r>
              <a:rPr lang="es-ES_tradnl" altLang="en-US"/>
              <a:t> derivadas de distintos tipos de fermentación aeróbica y anaerobia), incendios forestales y descargas eléctricas.</a:t>
            </a:r>
          </a:p>
          <a:p>
            <a:r>
              <a:rPr lang="es-ES_tradnl" altLang="en-US"/>
              <a:t>En las zonas industrializadas, los precursores primarios de la lluvia ácida son el bióxido de azufre (SO</a:t>
            </a:r>
            <a:r>
              <a:rPr lang="es-ES_tradnl" altLang="en-US" baseline="-25000"/>
              <a:t>2</a:t>
            </a:r>
            <a:r>
              <a:rPr lang="es-ES_tradnl" altLang="en-US"/>
              <a:t>) y los óxidos de nitrógeno (</a:t>
            </a:r>
            <a:r>
              <a:rPr lang="es-ES_tradnl" altLang="en-US" err="1"/>
              <a:t>NOx</a:t>
            </a:r>
            <a:r>
              <a:rPr lang="es-ES_tradnl" altLang="en-US"/>
              <a:t>) presentes en la atmósfera.</a:t>
            </a:r>
          </a:p>
          <a:p>
            <a:r>
              <a:rPr lang="es-ES_tradnl" altLang="en-US"/>
              <a:t>La lluvia ácida se produce cuando estos gases son oxidados en la atmósfera y reaccionan con el agua de lluvia formando los ácidos respectivos.</a:t>
            </a:r>
          </a:p>
          <a:p>
            <a:r>
              <a:rPr lang="es-ES_tradnl" altLang="en-US"/>
              <a:t>El SO</a:t>
            </a:r>
            <a:r>
              <a:rPr lang="es-ES_tradnl" altLang="en-US" baseline="-25000"/>
              <a:t>2</a:t>
            </a:r>
            <a:r>
              <a:rPr lang="es-ES_tradnl" altLang="en-US"/>
              <a:t> genera los ácidos sulfuroso (H</a:t>
            </a:r>
            <a:r>
              <a:rPr lang="es-ES_tradnl" altLang="en-US" baseline="-25000"/>
              <a:t>2</a:t>
            </a:r>
            <a:r>
              <a:rPr lang="es-ES_tradnl" altLang="en-US"/>
              <a:t>SO</a:t>
            </a:r>
            <a:r>
              <a:rPr lang="es-ES_tradnl" altLang="en-US" baseline="-25000"/>
              <a:t>3</a:t>
            </a:r>
            <a:r>
              <a:rPr lang="es-ES_tradnl" altLang="en-US"/>
              <a:t>) y sulfúrico (H</a:t>
            </a:r>
            <a:r>
              <a:rPr lang="es-ES_tradnl" altLang="en-US" baseline="-25000"/>
              <a:t>2</a:t>
            </a:r>
            <a:r>
              <a:rPr lang="es-ES_tradnl" altLang="en-US"/>
              <a:t>SO</a:t>
            </a:r>
            <a:r>
              <a:rPr lang="es-ES_tradnl" altLang="en-US" baseline="-25000"/>
              <a:t>4</a:t>
            </a:r>
            <a:r>
              <a:rPr lang="es-ES_tradnl" altLang="en-US"/>
              <a:t>) de la misma forma los ácidos nitroso (HNO</a:t>
            </a:r>
            <a:r>
              <a:rPr lang="es-ES_tradnl" altLang="en-US" baseline="-25000"/>
              <a:t>2</a:t>
            </a:r>
            <a:r>
              <a:rPr lang="es-ES_tradnl" altLang="en-US"/>
              <a:t>) y nítrico (HNO</a:t>
            </a:r>
            <a:r>
              <a:rPr lang="es-ES_tradnl" altLang="en-US" baseline="-25000"/>
              <a:t>3</a:t>
            </a:r>
            <a:r>
              <a:rPr lang="es-ES_tradnl" altLang="en-US"/>
              <a:t>):</a:t>
            </a:r>
          </a:p>
          <a:p>
            <a:pPr algn="ctr">
              <a:buFont typeface="Wingdings" panose="05000000000000000000" pitchFamily="2" charset="2"/>
              <a:buNone/>
            </a:pPr>
            <a:r>
              <a:rPr lang="es-ES_tradnl" altLang="en-US"/>
              <a:t>SO</a:t>
            </a:r>
            <a:r>
              <a:rPr lang="es-ES_tradnl" altLang="en-US" baseline="-25000"/>
              <a:t>2</a:t>
            </a:r>
            <a:r>
              <a:rPr lang="es-ES_tradnl" altLang="en-US"/>
              <a:t> + H</a:t>
            </a:r>
            <a:r>
              <a:rPr lang="es-ES_tradnl" altLang="en-US" baseline="-25000"/>
              <a:t>2</a:t>
            </a:r>
            <a:r>
              <a:rPr lang="es-ES_tradnl" altLang="en-US"/>
              <a:t>O </a:t>
            </a:r>
            <a:r>
              <a:rPr lang="es-ES_tradnl" altLang="en-US">
                <a:sym typeface="Wingdings" panose="05000000000000000000" pitchFamily="2" charset="2"/>
              </a:rPr>
              <a:t> H</a:t>
            </a:r>
            <a:r>
              <a:rPr lang="es-ES_tradnl" altLang="en-US" baseline="-25000">
                <a:sym typeface="Wingdings" panose="05000000000000000000" pitchFamily="2" charset="2"/>
              </a:rPr>
              <a:t>2</a:t>
            </a:r>
            <a:r>
              <a:rPr lang="es-ES_tradnl" altLang="en-US">
                <a:sym typeface="Wingdings" panose="05000000000000000000" pitchFamily="2" charset="2"/>
              </a:rPr>
              <a:t>SO</a:t>
            </a:r>
            <a:r>
              <a:rPr lang="es-ES_tradnl" altLang="en-US" baseline="-25000">
                <a:sym typeface="Wingdings" panose="05000000000000000000" pitchFamily="2" charset="2"/>
              </a:rPr>
              <a:t>3</a:t>
            </a:r>
          </a:p>
          <a:p>
            <a:pPr algn="ctr">
              <a:buFont typeface="Wingdings" panose="05000000000000000000" pitchFamily="2" charset="2"/>
              <a:buNone/>
            </a:pPr>
            <a:r>
              <a:rPr lang="es-ES_tradnl" altLang="en-US">
                <a:sym typeface="Wingdings" panose="05000000000000000000" pitchFamily="2" charset="2"/>
              </a:rPr>
              <a:t>SO</a:t>
            </a:r>
            <a:r>
              <a:rPr lang="es-ES_tradnl" altLang="en-US" baseline="-25000">
                <a:sym typeface="Wingdings" panose="05000000000000000000" pitchFamily="2" charset="2"/>
              </a:rPr>
              <a:t>2</a:t>
            </a:r>
            <a:r>
              <a:rPr lang="es-ES_tradnl" altLang="en-US">
                <a:sym typeface="Wingdings" panose="05000000000000000000" pitchFamily="2" charset="2"/>
              </a:rPr>
              <a:t> + O  SO</a:t>
            </a:r>
            <a:r>
              <a:rPr lang="es-ES_tradnl" altLang="en-US" baseline="-25000">
                <a:sym typeface="Wingdings" panose="05000000000000000000" pitchFamily="2" charset="2"/>
              </a:rPr>
              <a:t>3</a:t>
            </a:r>
            <a:r>
              <a:rPr lang="es-ES_tradnl" altLang="en-US">
                <a:sym typeface="Wingdings" panose="05000000000000000000" pitchFamily="2" charset="2"/>
              </a:rPr>
              <a:t> + H</a:t>
            </a:r>
            <a:r>
              <a:rPr lang="es-ES_tradnl" altLang="en-US" baseline="-25000">
                <a:sym typeface="Wingdings" panose="05000000000000000000" pitchFamily="2" charset="2"/>
              </a:rPr>
              <a:t>2</a:t>
            </a:r>
            <a:r>
              <a:rPr lang="es-ES_tradnl" altLang="en-US">
                <a:sym typeface="Wingdings" panose="05000000000000000000" pitchFamily="2" charset="2"/>
              </a:rPr>
              <a:t>O  H</a:t>
            </a:r>
            <a:r>
              <a:rPr lang="es-ES_tradnl" altLang="en-US" baseline="-25000">
                <a:sym typeface="Wingdings" panose="05000000000000000000" pitchFamily="2" charset="2"/>
              </a:rPr>
              <a:t>2</a:t>
            </a:r>
            <a:r>
              <a:rPr lang="es-ES_tradnl" altLang="en-US">
                <a:sym typeface="Wingdings" panose="05000000000000000000" pitchFamily="2" charset="2"/>
              </a:rPr>
              <a:t>SO</a:t>
            </a:r>
            <a:r>
              <a:rPr lang="es-ES_tradnl" altLang="en-US" baseline="-25000">
                <a:sym typeface="Wingdings" panose="05000000000000000000" pitchFamily="2" charset="2"/>
              </a:rPr>
              <a:t>4</a:t>
            </a:r>
          </a:p>
          <a:p>
            <a:pPr algn="ctr">
              <a:buFont typeface="Wingdings" panose="05000000000000000000" pitchFamily="2" charset="2"/>
              <a:buNone/>
            </a:pPr>
            <a:r>
              <a:rPr lang="es-ES_tradnl" altLang="en-US">
                <a:sym typeface="Wingdings" panose="05000000000000000000" pitchFamily="2" charset="2"/>
              </a:rPr>
              <a:t>2NO</a:t>
            </a:r>
            <a:r>
              <a:rPr lang="es-ES_tradnl" altLang="en-US" baseline="-25000">
                <a:sym typeface="Wingdings" panose="05000000000000000000" pitchFamily="2" charset="2"/>
              </a:rPr>
              <a:t>2</a:t>
            </a:r>
            <a:r>
              <a:rPr lang="es-ES_tradnl" altLang="en-US">
                <a:sym typeface="Wingdings" panose="05000000000000000000" pitchFamily="2" charset="2"/>
              </a:rPr>
              <a:t> + H</a:t>
            </a:r>
            <a:r>
              <a:rPr lang="es-ES_tradnl" altLang="en-US" baseline="-25000">
                <a:sym typeface="Wingdings" panose="05000000000000000000" pitchFamily="2" charset="2"/>
              </a:rPr>
              <a:t>2</a:t>
            </a:r>
            <a:r>
              <a:rPr lang="es-ES_tradnl" altLang="en-US">
                <a:sym typeface="Wingdings" panose="05000000000000000000" pitchFamily="2" charset="2"/>
              </a:rPr>
              <a:t>O  HNO</a:t>
            </a:r>
            <a:r>
              <a:rPr lang="es-ES_tradnl" altLang="en-US" baseline="-25000">
                <a:sym typeface="Wingdings" panose="05000000000000000000" pitchFamily="2" charset="2"/>
              </a:rPr>
              <a:t>2</a:t>
            </a:r>
            <a:r>
              <a:rPr lang="es-ES_tradnl" altLang="en-US">
                <a:sym typeface="Wingdings" panose="05000000000000000000" pitchFamily="2" charset="2"/>
              </a:rPr>
              <a:t> + HNO</a:t>
            </a:r>
            <a:r>
              <a:rPr lang="es-ES_tradnl" altLang="en-US" baseline="-25000">
                <a:sym typeface="Wingdings" panose="05000000000000000000" pitchFamily="2" charset="2"/>
              </a:rPr>
              <a:t>3</a:t>
            </a:r>
          </a:p>
          <a:p>
            <a:endParaRPr lang="es-PE" altLang="en-US"/>
          </a:p>
        </p:txBody>
      </p:sp>
      <p:sp>
        <p:nvSpPr>
          <p:cNvPr id="26628" name="3 Marcador de pie de página"/>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s-ES_tradnl" altLang="en-US" sz="1000">
                <a:latin typeface="Arial" panose="020B0604020202020204" pitchFamily="34" charset="0"/>
              </a:rPr>
              <a:t>F. Salinas</a:t>
            </a:r>
          </a:p>
        </p:txBody>
      </p:sp>
    </p:spTree>
    <p:extLst>
      <p:ext uri="{BB962C8B-B14F-4D97-AF65-F5344CB8AC3E}">
        <p14:creationId xmlns:p14="http://schemas.microsoft.com/office/powerpoint/2010/main" val="12803850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Título"/>
          <p:cNvSpPr>
            <a:spLocks noGrp="1"/>
          </p:cNvSpPr>
          <p:nvPr>
            <p:ph type="title"/>
          </p:nvPr>
        </p:nvSpPr>
        <p:spPr>
          <a:xfrm>
            <a:off x="1042988" y="277813"/>
            <a:ext cx="7772400" cy="1694678"/>
          </a:xfrm>
        </p:spPr>
        <p:txBody>
          <a:bodyPr/>
          <a:lstStyle/>
          <a:p>
            <a:r>
              <a:rPr lang="es-ES_tradnl" altLang="en-US" sz="2400" b="1"/>
              <a:t>Las emisiones de dióxido de azufre y óxidos de nitrógeno</a:t>
            </a:r>
            <a:endParaRPr lang="es-PE" altLang="en-US" sz="2400" b="1"/>
          </a:p>
        </p:txBody>
      </p:sp>
      <p:sp>
        <p:nvSpPr>
          <p:cNvPr id="27651" name="3 Marcador de pie de página"/>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s-ES_tradnl" altLang="en-US" sz="1000">
                <a:latin typeface="Arial" panose="020B0604020202020204" pitchFamily="34" charset="0"/>
              </a:rPr>
              <a:t>F. Salinas</a:t>
            </a:r>
          </a:p>
        </p:txBody>
      </p:sp>
      <p:pic>
        <p:nvPicPr>
          <p:cNvPr id="27652" name="Picture 14" descr="lluvia ácid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809897" y="1484313"/>
            <a:ext cx="7798525" cy="4752975"/>
          </a:xfrm>
          <a:noFill/>
        </p:spPr>
      </p:pic>
    </p:spTree>
    <p:extLst>
      <p:ext uri="{BB962C8B-B14F-4D97-AF65-F5344CB8AC3E}">
        <p14:creationId xmlns:p14="http://schemas.microsoft.com/office/powerpoint/2010/main" val="34025185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1 Título"/>
          <p:cNvSpPr>
            <a:spLocks noGrp="1"/>
          </p:cNvSpPr>
          <p:nvPr>
            <p:ph type="title"/>
          </p:nvPr>
        </p:nvSpPr>
        <p:spPr>
          <a:xfrm>
            <a:off x="628650" y="974727"/>
            <a:ext cx="7886700" cy="305434"/>
          </a:xfrm>
        </p:spPr>
        <p:txBody>
          <a:bodyPr>
            <a:normAutofit fontScale="90000"/>
          </a:bodyPr>
          <a:lstStyle/>
          <a:p>
            <a:r>
              <a:rPr lang="es-PE" altLang="en-US" sz="2400"/>
              <a:t>El </a:t>
            </a:r>
            <a:r>
              <a:rPr lang="es-PE" altLang="en-US" sz="2400" b="1"/>
              <a:t>efecto invernadero</a:t>
            </a:r>
            <a:endParaRPr lang="es-PE" altLang="en-US" sz="2400"/>
          </a:p>
        </p:txBody>
      </p:sp>
      <p:sp>
        <p:nvSpPr>
          <p:cNvPr id="31747" name="2 Marcador de contenido"/>
          <p:cNvSpPr>
            <a:spLocks noGrp="1"/>
          </p:cNvSpPr>
          <p:nvPr>
            <p:ph idx="1"/>
          </p:nvPr>
        </p:nvSpPr>
        <p:spPr>
          <a:xfrm>
            <a:off x="235131" y="1280162"/>
            <a:ext cx="8686799" cy="5506402"/>
          </a:xfrm>
        </p:spPr>
        <p:txBody>
          <a:bodyPr>
            <a:normAutofit fontScale="92500" lnSpcReduction="10000"/>
          </a:bodyPr>
          <a:lstStyle/>
          <a:p>
            <a:pPr algn="just"/>
            <a:r>
              <a:rPr lang="es-PE" altLang="en-US" sz="2000"/>
              <a:t>Es un fenómeno por el cual los gases que se encuentran en la atmósfera retienen el calor emitido por la Tierra. Este calor proviene de la natural radiación solar, pero cuando rebota sobre la superficie terrestre queda atrapado por la barrera de gases. </a:t>
            </a:r>
          </a:p>
          <a:p>
            <a:pPr algn="just"/>
            <a:r>
              <a:rPr lang="es-PE" altLang="en-US" sz="2000"/>
              <a:t>Al quedarse estos gases entre suelo y atmósfera, sin poder quedar liberados al espacio, el efecto producido a escala planetaria es muy similar al de un invernadero. El efecto invernadero es la principal causa del </a:t>
            </a:r>
            <a:r>
              <a:rPr lang="es-PE" altLang="en-US" sz="2000">
                <a:hlinkClick r:id="rId2" tooltip="Calentamiento global"/>
              </a:rPr>
              <a:t>calentamiento global</a:t>
            </a:r>
            <a:r>
              <a:rPr lang="es-PE" altLang="en-US" sz="2000"/>
              <a:t>.</a:t>
            </a:r>
          </a:p>
          <a:p>
            <a:pPr algn="just"/>
            <a:r>
              <a:rPr lang="es-PE" altLang="en-US" sz="2000" b="1"/>
              <a:t>Causas del efecto invernadero</a:t>
            </a:r>
            <a:endParaRPr lang="es-PE" altLang="en-US" sz="2000"/>
          </a:p>
          <a:p>
            <a:pPr algn="just"/>
            <a:r>
              <a:rPr lang="es-PE" altLang="en-US" sz="2000"/>
              <a:t>Los gases responsables de este efecto son principalmente el dióxido de carbono y el metano. Estos gases, junto a otros, han existido desde los orígenes de la Tierra. Pero su presencia en la atmósfera empezó a multiplicarse durante la Revolución Industrial, momento en el que los avances tecnológicos obligaron al uso de combustibles fósiles. A partir de entonces, esta dinámica no ha hecho más que incrementarse, alcanzando un 35% más de dióxido de carbono que en los niveles pre-industriales.</a:t>
            </a:r>
          </a:p>
          <a:p>
            <a:pPr algn="just"/>
            <a:r>
              <a:rPr lang="es-PE" altLang="en-US" sz="2000" b="1"/>
              <a:t>Las emisiones de gases aumentan en torno al 0,4% anual</a:t>
            </a:r>
            <a:r>
              <a:rPr lang="es-PE" altLang="en-US" sz="2000"/>
              <a:t> y seguirán haciéndolo si no modificamos nuestro abastecimiento de energético. El 80% de la energía que utilizamos en España proviene de combustibles fósiles, y casi toda ella es importada. Si seguimos con esta tendencia estaremos alentando una situación insostenible y cambios irreversibles sobre el clima. Debemos revisar nuestro modelo energético, apostar por las energías renovables y gestionar mejor nuestros recursos energéticos.</a:t>
            </a:r>
            <a:r>
              <a:rPr lang="es-PE" altLang="en-US" sz="2000" b="1"/>
              <a:t> </a:t>
            </a:r>
            <a:endParaRPr lang="es-PE" altLang="en-US" sz="2000"/>
          </a:p>
          <a:p>
            <a:endParaRPr lang="es-PE" altLang="en-US" sz="1600"/>
          </a:p>
        </p:txBody>
      </p:sp>
      <p:sp>
        <p:nvSpPr>
          <p:cNvPr id="31748" name="3 Marcador de pie de página"/>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s-ES_tradnl" altLang="en-US" sz="1000">
                <a:latin typeface="Arial" panose="020B0604020202020204" pitchFamily="34" charset="0"/>
              </a:rPr>
              <a:t>F. Salinas</a:t>
            </a:r>
          </a:p>
        </p:txBody>
      </p:sp>
    </p:spTree>
    <p:extLst>
      <p:ext uri="{BB962C8B-B14F-4D97-AF65-F5344CB8AC3E}">
        <p14:creationId xmlns:p14="http://schemas.microsoft.com/office/powerpoint/2010/main" val="4205074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974727"/>
            <a:ext cx="7886700" cy="488313"/>
          </a:xfrm>
        </p:spPr>
        <p:txBody>
          <a:bodyPr>
            <a:normAutofit/>
          </a:bodyPr>
          <a:lstStyle/>
          <a:p>
            <a:r>
              <a:rPr lang="es-ES" sz="2800" b="1"/>
              <a:t>                           El efecto invernadero</a:t>
            </a:r>
            <a:endParaRPr lang="en-US" sz="2800" b="1"/>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8650" y="1463040"/>
            <a:ext cx="7886700" cy="5394960"/>
          </a:xfrm>
        </p:spPr>
      </p:pic>
    </p:spTree>
    <p:extLst>
      <p:ext uri="{BB962C8B-B14F-4D97-AF65-F5344CB8AC3E}">
        <p14:creationId xmlns:p14="http://schemas.microsoft.com/office/powerpoint/2010/main" val="11494946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974726"/>
            <a:ext cx="7886700" cy="527503"/>
          </a:xfrm>
        </p:spPr>
        <p:txBody>
          <a:bodyPr>
            <a:normAutofit/>
          </a:bodyPr>
          <a:lstStyle/>
          <a:p>
            <a:r>
              <a:rPr lang="es-PE" altLang="en-US" sz="2400">
                <a:solidFill>
                  <a:srgbClr val="FF0000"/>
                </a:solidFill>
              </a:rPr>
              <a:t>                                   Legislación del aire</a:t>
            </a:r>
            <a:endParaRPr lang="en-US" sz="2400"/>
          </a:p>
        </p:txBody>
      </p:sp>
      <p:sp>
        <p:nvSpPr>
          <p:cNvPr id="3" name="Marcador de contenido 2"/>
          <p:cNvSpPr>
            <a:spLocks noGrp="1"/>
          </p:cNvSpPr>
          <p:nvPr>
            <p:ph idx="1"/>
          </p:nvPr>
        </p:nvSpPr>
        <p:spPr>
          <a:xfrm>
            <a:off x="143691" y="1502229"/>
            <a:ext cx="8712926" cy="5284334"/>
          </a:xfrm>
        </p:spPr>
        <p:txBody>
          <a:bodyPr>
            <a:normAutofit fontScale="25000" lnSpcReduction="20000"/>
          </a:bodyPr>
          <a:lstStyle/>
          <a:p>
            <a:pPr algn="just"/>
            <a:r>
              <a:rPr lang="es-PE" altLang="en-US" sz="8000"/>
              <a:t>El Ministerio del Ambiente –MINAM de acuerdo al artículo 6º de su Ley de Creación, Organización y Funciones -Decreto Legislativo Nº 1013- debe garantizar el cumplimiento de las normas ambientales, concertando y coordinando con los tres niveles de gobierno, el sector empresarial, las universidades y la sociedad civil</a:t>
            </a:r>
          </a:p>
          <a:p>
            <a:pPr algn="just"/>
            <a:r>
              <a:rPr lang="es-PE" altLang="en-US" sz="8000"/>
              <a:t>.</a:t>
            </a:r>
            <a:br>
              <a:rPr lang="es-PE" altLang="en-US" sz="8000"/>
            </a:br>
            <a:r>
              <a:rPr lang="es-PE" altLang="en-US" sz="8000"/>
              <a:t>La Dirección General de Políticas, Normas e Instrumentos de Gestión Ambiental del Vice Ministerio de Gestión Ambiental del MINAM, en cumplimiento del mandato legal, ha fijado dentro de sus metas institucionales abastecer al sector público y a la sociedad civil con un Compendio de la Legislación Ambiental Peruana debidamente actualizado.</a:t>
            </a:r>
          </a:p>
          <a:p>
            <a:pPr algn="just"/>
            <a:r>
              <a:rPr lang="es-PE" altLang="en-US" sz="8000"/>
              <a:t>En tal sentido, se nueve (09) tomos temáticos (Marco Normativo General, Institucionalidad Ambiental, Política e Instrumentos de Gestión Ambiental, Aprovechamiento Sostenible de los Recursos Naturales, Calidad Ambiental, Legislación Ambiental sobre Recursos Naturales No Renovables, Actividades Industriales y Actividades Estratégicas, Justicia Ambiental: Defensa de los Derechos Ambientales y Defensa de los Derechos de los Pueblos Indígenas, Evaluación y Fiscalización Ambiental y Diversidad Biológica Áreas Naturales Protegidas) que ponemos a consideración de la ciudadanía a través de nuestra web </a:t>
            </a:r>
            <a:r>
              <a:rPr lang="es-PE" altLang="en-US" sz="8000" err="1"/>
              <a:t>site</a:t>
            </a:r>
            <a:r>
              <a:rPr lang="es-PE" altLang="en-US" sz="8000"/>
              <a:t>.</a:t>
            </a:r>
          </a:p>
          <a:p>
            <a:r>
              <a:rPr lang="es-PE" altLang="en-US" sz="5600">
                <a:hlinkClick r:id="rId2" action="ppaction://hlinkfile"/>
              </a:rPr>
              <a:t>COMPENDIO 01 - Marco Normativo General (3.22 MB)</a:t>
            </a:r>
            <a:endParaRPr lang="es-PE" altLang="en-US" sz="5600"/>
          </a:p>
          <a:p>
            <a:r>
              <a:rPr lang="es-PE" altLang="en-US" sz="5600">
                <a:hlinkClick r:id="rId3" action="ppaction://hlinkfile"/>
              </a:rPr>
              <a:t>COMPENDIO 02 - Institucionalidad Ambiental (1.45 MB)</a:t>
            </a:r>
            <a:endParaRPr lang="es-PE" altLang="en-US" sz="5600"/>
          </a:p>
          <a:p>
            <a:r>
              <a:rPr lang="es-PE" altLang="en-US" sz="5600">
                <a:hlinkClick r:id="rId4" action="ppaction://hlinkfile"/>
              </a:rPr>
              <a:t>COMPENDIO 03 - </a:t>
            </a:r>
            <a:r>
              <a:rPr lang="es-PE" altLang="en-US" sz="5600" err="1">
                <a:hlinkClick r:id="rId4" action="ppaction://hlinkfile"/>
              </a:rPr>
              <a:t>Gestion</a:t>
            </a:r>
            <a:r>
              <a:rPr lang="es-PE" altLang="en-US" sz="5600">
                <a:hlinkClick r:id="rId4" action="ppaction://hlinkfile"/>
              </a:rPr>
              <a:t> Ambiental (2.02 MB)</a:t>
            </a:r>
            <a:endParaRPr lang="es-PE" altLang="en-US" sz="5600"/>
          </a:p>
          <a:p>
            <a:endParaRPr lang="es-PE" altLang="en-US"/>
          </a:p>
        </p:txBody>
      </p:sp>
    </p:spTree>
    <p:extLst>
      <p:ext uri="{BB962C8B-B14F-4D97-AF65-F5344CB8AC3E}">
        <p14:creationId xmlns:p14="http://schemas.microsoft.com/office/powerpoint/2010/main" val="34140892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974726"/>
            <a:ext cx="7886700" cy="383811"/>
          </a:xfrm>
        </p:spPr>
        <p:txBody>
          <a:bodyPr>
            <a:noAutofit/>
          </a:bodyPr>
          <a:lstStyle/>
          <a:p>
            <a:r>
              <a:rPr lang="es-ES" sz="2400" b="1"/>
              <a:t>                            La contaminación del suelo</a:t>
            </a:r>
            <a:endParaRPr lang="en-US" sz="2400" b="1"/>
          </a:p>
        </p:txBody>
      </p:sp>
      <p:sp>
        <p:nvSpPr>
          <p:cNvPr id="3" name="Marcador de contenido 2"/>
          <p:cNvSpPr>
            <a:spLocks noGrp="1"/>
          </p:cNvSpPr>
          <p:nvPr>
            <p:ph idx="1"/>
          </p:nvPr>
        </p:nvSpPr>
        <p:spPr>
          <a:xfrm>
            <a:off x="287383" y="1358537"/>
            <a:ext cx="8608423" cy="5428026"/>
          </a:xfrm>
        </p:spPr>
        <p:txBody>
          <a:bodyPr>
            <a:noAutofit/>
          </a:bodyPr>
          <a:lstStyle/>
          <a:p>
            <a:pPr algn="just"/>
            <a:r>
              <a:rPr lang="es-ES"/>
              <a:t>Es una degradación de la calidad del suelo asociada a la presencia de sustancias químicas.​</a:t>
            </a:r>
          </a:p>
          <a:p>
            <a:pPr algn="just"/>
            <a:r>
              <a:rPr lang="es-ES"/>
              <a:t> Se define como el aumento en la concentración de compuestos químicos, que provoca cambios perjudiciales y reduce su empleo potencial, tanto por parte de la actividad humana.</a:t>
            </a:r>
          </a:p>
          <a:p>
            <a:pPr algn="just"/>
            <a:r>
              <a:rPr lang="es-ES"/>
              <a:t> Los suelos sanos son la clave para la seguridad alimentaria y para un futuro sostenible. Ayudan a mantener la producción de alimentos, a mitigar y adaptarse al cambio climático, filtrar el agua, mejorar la resiliencia ante inundaciones y sequías y mucho más. Sin embargo, una amenaza invisible está poniendo en peligro los suelos y todo lo que nos ofrecen. </a:t>
            </a:r>
          </a:p>
          <a:p>
            <a:pPr algn="just"/>
            <a:r>
              <a:rPr lang="es-ES"/>
              <a:t>La contaminación del suelo es devastadora para el medio ambiente y tiene consecuencias para todas las formas de vida a las que afecta. Las prácticas agrícolas insostenibles reducen la materia orgánica del suelo y pueden facilitar la transferencia de contaminantes a la cadena alimentaria.</a:t>
            </a:r>
          </a:p>
          <a:p>
            <a:br>
              <a:rPr lang="es-ES"/>
            </a:br>
            <a:endParaRPr lang="en-US"/>
          </a:p>
        </p:txBody>
      </p:sp>
    </p:spTree>
    <p:extLst>
      <p:ext uri="{BB962C8B-B14F-4D97-AF65-F5344CB8AC3E}">
        <p14:creationId xmlns:p14="http://schemas.microsoft.com/office/powerpoint/2010/main" val="26992449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974726"/>
            <a:ext cx="7886700" cy="409937"/>
          </a:xfrm>
        </p:spPr>
        <p:txBody>
          <a:bodyPr>
            <a:noAutofit/>
          </a:bodyPr>
          <a:lstStyle/>
          <a:p>
            <a:r>
              <a:rPr lang="es-ES" sz="2400" b="1"/>
              <a:t>                              Contaminación del  suelo</a:t>
            </a:r>
            <a:endParaRPr lang="en-US" sz="2400" b="1"/>
          </a:p>
        </p:txBody>
      </p:sp>
      <p:pic>
        <p:nvPicPr>
          <p:cNvPr id="4" name="Marcador de contenid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28649" y="1384663"/>
            <a:ext cx="7888334" cy="5381897"/>
          </a:xfrm>
        </p:spPr>
      </p:pic>
    </p:spTree>
    <p:extLst>
      <p:ext uri="{BB962C8B-B14F-4D97-AF65-F5344CB8AC3E}">
        <p14:creationId xmlns:p14="http://schemas.microsoft.com/office/powerpoint/2010/main" val="27221309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Título"/>
          <p:cNvSpPr>
            <a:spLocks noGrp="1"/>
          </p:cNvSpPr>
          <p:nvPr>
            <p:ph type="title"/>
          </p:nvPr>
        </p:nvSpPr>
        <p:spPr>
          <a:xfrm>
            <a:off x="902970" y="987790"/>
            <a:ext cx="7886700" cy="240120"/>
          </a:xfrm>
        </p:spPr>
        <p:txBody>
          <a:bodyPr>
            <a:noAutofit/>
          </a:bodyPr>
          <a:lstStyle/>
          <a:p>
            <a:r>
              <a:rPr lang="es-PE" altLang="en-US" sz="2000"/>
              <a:t>                        Las </a:t>
            </a:r>
            <a:r>
              <a:rPr lang="es-PE" altLang="en-US" sz="2000" b="1"/>
              <a:t>consecuencias del deterioro de los suelos</a:t>
            </a:r>
            <a:endParaRPr lang="es-PE" altLang="en-US" sz="2000"/>
          </a:p>
        </p:txBody>
      </p:sp>
      <p:sp>
        <p:nvSpPr>
          <p:cNvPr id="47107" name="2 Marcador de contenido"/>
          <p:cNvSpPr>
            <a:spLocks noGrp="1"/>
          </p:cNvSpPr>
          <p:nvPr>
            <p:ph idx="1"/>
          </p:nvPr>
        </p:nvSpPr>
        <p:spPr>
          <a:xfrm>
            <a:off x="339634" y="1227910"/>
            <a:ext cx="8621486" cy="5558653"/>
          </a:xfrm>
        </p:spPr>
        <p:txBody>
          <a:bodyPr>
            <a:normAutofit fontScale="92500" lnSpcReduction="20000"/>
          </a:bodyPr>
          <a:lstStyle/>
          <a:p>
            <a:pPr algn="just"/>
            <a:r>
              <a:rPr lang="es-PE" altLang="en-US" sz="1400"/>
              <a:t>• </a:t>
            </a:r>
            <a:r>
              <a:rPr lang="es-PE" altLang="en-US" sz="2000"/>
              <a:t>En la </a:t>
            </a:r>
            <a:r>
              <a:rPr lang="es-PE" altLang="en-US" sz="2000" b="1"/>
              <a:t>Costa la salinización y la pérdida de suelos por falta de defensas en las orillas de </a:t>
            </a:r>
            <a:r>
              <a:rPr lang="es-PE" altLang="en-US" sz="2000"/>
              <a:t>los ríos tiene un efecto devastador en la mayoría de los valles.</a:t>
            </a:r>
          </a:p>
          <a:p>
            <a:pPr algn="just"/>
            <a:r>
              <a:rPr lang="es-PE" altLang="en-US" sz="2000"/>
              <a:t>• En la </a:t>
            </a:r>
            <a:r>
              <a:rPr lang="es-PE" altLang="en-US" sz="2000" b="1"/>
              <a:t>Sierra la erosión laminar de los suelos es tan grave que en muchos valles </a:t>
            </a:r>
            <a:r>
              <a:rPr lang="es-PE" altLang="en-US" sz="2000"/>
              <a:t>interandinos obliga a la emigración de poblaciones hacia la selva y las ciudades por la paulatina disminución de la producción, aunado a la atomización de la propiedad rural.</a:t>
            </a:r>
          </a:p>
          <a:p>
            <a:pPr algn="just"/>
            <a:r>
              <a:rPr lang="es-PE" altLang="en-US" sz="2000"/>
              <a:t>• En la puna los </a:t>
            </a:r>
            <a:r>
              <a:rPr lang="es-PE" altLang="en-US" sz="2000" b="1"/>
              <a:t>pastizales naturales están afectados por el sobre pastoreo, la erosión y las </a:t>
            </a:r>
            <a:r>
              <a:rPr lang="es-PE" altLang="en-US" sz="2000"/>
              <a:t>quemas, y la producción ganadera está disminuyendo paulatinamente.</a:t>
            </a:r>
          </a:p>
          <a:p>
            <a:pPr algn="just"/>
            <a:r>
              <a:rPr lang="es-PE" altLang="en-US" sz="2000"/>
              <a:t>• En la </a:t>
            </a:r>
            <a:r>
              <a:rPr lang="es-PE" altLang="en-US" sz="2000" b="1"/>
              <a:t>Selva Alta la erosión violenta de los suelos ha traído como efecto el abandono de </a:t>
            </a:r>
            <a:r>
              <a:rPr lang="es-PE" altLang="en-US" sz="2000"/>
              <a:t>grandes superficies de tierras y la migración hacia otras áreas. Por ejemplo, en los valles de </a:t>
            </a:r>
            <a:r>
              <a:rPr lang="es-PE" altLang="en-US" sz="2000" err="1"/>
              <a:t>Quillabamba</a:t>
            </a:r>
            <a:r>
              <a:rPr lang="es-PE" altLang="en-US" sz="2000"/>
              <a:t> y </a:t>
            </a:r>
            <a:r>
              <a:rPr lang="es-PE" altLang="en-US" sz="2000" err="1"/>
              <a:t>Yanatile</a:t>
            </a:r>
            <a:r>
              <a:rPr lang="es-PE" altLang="en-US" sz="2000"/>
              <a:t> (Cusco) se han deforestado cerca de 360 000 hectáreas de bosques y apenas 50 000 hectáreas están actualmente en producción agropecuaria, y el resto son tierras degradadas. Igual sucede en </a:t>
            </a:r>
            <a:r>
              <a:rPr lang="es-PE" altLang="en-US" sz="2000" err="1"/>
              <a:t>Chanchamayo</a:t>
            </a:r>
            <a:r>
              <a:rPr lang="es-PE" altLang="en-US" sz="2000"/>
              <a:t> (Junín), Oxapampa (Pasco), </a:t>
            </a:r>
            <a:r>
              <a:rPr lang="es-PE" altLang="en-US" sz="2000" err="1"/>
              <a:t>Carpish</a:t>
            </a:r>
            <a:r>
              <a:rPr lang="es-PE" altLang="en-US" sz="2000"/>
              <a:t> (Huánuco), Chachapoyas (Amazonas) y en amplias áreas del departamento de San Martín.</a:t>
            </a:r>
          </a:p>
          <a:p>
            <a:pPr algn="just"/>
            <a:r>
              <a:rPr lang="es-PE" altLang="en-US" sz="2000"/>
              <a:t>• </a:t>
            </a:r>
            <a:r>
              <a:rPr lang="es-PE" altLang="en-US" sz="2000" b="1"/>
              <a:t>En la Selva Baja el panorama es muy preocupante, porque a pesar de los grandes </a:t>
            </a:r>
            <a:r>
              <a:rPr lang="es-PE" altLang="en-US" sz="2000"/>
              <a:t>esfuerzos de colonización de los últimos 50 años y haberse integrado a la frontera agraria cerca de 9,5 millones de hectáreas, más del 60 % están abandonadas o degradadas. Uno de los ejemplos más patéticos es el departamento de San Martín, donde se han colonizado cerca de 2 millones de hectáreas y, a pesar de ello, se han generado bolsones de pobreza por el deterioro de los suelos, y se ha desarrollado el cultivo de la coca y el narcotráfico, como alternativa económica</a:t>
            </a:r>
          </a:p>
          <a:p>
            <a:pPr algn="just"/>
            <a:endParaRPr lang="es-PE" altLang="en-US" sz="2000"/>
          </a:p>
        </p:txBody>
      </p:sp>
      <p:sp>
        <p:nvSpPr>
          <p:cNvPr id="47108" name="3 Marcador de pie de página"/>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buClr>
                <a:schemeClr val="folHlink"/>
              </a:buClr>
              <a:buSzPct val="90000"/>
              <a:buFont typeface="Wingdings" panose="05000000000000000000" pitchFamily="2" charset="2"/>
              <a:buChar char="n"/>
              <a:defRPr sz="2000">
                <a:solidFill>
                  <a:schemeClr val="tx1"/>
                </a:solidFill>
                <a:latin typeface="Arial Narrow" panose="020B0606020202030204" pitchFamily="34" charset="0"/>
              </a:defRPr>
            </a:lvl1pPr>
            <a:lvl2pPr marL="742950" indent="-285750">
              <a:lnSpc>
                <a:spcPct val="90000"/>
              </a:lnSpc>
              <a:buClr>
                <a:schemeClr val="accent1"/>
              </a:buClr>
              <a:buSzPct val="75000"/>
              <a:buFont typeface="Wingdings" panose="05000000000000000000" pitchFamily="2" charset="2"/>
              <a:buChar char="n"/>
              <a:defRPr sz="2000">
                <a:solidFill>
                  <a:schemeClr val="tx1"/>
                </a:solidFill>
                <a:latin typeface="Arial Narrow" panose="020B0606020202030204" pitchFamily="34" charset="0"/>
              </a:defRPr>
            </a:lvl2pPr>
            <a:lvl3pPr marL="1143000" indent="-228600">
              <a:lnSpc>
                <a:spcPct val="90000"/>
              </a:lnSpc>
              <a:buClr>
                <a:schemeClr val="folHlink"/>
              </a:buClr>
              <a:buSzPct val="55000"/>
              <a:buFont typeface="Wingdings" panose="05000000000000000000" pitchFamily="2" charset="2"/>
              <a:buChar char="n"/>
              <a:defRPr sz="2000">
                <a:solidFill>
                  <a:schemeClr val="tx1"/>
                </a:solidFill>
                <a:latin typeface="Arial Narrow" panose="020B0606020202030204" pitchFamily="34" charset="0"/>
              </a:defRPr>
            </a:lvl3pPr>
            <a:lvl4pPr marL="1600200" indent="-228600">
              <a:lnSpc>
                <a:spcPct val="90000"/>
              </a:lnSpc>
              <a:buClr>
                <a:schemeClr val="accent1"/>
              </a:buClr>
              <a:buFont typeface="Wingdings" panose="05000000000000000000" pitchFamily="2" charset="2"/>
              <a:buChar char="§"/>
              <a:defRPr sz="2000">
                <a:solidFill>
                  <a:schemeClr val="tx1"/>
                </a:solidFill>
                <a:latin typeface="Arial Narrow" panose="020B0606020202030204" pitchFamily="34" charset="0"/>
              </a:defRPr>
            </a:lvl4pPr>
            <a:lvl5pPr marL="2057400" indent="-228600">
              <a:lnSpc>
                <a:spcPct val="90000"/>
              </a:lnSpc>
              <a:buClr>
                <a:schemeClr val="accent1"/>
              </a:buClr>
              <a:buFont typeface="Wingdings" panose="05000000000000000000" pitchFamily="2" charset="2"/>
              <a:buChar char="§"/>
              <a:defRPr sz="2000">
                <a:solidFill>
                  <a:schemeClr val="tx1"/>
                </a:solidFill>
                <a:latin typeface="Arial Narrow" panose="020B0606020202030204" pitchFamily="34" charset="0"/>
              </a:defRPr>
            </a:lvl5pPr>
            <a:lvl6pPr marL="2514600" indent="-228600" eaLnBrk="0" fontAlgn="base" hangingPunct="0">
              <a:lnSpc>
                <a:spcPct val="90000"/>
              </a:lnSpc>
              <a:spcBef>
                <a:spcPct val="0"/>
              </a:spcBef>
              <a:spcAft>
                <a:spcPct val="0"/>
              </a:spcAft>
              <a:buClr>
                <a:schemeClr val="accent1"/>
              </a:buClr>
              <a:buFont typeface="Wingdings" panose="05000000000000000000" pitchFamily="2" charset="2"/>
              <a:buChar char="§"/>
              <a:defRPr sz="2000">
                <a:solidFill>
                  <a:schemeClr val="tx1"/>
                </a:solidFill>
                <a:latin typeface="Arial Narrow" panose="020B0606020202030204" pitchFamily="34" charset="0"/>
              </a:defRPr>
            </a:lvl6pPr>
            <a:lvl7pPr marL="2971800" indent="-228600" eaLnBrk="0" fontAlgn="base" hangingPunct="0">
              <a:lnSpc>
                <a:spcPct val="90000"/>
              </a:lnSpc>
              <a:spcBef>
                <a:spcPct val="0"/>
              </a:spcBef>
              <a:spcAft>
                <a:spcPct val="0"/>
              </a:spcAft>
              <a:buClr>
                <a:schemeClr val="accent1"/>
              </a:buClr>
              <a:buFont typeface="Wingdings" panose="05000000000000000000" pitchFamily="2" charset="2"/>
              <a:buChar char="§"/>
              <a:defRPr sz="2000">
                <a:solidFill>
                  <a:schemeClr val="tx1"/>
                </a:solidFill>
                <a:latin typeface="Arial Narrow" panose="020B0606020202030204" pitchFamily="34" charset="0"/>
              </a:defRPr>
            </a:lvl7pPr>
            <a:lvl8pPr marL="3429000" indent="-228600" eaLnBrk="0" fontAlgn="base" hangingPunct="0">
              <a:lnSpc>
                <a:spcPct val="90000"/>
              </a:lnSpc>
              <a:spcBef>
                <a:spcPct val="0"/>
              </a:spcBef>
              <a:spcAft>
                <a:spcPct val="0"/>
              </a:spcAft>
              <a:buClr>
                <a:schemeClr val="accent1"/>
              </a:buClr>
              <a:buFont typeface="Wingdings" panose="05000000000000000000" pitchFamily="2" charset="2"/>
              <a:buChar char="§"/>
              <a:defRPr sz="2000">
                <a:solidFill>
                  <a:schemeClr val="tx1"/>
                </a:solidFill>
                <a:latin typeface="Arial Narrow" panose="020B0606020202030204" pitchFamily="34" charset="0"/>
              </a:defRPr>
            </a:lvl8pPr>
            <a:lvl9pPr marL="3886200" indent="-228600" eaLnBrk="0" fontAlgn="base" hangingPunct="0">
              <a:lnSpc>
                <a:spcPct val="90000"/>
              </a:lnSpc>
              <a:spcBef>
                <a:spcPct val="0"/>
              </a:spcBef>
              <a:spcAft>
                <a:spcPct val="0"/>
              </a:spcAft>
              <a:buClr>
                <a:schemeClr val="accent1"/>
              </a:buClr>
              <a:buFont typeface="Wingdings" panose="05000000000000000000" pitchFamily="2" charset="2"/>
              <a:buChar char="§"/>
              <a:defRPr sz="2000">
                <a:solidFill>
                  <a:schemeClr val="tx1"/>
                </a:solidFill>
                <a:latin typeface="Arial Narrow" panose="020B0606020202030204" pitchFamily="34" charset="0"/>
              </a:defRPr>
            </a:lvl9pPr>
          </a:lstStyle>
          <a:p>
            <a:pPr>
              <a:lnSpc>
                <a:spcPct val="100000"/>
              </a:lnSpc>
              <a:buClrTx/>
              <a:buSzTx/>
              <a:buFontTx/>
              <a:buNone/>
            </a:pPr>
            <a:r>
              <a:rPr lang="es-ES_tradnl" altLang="en-US" sz="1000">
                <a:latin typeface="Arial" panose="020B0604020202020204" pitchFamily="34" charset="0"/>
              </a:rPr>
              <a:t>F. Salinas</a:t>
            </a:r>
          </a:p>
        </p:txBody>
      </p:sp>
    </p:spTree>
    <p:extLst>
      <p:ext uri="{BB962C8B-B14F-4D97-AF65-F5344CB8AC3E}">
        <p14:creationId xmlns:p14="http://schemas.microsoft.com/office/powerpoint/2010/main" val="4607913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1 Título"/>
          <p:cNvSpPr>
            <a:spLocks noGrp="1"/>
          </p:cNvSpPr>
          <p:nvPr>
            <p:ph type="title"/>
          </p:nvPr>
        </p:nvSpPr>
        <p:spPr>
          <a:xfrm>
            <a:off x="628650" y="974726"/>
            <a:ext cx="7886700" cy="893263"/>
          </a:xfrm>
        </p:spPr>
        <p:txBody>
          <a:bodyPr/>
          <a:lstStyle/>
          <a:p>
            <a:pPr algn="ctr"/>
            <a:r>
              <a:rPr lang="es-PE" altLang="en-US"/>
              <a:t>Predicción de impactos</a:t>
            </a:r>
          </a:p>
        </p:txBody>
      </p:sp>
      <p:sp>
        <p:nvSpPr>
          <p:cNvPr id="5123" name="3 Marcador de pie de página"/>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s-ES_tradnl" altLang="en-US" sz="1000">
                <a:latin typeface="Arial" panose="020B0604020202020204" pitchFamily="34" charset="0"/>
              </a:rPr>
              <a:t>F. Salinas</a:t>
            </a:r>
          </a:p>
        </p:txBody>
      </p:sp>
      <p:pic>
        <p:nvPicPr>
          <p:cNvPr id="5124" name="Picture 2" descr="C:\Users\salinas\Desktop\000646160[1][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763713" y="1867990"/>
            <a:ext cx="6392862" cy="4440736"/>
          </a:xfrm>
          <a:noFill/>
        </p:spPr>
      </p:pic>
    </p:spTree>
    <p:extLst>
      <p:ext uri="{BB962C8B-B14F-4D97-AF65-F5344CB8AC3E}">
        <p14:creationId xmlns:p14="http://schemas.microsoft.com/office/powerpoint/2010/main" val="36879127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974727"/>
            <a:ext cx="7886700" cy="370748"/>
          </a:xfrm>
        </p:spPr>
        <p:txBody>
          <a:bodyPr>
            <a:noAutofit/>
          </a:bodyPr>
          <a:lstStyle/>
          <a:p>
            <a:r>
              <a:rPr lang="es-PE" altLang="en-US" sz="2800"/>
              <a:t>                </a:t>
            </a:r>
            <a:r>
              <a:rPr lang="es-PE" altLang="en-US" sz="2800" b="1"/>
              <a:t>La contaminación del suelo</a:t>
            </a:r>
            <a:endParaRPr lang="en-US" sz="2800" b="1"/>
          </a:p>
        </p:txBody>
      </p:sp>
      <p:sp>
        <p:nvSpPr>
          <p:cNvPr id="3" name="Marcador de contenido 2"/>
          <p:cNvSpPr>
            <a:spLocks noGrp="1"/>
          </p:cNvSpPr>
          <p:nvPr>
            <p:ph idx="1"/>
          </p:nvPr>
        </p:nvSpPr>
        <p:spPr>
          <a:xfrm>
            <a:off x="339634" y="1345475"/>
            <a:ext cx="8490856" cy="5441088"/>
          </a:xfrm>
        </p:spPr>
        <p:txBody>
          <a:bodyPr>
            <a:noAutofit/>
          </a:bodyPr>
          <a:lstStyle/>
          <a:p>
            <a:pPr marL="0" indent="0" algn="just">
              <a:buNone/>
            </a:pPr>
            <a:r>
              <a:rPr lang="es-PE" altLang="en-US" sz="2000"/>
              <a:t>Consiste en la introducción en el mismo de sustancias contaminantes, ya sea el suelo, debido al uso de pesticidas para la agricultura; por riego con agua contaminada; por el polvo de zonas urbanas y las carreteras; o por los relaves mineros y desechos industriales derramados en su superficie, depositados en estanques o enterrados.</a:t>
            </a:r>
          </a:p>
          <a:p>
            <a:pPr marL="0" indent="0">
              <a:buNone/>
            </a:pPr>
            <a:br>
              <a:rPr lang="es-PE" altLang="en-US" sz="2000"/>
            </a:br>
            <a:r>
              <a:rPr lang="es-PE" altLang="en-US" sz="2000"/>
              <a:t> Existen productos químicos, como los abonos sintéticos, herbicidas e insecticidas, que son sumamente útiles a la agricultura, cuando se usan en forma inadecuada (abuso) alteran el suelo y bajan la producción.</a:t>
            </a:r>
            <a:br>
              <a:rPr lang="es-PE" altLang="en-US" sz="2000"/>
            </a:br>
            <a:br>
              <a:rPr lang="es-PE" altLang="en-US" sz="2000"/>
            </a:br>
            <a:r>
              <a:rPr lang="es-PE" altLang="en-US" sz="2000"/>
              <a:t>Los abonos sintéticos (urea, nitratos, fosfatos, cloruros, etc.) deben ser usados con moderación y cálculo, pues su abuso intoxica y mata la fauna (lombrices, insectos, ácaros) y flora (hongos, bacterias) del suelo etc.</a:t>
            </a:r>
            <a:br>
              <a:rPr lang="es-PE" altLang="en-US" sz="2000"/>
            </a:br>
            <a:br>
              <a:rPr lang="es-PE" altLang="en-US" sz="2000"/>
            </a:br>
            <a:r>
              <a:rPr lang="es-PE" altLang="en-US" sz="2000"/>
              <a:t>Los pesticidas o plaguicidas son compuestos químicos utilizados para controlar plagas (insectos, hongos, bacterias, roedores, malezas, algas). Los más comunes son los insecticidas (matan insectos), herbicidas (matan malezas), fungicidas (matan hongos), roedorcitas (matan roedores), molusquicidas (matan caracoles y babosas) y alguacilas (matan algas), entre otros.</a:t>
            </a:r>
            <a:br>
              <a:rPr lang="es-PE" altLang="en-US" sz="2000"/>
            </a:br>
            <a:br>
              <a:rPr lang="es-PE" altLang="en-US" sz="2000"/>
            </a:br>
            <a:endParaRPr lang="es-PE" altLang="en-US" sz="2000"/>
          </a:p>
        </p:txBody>
      </p:sp>
    </p:spTree>
    <p:extLst>
      <p:ext uri="{BB962C8B-B14F-4D97-AF65-F5344CB8AC3E}">
        <p14:creationId xmlns:p14="http://schemas.microsoft.com/office/powerpoint/2010/main" val="42813540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974726"/>
            <a:ext cx="7886700" cy="409937"/>
          </a:xfrm>
        </p:spPr>
        <p:txBody>
          <a:bodyPr>
            <a:noAutofit/>
          </a:bodyPr>
          <a:lstStyle/>
          <a:p>
            <a:r>
              <a:rPr lang="es-PE" altLang="en-US" sz="2400" b="1"/>
              <a:t>                        Impactos en los suelos del Perú</a:t>
            </a:r>
            <a:endParaRPr lang="en-US" sz="2400" b="1"/>
          </a:p>
        </p:txBody>
      </p:sp>
      <p:sp>
        <p:nvSpPr>
          <p:cNvPr id="3" name="Marcador de contenido 2"/>
          <p:cNvSpPr>
            <a:spLocks noGrp="1"/>
          </p:cNvSpPr>
          <p:nvPr>
            <p:ph idx="1"/>
          </p:nvPr>
        </p:nvSpPr>
        <p:spPr>
          <a:xfrm>
            <a:off x="169817" y="1384663"/>
            <a:ext cx="8739052" cy="5401900"/>
          </a:xfrm>
        </p:spPr>
        <p:txBody>
          <a:bodyPr>
            <a:noAutofit/>
          </a:bodyPr>
          <a:lstStyle/>
          <a:p>
            <a:pPr algn="just"/>
            <a:r>
              <a:rPr lang="es-PE" altLang="en-US" sz="1400" b="1"/>
              <a:t>En la Sierra al menos un 60% de los suelos agropecuarios están afectados </a:t>
            </a:r>
            <a:r>
              <a:rPr lang="es-PE" altLang="en-US" sz="1400"/>
              <a:t>por procesos de erosión de mediana a extrema gravedad por la falta de técnicas de manejo y la destrucción de la cobertura vegetal en las laderas.</a:t>
            </a:r>
          </a:p>
          <a:p>
            <a:pPr algn="just"/>
            <a:r>
              <a:rPr lang="es-PE" altLang="en-US" sz="1400" b="1"/>
              <a:t> En la Amazonía un 60% de los suelos de las tierras ocupadas y colonizadas </a:t>
            </a:r>
            <a:r>
              <a:rPr lang="es-PE" altLang="en-US" sz="1400"/>
              <a:t>(unas 6 millones de hectáreas) están en estado de abandono por la pérdida de la fertilidad y la erosión a causa de técnicas inadecuadas.</a:t>
            </a:r>
          </a:p>
          <a:p>
            <a:pPr algn="just"/>
            <a:r>
              <a:rPr lang="es-PE" altLang="en-US" sz="1400"/>
              <a:t> Las </a:t>
            </a:r>
            <a:r>
              <a:rPr lang="es-PE" altLang="en-US" sz="1400" b="1"/>
              <a:t>consecuencias del deterioro de los suelos son extremadamente graves.</a:t>
            </a:r>
            <a:r>
              <a:rPr lang="es-PE" altLang="en-US" sz="1400"/>
              <a:t> Afecta la </a:t>
            </a:r>
            <a:r>
              <a:rPr lang="es-PE" altLang="en-US" sz="1400" b="1"/>
              <a:t>productividad agrícola y ganadera, por disminuir gradual o, en algunos </a:t>
            </a:r>
            <a:r>
              <a:rPr lang="es-PE" altLang="en-US" sz="1400"/>
              <a:t>casos, violentamente (huaycos, aluviones y erosión fluvial), la producción en las zonas rurales, y, como efecto, disminuye la economía de las poblaciones rurales.</a:t>
            </a:r>
          </a:p>
          <a:p>
            <a:pPr algn="just"/>
            <a:r>
              <a:rPr lang="es-PE" altLang="en-US" sz="1400" b="1"/>
              <a:t>• En la Costa la salinización y la pérdida de suelos por falta de defensas en las orillas de </a:t>
            </a:r>
            <a:r>
              <a:rPr lang="es-PE" altLang="en-US" sz="1400"/>
              <a:t>los ríos tiene un efecto devastador en la mayoría de los valles.</a:t>
            </a:r>
          </a:p>
          <a:p>
            <a:pPr algn="just"/>
            <a:r>
              <a:rPr lang="es-PE" altLang="en-US" sz="1400" b="1"/>
              <a:t>• En la Sierra la erosión laminar de los suelos es tan grave que en muchos valles </a:t>
            </a:r>
            <a:r>
              <a:rPr lang="es-PE" altLang="en-US" sz="1400"/>
              <a:t>interandinos obliga a la emigración de poblaciones hacia la selva y las ciudades por la paulatina disminución de la producción, aunado a la atomización de la propiedad rural.</a:t>
            </a:r>
          </a:p>
          <a:p>
            <a:pPr algn="just"/>
            <a:r>
              <a:rPr lang="es-PE" altLang="en-US" sz="1400" b="1"/>
              <a:t>• En la puna los pastizales naturales están afectados por el sobre pastoreo, la erosión y las </a:t>
            </a:r>
            <a:r>
              <a:rPr lang="es-PE" altLang="en-US" sz="1400"/>
              <a:t>quemas, y la producción ganadera está disminuyendo paulatinamente.</a:t>
            </a:r>
          </a:p>
          <a:p>
            <a:pPr algn="just"/>
            <a:r>
              <a:rPr lang="es-PE" altLang="en-US" sz="1400" b="1"/>
              <a:t>• En la Selva Alta la erosión violenta de los suelos ha traído como efecto el abandono de </a:t>
            </a:r>
            <a:r>
              <a:rPr lang="es-PE" altLang="en-US" sz="1400"/>
              <a:t>grandes superficies de tierras y la migración hacia otras áreas. Por ejemplo, en los valles de </a:t>
            </a:r>
            <a:r>
              <a:rPr lang="es-PE" altLang="en-US" sz="1400" err="1"/>
              <a:t>Quillabamba</a:t>
            </a:r>
            <a:r>
              <a:rPr lang="es-PE" altLang="en-US" sz="1400"/>
              <a:t> y </a:t>
            </a:r>
            <a:r>
              <a:rPr lang="es-PE" altLang="en-US" sz="1400" err="1"/>
              <a:t>Yanatile</a:t>
            </a:r>
            <a:r>
              <a:rPr lang="es-PE" altLang="en-US" sz="1400"/>
              <a:t> (Cusco) se han deforestado cerca de 360 000 hectáreas de bosques y apenas 50 000 hectáreas están actualmente en producción agropecuaria, y el resto son tierras degradadas. Igual sucede en </a:t>
            </a:r>
            <a:r>
              <a:rPr lang="es-PE" altLang="en-US" sz="1400" err="1"/>
              <a:t>Chanchamayo</a:t>
            </a:r>
            <a:r>
              <a:rPr lang="es-PE" altLang="en-US" sz="1400"/>
              <a:t> (Junín), Oxapampa (Pasco), </a:t>
            </a:r>
            <a:r>
              <a:rPr lang="es-PE" altLang="en-US" sz="1400" err="1"/>
              <a:t>Carpish</a:t>
            </a:r>
            <a:r>
              <a:rPr lang="es-PE" altLang="en-US" sz="1400"/>
              <a:t> (Huánuco), Chachapoyas (Amazonas) y en amplias áreas del departamento de San Martín.</a:t>
            </a:r>
          </a:p>
          <a:p>
            <a:pPr algn="just"/>
            <a:r>
              <a:rPr lang="es-PE" altLang="en-US" sz="1400"/>
              <a:t>• </a:t>
            </a:r>
            <a:r>
              <a:rPr lang="es-PE" altLang="en-US" sz="1400" b="1"/>
              <a:t>En la Selva Baja el panorama es muy preocupante, porque a pesar de los grandes </a:t>
            </a:r>
            <a:r>
              <a:rPr lang="es-PE" altLang="en-US" sz="1400"/>
              <a:t>esfuerzos de colonización de los últimos 50 años y haberse integrado a la frontera agraria cerca de 9,5 millones de hectáreas, más del 60 % están abandonadas o degradadas. Uno</a:t>
            </a:r>
            <a:endParaRPr lang="en-US" sz="1400"/>
          </a:p>
        </p:txBody>
      </p:sp>
    </p:spTree>
    <p:extLst>
      <p:ext uri="{BB962C8B-B14F-4D97-AF65-F5344CB8AC3E}">
        <p14:creationId xmlns:p14="http://schemas.microsoft.com/office/powerpoint/2010/main" val="22827932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974726"/>
            <a:ext cx="7886700" cy="379941"/>
          </a:xfrm>
        </p:spPr>
        <p:txBody>
          <a:bodyPr>
            <a:noAutofit/>
          </a:bodyPr>
          <a:lstStyle/>
          <a:p>
            <a:r>
              <a:rPr lang="es-ES" sz="3200"/>
              <a:t>                        Desertificación</a:t>
            </a:r>
            <a:endParaRPr lang="en-US" sz="3200"/>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04875" y="1354667"/>
            <a:ext cx="7334250" cy="5337439"/>
          </a:xfrm>
        </p:spPr>
      </p:pic>
    </p:spTree>
    <p:extLst>
      <p:ext uri="{BB962C8B-B14F-4D97-AF65-F5344CB8AC3E}">
        <p14:creationId xmlns:p14="http://schemas.microsoft.com/office/powerpoint/2010/main" val="35089238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48357" y="974727"/>
            <a:ext cx="8805331" cy="876650"/>
          </a:xfrm>
        </p:spPr>
        <p:txBody>
          <a:bodyPr>
            <a:normAutofit fontScale="90000"/>
          </a:bodyPr>
          <a:lstStyle/>
          <a:p>
            <a:pPr marL="228600" lvl="0" indent="-228600">
              <a:spcBef>
                <a:spcPts val="1000"/>
              </a:spcBef>
              <a:buFont typeface="Arial" panose="020B0604020202020204" pitchFamily="34" charset="0"/>
              <a:buChar char="•"/>
            </a:pPr>
            <a:br>
              <a:rPr lang="es-ES" sz="2400">
                <a:solidFill>
                  <a:prstClr val="black"/>
                </a:solidFill>
                <a:latin typeface="Calibri" panose="020F0502020204030204"/>
                <a:ea typeface="+mn-ea"/>
                <a:cs typeface="+mn-cs"/>
              </a:rPr>
            </a:br>
            <a:br>
              <a:rPr lang="es-ES" sz="2400">
                <a:solidFill>
                  <a:prstClr val="black"/>
                </a:solidFill>
                <a:latin typeface="Calibri" panose="020F0502020204030204"/>
                <a:ea typeface="+mn-ea"/>
                <a:cs typeface="+mn-cs"/>
              </a:rPr>
            </a:br>
            <a:r>
              <a:rPr lang="es-ES" sz="2200">
                <a:solidFill>
                  <a:prstClr val="black"/>
                </a:solidFill>
                <a:latin typeface="Calibri" panose="020F0502020204030204"/>
                <a:ea typeface="+mn-ea"/>
                <a:cs typeface="+mn-cs"/>
              </a:rPr>
              <a:t>Ley Orgánica para el aprovechamiento sostenible de los Recursos Naturales </a:t>
            </a:r>
            <a:br>
              <a:rPr lang="es-ES" sz="2200">
                <a:solidFill>
                  <a:prstClr val="black"/>
                </a:solidFill>
                <a:latin typeface="Calibri" panose="020F0502020204030204"/>
                <a:ea typeface="+mn-ea"/>
                <a:cs typeface="+mn-cs"/>
              </a:rPr>
            </a:br>
            <a:r>
              <a:rPr lang="es-ES" sz="2200">
                <a:solidFill>
                  <a:prstClr val="black"/>
                </a:solidFill>
                <a:latin typeface="Calibri" panose="020F0502020204030204"/>
                <a:ea typeface="+mn-ea"/>
                <a:cs typeface="+mn-cs"/>
              </a:rPr>
              <a:t>                                                     </a:t>
            </a:r>
            <a:r>
              <a:rPr lang="es-ES" sz="2200" b="1">
                <a:solidFill>
                  <a:prstClr val="black"/>
                </a:solidFill>
                <a:latin typeface="Calibri" panose="020F0502020204030204"/>
                <a:ea typeface="+mn-ea"/>
                <a:cs typeface="+mn-cs"/>
              </a:rPr>
              <a:t>LEY Nº 26821</a:t>
            </a:r>
            <a:br>
              <a:rPr lang="es-ES" sz="2200" b="1">
                <a:solidFill>
                  <a:prstClr val="black"/>
                </a:solidFill>
                <a:latin typeface="Calibri" panose="020F0502020204030204"/>
                <a:ea typeface="+mn-ea"/>
                <a:cs typeface="+mn-cs"/>
              </a:rPr>
            </a:br>
            <a:endParaRPr lang="en-US" sz="2200"/>
          </a:p>
        </p:txBody>
      </p:sp>
      <p:sp>
        <p:nvSpPr>
          <p:cNvPr id="3" name="Marcador de contenido 2"/>
          <p:cNvSpPr>
            <a:spLocks noGrp="1"/>
          </p:cNvSpPr>
          <p:nvPr>
            <p:ph idx="1"/>
          </p:nvPr>
        </p:nvSpPr>
        <p:spPr>
          <a:xfrm>
            <a:off x="124178" y="1851377"/>
            <a:ext cx="8748889" cy="4935185"/>
          </a:xfrm>
        </p:spPr>
        <p:txBody>
          <a:bodyPr>
            <a:normAutofit fontScale="70000" lnSpcReduction="20000"/>
          </a:bodyPr>
          <a:lstStyle/>
          <a:p>
            <a:r>
              <a:rPr lang="es-ES" b="1"/>
              <a:t>La concesión </a:t>
            </a:r>
          </a:p>
          <a:p>
            <a:pPr algn="just"/>
            <a:r>
              <a:rPr lang="es-ES">
                <a:solidFill>
                  <a:srgbClr val="FF0000"/>
                </a:solidFill>
              </a:rPr>
              <a:t>Artículo 23.- La concesión, aprobada por las leyes especiales, otorga al concesionario el derecho para el aprovechamiento sostenible del recurso natural concedido, en las condiciones y con las limitaciones que establezca el título respectivo.</a:t>
            </a:r>
          </a:p>
          <a:p>
            <a:pPr algn="just"/>
            <a:r>
              <a:rPr lang="es-ES"/>
              <a:t> La concesión otorga a su titular el derecho de uso y disfrute del recurso natural concedido y, en consecuencia, la propiedad de los frutos y productos a extraerse. </a:t>
            </a:r>
          </a:p>
          <a:p>
            <a:pPr algn="just"/>
            <a:r>
              <a:rPr lang="es-ES"/>
              <a:t>Las concesiones pueden ser otorgadas a plazo fijo o indefinido. Son irrevocables en tanto el titular cumpla las obligaciones que esta Ley o la legislación especial exijan para mantener su vigencia. Las concesiones son bienes incorporales registrables.</a:t>
            </a:r>
          </a:p>
          <a:p>
            <a:pPr algn="just"/>
            <a:r>
              <a:rPr lang="es-ES"/>
              <a:t> Pueden ser objeto de disposición, hipoteca, cesión y reivindicación, conforme a las leyes especiales. El tercero adquirente de una concesión deberá sujetarse a las condiciones en que fue originariamente otorgada. La concesión, su disposición y la constitución de derechos reales sobre ella, deberán inscribirse en el registro respectivo. De las licencias, derechos, permisos, autorizaciones, contratos de acceso, contratos de explotación, a que se refieren las leyes especiales</a:t>
            </a:r>
            <a:endParaRPr lang="en-US"/>
          </a:p>
        </p:txBody>
      </p:sp>
      <p:sp>
        <p:nvSpPr>
          <p:cNvPr id="4" name="Rectángulo 3"/>
          <p:cNvSpPr/>
          <p:nvPr/>
        </p:nvSpPr>
        <p:spPr>
          <a:xfrm>
            <a:off x="4002998" y="3244334"/>
            <a:ext cx="237566" cy="369332"/>
          </a:xfrm>
          <a:prstGeom prst="rect">
            <a:avLst/>
          </a:prstGeom>
        </p:spPr>
        <p:txBody>
          <a:bodyPr wrap="none">
            <a:spAutoFit/>
          </a:bodyPr>
          <a:lstStyle/>
          <a:p>
            <a:r>
              <a:rPr lang="es-ES"/>
              <a:t> </a:t>
            </a:r>
            <a:endParaRPr lang="en-US"/>
          </a:p>
        </p:txBody>
      </p:sp>
    </p:spTree>
    <p:extLst>
      <p:ext uri="{BB962C8B-B14F-4D97-AF65-F5344CB8AC3E}">
        <p14:creationId xmlns:p14="http://schemas.microsoft.com/office/powerpoint/2010/main" val="14165065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8383" y="974726"/>
            <a:ext cx="8639528" cy="292371"/>
          </a:xfrm>
        </p:spPr>
        <p:txBody>
          <a:bodyPr>
            <a:normAutofit fontScale="90000"/>
          </a:bodyPr>
          <a:lstStyle/>
          <a:p>
            <a:r>
              <a:rPr lang="es-ES" sz="2700" b="1">
                <a:solidFill>
                  <a:prstClr val="black"/>
                </a:solidFill>
                <a:latin typeface="Calibri" panose="020F0502020204030204"/>
                <a:ea typeface="+mn-ea"/>
                <a:cs typeface="+mn-cs"/>
              </a:rPr>
              <a:t>    La contaminación del medio ambiente y los impactos negativos</a:t>
            </a:r>
            <a:endParaRPr lang="en-US" b="1"/>
          </a:p>
        </p:txBody>
      </p:sp>
      <p:sp>
        <p:nvSpPr>
          <p:cNvPr id="3" name="Marcador de contenido 2"/>
          <p:cNvSpPr>
            <a:spLocks noGrp="1"/>
          </p:cNvSpPr>
          <p:nvPr>
            <p:ph idx="1"/>
          </p:nvPr>
        </p:nvSpPr>
        <p:spPr>
          <a:xfrm>
            <a:off x="91440" y="1267097"/>
            <a:ext cx="8869680" cy="5519466"/>
          </a:xfrm>
        </p:spPr>
        <p:txBody>
          <a:bodyPr>
            <a:normAutofit fontScale="85000" lnSpcReduction="20000"/>
          </a:bodyPr>
          <a:lstStyle/>
          <a:p>
            <a:pPr algn="just"/>
            <a:r>
              <a:rPr lang="es-ES"/>
              <a:t>Del agua, del aire, del suelo y del ambiente cultural repercuten </a:t>
            </a:r>
            <a:r>
              <a:rPr lang="es-ES" b="1"/>
              <a:t>en la salud del hombre</a:t>
            </a:r>
            <a:r>
              <a:rPr lang="es-ES"/>
              <a:t>, Los principales </a:t>
            </a:r>
            <a:r>
              <a:rPr lang="es-ES" b="1"/>
              <a:t>contaminantes del agua</a:t>
            </a:r>
            <a:r>
              <a:rPr lang="es-ES"/>
              <a:t> incluyen bacterias, virus, parásitos, fertilizantes, pesticidas, fármacos, nitratos, fosfatos, plásticos, desechos fecales y hasta sustancias radiactivas. Estos elementos no siempre tiñen el </a:t>
            </a:r>
            <a:r>
              <a:rPr lang="es-ES" b="1"/>
              <a:t>agua</a:t>
            </a:r>
            <a:r>
              <a:rPr lang="es-ES"/>
              <a:t>, haciendo que la contaminación hídrica resulte invisible en muchas ocasiones. </a:t>
            </a:r>
          </a:p>
          <a:p>
            <a:pPr algn="just"/>
            <a:r>
              <a:rPr lang="es-ES"/>
              <a:t>Según la Organización Mundial de la Salud  el estado de la atmósfera actual provoca, por simple acto de respirar, la muerte a alrededor de siete millones de personas al año (respiración de partículas finas), viéndose muchas más perjudicadas.</a:t>
            </a:r>
          </a:p>
          <a:p>
            <a:pPr algn="just"/>
            <a:r>
              <a:rPr lang="es-ES"/>
              <a:t>La contaminación atmosférica consiste en la liberación de sustancias químicas y partículas en la atmósfera alterando su composición y suponiendo un riesgo para la salud de las personas y de los demás seres vivos.​ Los gases contaminantes del aire más comunes son el monóxido de carbono, el dióxido de azufre, los clorofluorocarbonos y los óxidos de nitrógeno producidos por la industria y por los gases producidos en la combustión de los vehículos.</a:t>
            </a:r>
          </a:p>
          <a:p>
            <a:pPr algn="just"/>
            <a:endParaRPr lang="en-US"/>
          </a:p>
        </p:txBody>
      </p:sp>
    </p:spTree>
    <p:extLst>
      <p:ext uri="{BB962C8B-B14F-4D97-AF65-F5344CB8AC3E}">
        <p14:creationId xmlns:p14="http://schemas.microsoft.com/office/powerpoint/2010/main" val="14450726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974727"/>
            <a:ext cx="7886700" cy="488314"/>
          </a:xfrm>
        </p:spPr>
        <p:txBody>
          <a:bodyPr>
            <a:normAutofit fontScale="90000"/>
          </a:bodyPr>
          <a:lstStyle/>
          <a:p>
            <a:endParaRPr lang="en-US"/>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8651" y="974727"/>
            <a:ext cx="7886700" cy="5883273"/>
          </a:xfrm>
        </p:spPr>
      </p:pic>
    </p:spTree>
    <p:extLst>
      <p:ext uri="{BB962C8B-B14F-4D97-AF65-F5344CB8AC3E}">
        <p14:creationId xmlns:p14="http://schemas.microsoft.com/office/powerpoint/2010/main" val="41046550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AEC6B5-1928-BDDD-AA1B-691D9C1047FA}"/>
              </a:ext>
            </a:extLst>
          </p:cNvPr>
          <p:cNvSpPr>
            <a:spLocks noGrp="1"/>
          </p:cNvSpPr>
          <p:nvPr>
            <p:ph type="title"/>
          </p:nvPr>
        </p:nvSpPr>
        <p:spPr>
          <a:xfrm>
            <a:off x="628650" y="974727"/>
            <a:ext cx="7886700" cy="502382"/>
          </a:xfrm>
        </p:spPr>
        <p:txBody>
          <a:bodyPr>
            <a:normAutofit fontScale="90000"/>
          </a:bodyPr>
          <a:lstStyle/>
          <a:p>
            <a:r>
              <a:rPr lang="es-PE"/>
              <a:t>              </a:t>
            </a:r>
            <a:r>
              <a:rPr lang="es-PE" sz="2700" b="1"/>
              <a:t>Contaminación Social</a:t>
            </a:r>
          </a:p>
        </p:txBody>
      </p:sp>
      <p:sp>
        <p:nvSpPr>
          <p:cNvPr id="3" name="Marcador de contenido 2">
            <a:extLst>
              <a:ext uri="{FF2B5EF4-FFF2-40B4-BE49-F238E27FC236}">
                <a16:creationId xmlns:a16="http://schemas.microsoft.com/office/drawing/2014/main" id="{7C39A5C3-4CD9-EC67-4DCE-09CD06E49BCD}"/>
              </a:ext>
            </a:extLst>
          </p:cNvPr>
          <p:cNvSpPr>
            <a:spLocks noGrp="1"/>
          </p:cNvSpPr>
          <p:nvPr>
            <p:ph idx="1"/>
          </p:nvPr>
        </p:nvSpPr>
        <p:spPr>
          <a:xfrm>
            <a:off x="628650" y="1477109"/>
            <a:ext cx="7886700" cy="5309454"/>
          </a:xfrm>
        </p:spPr>
        <p:txBody>
          <a:bodyPr/>
          <a:lstStyle/>
          <a:p>
            <a:pPr algn="just"/>
            <a:r>
              <a:rPr lang="es-ES" sz="2000" b="1" i="0">
                <a:solidFill>
                  <a:srgbClr val="202124"/>
                </a:solidFill>
                <a:effectLst/>
                <a:latin typeface="arial" panose="020B0604020202020204" pitchFamily="34" charset="0"/>
              </a:rPr>
              <a:t>¿Qué es contaminación social?</a:t>
            </a:r>
          </a:p>
          <a:p>
            <a:pPr algn="just"/>
            <a:r>
              <a:rPr lang="es-ES" sz="2000" b="0" i="0">
                <a:solidFill>
                  <a:srgbClr val="202124"/>
                </a:solidFill>
                <a:effectLst/>
                <a:latin typeface="arial" panose="020B0604020202020204" pitchFamily="34" charset="0"/>
              </a:rPr>
              <a:t>Cuando hablamos de </a:t>
            </a:r>
            <a:r>
              <a:rPr lang="es-ES" sz="2000" b="1" i="0">
                <a:solidFill>
                  <a:srgbClr val="202124"/>
                </a:solidFill>
                <a:effectLst/>
                <a:latin typeface="arial" panose="020B0604020202020204" pitchFamily="34" charset="0"/>
              </a:rPr>
              <a:t>contaminación social</a:t>
            </a:r>
            <a:r>
              <a:rPr lang="es-ES" sz="2000" b="0" i="0">
                <a:solidFill>
                  <a:srgbClr val="202124"/>
                </a:solidFill>
                <a:effectLst/>
                <a:latin typeface="arial" panose="020B0604020202020204" pitchFamily="34" charset="0"/>
              </a:rPr>
              <a:t> nos estamos refiriendo a un conjunto de elementos y situaciones </a:t>
            </a:r>
            <a:r>
              <a:rPr lang="es-ES" sz="2000" b="1" i="0">
                <a:solidFill>
                  <a:srgbClr val="202124"/>
                </a:solidFill>
                <a:effectLst/>
                <a:latin typeface="arial" panose="020B0604020202020204" pitchFamily="34" charset="0"/>
              </a:rPr>
              <a:t>que</a:t>
            </a:r>
            <a:r>
              <a:rPr lang="es-ES" sz="2000" b="0" i="0">
                <a:solidFill>
                  <a:srgbClr val="202124"/>
                </a:solidFill>
                <a:effectLst/>
                <a:latin typeface="arial" panose="020B0604020202020204" pitchFamily="34" charset="0"/>
              </a:rPr>
              <a:t> exhiben los barrios, ciudades y comunidades </a:t>
            </a:r>
            <a:r>
              <a:rPr lang="es-ES" sz="2000" b="1" i="0">
                <a:solidFill>
                  <a:srgbClr val="202124"/>
                </a:solidFill>
                <a:effectLst/>
                <a:latin typeface="arial" panose="020B0604020202020204" pitchFamily="34" charset="0"/>
              </a:rPr>
              <a:t>que</a:t>
            </a:r>
            <a:r>
              <a:rPr lang="es-ES" sz="2000" b="0" i="0">
                <a:solidFill>
                  <a:srgbClr val="202124"/>
                </a:solidFill>
                <a:effectLst/>
                <a:latin typeface="arial" panose="020B0604020202020204" pitchFamily="34" charset="0"/>
              </a:rPr>
              <a:t> afectan sensiblemente el sano desarrollo de la sociedad</a:t>
            </a:r>
          </a:p>
          <a:p>
            <a:pPr algn="just"/>
            <a:r>
              <a:rPr lang="es-ES" sz="2000" b="1" i="0">
                <a:solidFill>
                  <a:srgbClr val="202124"/>
                </a:solidFill>
                <a:effectLst/>
                <a:latin typeface="arial" panose="020B0604020202020204" pitchFamily="34" charset="0"/>
              </a:rPr>
              <a:t>¿Qué es la contaminación social y cultural?</a:t>
            </a:r>
          </a:p>
          <a:p>
            <a:pPr algn="just"/>
            <a:r>
              <a:rPr lang="es-ES" sz="2000" b="0" i="0">
                <a:solidFill>
                  <a:srgbClr val="202124"/>
                </a:solidFill>
                <a:effectLst/>
                <a:latin typeface="arial" panose="020B0604020202020204" pitchFamily="34" charset="0"/>
              </a:rPr>
              <a:t>La </a:t>
            </a:r>
            <a:r>
              <a:rPr lang="es-ES" sz="2000" b="1" i="0">
                <a:solidFill>
                  <a:srgbClr val="202124"/>
                </a:solidFill>
                <a:effectLst/>
                <a:latin typeface="arial" panose="020B0604020202020204" pitchFamily="34" charset="0"/>
              </a:rPr>
              <a:t>contaminación cultural</a:t>
            </a:r>
            <a:r>
              <a:rPr lang="es-ES" sz="2000" b="0" i="0">
                <a:solidFill>
                  <a:srgbClr val="202124"/>
                </a:solidFill>
                <a:effectLst/>
                <a:latin typeface="arial" panose="020B0604020202020204" pitchFamily="34" charset="0"/>
              </a:rPr>
              <a:t> es cuando las costumbres </a:t>
            </a:r>
            <a:r>
              <a:rPr lang="es-ES" sz="2000" b="1" i="0">
                <a:solidFill>
                  <a:srgbClr val="202124"/>
                </a:solidFill>
                <a:effectLst/>
                <a:latin typeface="arial" panose="020B0604020202020204" pitchFamily="34" charset="0"/>
              </a:rPr>
              <a:t>culturales</a:t>
            </a:r>
            <a:r>
              <a:rPr lang="es-ES" sz="2000" b="0" i="0">
                <a:solidFill>
                  <a:srgbClr val="202124"/>
                </a:solidFill>
                <a:effectLst/>
                <a:latin typeface="arial" panose="020B0604020202020204" pitchFamily="34" charset="0"/>
              </a:rPr>
              <a:t> tradicionales son remplazadas por una </a:t>
            </a:r>
            <a:r>
              <a:rPr lang="es-ES" sz="2000" b="1" i="0">
                <a:solidFill>
                  <a:srgbClr val="202124"/>
                </a:solidFill>
                <a:effectLst/>
                <a:latin typeface="arial" panose="020B0604020202020204" pitchFamily="34" charset="0"/>
              </a:rPr>
              <a:t>cultura</a:t>
            </a:r>
            <a:r>
              <a:rPr lang="es-ES" sz="2000" b="0" i="0">
                <a:solidFill>
                  <a:srgbClr val="202124"/>
                </a:solidFill>
                <a:effectLst/>
                <a:latin typeface="arial" panose="020B0604020202020204" pitchFamily="34" charset="0"/>
              </a:rPr>
              <a:t> nueva o “moderna”. Ejemplo tales como los nativos Americanos </a:t>
            </a:r>
            <a:r>
              <a:rPr lang="es-ES" sz="2000" b="1" i="0">
                <a:solidFill>
                  <a:srgbClr val="202124"/>
                </a:solidFill>
                <a:effectLst/>
                <a:latin typeface="arial" panose="020B0604020202020204" pitchFamily="34" charset="0"/>
              </a:rPr>
              <a:t>que</a:t>
            </a:r>
            <a:r>
              <a:rPr lang="es-ES" sz="2000" b="0" i="0">
                <a:solidFill>
                  <a:srgbClr val="202124"/>
                </a:solidFill>
                <a:effectLst/>
                <a:latin typeface="arial" panose="020B0604020202020204" pitchFamily="34" charset="0"/>
              </a:rPr>
              <a:t> renuncian a la tradición y van a vivir a las ciudades o los musulmanes “occidentalizados”</a:t>
            </a:r>
          </a:p>
          <a:p>
            <a:pPr algn="just"/>
            <a:endParaRPr lang="es-ES" sz="2000" b="0" i="0">
              <a:solidFill>
                <a:srgbClr val="202124"/>
              </a:solidFill>
              <a:effectLst/>
              <a:latin typeface="arial" panose="020B0604020202020204" pitchFamily="34" charset="0"/>
            </a:endParaRPr>
          </a:p>
          <a:p>
            <a:endParaRPr lang="es-PE"/>
          </a:p>
        </p:txBody>
      </p:sp>
    </p:spTree>
    <p:extLst>
      <p:ext uri="{BB962C8B-B14F-4D97-AF65-F5344CB8AC3E}">
        <p14:creationId xmlns:p14="http://schemas.microsoft.com/office/powerpoint/2010/main" val="5253546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33" name="Group 1032">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7282" y="635715"/>
            <a:ext cx="8356656" cy="2482136"/>
            <a:chOff x="409710" y="635715"/>
            <a:chExt cx="11142208" cy="2482136"/>
          </a:xfrm>
        </p:grpSpPr>
        <p:sp>
          <p:nvSpPr>
            <p:cNvPr id="1034"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39"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40"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37"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38" name="Rectangle 1037">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ítulo 1">
            <a:extLst>
              <a:ext uri="{FF2B5EF4-FFF2-40B4-BE49-F238E27FC236}">
                <a16:creationId xmlns:a16="http://schemas.microsoft.com/office/drawing/2014/main" id="{AA59F874-244E-DB6D-E8E6-4D07B3BC06A6}"/>
              </a:ext>
            </a:extLst>
          </p:cNvPr>
          <p:cNvSpPr>
            <a:spLocks noGrp="1"/>
          </p:cNvSpPr>
          <p:nvPr>
            <p:ph type="title"/>
          </p:nvPr>
        </p:nvSpPr>
        <p:spPr>
          <a:xfrm>
            <a:off x="785460" y="759805"/>
            <a:ext cx="7729890" cy="1325563"/>
          </a:xfrm>
        </p:spPr>
        <p:txBody>
          <a:bodyPr>
            <a:normAutofit/>
          </a:bodyPr>
          <a:lstStyle/>
          <a:p>
            <a:endParaRPr lang="es-PE" sz="3500">
              <a:solidFill>
                <a:srgbClr val="FFFFFF"/>
              </a:solidFill>
            </a:endParaRPr>
          </a:p>
        </p:txBody>
      </p:sp>
      <p:sp>
        <p:nvSpPr>
          <p:cNvPr id="3" name="Marcador de contenido 2">
            <a:extLst>
              <a:ext uri="{FF2B5EF4-FFF2-40B4-BE49-F238E27FC236}">
                <a16:creationId xmlns:a16="http://schemas.microsoft.com/office/drawing/2014/main" id="{F32AC4E3-0CF0-1D44-8FD2-93C71066FEC3}"/>
              </a:ext>
            </a:extLst>
          </p:cNvPr>
          <p:cNvSpPr>
            <a:spLocks noGrp="1"/>
          </p:cNvSpPr>
          <p:nvPr>
            <p:ph idx="1"/>
          </p:nvPr>
        </p:nvSpPr>
        <p:spPr>
          <a:xfrm>
            <a:off x="1068678" y="2494450"/>
            <a:ext cx="3040158" cy="3563159"/>
          </a:xfrm>
        </p:spPr>
        <p:txBody>
          <a:bodyPr>
            <a:normAutofit/>
          </a:bodyPr>
          <a:lstStyle/>
          <a:p>
            <a:r>
              <a:rPr lang="es-ES" sz="1600"/>
              <a:t>¿Cuáles son los problemas ambientales sociales?</a:t>
            </a:r>
          </a:p>
          <a:p>
            <a:r>
              <a:rPr lang="es-ES" sz="1600"/>
              <a:t>Resultado de imagen</a:t>
            </a:r>
          </a:p>
          <a:p>
            <a:r>
              <a:rPr lang="es-ES" sz="1600"/>
              <a:t>Los problemas socio-ambientales hacen referencia a ámbitos muy diversos de la actividad humana (salud, consumo, ambiente, desigualdades sociales, etcétera), por lo que requieren un planteamiento curricular no disciplinar que los considere como ejes organizadores del currículo</a:t>
            </a:r>
            <a:endParaRPr lang="es-PE" sz="1600"/>
          </a:p>
        </p:txBody>
      </p:sp>
      <p:pic>
        <p:nvPicPr>
          <p:cNvPr id="1026" name="Picture 2" descr="Resultado de imagen">
            <a:extLst>
              <a:ext uri="{FF2B5EF4-FFF2-40B4-BE49-F238E27FC236}">
                <a16:creationId xmlns:a16="http://schemas.microsoft.com/office/drawing/2014/main" id="{C2118FE3-E4CA-2019-A3C1-B5CDDC1DA14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9"/>
          <a:stretch/>
        </p:blipFill>
        <p:spPr bwMode="auto">
          <a:xfrm>
            <a:off x="4574169" y="2492376"/>
            <a:ext cx="3601803" cy="356337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1">
            <a:extLst>
              <a:ext uri="{FF2B5EF4-FFF2-40B4-BE49-F238E27FC236}">
                <a16:creationId xmlns:a16="http://schemas.microsoft.com/office/drawing/2014/main" id="{93144C40-B1E9-A181-4D7F-AD7271337E46}"/>
              </a:ext>
            </a:extLst>
          </p:cNvPr>
          <p:cNvSpPr>
            <a:spLocks noChangeArrowheads="1"/>
          </p:cNvSpPr>
          <p:nvPr/>
        </p:nvSpPr>
        <p:spPr bwMode="auto">
          <a:xfrm>
            <a:off x="0" y="-1109243"/>
            <a:ext cx="19329009" cy="221848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07916" rIns="0" bIns="107916"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spcBef>
                <a:spcPct val="0"/>
              </a:spcBef>
              <a:spcAft>
                <a:spcPts val="600"/>
              </a:spcAft>
              <a:buClrTx/>
              <a:buSzTx/>
              <a:buFontTx/>
              <a:buNone/>
              <a:tabLst/>
            </a:pPr>
            <a:r>
              <a:rPr kumimoji="0" lang="es-PE" altLang="es-PE" sz="1200" b="0" i="0" u="none" strike="noStrike" cap="none" normalizeH="0" baseline="0">
                <a:ln>
                  <a:noFill/>
                </a:ln>
                <a:solidFill>
                  <a:srgbClr val="202124"/>
                </a:solidFill>
                <a:effectLst/>
                <a:latin typeface="Arial" panose="020B0604020202020204" pitchFamily="34" charset="0"/>
                <a:cs typeface="Arial" panose="020B0604020202020204" pitchFamily="34" charset="0"/>
              </a:rPr>
              <a:t>¿Cuáles son los problemas ambientales sociales?</a:t>
            </a:r>
            <a:endParaRPr kumimoji="0" lang="es-PE" altLang="es-PE" sz="800" b="0" i="0" u="none" strike="noStrike" cap="none" normalizeH="0" baseline="0">
              <a:ln>
                <a:noFill/>
              </a:ln>
              <a:solidFill>
                <a:srgbClr val="202124"/>
              </a:solidFill>
              <a:effectLst/>
              <a:latin typeface="Arial" panose="020B0604020202020204" pitchFamily="34" charset="0"/>
              <a:cs typeface="Arial" panose="020B0604020202020204" pitchFamily="34" charset="0"/>
            </a:endParaRPr>
          </a:p>
          <a:p>
            <a:pPr marL="0" marR="0" lvl="0" indent="0" algn="l" defTabSz="914400" rtl="0" eaLnBrk="0" fontAlgn="t" latinLnBrk="0" hangingPunct="0">
              <a:spcBef>
                <a:spcPct val="0"/>
              </a:spcBef>
              <a:spcAft>
                <a:spcPts val="600"/>
              </a:spcAft>
              <a:buClrTx/>
              <a:buSzTx/>
              <a:buFontTx/>
              <a:buNone/>
              <a:tabLst/>
            </a:pPr>
            <a:r>
              <a:rPr kumimoji="0" lang="es-PE" altLang="es-PE" sz="1800" b="0" i="0" u="none" strike="noStrike" cap="none" normalizeH="0" baseline="0">
                <a:ln>
                  <a:noFill/>
                </a:ln>
                <a:solidFill>
                  <a:srgbClr val="202124"/>
                </a:solidFill>
                <a:effectLst/>
                <a:latin typeface="Arial" panose="020B0604020202020204" pitchFamily="34" charset="0"/>
                <a:cs typeface="Arial" panose="020B0604020202020204" pitchFamily="34" charset="0"/>
              </a:rPr>
              <a:t>  </a:t>
            </a:r>
            <a:r>
              <a:rPr kumimoji="0" lang="es-PE" altLang="es-PE" sz="9600" b="0" i="0" u="none" strike="noStrike" cap="none" normalizeH="0" baseline="0">
                <a:ln>
                  <a:noFill/>
                </a:ln>
                <a:solidFill>
                  <a:srgbClr val="202124"/>
                </a:solidFill>
                <a:effectLst/>
                <a:latin typeface="Arial" panose="020B0604020202020204" pitchFamily="34" charset="0"/>
                <a:cs typeface="Arial" panose="020B0604020202020204" pitchFamily="34" charset="0"/>
              </a:rPr>
              <a:t>     </a:t>
            </a:r>
            <a:endParaRPr kumimoji="0" lang="es-PE" altLang="es-PE" sz="1800" b="0" i="0" u="none" strike="noStrike" cap="none" normalizeH="0" baseline="0">
              <a:ln>
                <a:noFill/>
              </a:ln>
              <a:solidFill>
                <a:srgbClr val="202124"/>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spcBef>
                <a:spcPct val="0"/>
              </a:spcBef>
              <a:spcAft>
                <a:spcPts val="600"/>
              </a:spcAft>
              <a:buClrTx/>
              <a:buSzTx/>
              <a:buFontTx/>
              <a:buNone/>
              <a:tabLst/>
            </a:pPr>
            <a:r>
              <a:rPr kumimoji="0" lang="es-ES" altLang="es-PE" sz="1200" b="0" i="0" u="none" strike="noStrike" cap="none" normalizeH="0" baseline="0">
                <a:ln>
                  <a:noFill/>
                </a:ln>
                <a:solidFill>
                  <a:srgbClr val="202124"/>
                </a:solidFill>
                <a:effectLst/>
                <a:latin typeface="Arial" panose="020B0604020202020204" pitchFamily="34" charset="0"/>
                <a:cs typeface="Arial" panose="020B0604020202020204" pitchFamily="34" charset="0"/>
              </a:rPr>
              <a:t>Los </a:t>
            </a:r>
            <a:r>
              <a:rPr kumimoji="0" lang="es-ES" altLang="es-PE" sz="1200" b="1" i="0" u="none" strike="noStrike" cap="none" normalizeH="0" baseline="0">
                <a:ln>
                  <a:noFill/>
                </a:ln>
                <a:solidFill>
                  <a:srgbClr val="202124"/>
                </a:solidFill>
                <a:effectLst/>
                <a:latin typeface="Arial" panose="020B0604020202020204" pitchFamily="34" charset="0"/>
                <a:cs typeface="Arial" panose="020B0604020202020204" pitchFamily="34" charset="0"/>
              </a:rPr>
              <a:t>problemas</a:t>
            </a:r>
            <a:r>
              <a:rPr kumimoji="0" lang="es-ES" altLang="es-PE" sz="1200" b="0" i="0" u="none" strike="noStrike" cap="none" normalizeH="0" baseline="0">
                <a:ln>
                  <a:noFill/>
                </a:ln>
                <a:solidFill>
                  <a:srgbClr val="202124"/>
                </a:solidFill>
                <a:effectLst/>
                <a:latin typeface="Arial" panose="020B0604020202020204" pitchFamily="34" charset="0"/>
                <a:cs typeface="Arial" panose="020B0604020202020204" pitchFamily="34" charset="0"/>
              </a:rPr>
              <a:t> socio-</a:t>
            </a:r>
            <a:r>
              <a:rPr kumimoji="0" lang="es-ES" altLang="es-PE" sz="1200" b="1" i="0" u="none" strike="noStrike" cap="none" normalizeH="0" baseline="0">
                <a:ln>
                  <a:noFill/>
                </a:ln>
                <a:solidFill>
                  <a:srgbClr val="202124"/>
                </a:solidFill>
                <a:effectLst/>
                <a:latin typeface="Arial" panose="020B0604020202020204" pitchFamily="34" charset="0"/>
                <a:cs typeface="Arial" panose="020B0604020202020204" pitchFamily="34" charset="0"/>
              </a:rPr>
              <a:t>ambientales</a:t>
            </a:r>
            <a:r>
              <a:rPr kumimoji="0" lang="es-ES" altLang="es-PE" sz="1200" b="0" i="0" u="none" strike="noStrike" cap="none" normalizeH="0" baseline="0">
                <a:ln>
                  <a:noFill/>
                </a:ln>
                <a:solidFill>
                  <a:srgbClr val="202124"/>
                </a:solidFill>
                <a:effectLst/>
                <a:latin typeface="Arial" panose="020B0604020202020204" pitchFamily="34" charset="0"/>
                <a:cs typeface="Arial" panose="020B0604020202020204" pitchFamily="34" charset="0"/>
              </a:rPr>
              <a:t> hacen referencia a ámbitos muy diversos de la actividad humana (salud, consumo, ambiente, desigualdades </a:t>
            </a:r>
            <a:r>
              <a:rPr kumimoji="0" lang="es-ES" altLang="es-PE" sz="1200" b="1" i="0" u="none" strike="noStrike" cap="none" normalizeH="0" baseline="0">
                <a:ln>
                  <a:noFill/>
                </a:ln>
                <a:solidFill>
                  <a:srgbClr val="202124"/>
                </a:solidFill>
                <a:effectLst/>
                <a:latin typeface="Arial" panose="020B0604020202020204" pitchFamily="34" charset="0"/>
                <a:cs typeface="Arial" panose="020B0604020202020204" pitchFamily="34" charset="0"/>
              </a:rPr>
              <a:t>sociales</a:t>
            </a:r>
            <a:r>
              <a:rPr kumimoji="0" lang="es-ES" altLang="es-PE" sz="1200" b="0" i="0" u="none" strike="noStrike" cap="none" normalizeH="0" baseline="0">
                <a:ln>
                  <a:noFill/>
                </a:ln>
                <a:solidFill>
                  <a:srgbClr val="202124"/>
                </a:solidFill>
                <a:effectLst/>
                <a:latin typeface="Arial" panose="020B0604020202020204" pitchFamily="34" charset="0"/>
                <a:cs typeface="Arial" panose="020B0604020202020204" pitchFamily="34" charset="0"/>
              </a:rPr>
              <a:t>, etcétera), por lo que requieren un planteamiento curricular no disciplinar que los considere como ejes organizadores del currículo</a:t>
            </a:r>
            <a:endParaRPr kumimoji="0" lang="es-ES" altLang="es-PE"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368672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77E16A-AA2E-9795-F494-B59F83F70CC0}"/>
              </a:ext>
            </a:extLst>
          </p:cNvPr>
          <p:cNvSpPr>
            <a:spLocks noGrp="1"/>
          </p:cNvSpPr>
          <p:nvPr>
            <p:ph type="title"/>
          </p:nvPr>
        </p:nvSpPr>
        <p:spPr>
          <a:xfrm>
            <a:off x="628650" y="974727"/>
            <a:ext cx="7886700" cy="559106"/>
          </a:xfrm>
        </p:spPr>
        <p:txBody>
          <a:bodyPr>
            <a:normAutofit fontScale="90000"/>
          </a:bodyPr>
          <a:lstStyle/>
          <a:p>
            <a:r>
              <a:rPr lang="es-ES" dirty="0"/>
              <a:t>Comentario: Quinta Clase Calificada</a:t>
            </a:r>
            <a:endParaRPr lang="es-PE" dirty="0"/>
          </a:p>
        </p:txBody>
      </p:sp>
      <p:sp>
        <p:nvSpPr>
          <p:cNvPr id="3" name="Marcador de contenido 2">
            <a:extLst>
              <a:ext uri="{FF2B5EF4-FFF2-40B4-BE49-F238E27FC236}">
                <a16:creationId xmlns:a16="http://schemas.microsoft.com/office/drawing/2014/main" id="{BD071731-0AE8-C206-C906-15921820BB85}"/>
              </a:ext>
            </a:extLst>
          </p:cNvPr>
          <p:cNvSpPr>
            <a:spLocks noGrp="1"/>
          </p:cNvSpPr>
          <p:nvPr>
            <p:ph idx="1"/>
          </p:nvPr>
        </p:nvSpPr>
        <p:spPr>
          <a:xfrm>
            <a:off x="628650" y="1651819"/>
            <a:ext cx="7886700" cy="5134744"/>
          </a:xfrm>
        </p:spPr>
        <p:txBody>
          <a:bodyPr/>
          <a:lstStyle/>
          <a:p>
            <a:endParaRPr lang="es-PE" dirty="0"/>
          </a:p>
        </p:txBody>
      </p:sp>
    </p:spTree>
    <p:extLst>
      <p:ext uri="{BB962C8B-B14F-4D97-AF65-F5344CB8AC3E}">
        <p14:creationId xmlns:p14="http://schemas.microsoft.com/office/powerpoint/2010/main" val="6253520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FF3A01-5B65-B315-9AAA-39B2FB36EDEC}"/>
              </a:ext>
            </a:extLst>
          </p:cNvPr>
          <p:cNvSpPr>
            <a:spLocks noGrp="1"/>
          </p:cNvSpPr>
          <p:nvPr>
            <p:ph type="title"/>
          </p:nvPr>
        </p:nvSpPr>
        <p:spPr/>
        <p:txBody>
          <a:bodyPr/>
          <a:lstStyle/>
          <a:p>
            <a:endParaRPr lang="es-PE"/>
          </a:p>
        </p:txBody>
      </p:sp>
      <p:sp>
        <p:nvSpPr>
          <p:cNvPr id="3" name="Marcador de contenido 2">
            <a:extLst>
              <a:ext uri="{FF2B5EF4-FFF2-40B4-BE49-F238E27FC236}">
                <a16:creationId xmlns:a16="http://schemas.microsoft.com/office/drawing/2014/main" id="{8285AA35-D62D-FE9C-2CCD-73A3FE75F8CB}"/>
              </a:ext>
            </a:extLst>
          </p:cNvPr>
          <p:cNvSpPr>
            <a:spLocks noGrp="1"/>
          </p:cNvSpPr>
          <p:nvPr>
            <p:ph idx="1"/>
          </p:nvPr>
        </p:nvSpPr>
        <p:spPr/>
        <p:txBody>
          <a:bodyPr/>
          <a:lstStyle/>
          <a:p>
            <a:endParaRPr lang="es-PE"/>
          </a:p>
        </p:txBody>
      </p:sp>
    </p:spTree>
    <p:extLst>
      <p:ext uri="{BB962C8B-B14F-4D97-AF65-F5344CB8AC3E}">
        <p14:creationId xmlns:p14="http://schemas.microsoft.com/office/powerpoint/2010/main" val="19818390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Título"/>
          <p:cNvSpPr>
            <a:spLocks noGrp="1"/>
          </p:cNvSpPr>
          <p:nvPr>
            <p:ph type="title"/>
          </p:nvPr>
        </p:nvSpPr>
        <p:spPr>
          <a:xfrm>
            <a:off x="628650" y="974726"/>
            <a:ext cx="7886700" cy="383811"/>
          </a:xfrm>
        </p:spPr>
        <p:txBody>
          <a:bodyPr>
            <a:normAutofit fontScale="90000"/>
          </a:bodyPr>
          <a:lstStyle/>
          <a:p>
            <a:pPr algn="ctr"/>
            <a:r>
              <a:rPr lang="es-PE" altLang="en-US" sz="2400">
                <a:solidFill>
                  <a:srgbClr val="FF0000"/>
                </a:solidFill>
              </a:rPr>
              <a:t>Cultura del agua</a:t>
            </a:r>
          </a:p>
        </p:txBody>
      </p:sp>
      <p:sp>
        <p:nvSpPr>
          <p:cNvPr id="9219" name="2 Marcador de contenido"/>
          <p:cNvSpPr>
            <a:spLocks noGrp="1"/>
          </p:cNvSpPr>
          <p:nvPr>
            <p:ph idx="1"/>
          </p:nvPr>
        </p:nvSpPr>
        <p:spPr>
          <a:xfrm>
            <a:off x="182881" y="1358537"/>
            <a:ext cx="8856616" cy="5428026"/>
          </a:xfrm>
        </p:spPr>
        <p:txBody>
          <a:bodyPr>
            <a:noAutofit/>
          </a:bodyPr>
          <a:lstStyle/>
          <a:p>
            <a:pPr algn="just"/>
            <a:r>
              <a:rPr lang="es-PE" altLang="en-US" sz="2400"/>
              <a:t>Hemos definido la cultura de agua (o cultura hídrica, indistintamente), como el conjunto de creencias, conductas y estrategias comunitarias para el uso del agua que puede ‘ser leída’ en relación con el aprovechamiento, uso y protección del agua.</a:t>
            </a:r>
          </a:p>
          <a:p>
            <a:pPr algn="just"/>
            <a:r>
              <a:rPr lang="es-PE" altLang="en-US" sz="2400"/>
              <a:t> La matriz cultural (que no es una sola sino que se diversifica por las características de cada grupo humano) predispone al sujeto para percibir-clasificar el mundo de una determinada manera. </a:t>
            </a:r>
          </a:p>
          <a:p>
            <a:pPr algn="just"/>
            <a:r>
              <a:rPr lang="es-PE" altLang="en-US" sz="2400"/>
              <a:t>Destacamos que la cultura hídrica es siempre un concepto de grupo, resultado de las percepciones socioculturales y los valores que circulan entre los sujetos. La cultura hídrica es la acumulación de experiencias en una memoria social poseída por todos. Avanza en niveles concretos de comprensión de la realidad y de elaboración conceptual que permite el refuerzo de actitudes individuales y colectivas para enfrentar los desafíos de la realidad. </a:t>
            </a:r>
          </a:p>
          <a:p>
            <a:endParaRPr lang="es-PE" altLang="en-US" sz="2400"/>
          </a:p>
        </p:txBody>
      </p:sp>
      <p:sp>
        <p:nvSpPr>
          <p:cNvPr id="9220" name="3 Marcador de pie de página"/>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s-ES_tradnl" altLang="en-US" sz="1000">
                <a:latin typeface="Arial" panose="020B0604020202020204" pitchFamily="34" charset="0"/>
              </a:rPr>
              <a:t>F. Salinas</a:t>
            </a:r>
          </a:p>
        </p:txBody>
      </p:sp>
    </p:spTree>
    <p:extLst>
      <p:ext uri="{BB962C8B-B14F-4D97-AF65-F5344CB8AC3E}">
        <p14:creationId xmlns:p14="http://schemas.microsoft.com/office/powerpoint/2010/main" val="10113602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F92B19-7892-5A48-D337-7FE4F7B9906D}"/>
              </a:ext>
            </a:extLst>
          </p:cNvPr>
          <p:cNvSpPr>
            <a:spLocks noGrp="1"/>
          </p:cNvSpPr>
          <p:nvPr>
            <p:ph type="title"/>
          </p:nvPr>
        </p:nvSpPr>
        <p:spPr>
          <a:xfrm>
            <a:off x="628650" y="974727"/>
            <a:ext cx="7886700" cy="572720"/>
          </a:xfrm>
        </p:spPr>
        <p:txBody>
          <a:bodyPr>
            <a:normAutofit fontScale="90000"/>
          </a:bodyPr>
          <a:lstStyle/>
          <a:p>
            <a:r>
              <a:rPr lang="es-ES" dirty="0"/>
              <a:t>                       Practica 4</a:t>
            </a:r>
            <a:endParaRPr lang="es-PE" dirty="0"/>
          </a:p>
        </p:txBody>
      </p:sp>
      <p:sp>
        <p:nvSpPr>
          <p:cNvPr id="3" name="Marcador de contenido 2">
            <a:extLst>
              <a:ext uri="{FF2B5EF4-FFF2-40B4-BE49-F238E27FC236}">
                <a16:creationId xmlns:a16="http://schemas.microsoft.com/office/drawing/2014/main" id="{6417FED8-B425-6DE8-E90D-FA121235B488}"/>
              </a:ext>
            </a:extLst>
          </p:cNvPr>
          <p:cNvSpPr>
            <a:spLocks noGrp="1"/>
          </p:cNvSpPr>
          <p:nvPr>
            <p:ph idx="1"/>
          </p:nvPr>
        </p:nvSpPr>
        <p:spPr>
          <a:xfrm>
            <a:off x="628650" y="1547447"/>
            <a:ext cx="7886700" cy="5239116"/>
          </a:xfrm>
        </p:spPr>
        <p:txBody>
          <a:bodyPr/>
          <a:lstStyle/>
          <a:p>
            <a:r>
              <a:rPr lang="es-ES" dirty="0"/>
              <a:t>Realiza un estudio del medio ambiente:</a:t>
            </a:r>
          </a:p>
          <a:p>
            <a:r>
              <a:rPr lang="es-ES" dirty="0"/>
              <a:t>Grupo 1: Ecológico.</a:t>
            </a:r>
          </a:p>
          <a:p>
            <a:endParaRPr lang="es-ES" dirty="0"/>
          </a:p>
          <a:p>
            <a:r>
              <a:rPr lang="es-ES" dirty="0"/>
              <a:t>Grupo 2: Social.</a:t>
            </a:r>
          </a:p>
          <a:p>
            <a:endParaRPr lang="es-ES" dirty="0"/>
          </a:p>
          <a:p>
            <a:r>
              <a:rPr lang="es-ES" dirty="0"/>
              <a:t>Grupo 3: Económico.</a:t>
            </a:r>
          </a:p>
          <a:p>
            <a:endParaRPr lang="es-ES" dirty="0"/>
          </a:p>
          <a:p>
            <a:r>
              <a:rPr lang="es-ES" sz="2000" b="1" dirty="0">
                <a:solidFill>
                  <a:srgbClr val="FF0000"/>
                </a:solidFill>
              </a:rPr>
              <a:t>Exposición: audio visual </a:t>
            </a:r>
          </a:p>
          <a:p>
            <a:r>
              <a:rPr lang="es-ES" sz="2000" b="1" dirty="0">
                <a:solidFill>
                  <a:srgbClr val="FF0000"/>
                </a:solidFill>
              </a:rPr>
              <a:t>Las prácticas serán expuestas por cada grupo previa presentación por escrito en su folder para su revisión y calificación</a:t>
            </a:r>
          </a:p>
          <a:p>
            <a:pPr marL="0" indent="0">
              <a:buNone/>
            </a:pPr>
            <a:endParaRPr lang="es-ES" dirty="0"/>
          </a:p>
          <a:p>
            <a:endParaRPr lang="es-PE" dirty="0"/>
          </a:p>
        </p:txBody>
      </p:sp>
    </p:spTree>
    <p:extLst>
      <p:ext uri="{BB962C8B-B14F-4D97-AF65-F5344CB8AC3E}">
        <p14:creationId xmlns:p14="http://schemas.microsoft.com/office/powerpoint/2010/main" val="13412665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974726"/>
            <a:ext cx="7886700" cy="449125"/>
          </a:xfrm>
        </p:spPr>
        <p:txBody>
          <a:bodyPr>
            <a:normAutofit/>
          </a:bodyPr>
          <a:lstStyle/>
          <a:p>
            <a:r>
              <a:rPr lang="es-ES" sz="2400"/>
              <a:t>                                 videos para comentar</a:t>
            </a:r>
            <a:endParaRPr lang="en-US" sz="2400"/>
          </a:p>
        </p:txBody>
      </p:sp>
      <p:sp>
        <p:nvSpPr>
          <p:cNvPr id="3" name="Marcador de contenido 2"/>
          <p:cNvSpPr>
            <a:spLocks noGrp="1"/>
          </p:cNvSpPr>
          <p:nvPr>
            <p:ph idx="1"/>
          </p:nvPr>
        </p:nvSpPr>
        <p:spPr>
          <a:xfrm>
            <a:off x="628650" y="1423851"/>
            <a:ext cx="7886700" cy="5362712"/>
          </a:xfrm>
        </p:spPr>
        <p:txBody>
          <a:bodyPr>
            <a:normAutofit/>
          </a:bodyPr>
          <a:lstStyle/>
          <a:p>
            <a:endParaRPr lang="en-US" sz="2000" dirty="0">
              <a:hlinkClick r:id="rId2"/>
            </a:endParaRPr>
          </a:p>
          <a:p>
            <a:r>
              <a:rPr lang="en-US" sz="2000" dirty="0">
                <a:hlinkClick r:id="rId3"/>
              </a:rPr>
              <a:t>https://edomex.gob.mx/medio-ambiente-2019</a:t>
            </a:r>
            <a:endParaRPr lang="en-US" sz="2000" dirty="0"/>
          </a:p>
          <a:p>
            <a:r>
              <a:rPr lang="es-ES" sz="2000" dirty="0"/>
              <a:t>Cuidemos el medio ambiente 4. 15</a:t>
            </a:r>
            <a:endParaRPr lang="en-US" sz="2000" dirty="0">
              <a:hlinkClick r:id="rId2"/>
            </a:endParaRPr>
          </a:p>
          <a:p>
            <a:endParaRPr lang="en-US" sz="2000" dirty="0">
              <a:hlinkClick r:id="rId2"/>
            </a:endParaRPr>
          </a:p>
          <a:p>
            <a:r>
              <a:rPr lang="en-US" sz="2000" dirty="0">
                <a:hlinkClick r:id="rId2"/>
              </a:rPr>
              <a:t>https://www.youtube.com/watch?v=5O2LOMSCI3Y</a:t>
            </a:r>
            <a:endParaRPr lang="en-US" sz="2000" dirty="0"/>
          </a:p>
          <a:p>
            <a:r>
              <a:rPr lang="es-ES" sz="1800" dirty="0"/>
              <a:t>La Importancia Del Agua En El Planeta | Importancia De Cuidar El Agua 5. 39</a:t>
            </a:r>
          </a:p>
          <a:p>
            <a:r>
              <a:rPr lang="es-ES" sz="2000" dirty="0">
                <a:hlinkClick r:id="rId4"/>
              </a:rPr>
              <a:t>https://www.youtube.com/watch?v=y-WrTAB8_YM</a:t>
            </a:r>
            <a:endParaRPr lang="es-ES" sz="2000" dirty="0"/>
          </a:p>
          <a:p>
            <a:r>
              <a:rPr lang="es-ES" sz="2000" dirty="0"/>
              <a:t>Importancia del agua</a:t>
            </a:r>
          </a:p>
          <a:p>
            <a:r>
              <a:rPr lang="es-ES" sz="2000" dirty="0">
                <a:hlinkClick r:id="rId5"/>
              </a:rPr>
              <a:t>https://www.youtube.com/watch?v=Yk2R7M2lfc4</a:t>
            </a:r>
            <a:endParaRPr lang="es-ES" sz="2000" dirty="0"/>
          </a:p>
          <a:p>
            <a:r>
              <a:rPr lang="es-ES" sz="2000" dirty="0"/>
              <a:t>Albert </a:t>
            </a:r>
            <a:r>
              <a:rPr lang="es-ES" sz="2000" dirty="0" err="1"/>
              <a:t>Eistein</a:t>
            </a:r>
            <a:r>
              <a:rPr lang="es-ES" sz="2000" dirty="0"/>
              <a:t>-</a:t>
            </a:r>
          </a:p>
          <a:p>
            <a:endParaRPr lang="es-ES" sz="2000" dirty="0"/>
          </a:p>
          <a:p>
            <a:endParaRPr lang="es-ES" sz="2000" dirty="0"/>
          </a:p>
          <a:p>
            <a:endParaRPr lang="es-ES" sz="2000" dirty="0"/>
          </a:p>
          <a:p>
            <a:endParaRPr lang="es-ES" sz="2000" dirty="0"/>
          </a:p>
          <a:p>
            <a:endParaRPr lang="en-US" sz="2000" dirty="0"/>
          </a:p>
        </p:txBody>
      </p:sp>
    </p:spTree>
    <p:extLst>
      <p:ext uri="{BB962C8B-B14F-4D97-AF65-F5344CB8AC3E}">
        <p14:creationId xmlns:p14="http://schemas.microsoft.com/office/powerpoint/2010/main" val="5432031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E2DE59-AE2B-465A-A44B-AD30CDB77072}"/>
              </a:ext>
            </a:extLst>
          </p:cNvPr>
          <p:cNvSpPr>
            <a:spLocks noGrp="1"/>
          </p:cNvSpPr>
          <p:nvPr>
            <p:ph type="title"/>
          </p:nvPr>
        </p:nvSpPr>
        <p:spPr>
          <a:xfrm>
            <a:off x="628650" y="974726"/>
            <a:ext cx="7886700" cy="358315"/>
          </a:xfrm>
        </p:spPr>
        <p:txBody>
          <a:bodyPr>
            <a:normAutofit fontScale="90000"/>
          </a:bodyPr>
          <a:lstStyle/>
          <a:p>
            <a:endParaRPr lang="es-ES"/>
          </a:p>
        </p:txBody>
      </p:sp>
      <p:sp>
        <p:nvSpPr>
          <p:cNvPr id="3" name="Marcador de contenido 2">
            <a:extLst>
              <a:ext uri="{FF2B5EF4-FFF2-40B4-BE49-F238E27FC236}">
                <a16:creationId xmlns:a16="http://schemas.microsoft.com/office/drawing/2014/main" id="{BBB17A8A-D4B2-47E9-BDFB-06F8EA4299BE}"/>
              </a:ext>
            </a:extLst>
          </p:cNvPr>
          <p:cNvSpPr>
            <a:spLocks noGrp="1"/>
          </p:cNvSpPr>
          <p:nvPr>
            <p:ph idx="1"/>
          </p:nvPr>
        </p:nvSpPr>
        <p:spPr>
          <a:xfrm>
            <a:off x="738130" y="2435225"/>
            <a:ext cx="7777220" cy="4351338"/>
          </a:xfrm>
        </p:spPr>
        <p:txBody>
          <a:bodyPr/>
          <a:lstStyle/>
          <a:p>
            <a:endParaRPr lang="es-ES"/>
          </a:p>
          <a:p>
            <a:endParaRPr lang="es-ES"/>
          </a:p>
          <a:p>
            <a:endParaRPr lang="es-ES"/>
          </a:p>
          <a:p>
            <a:endParaRPr lang="es-ES"/>
          </a:p>
          <a:p>
            <a:pPr marL="0" indent="0">
              <a:buNone/>
            </a:pPr>
            <a:r>
              <a:rPr lang="es-ES" sz="3600"/>
              <a:t>                   TUPANANCHICKAMA</a:t>
            </a:r>
          </a:p>
        </p:txBody>
      </p:sp>
    </p:spTree>
    <p:extLst>
      <p:ext uri="{BB962C8B-B14F-4D97-AF65-F5344CB8AC3E}">
        <p14:creationId xmlns:p14="http://schemas.microsoft.com/office/powerpoint/2010/main" val="25608699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Título"/>
          <p:cNvSpPr>
            <a:spLocks noGrp="1"/>
          </p:cNvSpPr>
          <p:nvPr>
            <p:ph type="title"/>
          </p:nvPr>
        </p:nvSpPr>
        <p:spPr/>
        <p:txBody>
          <a:bodyPr/>
          <a:lstStyle/>
          <a:p>
            <a:r>
              <a:rPr lang="es-ES_tradnl" altLang="en-US" sz="3200"/>
              <a:t>           Distribución del agua en la Biosfera</a:t>
            </a:r>
            <a:endParaRPr lang="es-PE" altLang="en-US" sz="3200"/>
          </a:p>
        </p:txBody>
      </p:sp>
      <p:sp>
        <p:nvSpPr>
          <p:cNvPr id="8195" name="3 Marcador de pie de página"/>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s-ES_tradnl" altLang="en-US" sz="1000">
                <a:latin typeface="Arial" panose="020B0604020202020204" pitchFamily="34" charset="0"/>
              </a:rPr>
              <a:t>F. Salinas</a:t>
            </a:r>
          </a:p>
        </p:txBody>
      </p:sp>
      <p:graphicFrame>
        <p:nvGraphicFramePr>
          <p:cNvPr id="8196" name="Object 2"/>
          <p:cNvGraphicFramePr>
            <a:graphicFrameLocks noGrp="1" noChangeAspect="1"/>
          </p:cNvGraphicFramePr>
          <p:nvPr>
            <p:ph idx="1"/>
            <p:extLst>
              <p:ext uri="{D42A27DB-BD31-4B8C-83A1-F6EECF244321}">
                <p14:modId xmlns:p14="http://schemas.microsoft.com/office/powerpoint/2010/main" val="1297049812"/>
              </p:ext>
            </p:extLst>
          </p:nvPr>
        </p:nvGraphicFramePr>
        <p:xfrm>
          <a:off x="1149531" y="1920240"/>
          <a:ext cx="7210697" cy="4436111"/>
        </p:xfrm>
        <a:graphic>
          <a:graphicData uri="http://schemas.openxmlformats.org/presentationml/2006/ole">
            <mc:AlternateContent xmlns:mc="http://schemas.openxmlformats.org/markup-compatibility/2006">
              <mc:Choice xmlns:v="urn:schemas-microsoft-com:vml" Requires="v">
                <p:oleObj spid="_x0000_s1033" name="Gráfico" r:id="rId3" imgW="4953000" imgH="3391021" progId="Excel.Chart.8">
                  <p:embed/>
                </p:oleObj>
              </mc:Choice>
              <mc:Fallback>
                <p:oleObj name="Gráfico" r:id="rId3" imgW="4953000" imgH="3391021" progId="Excel.Chart.8">
                  <p:embed/>
                  <p:pic>
                    <p:nvPicPr>
                      <p:cNvPr id="8196" name="Object 2"/>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9531" y="1920240"/>
                        <a:ext cx="7210697" cy="4436111"/>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8644383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Título"/>
          <p:cNvSpPr>
            <a:spLocks noGrp="1"/>
          </p:cNvSpPr>
          <p:nvPr>
            <p:ph type="title"/>
          </p:nvPr>
        </p:nvSpPr>
        <p:spPr>
          <a:xfrm>
            <a:off x="628650" y="974726"/>
            <a:ext cx="7886700" cy="566691"/>
          </a:xfrm>
        </p:spPr>
        <p:txBody>
          <a:bodyPr>
            <a:normAutofit/>
          </a:bodyPr>
          <a:lstStyle/>
          <a:p>
            <a:pPr algn="ctr"/>
            <a:r>
              <a:rPr lang="es-ES_tradnl" altLang="en-US" sz="2800"/>
              <a:t>Importancia del Agua</a:t>
            </a:r>
            <a:endParaRPr lang="es-PE" altLang="en-US" sz="2800"/>
          </a:p>
        </p:txBody>
      </p:sp>
      <p:sp>
        <p:nvSpPr>
          <p:cNvPr id="11267" name="2 Marcador de contenido"/>
          <p:cNvSpPr>
            <a:spLocks noGrp="1"/>
          </p:cNvSpPr>
          <p:nvPr>
            <p:ph idx="1"/>
          </p:nvPr>
        </p:nvSpPr>
        <p:spPr>
          <a:xfrm>
            <a:off x="91441" y="1436914"/>
            <a:ext cx="8830490" cy="5349649"/>
          </a:xfrm>
        </p:spPr>
        <p:txBody>
          <a:bodyPr>
            <a:normAutofit fontScale="70000" lnSpcReduction="20000"/>
          </a:bodyPr>
          <a:lstStyle/>
          <a:p>
            <a:pPr algn="just">
              <a:lnSpc>
                <a:spcPct val="80000"/>
              </a:lnSpc>
            </a:pPr>
            <a:r>
              <a:rPr lang="es-ES_tradnl" altLang="en-US" b="1"/>
              <a:t>Absorbe calor </a:t>
            </a:r>
            <a:r>
              <a:rPr lang="es-ES_tradnl" altLang="en-US"/>
              <a:t>cuando pasa del estado líquido al estado gaseoso, esto permite que el cuerpo del organismos elimine un exceso de calor. </a:t>
            </a:r>
          </a:p>
          <a:p>
            <a:pPr algn="just">
              <a:lnSpc>
                <a:spcPct val="80000"/>
              </a:lnSpc>
            </a:pPr>
            <a:r>
              <a:rPr lang="es-ES_tradnl" altLang="en-US" b="1"/>
              <a:t>Es solvente </a:t>
            </a:r>
            <a:r>
              <a:rPr lang="es-ES_tradnl" altLang="en-US"/>
              <a:t>en la química de la vida, es el medio de transporte de la sangre y de los líquidos tisulares, siendo el riñón el órgano principal que juega un papel en el equilibrio del agua.</a:t>
            </a:r>
          </a:p>
          <a:p>
            <a:pPr algn="just">
              <a:lnSpc>
                <a:spcPct val="80000"/>
              </a:lnSpc>
            </a:pPr>
            <a:r>
              <a:rPr lang="es-ES_tradnl" altLang="en-US" b="1"/>
              <a:t>Es lubricante </a:t>
            </a:r>
            <a:r>
              <a:rPr lang="es-ES_tradnl" altLang="en-US"/>
              <a:t>del cuerpo debido a la humedad que tienen los órganos internos, no se siente malestar o dolor cuando se rozan o deslizan sobre otros.</a:t>
            </a:r>
          </a:p>
          <a:p>
            <a:pPr algn="just">
              <a:lnSpc>
                <a:spcPct val="80000"/>
              </a:lnSpc>
            </a:pPr>
            <a:r>
              <a:rPr lang="es-ES_tradnl" altLang="en-US" b="1"/>
              <a:t>En la respiración </a:t>
            </a:r>
            <a:r>
              <a:rPr lang="es-ES_tradnl" altLang="en-US"/>
              <a:t>externa también dependen de la presencia de agua, la superficie de los sacos aéreos.</a:t>
            </a:r>
          </a:p>
          <a:p>
            <a:pPr algn="just">
              <a:lnSpc>
                <a:spcPct val="80000"/>
              </a:lnSpc>
            </a:pPr>
            <a:r>
              <a:rPr lang="es-ES_tradnl" altLang="en-US" b="1"/>
              <a:t>El sentido del gusto y el olfato </a:t>
            </a:r>
            <a:r>
              <a:rPr lang="es-ES_tradnl" altLang="en-US"/>
              <a:t>dependen también del agua, la humedad de la superficie de la nariz, lengua, permite la disolución de las moléculas de los compuestos.</a:t>
            </a:r>
          </a:p>
          <a:p>
            <a:pPr algn="just">
              <a:lnSpc>
                <a:spcPct val="80000"/>
              </a:lnSpc>
            </a:pPr>
            <a:r>
              <a:rPr lang="es-ES_tradnl" altLang="en-US" b="1"/>
              <a:t>Es un compuesto estable</a:t>
            </a:r>
            <a:r>
              <a:rPr lang="es-ES_tradnl" altLang="en-US"/>
              <a:t>, es decir no se descompone fácilmente.</a:t>
            </a:r>
          </a:p>
          <a:p>
            <a:pPr algn="just">
              <a:lnSpc>
                <a:spcPct val="80000"/>
              </a:lnSpc>
            </a:pPr>
            <a:r>
              <a:rPr lang="es-ES_tradnl" altLang="en-US" b="1"/>
              <a:t>Químicamente es bastante inerte</a:t>
            </a:r>
            <a:r>
              <a:rPr lang="es-ES_tradnl" altLang="en-US"/>
              <a:t>, en general solo es activa cuando se le añade catalizadores.</a:t>
            </a:r>
          </a:p>
          <a:p>
            <a:pPr algn="just">
              <a:lnSpc>
                <a:spcPct val="80000"/>
              </a:lnSpc>
            </a:pPr>
            <a:r>
              <a:rPr lang="es-ES_tradnl" altLang="en-US" b="1"/>
              <a:t>Tiene un poder de ionización elevado </a:t>
            </a:r>
            <a:r>
              <a:rPr lang="es-ES_tradnl" altLang="en-US"/>
              <a:t>que actúa fácilmente sobre todas las sustancias para ionizarlas y hacerlas fisiológicamente activas.</a:t>
            </a:r>
          </a:p>
          <a:p>
            <a:pPr algn="just">
              <a:lnSpc>
                <a:spcPct val="80000"/>
              </a:lnSpc>
            </a:pPr>
            <a:r>
              <a:rPr lang="es-ES_tradnl" altLang="en-US" b="1"/>
              <a:t>Reacciona a temperaturas ordinarias </a:t>
            </a:r>
            <a:r>
              <a:rPr lang="es-ES_tradnl" altLang="en-US"/>
              <a:t>violentamente con los metales químicamente activos como el sodio y el potasio.</a:t>
            </a:r>
          </a:p>
          <a:p>
            <a:pPr algn="ctr">
              <a:lnSpc>
                <a:spcPct val="80000"/>
              </a:lnSpc>
              <a:buFont typeface="Wingdings" panose="05000000000000000000" pitchFamily="2" charset="2"/>
              <a:buNone/>
            </a:pPr>
            <a:r>
              <a:rPr lang="es-ES_tradnl" altLang="en-US" err="1"/>
              <a:t>Na</a:t>
            </a:r>
            <a:r>
              <a:rPr lang="es-ES_tradnl" altLang="en-US"/>
              <a:t> + H</a:t>
            </a:r>
            <a:r>
              <a:rPr lang="es-ES_tradnl" altLang="en-US" baseline="-25000"/>
              <a:t>2</a:t>
            </a:r>
            <a:r>
              <a:rPr lang="es-ES_tradnl" altLang="en-US"/>
              <a:t>O </a:t>
            </a:r>
            <a:r>
              <a:rPr lang="es-ES_tradnl" altLang="en-US">
                <a:sym typeface="Wingdings" panose="05000000000000000000" pitchFamily="2" charset="2"/>
              </a:rPr>
              <a:t> </a:t>
            </a:r>
            <a:r>
              <a:rPr lang="es-ES_tradnl" altLang="en-US" err="1">
                <a:sym typeface="Wingdings" panose="05000000000000000000" pitchFamily="2" charset="2"/>
              </a:rPr>
              <a:t>NaOH</a:t>
            </a:r>
            <a:r>
              <a:rPr lang="es-ES_tradnl" altLang="en-US">
                <a:sym typeface="Wingdings" panose="05000000000000000000" pitchFamily="2" charset="2"/>
              </a:rPr>
              <a:t> + ½ H</a:t>
            </a:r>
            <a:r>
              <a:rPr lang="es-ES_tradnl" altLang="en-US" baseline="-25000">
                <a:sym typeface="Wingdings" panose="05000000000000000000" pitchFamily="2" charset="2"/>
              </a:rPr>
              <a:t>2</a:t>
            </a:r>
          </a:p>
          <a:p>
            <a:endParaRPr lang="es-PE" altLang="en-US"/>
          </a:p>
        </p:txBody>
      </p:sp>
      <p:sp>
        <p:nvSpPr>
          <p:cNvPr id="11268" name="3 Marcador de pie de página"/>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s-ES_tradnl" altLang="en-US" sz="1000">
                <a:latin typeface="Arial" panose="020B0604020202020204" pitchFamily="34" charset="0"/>
              </a:rPr>
              <a:t>F. Salinas</a:t>
            </a:r>
          </a:p>
        </p:txBody>
      </p:sp>
    </p:spTree>
    <p:extLst>
      <p:ext uri="{BB962C8B-B14F-4D97-AF65-F5344CB8AC3E}">
        <p14:creationId xmlns:p14="http://schemas.microsoft.com/office/powerpoint/2010/main" val="15210810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974726"/>
            <a:ext cx="7886700" cy="436063"/>
          </a:xfrm>
        </p:spPr>
        <p:txBody>
          <a:bodyPr>
            <a:normAutofit/>
          </a:bodyPr>
          <a:lstStyle/>
          <a:p>
            <a:r>
              <a:rPr lang="es-ES" sz="2400" b="1"/>
              <a:t>                           El agua en las 8 regiones de Javier Pulgar Vidal</a:t>
            </a:r>
            <a:endParaRPr lang="en-US" sz="2400" b="1"/>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1" y="1410789"/>
            <a:ext cx="8467266" cy="5290456"/>
          </a:xfrm>
        </p:spPr>
      </p:pic>
    </p:spTree>
    <p:extLst>
      <p:ext uri="{BB962C8B-B14F-4D97-AF65-F5344CB8AC3E}">
        <p14:creationId xmlns:p14="http://schemas.microsoft.com/office/powerpoint/2010/main" val="42215626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96389" y="783771"/>
            <a:ext cx="8386353" cy="747078"/>
          </a:xfrm>
        </p:spPr>
        <p:txBody>
          <a:bodyPr>
            <a:normAutofit/>
          </a:bodyPr>
          <a:lstStyle/>
          <a:p>
            <a:r>
              <a:rPr lang="es-ES" sz="3100" b="1"/>
              <a:t>La mayor riqueza del Perú son sus 84 zonas de vida</a:t>
            </a:r>
            <a:endParaRPr lang="en-US" b="1"/>
          </a:p>
        </p:txBody>
      </p:sp>
      <p:sp>
        <p:nvSpPr>
          <p:cNvPr id="3" name="Marcador de contenido 2"/>
          <p:cNvSpPr>
            <a:spLocks noGrp="1"/>
          </p:cNvSpPr>
          <p:nvPr>
            <p:ph idx="1"/>
          </p:nvPr>
        </p:nvSpPr>
        <p:spPr>
          <a:xfrm>
            <a:off x="628650" y="1345475"/>
            <a:ext cx="7886700" cy="5441088"/>
          </a:xfrm>
        </p:spPr>
        <p:txBody>
          <a:bodyPr>
            <a:normAutofit fontScale="92500"/>
          </a:bodyPr>
          <a:lstStyle/>
          <a:p>
            <a:pPr algn="just"/>
            <a:r>
              <a:rPr lang="es-ES"/>
              <a:t>El Perú es una mansión de 84 pisos, y 2 sótanos, en el piso 84 esta el tanque (región de la cordillera blanca) que abastecerá de agua a toda la mansión.</a:t>
            </a:r>
          </a:p>
          <a:p>
            <a:pPr algn="just"/>
            <a:r>
              <a:rPr lang="es-ES"/>
              <a:t>Esta característica de contar con 84 zonas de vida. Es como un invernadero natural  que permite criar  todos animales del planeta y sembrar toldas las plantas de la tierra. </a:t>
            </a:r>
          </a:p>
          <a:p>
            <a:pPr algn="just"/>
            <a:r>
              <a:rPr lang="es-ES"/>
              <a:t>En el Tawantinsuyo no se conoció la vaca, la oveja, la cabra, el chancho, el avestruz, la trucha entre otros; tampoco se conoció la vid, el olivo, la caña de azúcar entre otras; toda esta fauna, y flora se eco adaptaron, así por ejemplo la trucha fue traída de Estados Unidos a la región de Pasco y de allí de sembró en todos los ríos lagos y lagunas de la sierra.</a:t>
            </a:r>
            <a:endParaRPr lang="en-US"/>
          </a:p>
        </p:txBody>
      </p:sp>
    </p:spTree>
    <p:extLst>
      <p:ext uri="{BB962C8B-B14F-4D97-AF65-F5344CB8AC3E}">
        <p14:creationId xmlns:p14="http://schemas.microsoft.com/office/powerpoint/2010/main" val="30105770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974726"/>
            <a:ext cx="7886700" cy="436063"/>
          </a:xfrm>
        </p:spPr>
        <p:txBody>
          <a:bodyPr>
            <a:normAutofit fontScale="90000"/>
          </a:bodyPr>
          <a:lstStyle/>
          <a:p>
            <a:r>
              <a:rPr lang="es-ES" sz="2400">
                <a:solidFill>
                  <a:prstClr val="black"/>
                </a:solidFill>
              </a:rPr>
              <a:t>La mayor riqueza que tiene el Perú, son sus más de 84 zonas de vida</a:t>
            </a:r>
            <a:endParaRPr lang="en-US"/>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12917" y="1411288"/>
            <a:ext cx="4918165" cy="5375275"/>
          </a:xfrm>
        </p:spPr>
      </p:pic>
    </p:spTree>
    <p:extLst>
      <p:ext uri="{BB962C8B-B14F-4D97-AF65-F5344CB8AC3E}">
        <p14:creationId xmlns:p14="http://schemas.microsoft.com/office/powerpoint/2010/main" val="102061027"/>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4D257F255646CD488496CB4C2CF60A3D" ma:contentTypeVersion="7" ma:contentTypeDescription="Crear nuevo documento." ma:contentTypeScope="" ma:versionID="2476496555d41e98216b9f05a40b0292">
  <xsd:schema xmlns:xsd="http://www.w3.org/2001/XMLSchema" xmlns:xs="http://www.w3.org/2001/XMLSchema" xmlns:p="http://schemas.microsoft.com/office/2006/metadata/properties" xmlns:ns2="8c9c9656-0ed4-43dd-b8c2-f73303398630" xmlns:ns3="cefe316e-b3ba-4136-9501-60074e61a8c2" targetNamespace="http://schemas.microsoft.com/office/2006/metadata/properties" ma:root="true" ma:fieldsID="e7585c459165c17d80071663acffb481" ns2:_="" ns3:_="">
    <xsd:import namespace="8c9c9656-0ed4-43dd-b8c2-f73303398630"/>
    <xsd:import namespace="cefe316e-b3ba-4136-9501-60074e61a8c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c9c9656-0ed4-43dd-b8c2-f733033986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efe316e-b3ba-4136-9501-60074e61a8c2" elementFormDefault="qualified">
    <xsd:import namespace="http://schemas.microsoft.com/office/2006/documentManagement/types"/>
    <xsd:import namespace="http://schemas.microsoft.com/office/infopath/2007/PartnerControls"/>
    <xsd:element name="SharedWithUsers" ma:index="13"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DBFD01C-89DD-45B6-B4F9-F3F77EE117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c9c9656-0ed4-43dd-b8c2-f73303398630"/>
    <ds:schemaRef ds:uri="cefe316e-b3ba-4136-9501-60074e61a8c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9742A77-DE90-4EA4-8B31-8B935AFD4CCD}">
  <ds:schemaRefs>
    <ds:schemaRef ds:uri="http://schemas.microsoft.com/sharepoint/v3/contenttype/forms"/>
  </ds:schemaRefs>
</ds:datastoreItem>
</file>

<file path=customXml/itemProps3.xml><?xml version="1.0" encoding="utf-8"?>
<ds:datastoreItem xmlns:ds="http://schemas.openxmlformats.org/officeDocument/2006/customXml" ds:itemID="{108785F0-D7E8-45D8-B1FE-AA3B257C5EC8}">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Office Theme</Template>
  <TotalTime>49</TotalTime>
  <Words>5617</Words>
  <Application>Microsoft Office PowerPoint</Application>
  <PresentationFormat>Presentación en pantalla (4:3)</PresentationFormat>
  <Paragraphs>239</Paragraphs>
  <Slides>42</Slides>
  <Notes>0</Notes>
  <HiddenSlides>0</HiddenSlides>
  <MMClips>0</MMClips>
  <ScaleCrop>false</ScaleCrop>
  <HeadingPairs>
    <vt:vector size="8" baseType="variant">
      <vt:variant>
        <vt:lpstr>Fuentes usadas</vt:lpstr>
      </vt:variant>
      <vt:variant>
        <vt:i4>6</vt:i4>
      </vt:variant>
      <vt:variant>
        <vt:lpstr>Tema</vt:lpstr>
      </vt:variant>
      <vt:variant>
        <vt:i4>1</vt:i4>
      </vt:variant>
      <vt:variant>
        <vt:lpstr>Servidores OLE incrustados</vt:lpstr>
      </vt:variant>
      <vt:variant>
        <vt:i4>1</vt:i4>
      </vt:variant>
      <vt:variant>
        <vt:lpstr>Títulos de diapositiva</vt:lpstr>
      </vt:variant>
      <vt:variant>
        <vt:i4>42</vt:i4>
      </vt:variant>
    </vt:vector>
  </HeadingPairs>
  <TitlesOfParts>
    <vt:vector size="50" baseType="lpstr">
      <vt:lpstr>arial</vt:lpstr>
      <vt:lpstr>arial</vt:lpstr>
      <vt:lpstr>Arial MT</vt:lpstr>
      <vt:lpstr>Calibri</vt:lpstr>
      <vt:lpstr>Calibri Light</vt:lpstr>
      <vt:lpstr>Wingdings</vt:lpstr>
      <vt:lpstr>Tema de Office</vt:lpstr>
      <vt:lpstr>Gráfico</vt:lpstr>
      <vt:lpstr>Semana N° 5.  Concepto de contaminación. Contaminación del medio ambiente. Fuentes de contaminación ambiental. Problemas ambientales. </vt:lpstr>
      <vt:lpstr>                           La contaminación </vt:lpstr>
      <vt:lpstr>Predicción de impactos</vt:lpstr>
      <vt:lpstr>Cultura del agua</vt:lpstr>
      <vt:lpstr>           Distribución del agua en la Biosfera</vt:lpstr>
      <vt:lpstr>Importancia del Agua</vt:lpstr>
      <vt:lpstr>                           El agua en las 8 regiones de Javier Pulgar Vidal</vt:lpstr>
      <vt:lpstr>La mayor riqueza del Perú son sus 84 zonas de vida</vt:lpstr>
      <vt:lpstr>La mayor riqueza que tiene el Perú, son sus más de 84 zonas de vida</vt:lpstr>
      <vt:lpstr>El agua en la salud y en la naturaleza</vt:lpstr>
      <vt:lpstr>Ciclo del agua</vt:lpstr>
      <vt:lpstr>Impactos en el agua</vt:lpstr>
      <vt:lpstr>Acciones  urgentes a futuro</vt:lpstr>
      <vt:lpstr>Constitución de 1979: Aspectos Legales del Agua</vt:lpstr>
      <vt:lpstr>El aire</vt:lpstr>
      <vt:lpstr>Compuestos de la atmósfera</vt:lpstr>
      <vt:lpstr>Capas del aire</vt:lpstr>
      <vt:lpstr>La capa de ozono</vt:lpstr>
      <vt:lpstr>Consecuencias de la disminución de la Capa de Ozono</vt:lpstr>
      <vt:lpstr>                   El agujero de la capa de ozono</vt:lpstr>
      <vt:lpstr>El día internacional de la capa de ozono</vt:lpstr>
      <vt:lpstr>La lluvia ácida</vt:lpstr>
      <vt:lpstr>Las emisiones de dióxido de azufre y óxidos de nitrógeno</vt:lpstr>
      <vt:lpstr>El efecto invernadero</vt:lpstr>
      <vt:lpstr>                           El efecto invernadero</vt:lpstr>
      <vt:lpstr>                                   Legislación del aire</vt:lpstr>
      <vt:lpstr>                            La contaminación del suelo</vt:lpstr>
      <vt:lpstr>                              Contaminación del  suelo</vt:lpstr>
      <vt:lpstr>                        Las consecuencias del deterioro de los suelos</vt:lpstr>
      <vt:lpstr>                La contaminación del suelo</vt:lpstr>
      <vt:lpstr>                        Impactos en los suelos del Perú</vt:lpstr>
      <vt:lpstr>                        Desertificación</vt:lpstr>
      <vt:lpstr>  Ley Orgánica para el aprovechamiento sostenible de los Recursos Naturales                                                       LEY Nº 26821 </vt:lpstr>
      <vt:lpstr>    La contaminación del medio ambiente y los impactos negativos</vt:lpstr>
      <vt:lpstr>Presentación de PowerPoint</vt:lpstr>
      <vt:lpstr>              Contaminación Social</vt:lpstr>
      <vt:lpstr>Presentación de PowerPoint</vt:lpstr>
      <vt:lpstr>Comentario: Quinta Clase Calificada</vt:lpstr>
      <vt:lpstr>Presentación de PowerPoint</vt:lpstr>
      <vt:lpstr>                       Practica 4</vt:lpstr>
      <vt:lpstr>                                 videos para comentar</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UNFV</dc:creator>
  <cp:lastModifiedBy>Fredy Virgilio Salinas Melendez</cp:lastModifiedBy>
  <cp:revision>19</cp:revision>
  <dcterms:created xsi:type="dcterms:W3CDTF">2020-04-09T16:16:03Z</dcterms:created>
  <dcterms:modified xsi:type="dcterms:W3CDTF">2025-08-13T01:05:09Z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0x0101004D257F255646CD488496CB4C2CF60A3D</vt:lpwstr>
  </property>
</Properties>
</file>