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9" r:id="rId5"/>
    <p:sldId id="367" r:id="rId6"/>
    <p:sldId id="293" r:id="rId7"/>
    <p:sldId id="347" r:id="rId8"/>
    <p:sldId id="303" r:id="rId9"/>
    <p:sldId id="328" r:id="rId10"/>
    <p:sldId id="336" r:id="rId11"/>
    <p:sldId id="329" r:id="rId12"/>
    <p:sldId id="330" r:id="rId13"/>
    <p:sldId id="306" r:id="rId14"/>
    <p:sldId id="305" r:id="rId15"/>
    <p:sldId id="362" r:id="rId16"/>
    <p:sldId id="297" r:id="rId17"/>
    <p:sldId id="335" r:id="rId18"/>
    <p:sldId id="361" r:id="rId19"/>
    <p:sldId id="338" r:id="rId20"/>
    <p:sldId id="339" r:id="rId21"/>
    <p:sldId id="341" r:id="rId22"/>
    <p:sldId id="340" r:id="rId23"/>
    <p:sldId id="313" r:id="rId24"/>
    <p:sldId id="358" r:id="rId25"/>
    <p:sldId id="317" r:id="rId26"/>
    <p:sldId id="363" r:id="rId27"/>
    <p:sldId id="366" r:id="rId28"/>
    <p:sldId id="318" r:id="rId29"/>
    <p:sldId id="365" r:id="rId30"/>
    <p:sldId id="322" r:id="rId31"/>
    <p:sldId id="353" r:id="rId32"/>
    <p:sldId id="356" r:id="rId33"/>
    <p:sldId id="342" r:id="rId34"/>
    <p:sldId id="321" r:id="rId35"/>
    <p:sldId id="369" r:id="rId36"/>
    <p:sldId id="371" r:id="rId37"/>
    <p:sldId id="372" r:id="rId38"/>
    <p:sldId id="334" r:id="rId39"/>
    <p:sldId id="291"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y Virgilio Salinas Melendez" initials="FVSM" lastIdx="1" clrIdx="0">
    <p:extLst>
      <p:ext uri="{19B8F6BF-5375-455C-9EA6-DF929625EA0E}">
        <p15:presenceInfo xmlns:p15="http://schemas.microsoft.com/office/powerpoint/2012/main" userId="44ca1e599ab4d7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F1BEBB-EACF-470F-84A8-F7400863069B}" v="10" dt="2023-01-03T19:34:46.052"/>
    <p1510:client id="{03ED8CA3-C8AA-4440-9ADD-CBAC3A6BE459}" v="4" dt="2023-01-03T16:43:00.756"/>
    <p1510:client id="{1B768098-EFC9-4C6B-BBDA-897B44EF96AC}" v="51" dt="2023-01-03T19:34:34.533"/>
    <p1510:client id="{6BB85806-AC5D-44B5-9E92-25DBC61F819D}" v="22" dt="2023-01-03T19:34:45.909"/>
    <p1510:client id="{7D2B27DC-4663-4017-8BA0-74BD3EB2B050}" v="3" dt="2023-01-03T19:10:17.712"/>
    <p1510:client id="{A645C920-86CA-4C89-A78D-4E147D04F786}" v="2" dt="2023-01-03T18:42:36.361"/>
    <p1510:client id="{A75EBD82-4FBA-402A-9C42-0BB91B63F930}" v="6" dt="2023-01-03T16:19:37.125"/>
    <p1510:client id="{B41E5975-7B3B-4E53-88F6-D6C28AB3E5EB}" v="2" dt="2023-01-03T18:50:13.655"/>
    <p1510:client id="{D3163C32-63FE-4102-AED3-6CB4F0B27326}" v="27" dt="2023-01-03T18:51:35.060"/>
    <p1510:client id="{D9733A9D-FE92-4041-BA68-DA9EB0C47E71}" v="2" dt="2023-01-03T19:42:06.948"/>
    <p1510:client id="{DA7381EC-3334-43EB-B12E-A0C85B312FA5}" v="12" dt="2023-01-03T16:44:57.820"/>
    <p1510:client id="{EF5749EC-8A5C-4540-A12A-AE9009148856}" v="11" dt="2023-01-03T17:55:37.156"/>
    <p1510:client id="{F1BFFC1C-7204-4E97-AD55-4044D69C1118}" v="1" dt="2023-01-03T19:34:46.287"/>
    <p1510:client id="{FD603A86-5F06-4A60-BFCD-640F2836F1DB}" v="12" dt="2023-01-03T16:36:24.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UARDO MARTIN DIAZ ALVAREZ" userId="S::2022012419@unfv.edu.pe::b22e0d55-8594-4ec3-bd57-25436201162a" providerId="AD" clId="Web-{DA7381EC-3334-43EB-B12E-A0C85B312FA5}"/>
    <pc:docChg chg="modSld">
      <pc:chgData name="EDUARDO MARTIN DIAZ ALVAREZ" userId="S::2022012419@unfv.edu.pe::b22e0d55-8594-4ec3-bd57-25436201162a" providerId="AD" clId="Web-{DA7381EC-3334-43EB-B12E-A0C85B312FA5}" dt="2023-01-03T16:44:57.820" v="11" actId="20577"/>
      <pc:docMkLst>
        <pc:docMk/>
      </pc:docMkLst>
      <pc:sldChg chg="modSp">
        <pc:chgData name="EDUARDO MARTIN DIAZ ALVAREZ" userId="S::2022012419@unfv.edu.pe::b22e0d55-8594-4ec3-bd57-25436201162a" providerId="AD" clId="Web-{DA7381EC-3334-43EB-B12E-A0C85B312FA5}" dt="2023-01-03T16:44:20.553" v="8" actId="20577"/>
        <pc:sldMkLst>
          <pc:docMk/>
          <pc:sldMk cId="1441176466" sldId="305"/>
        </pc:sldMkLst>
        <pc:spChg chg="mod">
          <ac:chgData name="EDUARDO MARTIN DIAZ ALVAREZ" userId="S::2022012419@unfv.edu.pe::b22e0d55-8594-4ec3-bd57-25436201162a" providerId="AD" clId="Web-{DA7381EC-3334-43EB-B12E-A0C85B312FA5}" dt="2023-01-03T16:44:20.553" v="8" actId="20577"/>
          <ac:spMkLst>
            <pc:docMk/>
            <pc:sldMk cId="1441176466" sldId="305"/>
            <ac:spMk id="3" creationId="{00000000-0000-0000-0000-000000000000}"/>
          </ac:spMkLst>
        </pc:spChg>
      </pc:sldChg>
      <pc:sldChg chg="modSp">
        <pc:chgData name="EDUARDO MARTIN DIAZ ALVAREZ" userId="S::2022012419@unfv.edu.pe::b22e0d55-8594-4ec3-bd57-25436201162a" providerId="AD" clId="Web-{DA7381EC-3334-43EB-B12E-A0C85B312FA5}" dt="2023-01-03T16:43:46.990" v="4" actId="20577"/>
        <pc:sldMkLst>
          <pc:docMk/>
          <pc:sldMk cId="2106704654" sldId="317"/>
        </pc:sldMkLst>
        <pc:spChg chg="mod">
          <ac:chgData name="EDUARDO MARTIN DIAZ ALVAREZ" userId="S::2022012419@unfv.edu.pe::b22e0d55-8594-4ec3-bd57-25436201162a" providerId="AD" clId="Web-{DA7381EC-3334-43EB-B12E-A0C85B312FA5}" dt="2023-01-03T16:43:46.990" v="4" actId="20577"/>
          <ac:spMkLst>
            <pc:docMk/>
            <pc:sldMk cId="2106704654" sldId="317"/>
            <ac:spMk id="3" creationId="{00000000-0000-0000-0000-000000000000}"/>
          </ac:spMkLst>
        </pc:spChg>
      </pc:sldChg>
      <pc:sldChg chg="modSp">
        <pc:chgData name="EDUARDO MARTIN DIAZ ALVAREZ" userId="S::2022012419@unfv.edu.pe::b22e0d55-8594-4ec3-bd57-25436201162a" providerId="AD" clId="Web-{DA7381EC-3334-43EB-B12E-A0C85B312FA5}" dt="2023-01-03T16:44:12.350" v="6" actId="20577"/>
        <pc:sldMkLst>
          <pc:docMk/>
          <pc:sldMk cId="2460673943" sldId="362"/>
        </pc:sldMkLst>
        <pc:spChg chg="mod">
          <ac:chgData name="EDUARDO MARTIN DIAZ ALVAREZ" userId="S::2022012419@unfv.edu.pe::b22e0d55-8594-4ec3-bd57-25436201162a" providerId="AD" clId="Web-{DA7381EC-3334-43EB-B12E-A0C85B312FA5}" dt="2023-01-03T16:44:12.350" v="6" actId="20577"/>
          <ac:spMkLst>
            <pc:docMk/>
            <pc:sldMk cId="2460673943" sldId="362"/>
            <ac:spMk id="2" creationId="{00000000-0000-0000-0000-000000000000}"/>
          </ac:spMkLst>
        </pc:spChg>
      </pc:sldChg>
      <pc:sldChg chg="modSp">
        <pc:chgData name="EDUARDO MARTIN DIAZ ALVAREZ" userId="S::2022012419@unfv.edu.pe::b22e0d55-8594-4ec3-bd57-25436201162a" providerId="AD" clId="Web-{DA7381EC-3334-43EB-B12E-A0C85B312FA5}" dt="2023-01-03T16:43:33.942" v="2" actId="20577"/>
        <pc:sldMkLst>
          <pc:docMk/>
          <pc:sldMk cId="2332235762" sldId="363"/>
        </pc:sldMkLst>
        <pc:spChg chg="mod">
          <ac:chgData name="EDUARDO MARTIN DIAZ ALVAREZ" userId="S::2022012419@unfv.edu.pe::b22e0d55-8594-4ec3-bd57-25436201162a" providerId="AD" clId="Web-{DA7381EC-3334-43EB-B12E-A0C85B312FA5}" dt="2023-01-03T16:43:33.942" v="2" actId="20577"/>
          <ac:spMkLst>
            <pc:docMk/>
            <pc:sldMk cId="2332235762" sldId="363"/>
            <ac:spMk id="3" creationId="{00000000-0000-0000-0000-000000000000}"/>
          </ac:spMkLst>
        </pc:spChg>
      </pc:sldChg>
      <pc:sldChg chg="modSp">
        <pc:chgData name="EDUARDO MARTIN DIAZ ALVAREZ" userId="S::2022012419@unfv.edu.pe::b22e0d55-8594-4ec3-bd57-25436201162a" providerId="AD" clId="Web-{DA7381EC-3334-43EB-B12E-A0C85B312FA5}" dt="2023-01-03T16:43:26.301" v="0" actId="20577"/>
        <pc:sldMkLst>
          <pc:docMk/>
          <pc:sldMk cId="3012267759" sldId="366"/>
        </pc:sldMkLst>
        <pc:spChg chg="mod">
          <ac:chgData name="EDUARDO MARTIN DIAZ ALVAREZ" userId="S::2022012419@unfv.edu.pe::b22e0d55-8594-4ec3-bd57-25436201162a" providerId="AD" clId="Web-{DA7381EC-3334-43EB-B12E-A0C85B312FA5}" dt="2023-01-03T16:43:26.301" v="0" actId="20577"/>
          <ac:spMkLst>
            <pc:docMk/>
            <pc:sldMk cId="3012267759" sldId="366"/>
            <ac:spMk id="2" creationId="{00000000-0000-0000-0000-000000000000}"/>
          </ac:spMkLst>
        </pc:spChg>
      </pc:sldChg>
      <pc:sldChg chg="modSp">
        <pc:chgData name="EDUARDO MARTIN DIAZ ALVAREZ" userId="S::2022012419@unfv.edu.pe::b22e0d55-8594-4ec3-bd57-25436201162a" providerId="AD" clId="Web-{DA7381EC-3334-43EB-B12E-A0C85B312FA5}" dt="2023-01-03T16:44:57.820" v="11" actId="20577"/>
        <pc:sldMkLst>
          <pc:docMk/>
          <pc:sldMk cId="3596830900" sldId="367"/>
        </pc:sldMkLst>
        <pc:spChg chg="mod">
          <ac:chgData name="EDUARDO MARTIN DIAZ ALVAREZ" userId="S::2022012419@unfv.edu.pe::b22e0d55-8594-4ec3-bd57-25436201162a" providerId="AD" clId="Web-{DA7381EC-3334-43EB-B12E-A0C85B312FA5}" dt="2023-01-03T16:44:57.820" v="11" actId="20577"/>
          <ac:spMkLst>
            <pc:docMk/>
            <pc:sldMk cId="3596830900" sldId="367"/>
            <ac:spMk id="3" creationId="{8FBDDFA6-E983-039F-E391-2B4398AE6668}"/>
          </ac:spMkLst>
        </pc:spChg>
      </pc:sldChg>
    </pc:docChg>
  </pc:docChgLst>
  <pc:docChgLst>
    <pc:chgData name="MILENE HELENA ARISMENDI PACHECO" userId="S::2022012776@unfv.edu.pe::20ab4b16-a861-433e-91a7-01315b4646d4" providerId="AD" clId="Web-{03ED8CA3-C8AA-4440-9ADD-CBAC3A6BE459}"/>
    <pc:docChg chg="modSld">
      <pc:chgData name="MILENE HELENA ARISMENDI PACHECO" userId="S::2022012776@unfv.edu.pe::20ab4b16-a861-433e-91a7-01315b4646d4" providerId="AD" clId="Web-{03ED8CA3-C8AA-4440-9ADD-CBAC3A6BE459}" dt="2023-01-03T16:43:00.756" v="3" actId="20577"/>
      <pc:docMkLst>
        <pc:docMk/>
      </pc:docMkLst>
      <pc:sldChg chg="modSp">
        <pc:chgData name="MILENE HELENA ARISMENDI PACHECO" userId="S::2022012776@unfv.edu.pe::20ab4b16-a861-433e-91a7-01315b4646d4" providerId="AD" clId="Web-{03ED8CA3-C8AA-4440-9ADD-CBAC3A6BE459}" dt="2023-01-03T16:43:00.756" v="3" actId="20577"/>
        <pc:sldMkLst>
          <pc:docMk/>
          <pc:sldMk cId="3477610648" sldId="370"/>
        </pc:sldMkLst>
        <pc:spChg chg="mod">
          <ac:chgData name="MILENE HELENA ARISMENDI PACHECO" userId="S::2022012776@unfv.edu.pe::20ab4b16-a861-433e-91a7-01315b4646d4" providerId="AD" clId="Web-{03ED8CA3-C8AA-4440-9ADD-CBAC3A6BE459}" dt="2023-01-03T16:43:00.756" v="3" actId="20577"/>
          <ac:spMkLst>
            <pc:docMk/>
            <pc:sldMk cId="3477610648" sldId="370"/>
            <ac:spMk id="3" creationId="{1AC120AB-BE56-E84B-14CD-A29DC5C78246}"/>
          </ac:spMkLst>
        </pc:spChg>
      </pc:sldChg>
    </pc:docChg>
  </pc:docChgLst>
  <pc:docChgLst>
    <pc:chgData name="DELIA STEPHANIE NATHALY IZQUIETA CORDOVA" userId="S::2022012526@unfv.edu.pe::c0547898-6b68-4b2e-83ed-86545778fc63" providerId="AD" clId="Web-{A645C920-86CA-4C89-A78D-4E147D04F786}"/>
    <pc:docChg chg="modSld">
      <pc:chgData name="DELIA STEPHANIE NATHALY IZQUIETA CORDOVA" userId="S::2022012526@unfv.edu.pe::c0547898-6b68-4b2e-83ed-86545778fc63" providerId="AD" clId="Web-{A645C920-86CA-4C89-A78D-4E147D04F786}" dt="2023-01-03T18:42:36.361" v="1" actId="1076"/>
      <pc:docMkLst>
        <pc:docMk/>
      </pc:docMkLst>
      <pc:sldChg chg="modSp">
        <pc:chgData name="DELIA STEPHANIE NATHALY IZQUIETA CORDOVA" userId="S::2022012526@unfv.edu.pe::c0547898-6b68-4b2e-83ed-86545778fc63" providerId="AD" clId="Web-{A645C920-86CA-4C89-A78D-4E147D04F786}" dt="2023-01-03T18:42:36.361" v="1" actId="1076"/>
        <pc:sldMkLst>
          <pc:docMk/>
          <pc:sldMk cId="2975325490" sldId="297"/>
        </pc:sldMkLst>
        <pc:spChg chg="mod">
          <ac:chgData name="DELIA STEPHANIE NATHALY IZQUIETA CORDOVA" userId="S::2022012526@unfv.edu.pe::c0547898-6b68-4b2e-83ed-86545778fc63" providerId="AD" clId="Web-{A645C920-86CA-4C89-A78D-4E147D04F786}" dt="2023-01-03T18:42:36.361" v="1" actId="1076"/>
          <ac:spMkLst>
            <pc:docMk/>
            <pc:sldMk cId="2975325490" sldId="297"/>
            <ac:spMk id="3" creationId="{00000000-0000-0000-0000-000000000000}"/>
          </ac:spMkLst>
        </pc:spChg>
      </pc:sldChg>
    </pc:docChg>
  </pc:docChgLst>
  <pc:docChgLst>
    <pc:chgData name="DANIELA SOFIA SAAVEDRA DELGADO" userId="S::2022021775@unfv.edu.pe::e0c1db93-f36e-4c7b-bd7c-31a91273f053" providerId="AD" clId="Web-{1B768098-EFC9-4C6B-BBDA-897B44EF96AC}"/>
    <pc:docChg chg="modSld">
      <pc:chgData name="DANIELA SOFIA SAAVEDRA DELGADO" userId="S::2022021775@unfv.edu.pe::e0c1db93-f36e-4c7b-bd7c-31a91273f053" providerId="AD" clId="Web-{1B768098-EFC9-4C6B-BBDA-897B44EF96AC}" dt="2023-01-03T19:34:34.533" v="49" actId="1076"/>
      <pc:docMkLst>
        <pc:docMk/>
      </pc:docMkLst>
      <pc:sldChg chg="modSp">
        <pc:chgData name="DANIELA SOFIA SAAVEDRA DELGADO" userId="S::2022021775@unfv.edu.pe::e0c1db93-f36e-4c7b-bd7c-31a91273f053" providerId="AD" clId="Web-{1B768098-EFC9-4C6B-BBDA-897B44EF96AC}" dt="2023-01-03T18:45:34.698" v="8" actId="1076"/>
        <pc:sldMkLst>
          <pc:docMk/>
          <pc:sldMk cId="2975325490" sldId="297"/>
        </pc:sldMkLst>
        <pc:spChg chg="mod">
          <ac:chgData name="DANIELA SOFIA SAAVEDRA DELGADO" userId="S::2022021775@unfv.edu.pe::e0c1db93-f36e-4c7b-bd7c-31a91273f053" providerId="AD" clId="Web-{1B768098-EFC9-4C6B-BBDA-897B44EF96AC}" dt="2023-01-03T18:45:34.698" v="8" actId="1076"/>
          <ac:spMkLst>
            <pc:docMk/>
            <pc:sldMk cId="2975325490" sldId="297"/>
            <ac:spMk id="2" creationId="{00000000-0000-0000-0000-000000000000}"/>
          </ac:spMkLst>
        </pc:spChg>
        <pc:spChg chg="mod">
          <ac:chgData name="DANIELA SOFIA SAAVEDRA DELGADO" userId="S::2022021775@unfv.edu.pe::e0c1db93-f36e-4c7b-bd7c-31a91273f053" providerId="AD" clId="Web-{1B768098-EFC9-4C6B-BBDA-897B44EF96AC}" dt="2023-01-03T18:45:23.822" v="7" actId="14100"/>
          <ac:spMkLst>
            <pc:docMk/>
            <pc:sldMk cId="2975325490" sldId="297"/>
            <ac:spMk id="3" creationId="{00000000-0000-0000-0000-000000000000}"/>
          </ac:spMkLst>
        </pc:spChg>
      </pc:sldChg>
      <pc:sldChg chg="modSp">
        <pc:chgData name="DANIELA SOFIA SAAVEDRA DELGADO" userId="S::2022021775@unfv.edu.pe::e0c1db93-f36e-4c7b-bd7c-31a91273f053" providerId="AD" clId="Web-{1B768098-EFC9-4C6B-BBDA-897B44EF96AC}" dt="2023-01-03T19:23:07.032" v="18" actId="1076"/>
        <pc:sldMkLst>
          <pc:docMk/>
          <pc:sldMk cId="1031287457" sldId="313"/>
        </pc:sldMkLst>
        <pc:spChg chg="mod">
          <ac:chgData name="DANIELA SOFIA SAAVEDRA DELGADO" userId="S::2022021775@unfv.edu.pe::e0c1db93-f36e-4c7b-bd7c-31a91273f053" providerId="AD" clId="Web-{1B768098-EFC9-4C6B-BBDA-897B44EF96AC}" dt="2023-01-03T19:23:07.032" v="18" actId="1076"/>
          <ac:spMkLst>
            <pc:docMk/>
            <pc:sldMk cId="1031287457" sldId="313"/>
            <ac:spMk id="2" creationId="{00000000-0000-0000-0000-000000000000}"/>
          </ac:spMkLst>
        </pc:spChg>
        <pc:spChg chg="mod">
          <ac:chgData name="DANIELA SOFIA SAAVEDRA DELGADO" userId="S::2022021775@unfv.edu.pe::e0c1db93-f36e-4c7b-bd7c-31a91273f053" providerId="AD" clId="Web-{1B768098-EFC9-4C6B-BBDA-897B44EF96AC}" dt="2023-01-03T19:23:01.766" v="17" actId="1076"/>
          <ac:spMkLst>
            <pc:docMk/>
            <pc:sldMk cId="1031287457" sldId="313"/>
            <ac:spMk id="3" creationId="{00000000-0000-0000-0000-000000000000}"/>
          </ac:spMkLst>
        </pc:spChg>
      </pc:sldChg>
      <pc:sldChg chg="modSp">
        <pc:chgData name="DANIELA SOFIA SAAVEDRA DELGADO" userId="S::2022021775@unfv.edu.pe::e0c1db93-f36e-4c7b-bd7c-31a91273f053" providerId="AD" clId="Web-{1B768098-EFC9-4C6B-BBDA-897B44EF96AC}" dt="2023-01-03T19:29:07.041" v="26" actId="1076"/>
        <pc:sldMkLst>
          <pc:docMk/>
          <pc:sldMk cId="1283127580" sldId="318"/>
        </pc:sldMkLst>
        <pc:spChg chg="mod">
          <ac:chgData name="DANIELA SOFIA SAAVEDRA DELGADO" userId="S::2022021775@unfv.edu.pe::e0c1db93-f36e-4c7b-bd7c-31a91273f053" providerId="AD" clId="Web-{1B768098-EFC9-4C6B-BBDA-897B44EF96AC}" dt="2023-01-03T19:29:07.041" v="26" actId="1076"/>
          <ac:spMkLst>
            <pc:docMk/>
            <pc:sldMk cId="1283127580" sldId="318"/>
            <ac:spMk id="2" creationId="{00000000-0000-0000-0000-000000000000}"/>
          </ac:spMkLst>
        </pc:spChg>
        <pc:spChg chg="mod">
          <ac:chgData name="DANIELA SOFIA SAAVEDRA DELGADO" userId="S::2022021775@unfv.edu.pe::e0c1db93-f36e-4c7b-bd7c-31a91273f053" providerId="AD" clId="Web-{1B768098-EFC9-4C6B-BBDA-897B44EF96AC}" dt="2023-01-03T19:29:01.259" v="25" actId="1076"/>
          <ac:spMkLst>
            <pc:docMk/>
            <pc:sldMk cId="1283127580" sldId="318"/>
            <ac:spMk id="3" creationId="{00000000-0000-0000-0000-000000000000}"/>
          </ac:spMkLst>
        </pc:spChg>
      </pc:sldChg>
      <pc:sldChg chg="delSp modSp">
        <pc:chgData name="DANIELA SOFIA SAAVEDRA DELGADO" userId="S::2022021775@unfv.edu.pe::e0c1db93-f36e-4c7b-bd7c-31a91273f053" providerId="AD" clId="Web-{1B768098-EFC9-4C6B-BBDA-897B44EF96AC}" dt="2023-01-03T19:34:34.533" v="49" actId="1076"/>
        <pc:sldMkLst>
          <pc:docMk/>
          <pc:sldMk cId="1141977696" sldId="365"/>
        </pc:sldMkLst>
        <pc:spChg chg="del">
          <ac:chgData name="DANIELA SOFIA SAAVEDRA DELGADO" userId="S::2022021775@unfv.edu.pe::e0c1db93-f36e-4c7b-bd7c-31a91273f053" providerId="AD" clId="Web-{1B768098-EFC9-4C6B-BBDA-897B44EF96AC}" dt="2023-01-03T19:34:30.361" v="48"/>
          <ac:spMkLst>
            <pc:docMk/>
            <pc:sldMk cId="1141977696" sldId="365"/>
            <ac:spMk id="2" creationId="{00000000-0000-0000-0000-000000000000}"/>
          </ac:spMkLst>
        </pc:spChg>
        <pc:picChg chg="mod">
          <ac:chgData name="DANIELA SOFIA SAAVEDRA DELGADO" userId="S::2022021775@unfv.edu.pe::e0c1db93-f36e-4c7b-bd7c-31a91273f053" providerId="AD" clId="Web-{1B768098-EFC9-4C6B-BBDA-897B44EF96AC}" dt="2023-01-03T19:34:34.533" v="49" actId="1076"/>
          <ac:picMkLst>
            <pc:docMk/>
            <pc:sldMk cId="1141977696" sldId="365"/>
            <ac:picMk id="4" creationId="{00000000-0000-0000-0000-000000000000}"/>
          </ac:picMkLst>
        </pc:picChg>
      </pc:sldChg>
      <pc:sldChg chg="modSp">
        <pc:chgData name="DANIELA SOFIA SAAVEDRA DELGADO" userId="S::2022021775@unfv.edu.pe::e0c1db93-f36e-4c7b-bd7c-31a91273f053" providerId="AD" clId="Web-{1B768098-EFC9-4C6B-BBDA-897B44EF96AC}" dt="2023-01-03T19:31:59.873" v="46" actId="20577"/>
        <pc:sldMkLst>
          <pc:docMk/>
          <pc:sldMk cId="3012267759" sldId="366"/>
        </pc:sldMkLst>
        <pc:spChg chg="mod">
          <ac:chgData name="DANIELA SOFIA SAAVEDRA DELGADO" userId="S::2022021775@unfv.edu.pe::e0c1db93-f36e-4c7b-bd7c-31a91273f053" providerId="AD" clId="Web-{1B768098-EFC9-4C6B-BBDA-897B44EF96AC}" dt="2023-01-03T19:31:59.873" v="46" actId="20577"/>
          <ac:spMkLst>
            <pc:docMk/>
            <pc:sldMk cId="3012267759" sldId="366"/>
            <ac:spMk id="2" creationId="{00000000-0000-0000-0000-000000000000}"/>
          </ac:spMkLst>
        </pc:spChg>
        <pc:picChg chg="mod modCrop">
          <ac:chgData name="DANIELA SOFIA SAAVEDRA DELGADO" userId="S::2022021775@unfv.edu.pe::e0c1db93-f36e-4c7b-bd7c-31a91273f053" providerId="AD" clId="Web-{1B768098-EFC9-4C6B-BBDA-897B44EF96AC}" dt="2023-01-03T19:02:43.988" v="14" actId="1076"/>
          <ac:picMkLst>
            <pc:docMk/>
            <pc:sldMk cId="3012267759" sldId="366"/>
            <ac:picMk id="4" creationId="{00000000-0000-0000-0000-000000000000}"/>
          </ac:picMkLst>
        </pc:picChg>
      </pc:sldChg>
    </pc:docChg>
  </pc:docChgLst>
  <pc:docChgLst>
    <pc:chgData name="JAIR SMITH RODRIGUEZ URRUTIA" userId="S::2022012312@unfv.edu.pe::165d986d-08c9-4997-a482-c3bfd49790cf" providerId="AD" clId="Web-{6BB85806-AC5D-44B5-9E92-25DBC61F819D}"/>
    <pc:docChg chg="modSld">
      <pc:chgData name="JAIR SMITH RODRIGUEZ URRUTIA" userId="S::2022012312@unfv.edu.pe::165d986d-08c9-4997-a482-c3bfd49790cf" providerId="AD" clId="Web-{6BB85806-AC5D-44B5-9E92-25DBC61F819D}" dt="2023-01-03T19:34:43.659" v="18" actId="20577"/>
      <pc:docMkLst>
        <pc:docMk/>
      </pc:docMkLst>
      <pc:sldChg chg="modSp">
        <pc:chgData name="JAIR SMITH RODRIGUEZ URRUTIA" userId="S::2022012312@unfv.edu.pe::165d986d-08c9-4997-a482-c3bfd49790cf" providerId="AD" clId="Web-{6BB85806-AC5D-44B5-9E92-25DBC61F819D}" dt="2023-01-03T19:34:43.659" v="18" actId="20577"/>
        <pc:sldMkLst>
          <pc:docMk/>
          <pc:sldMk cId="2332235762" sldId="363"/>
        </pc:sldMkLst>
        <pc:spChg chg="mod">
          <ac:chgData name="JAIR SMITH RODRIGUEZ URRUTIA" userId="S::2022012312@unfv.edu.pe::165d986d-08c9-4997-a482-c3bfd49790cf" providerId="AD" clId="Web-{6BB85806-AC5D-44B5-9E92-25DBC61F819D}" dt="2023-01-03T19:34:43.659" v="18" actId="20577"/>
          <ac:spMkLst>
            <pc:docMk/>
            <pc:sldMk cId="2332235762" sldId="363"/>
            <ac:spMk id="3" creationId="{00000000-0000-0000-0000-000000000000}"/>
          </ac:spMkLst>
        </pc:spChg>
      </pc:sldChg>
      <pc:sldChg chg="modSp">
        <pc:chgData name="JAIR SMITH RODRIGUEZ URRUTIA" userId="S::2022012312@unfv.edu.pe::165d986d-08c9-4997-a482-c3bfd49790cf" providerId="AD" clId="Web-{6BB85806-AC5D-44B5-9E92-25DBC61F819D}" dt="2023-01-03T19:29:19.120" v="14" actId="20577"/>
        <pc:sldMkLst>
          <pc:docMk/>
          <pc:sldMk cId="3012267759" sldId="366"/>
        </pc:sldMkLst>
        <pc:spChg chg="mod">
          <ac:chgData name="JAIR SMITH RODRIGUEZ URRUTIA" userId="S::2022012312@unfv.edu.pe::165d986d-08c9-4997-a482-c3bfd49790cf" providerId="AD" clId="Web-{6BB85806-AC5D-44B5-9E92-25DBC61F819D}" dt="2023-01-03T19:29:19.120" v="14" actId="20577"/>
          <ac:spMkLst>
            <pc:docMk/>
            <pc:sldMk cId="3012267759" sldId="366"/>
            <ac:spMk id="2" creationId="{00000000-0000-0000-0000-000000000000}"/>
          </ac:spMkLst>
        </pc:spChg>
      </pc:sldChg>
      <pc:sldChg chg="modSp">
        <pc:chgData name="JAIR SMITH RODRIGUEZ URRUTIA" userId="S::2022012312@unfv.edu.pe::165d986d-08c9-4997-a482-c3bfd49790cf" providerId="AD" clId="Web-{6BB85806-AC5D-44B5-9E92-25DBC61F819D}" dt="2023-01-03T17:34:10.676" v="13" actId="20577"/>
        <pc:sldMkLst>
          <pc:docMk/>
          <pc:sldMk cId="3596830900" sldId="367"/>
        </pc:sldMkLst>
        <pc:spChg chg="mod">
          <ac:chgData name="JAIR SMITH RODRIGUEZ URRUTIA" userId="S::2022012312@unfv.edu.pe::165d986d-08c9-4997-a482-c3bfd49790cf" providerId="AD" clId="Web-{6BB85806-AC5D-44B5-9E92-25DBC61F819D}" dt="2023-01-03T16:33:48.429" v="1" actId="20577"/>
          <ac:spMkLst>
            <pc:docMk/>
            <pc:sldMk cId="3596830900" sldId="367"/>
            <ac:spMk id="2" creationId="{C21DC396-2BDC-9BAC-7A4F-45F2129F1596}"/>
          </ac:spMkLst>
        </pc:spChg>
        <pc:spChg chg="mod">
          <ac:chgData name="JAIR SMITH RODRIGUEZ URRUTIA" userId="S::2022012312@unfv.edu.pe::165d986d-08c9-4997-a482-c3bfd49790cf" providerId="AD" clId="Web-{6BB85806-AC5D-44B5-9E92-25DBC61F819D}" dt="2023-01-03T17:34:10.676" v="13" actId="20577"/>
          <ac:spMkLst>
            <pc:docMk/>
            <pc:sldMk cId="3596830900" sldId="367"/>
            <ac:spMk id="3" creationId="{8FBDDFA6-E983-039F-E391-2B4398AE6668}"/>
          </ac:spMkLst>
        </pc:spChg>
      </pc:sldChg>
    </pc:docChg>
  </pc:docChgLst>
  <pc:docChgLst>
    <pc:chgData name="KATHERINE ANGELINA VILCHEZ BAUTISTA" userId="S::2022012589@unfv.edu.pe::b4733cf1-2209-4326-8de5-ef931aae4422" providerId="AD" clId="Web-{F1BFFC1C-7204-4E97-AD55-4044D69C1118}"/>
    <pc:docChg chg="modSld">
      <pc:chgData name="KATHERINE ANGELINA VILCHEZ BAUTISTA" userId="S::2022012589@unfv.edu.pe::b4733cf1-2209-4326-8de5-ef931aae4422" providerId="AD" clId="Web-{F1BFFC1C-7204-4E97-AD55-4044D69C1118}" dt="2023-01-03T19:34:46.287" v="0" actId="1076"/>
      <pc:docMkLst>
        <pc:docMk/>
      </pc:docMkLst>
      <pc:sldChg chg="modSp">
        <pc:chgData name="KATHERINE ANGELINA VILCHEZ BAUTISTA" userId="S::2022012589@unfv.edu.pe::b4733cf1-2209-4326-8de5-ef931aae4422" providerId="AD" clId="Web-{F1BFFC1C-7204-4E97-AD55-4044D69C1118}" dt="2023-01-03T19:34:46.287" v="0" actId="1076"/>
        <pc:sldMkLst>
          <pc:docMk/>
          <pc:sldMk cId="1141977696" sldId="365"/>
        </pc:sldMkLst>
        <pc:picChg chg="mod">
          <ac:chgData name="KATHERINE ANGELINA VILCHEZ BAUTISTA" userId="S::2022012589@unfv.edu.pe::b4733cf1-2209-4326-8de5-ef931aae4422" providerId="AD" clId="Web-{F1BFFC1C-7204-4E97-AD55-4044D69C1118}" dt="2023-01-03T19:34:46.287" v="0" actId="1076"/>
          <ac:picMkLst>
            <pc:docMk/>
            <pc:sldMk cId="1141977696" sldId="365"/>
            <ac:picMk id="4" creationId="{00000000-0000-0000-0000-000000000000}"/>
          </ac:picMkLst>
        </pc:picChg>
      </pc:sldChg>
    </pc:docChg>
  </pc:docChgLst>
  <pc:docChgLst>
    <pc:chgData name="EDUARDO MARTIN DIAZ ALVAREZ" userId="S::2022012419@unfv.edu.pe::b22e0d55-8594-4ec3-bd57-25436201162a" providerId="AD" clId="Web-{EF5749EC-8A5C-4540-A12A-AE9009148856}"/>
    <pc:docChg chg="modSld">
      <pc:chgData name="EDUARDO MARTIN DIAZ ALVAREZ" userId="S::2022012419@unfv.edu.pe::b22e0d55-8594-4ec3-bd57-25436201162a" providerId="AD" clId="Web-{EF5749EC-8A5C-4540-A12A-AE9009148856}" dt="2023-01-03T17:55:37.156" v="9" actId="20577"/>
      <pc:docMkLst>
        <pc:docMk/>
      </pc:docMkLst>
      <pc:sldChg chg="modSp">
        <pc:chgData name="EDUARDO MARTIN DIAZ ALVAREZ" userId="S::2022012419@unfv.edu.pe::b22e0d55-8594-4ec3-bd57-25436201162a" providerId="AD" clId="Web-{EF5749EC-8A5C-4540-A12A-AE9009148856}" dt="2023-01-03T17:04:21.065" v="2" actId="20577"/>
        <pc:sldMkLst>
          <pc:docMk/>
          <pc:sldMk cId="4255538619" sldId="259"/>
        </pc:sldMkLst>
        <pc:spChg chg="mod">
          <ac:chgData name="EDUARDO MARTIN DIAZ ALVAREZ" userId="S::2022012419@unfv.edu.pe::b22e0d55-8594-4ec3-bd57-25436201162a" providerId="AD" clId="Web-{EF5749EC-8A5C-4540-A12A-AE9009148856}" dt="2023-01-03T17:04:12.502" v="0" actId="20577"/>
          <ac:spMkLst>
            <pc:docMk/>
            <pc:sldMk cId="4255538619" sldId="259"/>
            <ac:spMk id="4" creationId="{9C8FC8E5-C87D-4A54-8C05-83732C46E0E6}"/>
          </ac:spMkLst>
        </pc:spChg>
        <pc:spChg chg="mod">
          <ac:chgData name="EDUARDO MARTIN DIAZ ALVAREZ" userId="S::2022012419@unfv.edu.pe::b22e0d55-8594-4ec3-bd57-25436201162a" providerId="AD" clId="Web-{EF5749EC-8A5C-4540-A12A-AE9009148856}" dt="2023-01-03T17:04:21.065" v="2" actId="20577"/>
          <ac:spMkLst>
            <pc:docMk/>
            <pc:sldMk cId="4255538619" sldId="259"/>
            <ac:spMk id="5" creationId="{4B55E2E3-91C0-4B96-BC51-78D844077706}"/>
          </ac:spMkLst>
        </pc:spChg>
      </pc:sldChg>
      <pc:sldChg chg="modSp">
        <pc:chgData name="EDUARDO MARTIN DIAZ ALVAREZ" userId="S::2022012419@unfv.edu.pe::b22e0d55-8594-4ec3-bd57-25436201162a" providerId="AD" clId="Web-{EF5749EC-8A5C-4540-A12A-AE9009148856}" dt="2023-01-03T17:42:46.395" v="7" actId="20577"/>
        <pc:sldMkLst>
          <pc:docMk/>
          <pc:sldMk cId="3123747011" sldId="293"/>
        </pc:sldMkLst>
        <pc:spChg chg="mod">
          <ac:chgData name="EDUARDO MARTIN DIAZ ALVAREZ" userId="S::2022012419@unfv.edu.pe::b22e0d55-8594-4ec3-bd57-25436201162a" providerId="AD" clId="Web-{EF5749EC-8A5C-4540-A12A-AE9009148856}" dt="2023-01-03T17:42:46.395" v="7" actId="20577"/>
          <ac:spMkLst>
            <pc:docMk/>
            <pc:sldMk cId="3123747011" sldId="293"/>
            <ac:spMk id="3" creationId="{00000000-0000-0000-0000-000000000000}"/>
          </ac:spMkLst>
        </pc:spChg>
      </pc:sldChg>
      <pc:sldChg chg="modSp">
        <pc:chgData name="EDUARDO MARTIN DIAZ ALVAREZ" userId="S::2022012419@unfv.edu.pe::b22e0d55-8594-4ec3-bd57-25436201162a" providerId="AD" clId="Web-{EF5749EC-8A5C-4540-A12A-AE9009148856}" dt="2023-01-03T17:55:37.156" v="9" actId="20577"/>
        <pc:sldMkLst>
          <pc:docMk/>
          <pc:sldMk cId="3324895984" sldId="303"/>
        </pc:sldMkLst>
        <pc:spChg chg="mod">
          <ac:chgData name="EDUARDO MARTIN DIAZ ALVAREZ" userId="S::2022012419@unfv.edu.pe::b22e0d55-8594-4ec3-bd57-25436201162a" providerId="AD" clId="Web-{EF5749EC-8A5C-4540-A12A-AE9009148856}" dt="2023-01-03T17:55:37.156" v="9" actId="20577"/>
          <ac:spMkLst>
            <pc:docMk/>
            <pc:sldMk cId="3324895984" sldId="303"/>
            <ac:spMk id="3" creationId="{00000000-0000-0000-0000-000000000000}"/>
          </ac:spMkLst>
        </pc:spChg>
      </pc:sldChg>
    </pc:docChg>
  </pc:docChgLst>
  <pc:docChgLst>
    <pc:chgData name="FABRIZIO TEMISTO ALVARADO ZELAYA" userId="S::2022012562@unfv.edu.pe::91a8ceb1-fa8d-41da-9c28-3d19890211f3" providerId="AD" clId="Web-{00F1BEBB-EACF-470F-84A8-F7400863069B}"/>
    <pc:docChg chg="modSld">
      <pc:chgData name="FABRIZIO TEMISTO ALVARADO ZELAYA" userId="S::2022012562@unfv.edu.pe::91a8ceb1-fa8d-41da-9c28-3d19890211f3" providerId="AD" clId="Web-{00F1BEBB-EACF-470F-84A8-F7400863069B}" dt="2023-01-03T19:34:46.052" v="8" actId="1076"/>
      <pc:docMkLst>
        <pc:docMk/>
      </pc:docMkLst>
      <pc:sldChg chg="modSp">
        <pc:chgData name="FABRIZIO TEMISTO ALVARADO ZELAYA" userId="S::2022012562@unfv.edu.pe::91a8ceb1-fa8d-41da-9c28-3d19890211f3" providerId="AD" clId="Web-{00F1BEBB-EACF-470F-84A8-F7400863069B}" dt="2023-01-03T18:43:05.552" v="0" actId="14100"/>
        <pc:sldMkLst>
          <pc:docMk/>
          <pc:sldMk cId="1441176466" sldId="305"/>
        </pc:sldMkLst>
        <pc:spChg chg="mod">
          <ac:chgData name="FABRIZIO TEMISTO ALVARADO ZELAYA" userId="S::2022012562@unfv.edu.pe::91a8ceb1-fa8d-41da-9c28-3d19890211f3" providerId="AD" clId="Web-{00F1BEBB-EACF-470F-84A8-F7400863069B}" dt="2023-01-03T18:43:05.552" v="0" actId="14100"/>
          <ac:spMkLst>
            <pc:docMk/>
            <pc:sldMk cId="1441176466" sldId="305"/>
            <ac:spMk id="3" creationId="{00000000-0000-0000-0000-000000000000}"/>
          </ac:spMkLst>
        </pc:spChg>
      </pc:sldChg>
      <pc:sldChg chg="modSp">
        <pc:chgData name="FABRIZIO TEMISTO ALVARADO ZELAYA" userId="S::2022012562@unfv.edu.pe::91a8ceb1-fa8d-41da-9c28-3d19890211f3" providerId="AD" clId="Web-{00F1BEBB-EACF-470F-84A8-F7400863069B}" dt="2023-01-03T19:02:53.453" v="6" actId="20577"/>
        <pc:sldMkLst>
          <pc:docMk/>
          <pc:sldMk cId="1052393838" sldId="339"/>
        </pc:sldMkLst>
        <pc:spChg chg="mod">
          <ac:chgData name="FABRIZIO TEMISTO ALVARADO ZELAYA" userId="S::2022012562@unfv.edu.pe::91a8ceb1-fa8d-41da-9c28-3d19890211f3" providerId="AD" clId="Web-{00F1BEBB-EACF-470F-84A8-F7400863069B}" dt="2023-01-03T19:02:53.453" v="6" actId="20577"/>
          <ac:spMkLst>
            <pc:docMk/>
            <pc:sldMk cId="1052393838" sldId="339"/>
            <ac:spMk id="3" creationId="{00000000-0000-0000-0000-000000000000}"/>
          </ac:spMkLst>
        </pc:spChg>
      </pc:sldChg>
      <pc:sldChg chg="modSp">
        <pc:chgData name="FABRIZIO TEMISTO ALVARADO ZELAYA" userId="S::2022012562@unfv.edu.pe::91a8ceb1-fa8d-41da-9c28-3d19890211f3" providerId="AD" clId="Web-{00F1BEBB-EACF-470F-84A8-F7400863069B}" dt="2023-01-03T19:34:46.052" v="8" actId="1076"/>
        <pc:sldMkLst>
          <pc:docMk/>
          <pc:sldMk cId="1141977696" sldId="365"/>
        </pc:sldMkLst>
        <pc:picChg chg="mod">
          <ac:chgData name="FABRIZIO TEMISTO ALVARADO ZELAYA" userId="S::2022012562@unfv.edu.pe::91a8ceb1-fa8d-41da-9c28-3d19890211f3" providerId="AD" clId="Web-{00F1BEBB-EACF-470F-84A8-F7400863069B}" dt="2023-01-03T19:34:46.052" v="8" actId="1076"/>
          <ac:picMkLst>
            <pc:docMk/>
            <pc:sldMk cId="1141977696" sldId="365"/>
            <ac:picMk id="4" creationId="{00000000-0000-0000-0000-000000000000}"/>
          </ac:picMkLst>
        </pc:picChg>
      </pc:sldChg>
    </pc:docChg>
  </pc:docChgLst>
  <pc:docChgLst>
    <pc:chgData name="EDUARDO MARTIN DIAZ ALVAREZ" userId="S::2022012419@unfv.edu.pe::b22e0d55-8594-4ec3-bd57-25436201162a" providerId="AD" clId="Web-{7D2B27DC-4663-4017-8BA0-74BD3EB2B050}"/>
    <pc:docChg chg="modSld">
      <pc:chgData name="EDUARDO MARTIN DIAZ ALVAREZ" userId="S::2022012419@unfv.edu.pe::b22e0d55-8594-4ec3-bd57-25436201162a" providerId="AD" clId="Web-{7D2B27DC-4663-4017-8BA0-74BD3EB2B050}" dt="2023-01-03T19:10:17.712" v="2" actId="20577"/>
      <pc:docMkLst>
        <pc:docMk/>
      </pc:docMkLst>
      <pc:sldChg chg="modSp">
        <pc:chgData name="EDUARDO MARTIN DIAZ ALVAREZ" userId="S::2022012419@unfv.edu.pe::b22e0d55-8594-4ec3-bd57-25436201162a" providerId="AD" clId="Web-{7D2B27DC-4663-4017-8BA0-74BD3EB2B050}" dt="2023-01-03T19:10:17.712" v="2" actId="20577"/>
        <pc:sldMkLst>
          <pc:docMk/>
          <pc:sldMk cId="3607298203" sldId="340"/>
        </pc:sldMkLst>
        <pc:spChg chg="mod">
          <ac:chgData name="EDUARDO MARTIN DIAZ ALVAREZ" userId="S::2022012419@unfv.edu.pe::b22e0d55-8594-4ec3-bd57-25436201162a" providerId="AD" clId="Web-{7D2B27DC-4663-4017-8BA0-74BD3EB2B050}" dt="2023-01-03T19:10:17.712" v="2" actId="20577"/>
          <ac:spMkLst>
            <pc:docMk/>
            <pc:sldMk cId="3607298203" sldId="340"/>
            <ac:spMk id="3" creationId="{00000000-0000-0000-0000-000000000000}"/>
          </ac:spMkLst>
        </pc:spChg>
      </pc:sldChg>
    </pc:docChg>
  </pc:docChgLst>
  <pc:docChgLst>
    <pc:chgData name="DANIELA SOFIA SAAVEDRA DELGADO" userId="S::2022021775@unfv.edu.pe::e0c1db93-f36e-4c7b-bd7c-31a91273f053" providerId="AD" clId="Web-{D9733A9D-FE92-4041-BA68-DA9EB0C47E71}"/>
    <pc:docChg chg="modSld">
      <pc:chgData name="DANIELA SOFIA SAAVEDRA DELGADO" userId="S::2022021775@unfv.edu.pe::e0c1db93-f36e-4c7b-bd7c-31a91273f053" providerId="AD" clId="Web-{D9733A9D-FE92-4041-BA68-DA9EB0C47E71}" dt="2023-01-03T19:42:06.948" v="1" actId="1076"/>
      <pc:docMkLst>
        <pc:docMk/>
      </pc:docMkLst>
      <pc:sldChg chg="modSp">
        <pc:chgData name="DANIELA SOFIA SAAVEDRA DELGADO" userId="S::2022021775@unfv.edu.pe::e0c1db93-f36e-4c7b-bd7c-31a91273f053" providerId="AD" clId="Web-{D9733A9D-FE92-4041-BA68-DA9EB0C47E71}" dt="2023-01-03T19:42:06.948" v="1" actId="1076"/>
        <pc:sldMkLst>
          <pc:docMk/>
          <pc:sldMk cId="4045348347" sldId="342"/>
        </pc:sldMkLst>
        <pc:spChg chg="mod">
          <ac:chgData name="DANIELA SOFIA SAAVEDRA DELGADO" userId="S::2022021775@unfv.edu.pe::e0c1db93-f36e-4c7b-bd7c-31a91273f053" providerId="AD" clId="Web-{D9733A9D-FE92-4041-BA68-DA9EB0C47E71}" dt="2023-01-03T19:42:06.948" v="1" actId="1076"/>
          <ac:spMkLst>
            <pc:docMk/>
            <pc:sldMk cId="4045348347" sldId="342"/>
            <ac:spMk id="2" creationId="{00000000-0000-0000-0000-000000000000}"/>
          </ac:spMkLst>
        </pc:spChg>
        <pc:spChg chg="mod">
          <ac:chgData name="DANIELA SOFIA SAAVEDRA DELGADO" userId="S::2022021775@unfv.edu.pe::e0c1db93-f36e-4c7b-bd7c-31a91273f053" providerId="AD" clId="Web-{D9733A9D-FE92-4041-BA68-DA9EB0C47E71}" dt="2023-01-03T19:42:04.214" v="0" actId="1076"/>
          <ac:spMkLst>
            <pc:docMk/>
            <pc:sldMk cId="4045348347" sldId="342"/>
            <ac:spMk id="3" creationId="{00000000-0000-0000-0000-000000000000}"/>
          </ac:spMkLst>
        </pc:spChg>
      </pc:sldChg>
    </pc:docChg>
  </pc:docChgLst>
  <pc:docChgLst>
    <pc:chgData name="FABRIZIO TEMISTO ALVARADO ZELAYA" userId="S::2022012562@unfv.edu.pe::91a8ceb1-fa8d-41da-9c28-3d19890211f3" providerId="AD" clId="Web-{A75EBD82-4FBA-402A-9C42-0BB91B63F930}"/>
    <pc:docChg chg="modSld">
      <pc:chgData name="FABRIZIO TEMISTO ALVARADO ZELAYA" userId="S::2022012562@unfv.edu.pe::91a8ceb1-fa8d-41da-9c28-3d19890211f3" providerId="AD" clId="Web-{A75EBD82-4FBA-402A-9C42-0BB91B63F930}" dt="2023-01-03T16:19:34.719" v="4" actId="20577"/>
      <pc:docMkLst>
        <pc:docMk/>
      </pc:docMkLst>
      <pc:sldChg chg="modSp">
        <pc:chgData name="FABRIZIO TEMISTO ALVARADO ZELAYA" userId="S::2022012562@unfv.edu.pe::91a8ceb1-fa8d-41da-9c28-3d19890211f3" providerId="AD" clId="Web-{A75EBD82-4FBA-402A-9C42-0BB91B63F930}" dt="2023-01-03T16:19:34.719" v="4" actId="20577"/>
        <pc:sldMkLst>
          <pc:docMk/>
          <pc:sldMk cId="4255538619" sldId="259"/>
        </pc:sldMkLst>
        <pc:spChg chg="mod">
          <ac:chgData name="FABRIZIO TEMISTO ALVARADO ZELAYA" userId="S::2022012562@unfv.edu.pe::91a8ceb1-fa8d-41da-9c28-3d19890211f3" providerId="AD" clId="Web-{A75EBD82-4FBA-402A-9C42-0BB91B63F930}" dt="2023-01-03T16:19:34.719" v="4" actId="20577"/>
          <ac:spMkLst>
            <pc:docMk/>
            <pc:sldMk cId="4255538619" sldId="259"/>
            <ac:spMk id="4" creationId="{9C8FC8E5-C87D-4A54-8C05-83732C46E0E6}"/>
          </ac:spMkLst>
        </pc:spChg>
      </pc:sldChg>
    </pc:docChg>
  </pc:docChgLst>
  <pc:docChgLst>
    <pc:chgData name="MILENE HELENA ARISMENDI PACHECO" userId="S::2022012776@unfv.edu.pe::20ab4b16-a861-433e-91a7-01315b4646d4" providerId="AD" clId="Web-{B41E5975-7B3B-4E53-88F6-D6C28AB3E5EB}"/>
    <pc:docChg chg="modSld">
      <pc:chgData name="MILENE HELENA ARISMENDI PACHECO" userId="S::2022012776@unfv.edu.pe::20ab4b16-a861-433e-91a7-01315b4646d4" providerId="AD" clId="Web-{B41E5975-7B3B-4E53-88F6-D6C28AB3E5EB}" dt="2023-01-03T18:50:13.655" v="1" actId="20577"/>
      <pc:docMkLst>
        <pc:docMk/>
      </pc:docMkLst>
      <pc:sldChg chg="modSp">
        <pc:chgData name="MILENE HELENA ARISMENDI PACHECO" userId="S::2022012776@unfv.edu.pe::20ab4b16-a861-433e-91a7-01315b4646d4" providerId="AD" clId="Web-{B41E5975-7B3B-4E53-88F6-D6C28AB3E5EB}" dt="2023-01-03T18:50:13.655" v="1" actId="20577"/>
        <pc:sldMkLst>
          <pc:docMk/>
          <pc:sldMk cId="2250327746" sldId="361"/>
        </pc:sldMkLst>
        <pc:spChg chg="mod">
          <ac:chgData name="MILENE HELENA ARISMENDI PACHECO" userId="S::2022012776@unfv.edu.pe::20ab4b16-a861-433e-91a7-01315b4646d4" providerId="AD" clId="Web-{B41E5975-7B3B-4E53-88F6-D6C28AB3E5EB}" dt="2023-01-03T18:50:13.655" v="1" actId="20577"/>
          <ac:spMkLst>
            <pc:docMk/>
            <pc:sldMk cId="2250327746" sldId="361"/>
            <ac:spMk id="3" creationId="{00000000-0000-0000-0000-000000000000}"/>
          </ac:spMkLst>
        </pc:spChg>
      </pc:sldChg>
    </pc:docChg>
  </pc:docChgLst>
  <pc:docChgLst>
    <pc:chgData name="ANEYELY FARFAN HUARACA" userId="S::2022012811@unfv.edu.pe::38313a39-d2dd-495b-8e42-970908e80989" providerId="AD" clId="Web-{FD603A86-5F06-4A60-BFCD-640F2836F1DB}"/>
    <pc:docChg chg="modSld">
      <pc:chgData name="ANEYELY FARFAN HUARACA" userId="S::2022012811@unfv.edu.pe::38313a39-d2dd-495b-8e42-970908e80989" providerId="AD" clId="Web-{FD603A86-5F06-4A60-BFCD-640F2836F1DB}" dt="2023-01-03T16:36:24.100" v="13" actId="1076"/>
      <pc:docMkLst>
        <pc:docMk/>
      </pc:docMkLst>
      <pc:sldChg chg="modSp">
        <pc:chgData name="ANEYELY FARFAN HUARACA" userId="S::2022012811@unfv.edu.pe::38313a39-d2dd-495b-8e42-970908e80989" providerId="AD" clId="Web-{FD603A86-5F06-4A60-BFCD-640F2836F1DB}" dt="2023-01-03T16:36:24.100" v="13" actId="1076"/>
        <pc:sldMkLst>
          <pc:docMk/>
          <pc:sldMk cId="3596830900" sldId="367"/>
        </pc:sldMkLst>
        <pc:spChg chg="mod">
          <ac:chgData name="ANEYELY FARFAN HUARACA" userId="S::2022012811@unfv.edu.pe::38313a39-d2dd-495b-8e42-970908e80989" providerId="AD" clId="Web-{FD603A86-5F06-4A60-BFCD-640F2836F1DB}" dt="2023-01-03T16:36:18.334" v="12" actId="1076"/>
          <ac:spMkLst>
            <pc:docMk/>
            <pc:sldMk cId="3596830900" sldId="367"/>
            <ac:spMk id="2" creationId="{C21DC396-2BDC-9BAC-7A4F-45F2129F1596}"/>
          </ac:spMkLst>
        </pc:spChg>
        <pc:spChg chg="mod">
          <ac:chgData name="ANEYELY FARFAN HUARACA" userId="S::2022012811@unfv.edu.pe::38313a39-d2dd-495b-8e42-970908e80989" providerId="AD" clId="Web-{FD603A86-5F06-4A60-BFCD-640F2836F1DB}" dt="2023-01-03T16:36:24.100" v="13" actId="1076"/>
          <ac:spMkLst>
            <pc:docMk/>
            <pc:sldMk cId="3596830900" sldId="367"/>
            <ac:spMk id="3" creationId="{8FBDDFA6-E983-039F-E391-2B4398AE6668}"/>
          </ac:spMkLst>
        </pc:spChg>
      </pc:sldChg>
    </pc:docChg>
  </pc:docChgLst>
  <pc:docChgLst>
    <pc:chgData name="EMMA BRIGITTE GALINDO BALTAZAR" userId="S::2022012544@unfv.edu.pe::ff6aadc4-b382-4751-a205-cef9b9e17a4f" providerId="AD" clId="Web-{D3163C32-63FE-4102-AED3-6CB4F0B27326}"/>
    <pc:docChg chg="modSld">
      <pc:chgData name="EMMA BRIGITTE GALINDO BALTAZAR" userId="S::2022012544@unfv.edu.pe::ff6aadc4-b382-4751-a205-cef9b9e17a4f" providerId="AD" clId="Web-{D3163C32-63FE-4102-AED3-6CB4F0B27326}" dt="2023-01-03T18:51:35.060" v="26" actId="20577"/>
      <pc:docMkLst>
        <pc:docMk/>
      </pc:docMkLst>
      <pc:sldChg chg="modSp">
        <pc:chgData name="EMMA BRIGITTE GALINDO BALTAZAR" userId="S::2022012544@unfv.edu.pe::ff6aadc4-b382-4751-a205-cef9b9e17a4f" providerId="AD" clId="Web-{D3163C32-63FE-4102-AED3-6CB4F0B27326}" dt="2023-01-03T18:48:51.304" v="24" actId="20577"/>
        <pc:sldMkLst>
          <pc:docMk/>
          <pc:sldMk cId="2975325490" sldId="297"/>
        </pc:sldMkLst>
        <pc:spChg chg="mod">
          <ac:chgData name="EMMA BRIGITTE GALINDO BALTAZAR" userId="S::2022012544@unfv.edu.pe::ff6aadc4-b382-4751-a205-cef9b9e17a4f" providerId="AD" clId="Web-{D3163C32-63FE-4102-AED3-6CB4F0B27326}" dt="2023-01-03T18:48:51.304" v="24" actId="20577"/>
          <ac:spMkLst>
            <pc:docMk/>
            <pc:sldMk cId="2975325490" sldId="297"/>
            <ac:spMk id="3" creationId="{00000000-0000-0000-0000-000000000000}"/>
          </ac:spMkLst>
        </pc:spChg>
      </pc:sldChg>
      <pc:sldChg chg="modSp">
        <pc:chgData name="EMMA BRIGITTE GALINDO BALTAZAR" userId="S::2022012544@unfv.edu.pe::ff6aadc4-b382-4751-a205-cef9b9e17a4f" providerId="AD" clId="Web-{D3163C32-63FE-4102-AED3-6CB4F0B27326}" dt="2023-01-03T18:42:37.152" v="18" actId="20577"/>
        <pc:sldMkLst>
          <pc:docMk/>
          <pc:sldMk cId="1441176466" sldId="305"/>
        </pc:sldMkLst>
        <pc:spChg chg="mod">
          <ac:chgData name="EMMA BRIGITTE GALINDO BALTAZAR" userId="S::2022012544@unfv.edu.pe::ff6aadc4-b382-4751-a205-cef9b9e17a4f" providerId="AD" clId="Web-{D3163C32-63FE-4102-AED3-6CB4F0B27326}" dt="2023-01-03T18:42:37.152" v="18" actId="20577"/>
          <ac:spMkLst>
            <pc:docMk/>
            <pc:sldMk cId="1441176466" sldId="305"/>
            <ac:spMk id="3" creationId="{00000000-0000-0000-0000-000000000000}"/>
          </ac:spMkLst>
        </pc:spChg>
      </pc:sldChg>
      <pc:sldChg chg="modSp">
        <pc:chgData name="EMMA BRIGITTE GALINDO BALTAZAR" userId="S::2022012544@unfv.edu.pe::ff6aadc4-b382-4751-a205-cef9b9e17a4f" providerId="AD" clId="Web-{D3163C32-63FE-4102-AED3-6CB4F0B27326}" dt="2023-01-03T17:59:28.011" v="0" actId="1076"/>
        <pc:sldMkLst>
          <pc:docMk/>
          <pc:sldMk cId="3888552658" sldId="336"/>
        </pc:sldMkLst>
        <pc:picChg chg="mod">
          <ac:chgData name="EMMA BRIGITTE GALINDO BALTAZAR" userId="S::2022012544@unfv.edu.pe::ff6aadc4-b382-4751-a205-cef9b9e17a4f" providerId="AD" clId="Web-{D3163C32-63FE-4102-AED3-6CB4F0B27326}" dt="2023-01-03T17:59:28.011" v="0" actId="1076"/>
          <ac:picMkLst>
            <pc:docMk/>
            <pc:sldMk cId="3888552658" sldId="336"/>
            <ac:picMk id="4" creationId="{00000000-0000-0000-0000-000000000000}"/>
          </ac:picMkLst>
        </pc:picChg>
      </pc:sldChg>
      <pc:sldChg chg="modSp">
        <pc:chgData name="EMMA BRIGITTE GALINDO BALTAZAR" userId="S::2022012544@unfv.edu.pe::ff6aadc4-b382-4751-a205-cef9b9e17a4f" providerId="AD" clId="Web-{D3163C32-63FE-4102-AED3-6CB4F0B27326}" dt="2023-01-03T18:51:35.060" v="26" actId="20577"/>
        <pc:sldMkLst>
          <pc:docMk/>
          <pc:sldMk cId="602801512" sldId="358"/>
        </pc:sldMkLst>
        <pc:spChg chg="mod">
          <ac:chgData name="EMMA BRIGITTE GALINDO BALTAZAR" userId="S::2022012544@unfv.edu.pe::ff6aadc4-b382-4751-a205-cef9b9e17a4f" providerId="AD" clId="Web-{D3163C32-63FE-4102-AED3-6CB4F0B27326}" dt="2023-01-03T18:51:35.060" v="26" actId="20577"/>
          <ac:spMkLst>
            <pc:docMk/>
            <pc:sldMk cId="602801512" sldId="358"/>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0F5BF1-2B33-4EDE-8BDA-86BF8FC967B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C25774B-8C81-494A-B83B-C5AABD070FCD}">
      <dgm:prSet/>
      <dgm:spPr/>
      <dgm:t>
        <a:bodyPr/>
        <a:lstStyle/>
        <a:p>
          <a:r>
            <a:rPr lang="es-ES" dirty="0"/>
            <a:t>Con tu grupo desarrolla un </a:t>
          </a:r>
          <a:r>
            <a:rPr lang="es-ES" b="1" dirty="0"/>
            <a:t>Proyecto</a:t>
          </a:r>
          <a:r>
            <a:rPr lang="es-ES" dirty="0"/>
            <a:t> para:</a:t>
          </a:r>
          <a:endParaRPr lang="en-US" dirty="0"/>
        </a:p>
      </dgm:t>
    </dgm:pt>
    <dgm:pt modelId="{F38AA1A2-1797-4DED-8406-E1CBE0C23836}" type="parTrans" cxnId="{24D930A5-ECDF-4265-AB70-E7CA01A62F10}">
      <dgm:prSet/>
      <dgm:spPr/>
      <dgm:t>
        <a:bodyPr/>
        <a:lstStyle/>
        <a:p>
          <a:endParaRPr lang="en-US"/>
        </a:p>
      </dgm:t>
    </dgm:pt>
    <dgm:pt modelId="{09323FE5-1AC5-4A56-A693-504AA1FA8B70}" type="sibTrans" cxnId="{24D930A5-ECDF-4265-AB70-E7CA01A62F10}">
      <dgm:prSet/>
      <dgm:spPr/>
      <dgm:t>
        <a:bodyPr/>
        <a:lstStyle/>
        <a:p>
          <a:endParaRPr lang="en-US"/>
        </a:p>
      </dgm:t>
    </dgm:pt>
    <dgm:pt modelId="{16DB9DB4-7BDD-4041-B155-3A117F9C0CD4}">
      <dgm:prSet/>
      <dgm:spPr/>
      <dgm:t>
        <a:bodyPr/>
        <a:lstStyle/>
        <a:p>
          <a:r>
            <a:rPr lang="es-ES" dirty="0"/>
            <a:t>Grupo 1. Descontaminación en la costa.</a:t>
          </a:r>
          <a:endParaRPr lang="en-US" dirty="0"/>
        </a:p>
      </dgm:t>
    </dgm:pt>
    <dgm:pt modelId="{20597C49-46B6-4CE1-B822-40D323EF0F00}" type="parTrans" cxnId="{2479AAE7-4CAC-429E-A004-EDE4022CFD28}">
      <dgm:prSet/>
      <dgm:spPr/>
      <dgm:t>
        <a:bodyPr/>
        <a:lstStyle/>
        <a:p>
          <a:endParaRPr lang="en-US"/>
        </a:p>
      </dgm:t>
    </dgm:pt>
    <dgm:pt modelId="{EE44DA7A-32D5-4274-9703-DF8E8E044585}" type="sibTrans" cxnId="{2479AAE7-4CAC-429E-A004-EDE4022CFD28}">
      <dgm:prSet/>
      <dgm:spPr/>
      <dgm:t>
        <a:bodyPr/>
        <a:lstStyle/>
        <a:p>
          <a:endParaRPr lang="en-US"/>
        </a:p>
      </dgm:t>
    </dgm:pt>
    <dgm:pt modelId="{23E81986-5A5A-4DAB-8983-354092B80ACF}">
      <dgm:prSet/>
      <dgm:spPr/>
      <dgm:t>
        <a:bodyPr/>
        <a:lstStyle/>
        <a:p>
          <a:r>
            <a:rPr lang="es-ES" dirty="0"/>
            <a:t>Grupo 2. Descontaminación  de la sierra.</a:t>
          </a:r>
          <a:endParaRPr lang="en-US" dirty="0"/>
        </a:p>
      </dgm:t>
    </dgm:pt>
    <dgm:pt modelId="{16435EFA-AC6B-49DC-A7EE-6BD7603D532E}" type="parTrans" cxnId="{C05F6829-AD32-4396-B3EA-E523B2EFBA3C}">
      <dgm:prSet/>
      <dgm:spPr/>
      <dgm:t>
        <a:bodyPr/>
        <a:lstStyle/>
        <a:p>
          <a:endParaRPr lang="en-US"/>
        </a:p>
      </dgm:t>
    </dgm:pt>
    <dgm:pt modelId="{6B1377AB-846F-49EB-9476-F8ADED2F46AD}" type="sibTrans" cxnId="{C05F6829-AD32-4396-B3EA-E523B2EFBA3C}">
      <dgm:prSet/>
      <dgm:spPr/>
      <dgm:t>
        <a:bodyPr/>
        <a:lstStyle/>
        <a:p>
          <a:endParaRPr lang="en-US"/>
        </a:p>
      </dgm:t>
    </dgm:pt>
    <dgm:pt modelId="{2514AF77-A8A4-4E08-877C-201A847D6DFB}">
      <dgm:prSet/>
      <dgm:spPr/>
      <dgm:t>
        <a:bodyPr/>
        <a:lstStyle/>
        <a:p>
          <a:r>
            <a:rPr lang="es-ES" dirty="0"/>
            <a:t>Grupo 3. Descontaminación de la selva.</a:t>
          </a:r>
          <a:endParaRPr lang="en-US" dirty="0"/>
        </a:p>
      </dgm:t>
    </dgm:pt>
    <dgm:pt modelId="{22ACC6A5-B442-4270-9AE0-7E228CB2B51C}" type="parTrans" cxnId="{0CE4BC46-8708-40FE-A7F0-E0AB2D92745D}">
      <dgm:prSet/>
      <dgm:spPr/>
      <dgm:t>
        <a:bodyPr/>
        <a:lstStyle/>
        <a:p>
          <a:endParaRPr lang="en-US"/>
        </a:p>
      </dgm:t>
    </dgm:pt>
    <dgm:pt modelId="{0AAB538C-FD83-4328-9BF8-D29701344529}" type="sibTrans" cxnId="{0CE4BC46-8708-40FE-A7F0-E0AB2D92745D}">
      <dgm:prSet/>
      <dgm:spPr/>
      <dgm:t>
        <a:bodyPr/>
        <a:lstStyle/>
        <a:p>
          <a:endParaRPr lang="en-US"/>
        </a:p>
      </dgm:t>
    </dgm:pt>
    <dgm:pt modelId="{D265AB1B-7089-4C8C-BBDC-C73FBE0A45E2}">
      <dgm:prSet/>
      <dgm:spPr/>
      <dgm:t>
        <a:bodyPr/>
        <a:lstStyle/>
        <a:p>
          <a:r>
            <a:rPr lang="es-ES"/>
            <a:t>NOTA</a:t>
          </a:r>
          <a:endParaRPr lang="en-US"/>
        </a:p>
      </dgm:t>
    </dgm:pt>
    <dgm:pt modelId="{61DECC66-449C-4C4D-98BA-774595CAB949}" type="parTrans" cxnId="{36C9838B-6F54-4BD3-9AAD-21D2AAF6B6F0}">
      <dgm:prSet/>
      <dgm:spPr/>
      <dgm:t>
        <a:bodyPr/>
        <a:lstStyle/>
        <a:p>
          <a:endParaRPr lang="en-US"/>
        </a:p>
      </dgm:t>
    </dgm:pt>
    <dgm:pt modelId="{AA3C01FF-D650-4680-9A23-EBB38B356586}" type="sibTrans" cxnId="{36C9838B-6F54-4BD3-9AAD-21D2AAF6B6F0}">
      <dgm:prSet/>
      <dgm:spPr/>
      <dgm:t>
        <a:bodyPr/>
        <a:lstStyle/>
        <a:p>
          <a:endParaRPr lang="en-US"/>
        </a:p>
      </dgm:t>
    </dgm:pt>
    <dgm:pt modelId="{9AAFA0C8-C97D-4C27-B9FD-644990C21A60}">
      <dgm:prSet/>
      <dgm:spPr/>
      <dgm:t>
        <a:bodyPr/>
        <a:lstStyle/>
        <a:p>
          <a:r>
            <a:rPr lang="es-ES" dirty="0"/>
            <a:t>Cada grupo realizará un video de 7 minutos promedio que será colgado en YouTube.</a:t>
          </a:r>
          <a:endParaRPr lang="en-US" dirty="0"/>
        </a:p>
      </dgm:t>
    </dgm:pt>
    <dgm:pt modelId="{D3ECA0B9-6E38-47DC-BDD3-7340C0DCBEBB}" type="parTrans" cxnId="{7EBBF3FD-2E4A-4D4A-9F41-B4A91746BBFB}">
      <dgm:prSet/>
      <dgm:spPr/>
      <dgm:t>
        <a:bodyPr/>
        <a:lstStyle/>
        <a:p>
          <a:endParaRPr lang="en-US"/>
        </a:p>
      </dgm:t>
    </dgm:pt>
    <dgm:pt modelId="{F087D5DF-91BD-435B-B343-6062601CEC02}" type="sibTrans" cxnId="{7EBBF3FD-2E4A-4D4A-9F41-B4A91746BBFB}">
      <dgm:prSet/>
      <dgm:spPr/>
      <dgm:t>
        <a:bodyPr/>
        <a:lstStyle/>
        <a:p>
          <a:endParaRPr lang="en-US"/>
        </a:p>
      </dgm:t>
    </dgm:pt>
    <dgm:pt modelId="{FC6D91D4-2C57-4722-831E-40EEF6F760FC}">
      <dgm:prSet/>
      <dgm:spPr/>
      <dgm:t>
        <a:bodyPr/>
        <a:lstStyle/>
        <a:p>
          <a:r>
            <a:rPr lang="es-ES" b="1" dirty="0">
              <a:solidFill>
                <a:srgbClr val="FF0000"/>
              </a:solidFill>
            </a:rPr>
            <a:t>Las prácticas serán expuestas por cada grupo previa presentación por escrito en su folder para su revisión y calificación</a:t>
          </a:r>
        </a:p>
      </dgm:t>
    </dgm:pt>
    <dgm:pt modelId="{DBD7093F-CB76-42BE-A6E9-46937F7E29D4}" type="parTrans" cxnId="{E430A1AC-A814-40D8-A616-7BF9C8992393}">
      <dgm:prSet/>
      <dgm:spPr/>
      <dgm:t>
        <a:bodyPr/>
        <a:lstStyle/>
        <a:p>
          <a:endParaRPr lang="es-ES"/>
        </a:p>
      </dgm:t>
    </dgm:pt>
    <dgm:pt modelId="{06277D02-B0DB-426E-A5E6-45A3529847C6}" type="sibTrans" cxnId="{E430A1AC-A814-40D8-A616-7BF9C8992393}">
      <dgm:prSet/>
      <dgm:spPr/>
      <dgm:t>
        <a:bodyPr/>
        <a:lstStyle/>
        <a:p>
          <a:endParaRPr lang="es-ES"/>
        </a:p>
      </dgm:t>
    </dgm:pt>
    <dgm:pt modelId="{95E4C1D7-E668-4501-9E83-6B8FB4EC152F}" type="pres">
      <dgm:prSet presAssocID="{4C0F5BF1-2B33-4EDE-8BDA-86BF8FC967B4}" presName="linear" presStyleCnt="0">
        <dgm:presLayoutVars>
          <dgm:animLvl val="lvl"/>
          <dgm:resizeHandles val="exact"/>
        </dgm:presLayoutVars>
      </dgm:prSet>
      <dgm:spPr/>
    </dgm:pt>
    <dgm:pt modelId="{FA2799EE-D328-4B8D-8DF6-B233685537F1}" type="pres">
      <dgm:prSet presAssocID="{BC25774B-8C81-494A-B83B-C5AABD070FCD}" presName="parentText" presStyleLbl="node1" presStyleIdx="0" presStyleCnt="7">
        <dgm:presLayoutVars>
          <dgm:chMax val="0"/>
          <dgm:bulletEnabled val="1"/>
        </dgm:presLayoutVars>
      </dgm:prSet>
      <dgm:spPr/>
    </dgm:pt>
    <dgm:pt modelId="{529C6B23-BF79-4931-AC63-FEADF6EC73A0}" type="pres">
      <dgm:prSet presAssocID="{09323FE5-1AC5-4A56-A693-504AA1FA8B70}" presName="spacer" presStyleCnt="0"/>
      <dgm:spPr/>
    </dgm:pt>
    <dgm:pt modelId="{7ABBF3FE-AD2A-4954-8939-2D786D52F2D3}" type="pres">
      <dgm:prSet presAssocID="{16DB9DB4-7BDD-4041-B155-3A117F9C0CD4}" presName="parentText" presStyleLbl="node1" presStyleIdx="1" presStyleCnt="7">
        <dgm:presLayoutVars>
          <dgm:chMax val="0"/>
          <dgm:bulletEnabled val="1"/>
        </dgm:presLayoutVars>
      </dgm:prSet>
      <dgm:spPr/>
    </dgm:pt>
    <dgm:pt modelId="{A4B91D16-3676-4A41-B3C9-FF87AF46D1E2}" type="pres">
      <dgm:prSet presAssocID="{EE44DA7A-32D5-4274-9703-DF8E8E044585}" presName="spacer" presStyleCnt="0"/>
      <dgm:spPr/>
    </dgm:pt>
    <dgm:pt modelId="{92737D7E-5AA6-4D5A-9B79-50D54E5AED1F}" type="pres">
      <dgm:prSet presAssocID="{23E81986-5A5A-4DAB-8983-354092B80ACF}" presName="parentText" presStyleLbl="node1" presStyleIdx="2" presStyleCnt="7">
        <dgm:presLayoutVars>
          <dgm:chMax val="0"/>
          <dgm:bulletEnabled val="1"/>
        </dgm:presLayoutVars>
      </dgm:prSet>
      <dgm:spPr/>
    </dgm:pt>
    <dgm:pt modelId="{EED5D54A-BA8F-462E-94A3-0F6EC87F6A56}" type="pres">
      <dgm:prSet presAssocID="{6B1377AB-846F-49EB-9476-F8ADED2F46AD}" presName="spacer" presStyleCnt="0"/>
      <dgm:spPr/>
    </dgm:pt>
    <dgm:pt modelId="{5E482796-C345-44CB-A5B4-942CE745A43C}" type="pres">
      <dgm:prSet presAssocID="{2514AF77-A8A4-4E08-877C-201A847D6DFB}" presName="parentText" presStyleLbl="node1" presStyleIdx="3" presStyleCnt="7">
        <dgm:presLayoutVars>
          <dgm:chMax val="0"/>
          <dgm:bulletEnabled val="1"/>
        </dgm:presLayoutVars>
      </dgm:prSet>
      <dgm:spPr/>
    </dgm:pt>
    <dgm:pt modelId="{4A65C27E-A937-4927-AB59-EDECD87E64B2}" type="pres">
      <dgm:prSet presAssocID="{0AAB538C-FD83-4328-9BF8-D29701344529}" presName="spacer" presStyleCnt="0"/>
      <dgm:spPr/>
    </dgm:pt>
    <dgm:pt modelId="{CD50ACF8-497D-446E-B87D-659358073EB4}" type="pres">
      <dgm:prSet presAssocID="{D265AB1B-7089-4C8C-BBDC-C73FBE0A45E2}" presName="parentText" presStyleLbl="node1" presStyleIdx="4" presStyleCnt="7" custLinFactNeighborX="-3117" custLinFactNeighborY="27875">
        <dgm:presLayoutVars>
          <dgm:chMax val="0"/>
          <dgm:bulletEnabled val="1"/>
        </dgm:presLayoutVars>
      </dgm:prSet>
      <dgm:spPr/>
    </dgm:pt>
    <dgm:pt modelId="{ED33A30B-C7E3-45B3-9294-E8FCB9F049D7}" type="pres">
      <dgm:prSet presAssocID="{AA3C01FF-D650-4680-9A23-EBB38B356586}" presName="spacer" presStyleCnt="0"/>
      <dgm:spPr/>
    </dgm:pt>
    <dgm:pt modelId="{C5E49E2A-3E9C-4D80-A829-C094C407F0DF}" type="pres">
      <dgm:prSet presAssocID="{9AAFA0C8-C97D-4C27-B9FD-644990C21A60}" presName="parentText" presStyleLbl="node1" presStyleIdx="5" presStyleCnt="7">
        <dgm:presLayoutVars>
          <dgm:chMax val="0"/>
          <dgm:bulletEnabled val="1"/>
        </dgm:presLayoutVars>
      </dgm:prSet>
      <dgm:spPr/>
    </dgm:pt>
    <dgm:pt modelId="{45F65A27-318E-4B49-AD64-DB72172F65AE}" type="pres">
      <dgm:prSet presAssocID="{F087D5DF-91BD-435B-B343-6062601CEC02}" presName="spacer" presStyleCnt="0"/>
      <dgm:spPr/>
    </dgm:pt>
    <dgm:pt modelId="{C6349693-BB39-40D8-9F41-738E1948C335}" type="pres">
      <dgm:prSet presAssocID="{FC6D91D4-2C57-4722-831E-40EEF6F760FC}" presName="parentText" presStyleLbl="node1" presStyleIdx="6" presStyleCnt="7">
        <dgm:presLayoutVars>
          <dgm:chMax val="0"/>
          <dgm:bulletEnabled val="1"/>
        </dgm:presLayoutVars>
      </dgm:prSet>
      <dgm:spPr/>
    </dgm:pt>
  </dgm:ptLst>
  <dgm:cxnLst>
    <dgm:cxn modelId="{C05F6829-AD32-4396-B3EA-E523B2EFBA3C}" srcId="{4C0F5BF1-2B33-4EDE-8BDA-86BF8FC967B4}" destId="{23E81986-5A5A-4DAB-8983-354092B80ACF}" srcOrd="2" destOrd="0" parTransId="{16435EFA-AC6B-49DC-A7EE-6BD7603D532E}" sibTransId="{6B1377AB-846F-49EB-9476-F8ADED2F46AD}"/>
    <dgm:cxn modelId="{0CE4BC46-8708-40FE-A7F0-E0AB2D92745D}" srcId="{4C0F5BF1-2B33-4EDE-8BDA-86BF8FC967B4}" destId="{2514AF77-A8A4-4E08-877C-201A847D6DFB}" srcOrd="3" destOrd="0" parTransId="{22ACC6A5-B442-4270-9AE0-7E228CB2B51C}" sibTransId="{0AAB538C-FD83-4328-9BF8-D29701344529}"/>
    <dgm:cxn modelId="{EFAB1C47-FDF5-456F-B34C-9F633B76005D}" type="presOf" srcId="{16DB9DB4-7BDD-4041-B155-3A117F9C0CD4}" destId="{7ABBF3FE-AD2A-4954-8939-2D786D52F2D3}" srcOrd="0" destOrd="0" presId="urn:microsoft.com/office/officeart/2005/8/layout/vList2"/>
    <dgm:cxn modelId="{21036273-1A7D-48CB-AE83-7F62C712AE0A}" type="presOf" srcId="{BC25774B-8C81-494A-B83B-C5AABD070FCD}" destId="{FA2799EE-D328-4B8D-8DF6-B233685537F1}" srcOrd="0" destOrd="0" presId="urn:microsoft.com/office/officeart/2005/8/layout/vList2"/>
    <dgm:cxn modelId="{36C9838B-6F54-4BD3-9AAD-21D2AAF6B6F0}" srcId="{4C0F5BF1-2B33-4EDE-8BDA-86BF8FC967B4}" destId="{D265AB1B-7089-4C8C-BBDC-C73FBE0A45E2}" srcOrd="4" destOrd="0" parTransId="{61DECC66-449C-4C4D-98BA-774595CAB949}" sibTransId="{AA3C01FF-D650-4680-9A23-EBB38B356586}"/>
    <dgm:cxn modelId="{24D930A5-ECDF-4265-AB70-E7CA01A62F10}" srcId="{4C0F5BF1-2B33-4EDE-8BDA-86BF8FC967B4}" destId="{BC25774B-8C81-494A-B83B-C5AABD070FCD}" srcOrd="0" destOrd="0" parTransId="{F38AA1A2-1797-4DED-8406-E1CBE0C23836}" sibTransId="{09323FE5-1AC5-4A56-A693-504AA1FA8B70}"/>
    <dgm:cxn modelId="{67ADBCA6-401D-4DB5-A7A0-5E342180E726}" type="presOf" srcId="{9AAFA0C8-C97D-4C27-B9FD-644990C21A60}" destId="{C5E49E2A-3E9C-4D80-A829-C094C407F0DF}" srcOrd="0" destOrd="0" presId="urn:microsoft.com/office/officeart/2005/8/layout/vList2"/>
    <dgm:cxn modelId="{E430A1AC-A814-40D8-A616-7BF9C8992393}" srcId="{4C0F5BF1-2B33-4EDE-8BDA-86BF8FC967B4}" destId="{FC6D91D4-2C57-4722-831E-40EEF6F760FC}" srcOrd="6" destOrd="0" parTransId="{DBD7093F-CB76-42BE-A6E9-46937F7E29D4}" sibTransId="{06277D02-B0DB-426E-A5E6-45A3529847C6}"/>
    <dgm:cxn modelId="{0BBAECCC-1282-4818-A671-AB53E47274E6}" type="presOf" srcId="{2514AF77-A8A4-4E08-877C-201A847D6DFB}" destId="{5E482796-C345-44CB-A5B4-942CE745A43C}" srcOrd="0" destOrd="0" presId="urn:microsoft.com/office/officeart/2005/8/layout/vList2"/>
    <dgm:cxn modelId="{2479AAE7-4CAC-429E-A004-EDE4022CFD28}" srcId="{4C0F5BF1-2B33-4EDE-8BDA-86BF8FC967B4}" destId="{16DB9DB4-7BDD-4041-B155-3A117F9C0CD4}" srcOrd="1" destOrd="0" parTransId="{20597C49-46B6-4CE1-B822-40D323EF0F00}" sibTransId="{EE44DA7A-32D5-4274-9703-DF8E8E044585}"/>
    <dgm:cxn modelId="{4EE7E1E8-E8B0-4517-BFB4-42A859C8BB5A}" type="presOf" srcId="{4C0F5BF1-2B33-4EDE-8BDA-86BF8FC967B4}" destId="{95E4C1D7-E668-4501-9E83-6B8FB4EC152F}" srcOrd="0" destOrd="0" presId="urn:microsoft.com/office/officeart/2005/8/layout/vList2"/>
    <dgm:cxn modelId="{363265F8-A3C9-4D18-A8AB-ED46C6BDD22C}" type="presOf" srcId="{23E81986-5A5A-4DAB-8983-354092B80ACF}" destId="{92737D7E-5AA6-4D5A-9B79-50D54E5AED1F}" srcOrd="0" destOrd="0" presId="urn:microsoft.com/office/officeart/2005/8/layout/vList2"/>
    <dgm:cxn modelId="{41EB64F9-C732-4A59-AF08-0E65F0390AC4}" type="presOf" srcId="{D265AB1B-7089-4C8C-BBDC-C73FBE0A45E2}" destId="{CD50ACF8-497D-446E-B87D-659358073EB4}" srcOrd="0" destOrd="0" presId="urn:microsoft.com/office/officeart/2005/8/layout/vList2"/>
    <dgm:cxn modelId="{74CF1BFB-B16B-4D57-9F2C-A0AC489C7C70}" type="presOf" srcId="{FC6D91D4-2C57-4722-831E-40EEF6F760FC}" destId="{C6349693-BB39-40D8-9F41-738E1948C335}" srcOrd="0" destOrd="0" presId="urn:microsoft.com/office/officeart/2005/8/layout/vList2"/>
    <dgm:cxn modelId="{7EBBF3FD-2E4A-4D4A-9F41-B4A91746BBFB}" srcId="{4C0F5BF1-2B33-4EDE-8BDA-86BF8FC967B4}" destId="{9AAFA0C8-C97D-4C27-B9FD-644990C21A60}" srcOrd="5" destOrd="0" parTransId="{D3ECA0B9-6E38-47DC-BDD3-7340C0DCBEBB}" sibTransId="{F087D5DF-91BD-435B-B343-6062601CEC02}"/>
    <dgm:cxn modelId="{6B12823C-4258-418E-8595-83B45E892E13}" type="presParOf" srcId="{95E4C1D7-E668-4501-9E83-6B8FB4EC152F}" destId="{FA2799EE-D328-4B8D-8DF6-B233685537F1}" srcOrd="0" destOrd="0" presId="urn:microsoft.com/office/officeart/2005/8/layout/vList2"/>
    <dgm:cxn modelId="{4EF91A61-3734-4BC8-907B-982BE3788497}" type="presParOf" srcId="{95E4C1D7-E668-4501-9E83-6B8FB4EC152F}" destId="{529C6B23-BF79-4931-AC63-FEADF6EC73A0}" srcOrd="1" destOrd="0" presId="urn:microsoft.com/office/officeart/2005/8/layout/vList2"/>
    <dgm:cxn modelId="{965F7442-8574-4B26-AD96-D9E83BA20B5C}" type="presParOf" srcId="{95E4C1D7-E668-4501-9E83-6B8FB4EC152F}" destId="{7ABBF3FE-AD2A-4954-8939-2D786D52F2D3}" srcOrd="2" destOrd="0" presId="urn:microsoft.com/office/officeart/2005/8/layout/vList2"/>
    <dgm:cxn modelId="{47F6A305-0126-46D5-B45B-924580D1E05A}" type="presParOf" srcId="{95E4C1D7-E668-4501-9E83-6B8FB4EC152F}" destId="{A4B91D16-3676-4A41-B3C9-FF87AF46D1E2}" srcOrd="3" destOrd="0" presId="urn:microsoft.com/office/officeart/2005/8/layout/vList2"/>
    <dgm:cxn modelId="{414A0BCE-6F07-47B0-A84A-8897A4CEB9A2}" type="presParOf" srcId="{95E4C1D7-E668-4501-9E83-6B8FB4EC152F}" destId="{92737D7E-5AA6-4D5A-9B79-50D54E5AED1F}" srcOrd="4" destOrd="0" presId="urn:microsoft.com/office/officeart/2005/8/layout/vList2"/>
    <dgm:cxn modelId="{62908CB2-06CE-41A1-9B7D-694DCCF3C5BC}" type="presParOf" srcId="{95E4C1D7-E668-4501-9E83-6B8FB4EC152F}" destId="{EED5D54A-BA8F-462E-94A3-0F6EC87F6A56}" srcOrd="5" destOrd="0" presId="urn:microsoft.com/office/officeart/2005/8/layout/vList2"/>
    <dgm:cxn modelId="{AA8D8A75-C78F-42CE-AC65-BF9AF8F5073C}" type="presParOf" srcId="{95E4C1D7-E668-4501-9E83-6B8FB4EC152F}" destId="{5E482796-C345-44CB-A5B4-942CE745A43C}" srcOrd="6" destOrd="0" presId="urn:microsoft.com/office/officeart/2005/8/layout/vList2"/>
    <dgm:cxn modelId="{FC276081-4568-46A5-A13C-B8EDD8F0FE52}" type="presParOf" srcId="{95E4C1D7-E668-4501-9E83-6B8FB4EC152F}" destId="{4A65C27E-A937-4927-AB59-EDECD87E64B2}" srcOrd="7" destOrd="0" presId="urn:microsoft.com/office/officeart/2005/8/layout/vList2"/>
    <dgm:cxn modelId="{A79D7AC1-BAF6-426E-8870-CBAC836AA2C4}" type="presParOf" srcId="{95E4C1D7-E668-4501-9E83-6B8FB4EC152F}" destId="{CD50ACF8-497D-446E-B87D-659358073EB4}" srcOrd="8" destOrd="0" presId="urn:microsoft.com/office/officeart/2005/8/layout/vList2"/>
    <dgm:cxn modelId="{3667B498-BE1A-43B7-9DAC-44990F593FFD}" type="presParOf" srcId="{95E4C1D7-E668-4501-9E83-6B8FB4EC152F}" destId="{ED33A30B-C7E3-45B3-9294-E8FCB9F049D7}" srcOrd="9" destOrd="0" presId="urn:microsoft.com/office/officeart/2005/8/layout/vList2"/>
    <dgm:cxn modelId="{8797C2AD-7D6F-441B-B371-B676BC1749A3}" type="presParOf" srcId="{95E4C1D7-E668-4501-9E83-6B8FB4EC152F}" destId="{C5E49E2A-3E9C-4D80-A829-C094C407F0DF}" srcOrd="10" destOrd="0" presId="urn:microsoft.com/office/officeart/2005/8/layout/vList2"/>
    <dgm:cxn modelId="{2B48FB15-B970-439F-83FB-1B41666D4530}" type="presParOf" srcId="{95E4C1D7-E668-4501-9E83-6B8FB4EC152F}" destId="{45F65A27-318E-4B49-AD64-DB72172F65AE}" srcOrd="11" destOrd="0" presId="urn:microsoft.com/office/officeart/2005/8/layout/vList2"/>
    <dgm:cxn modelId="{F60C9CB7-1B61-4108-9DA4-5AA8BF5BDE20}" type="presParOf" srcId="{95E4C1D7-E668-4501-9E83-6B8FB4EC152F}" destId="{C6349693-BB39-40D8-9F41-738E1948C33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799EE-D328-4B8D-8DF6-B233685537F1}">
      <dsp:nvSpPr>
        <dsp:cNvPr id="0" name=""/>
        <dsp:cNvSpPr/>
      </dsp:nvSpPr>
      <dsp:spPr>
        <a:xfrm>
          <a:off x="0" y="706159"/>
          <a:ext cx="5664529" cy="5958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Con tu grupo desarrolla un </a:t>
          </a:r>
          <a:r>
            <a:rPr lang="es-ES" sz="1500" b="1" kern="1200" dirty="0"/>
            <a:t>Proyecto</a:t>
          </a:r>
          <a:r>
            <a:rPr lang="es-ES" sz="1500" kern="1200" dirty="0"/>
            <a:t> para:</a:t>
          </a:r>
          <a:endParaRPr lang="en-US" sz="1500" kern="1200" dirty="0"/>
        </a:p>
      </dsp:txBody>
      <dsp:txXfrm>
        <a:off x="29088" y="735247"/>
        <a:ext cx="5606353" cy="537701"/>
      </dsp:txXfrm>
    </dsp:sp>
    <dsp:sp modelId="{7ABBF3FE-AD2A-4954-8939-2D786D52F2D3}">
      <dsp:nvSpPr>
        <dsp:cNvPr id="0" name=""/>
        <dsp:cNvSpPr/>
      </dsp:nvSpPr>
      <dsp:spPr>
        <a:xfrm>
          <a:off x="0" y="1345236"/>
          <a:ext cx="5664529" cy="595877"/>
        </a:xfrm>
        <a:prstGeom prst="roundRect">
          <a:avLst/>
        </a:prstGeom>
        <a:gradFill rotWithShape="0">
          <a:gsLst>
            <a:gs pos="0">
              <a:schemeClr val="accent5">
                <a:hueOff val="-1126424"/>
                <a:satOff val="-2903"/>
                <a:lumOff val="-1961"/>
                <a:alphaOff val="0"/>
                <a:satMod val="103000"/>
                <a:lumMod val="102000"/>
                <a:tint val="94000"/>
              </a:schemeClr>
            </a:gs>
            <a:gs pos="50000">
              <a:schemeClr val="accent5">
                <a:hueOff val="-1126424"/>
                <a:satOff val="-2903"/>
                <a:lumOff val="-1961"/>
                <a:alphaOff val="0"/>
                <a:satMod val="110000"/>
                <a:lumMod val="100000"/>
                <a:shade val="100000"/>
              </a:schemeClr>
            </a:gs>
            <a:gs pos="100000">
              <a:schemeClr val="accent5">
                <a:hueOff val="-1126424"/>
                <a:satOff val="-2903"/>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Grupo 1. Descontaminación en la costa.</a:t>
          </a:r>
          <a:endParaRPr lang="en-US" sz="1500" kern="1200" dirty="0"/>
        </a:p>
      </dsp:txBody>
      <dsp:txXfrm>
        <a:off x="29088" y="1374324"/>
        <a:ext cx="5606353" cy="537701"/>
      </dsp:txXfrm>
    </dsp:sp>
    <dsp:sp modelId="{92737D7E-5AA6-4D5A-9B79-50D54E5AED1F}">
      <dsp:nvSpPr>
        <dsp:cNvPr id="0" name=""/>
        <dsp:cNvSpPr/>
      </dsp:nvSpPr>
      <dsp:spPr>
        <a:xfrm>
          <a:off x="0" y="1984313"/>
          <a:ext cx="5664529" cy="595877"/>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Grupo 2. Descontaminación  de la sierra.</a:t>
          </a:r>
          <a:endParaRPr lang="en-US" sz="1500" kern="1200" dirty="0"/>
        </a:p>
      </dsp:txBody>
      <dsp:txXfrm>
        <a:off x="29088" y="2013401"/>
        <a:ext cx="5606353" cy="537701"/>
      </dsp:txXfrm>
    </dsp:sp>
    <dsp:sp modelId="{5E482796-C345-44CB-A5B4-942CE745A43C}">
      <dsp:nvSpPr>
        <dsp:cNvPr id="0" name=""/>
        <dsp:cNvSpPr/>
      </dsp:nvSpPr>
      <dsp:spPr>
        <a:xfrm>
          <a:off x="0" y="2623391"/>
          <a:ext cx="5664529" cy="595877"/>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Grupo 3. Descontaminación de la selva.</a:t>
          </a:r>
          <a:endParaRPr lang="en-US" sz="1500" kern="1200" dirty="0"/>
        </a:p>
      </dsp:txBody>
      <dsp:txXfrm>
        <a:off x="29088" y="2652479"/>
        <a:ext cx="5606353" cy="537701"/>
      </dsp:txXfrm>
    </dsp:sp>
    <dsp:sp modelId="{CD50ACF8-497D-446E-B87D-659358073EB4}">
      <dsp:nvSpPr>
        <dsp:cNvPr id="0" name=""/>
        <dsp:cNvSpPr/>
      </dsp:nvSpPr>
      <dsp:spPr>
        <a:xfrm>
          <a:off x="0" y="3274510"/>
          <a:ext cx="5664529" cy="595877"/>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a:t>NOTA</a:t>
          </a:r>
          <a:endParaRPr lang="en-US" sz="1500" kern="1200"/>
        </a:p>
      </dsp:txBody>
      <dsp:txXfrm>
        <a:off x="29088" y="3303598"/>
        <a:ext cx="5606353" cy="537701"/>
      </dsp:txXfrm>
    </dsp:sp>
    <dsp:sp modelId="{C5E49E2A-3E9C-4D80-A829-C094C407F0DF}">
      <dsp:nvSpPr>
        <dsp:cNvPr id="0" name=""/>
        <dsp:cNvSpPr/>
      </dsp:nvSpPr>
      <dsp:spPr>
        <a:xfrm>
          <a:off x="0" y="3901546"/>
          <a:ext cx="5664529" cy="595877"/>
        </a:xfrm>
        <a:prstGeom prst="roundRect">
          <a:avLst/>
        </a:prstGeom>
        <a:gradFill rotWithShape="0">
          <a:gsLst>
            <a:gs pos="0">
              <a:schemeClr val="accent5">
                <a:hueOff val="-5632119"/>
                <a:satOff val="-14516"/>
                <a:lumOff val="-9804"/>
                <a:alphaOff val="0"/>
                <a:satMod val="103000"/>
                <a:lumMod val="102000"/>
                <a:tint val="94000"/>
              </a:schemeClr>
            </a:gs>
            <a:gs pos="50000">
              <a:schemeClr val="accent5">
                <a:hueOff val="-5632119"/>
                <a:satOff val="-14516"/>
                <a:lumOff val="-9804"/>
                <a:alphaOff val="0"/>
                <a:satMod val="110000"/>
                <a:lumMod val="100000"/>
                <a:shade val="100000"/>
              </a:schemeClr>
            </a:gs>
            <a:gs pos="100000">
              <a:schemeClr val="accent5">
                <a:hueOff val="-5632119"/>
                <a:satOff val="-14516"/>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kern="1200" dirty="0"/>
            <a:t>Cada grupo realizará un video de 7 minutos promedio que será colgado en YouTube.</a:t>
          </a:r>
          <a:endParaRPr lang="en-US" sz="1500" kern="1200" dirty="0"/>
        </a:p>
      </dsp:txBody>
      <dsp:txXfrm>
        <a:off x="29088" y="3930634"/>
        <a:ext cx="5606353" cy="537701"/>
      </dsp:txXfrm>
    </dsp:sp>
    <dsp:sp modelId="{C6349693-BB39-40D8-9F41-738E1948C335}">
      <dsp:nvSpPr>
        <dsp:cNvPr id="0" name=""/>
        <dsp:cNvSpPr/>
      </dsp:nvSpPr>
      <dsp:spPr>
        <a:xfrm>
          <a:off x="0" y="4540623"/>
          <a:ext cx="5664529" cy="595877"/>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 sz="1500" b="1" kern="1200" dirty="0">
              <a:solidFill>
                <a:srgbClr val="FF0000"/>
              </a:solidFill>
            </a:rPr>
            <a:t>Las prácticas serán expuestas por cada grupo previa presentación por escrito en su folder para su revisión y calificación</a:t>
          </a:r>
        </a:p>
      </dsp:txBody>
      <dsp:txXfrm>
        <a:off x="29088" y="4569711"/>
        <a:ext cx="5606353"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A87F8E12-34DD-45B2-8377-6BAD9318D314}"/>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EB12E36F-6565-4BC7-B0DE-5F92CFB80DC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10" name="Rectángulo 9">
            <a:extLst>
              <a:ext uri="{FF2B5EF4-FFF2-40B4-BE49-F238E27FC236}">
                <a16:creationId xmlns:a16="http://schemas.microsoft.com/office/drawing/2014/main" id="{D874507E-60F9-4CC6-A417-A85AEAC5C481}"/>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162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2356571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25085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974726"/>
            <a:ext cx="7886700" cy="1325563"/>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28650" y="2435225"/>
            <a:ext cx="78867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
        <p:nvSpPr>
          <p:cNvPr id="7" name="Rectángulo: esquinas redondeadas 6">
            <a:extLst>
              <a:ext uri="{FF2B5EF4-FFF2-40B4-BE49-F238E27FC236}">
                <a16:creationId xmlns:a16="http://schemas.microsoft.com/office/drawing/2014/main" id="{7816E3F8-1E08-48E6-BA1E-6E08521E0163}"/>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8" name="Imagen 7">
            <a:extLst>
              <a:ext uri="{FF2B5EF4-FFF2-40B4-BE49-F238E27FC236}">
                <a16:creationId xmlns:a16="http://schemas.microsoft.com/office/drawing/2014/main" id="{A40B2603-EC53-4E8C-AD17-D9E61A834EA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ABE13179-515B-4F7D-A69D-486D214E1875}"/>
              </a:ext>
            </a:extLst>
          </p:cNvPr>
          <p:cNvSpPr txBox="1"/>
          <p:nvPr userDrawn="1"/>
        </p:nvSpPr>
        <p:spPr>
          <a:xfrm>
            <a:off x="776060" y="222809"/>
            <a:ext cx="1915320" cy="276999"/>
          </a:xfrm>
          <a:prstGeom prst="rect">
            <a:avLst/>
          </a:prstGeom>
          <a:noFill/>
        </p:spPr>
        <p:txBody>
          <a:bodyPr wrap="square" rtlCol="0">
            <a:spAutoFit/>
          </a:bodyPr>
          <a:lstStyle/>
          <a:p>
            <a:r>
              <a:rPr lang="es-PE" sz="1150" spc="10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92BC45FA-2EB1-4BFE-9640-079CA16F7A84}"/>
              </a:ext>
            </a:extLst>
          </p:cNvPr>
          <p:cNvSpPr txBox="1"/>
          <p:nvPr userDrawn="1"/>
        </p:nvSpPr>
        <p:spPr>
          <a:xfrm>
            <a:off x="778441" y="362900"/>
            <a:ext cx="1915320" cy="323165"/>
          </a:xfrm>
          <a:prstGeom prst="rect">
            <a:avLst/>
          </a:prstGeom>
          <a:noFill/>
        </p:spPr>
        <p:txBody>
          <a:bodyPr wrap="square" rtlCol="0">
            <a:spAutoFit/>
          </a:bodyPr>
          <a:lstStyle/>
          <a:p>
            <a:r>
              <a:rPr lang="es-PE" sz="1450" b="1" spc="1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316122F5-A8B0-456E-AE9A-63825D2274CF}"/>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78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A474C37-5C80-4069-8EBA-CA94ADF8086E}" type="datetimeFigureOut">
              <a:rPr lang="es-PE" smtClean="0"/>
              <a:t>12/08/2025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48832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868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CA474C37-5C80-4069-8EBA-CA94ADF8086E}" type="datetimeFigureOut">
              <a:rPr lang="es-PE" smtClean="0"/>
              <a:t>12/08/2025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132625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CA474C37-5C80-4069-8EBA-CA94ADF8086E}" type="datetimeFigureOut">
              <a:rPr lang="es-PE" smtClean="0"/>
              <a:t>12/08/2025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31995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74C37-5C80-4069-8EBA-CA94ADF8086E}" type="datetimeFigureOut">
              <a:rPr lang="es-PE" smtClean="0"/>
              <a:t>12/08/2025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68506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40820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A474C37-5C80-4069-8EBA-CA94ADF8086E}" type="datetimeFigureOut">
              <a:rPr lang="es-PE" smtClean="0"/>
              <a:t>12/08/2025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A7C8DDE2-A9C8-4BAC-8D65-765C5FB087FF}" type="slidenum">
              <a:rPr lang="es-PE" smtClean="0"/>
              <a:t>‹Nº›</a:t>
            </a:fld>
            <a:endParaRPr lang="es-PE"/>
          </a:p>
        </p:txBody>
      </p:sp>
    </p:spTree>
    <p:extLst>
      <p:ext uri="{BB962C8B-B14F-4D97-AF65-F5344CB8AC3E}">
        <p14:creationId xmlns:p14="http://schemas.microsoft.com/office/powerpoint/2010/main" val="78694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74C37-5C80-4069-8EBA-CA94ADF8086E}" type="datetimeFigureOut">
              <a:rPr lang="es-PE" smtClean="0"/>
              <a:t>12/08/2025</a:t>
            </a:fld>
            <a:endParaRPr lang="es-P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8DDE2-A9C8-4BAC-8D65-765C5FB087FF}" type="slidenum">
              <a:rPr lang="es-PE" smtClean="0"/>
              <a:t>‹Nº›</a:t>
            </a:fld>
            <a:endParaRPr lang="es-PE"/>
          </a:p>
        </p:txBody>
      </p:sp>
    </p:spTree>
    <p:extLst>
      <p:ext uri="{BB962C8B-B14F-4D97-AF65-F5344CB8AC3E}">
        <p14:creationId xmlns:p14="http://schemas.microsoft.com/office/powerpoint/2010/main" val="331294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environment.org/es" TargetMode="External"/><Relationship Id="rId2" Type="http://schemas.openxmlformats.org/officeDocument/2006/relationships/hyperlink" Target="https://www.unocha.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es.wikipedia.org/wiki/Gesti%C3%B3n_de_residuos#cite_note-GestRe-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hyperlink" Target="https://elpais.com/videos/2022-01-22/video-preguntas-y-respuestas-sobre-el-volcan-de-tonga-cuales-son-los-proximos-escenarios-posibles.html" TargetMode="External"/><Relationship Id="rId2" Type="http://schemas.openxmlformats.org/officeDocument/2006/relationships/hyperlink" Target="https://www.youtube.com/watch?v=MyaJmrNq98s" TargetMode="External"/><Relationship Id="rId1" Type="http://schemas.openxmlformats.org/officeDocument/2006/relationships/slideLayout" Target="../slideLayouts/slideLayout2.xml"/><Relationship Id="rId5" Type="http://schemas.openxmlformats.org/officeDocument/2006/relationships/hyperlink" Target="http://www.digesa.minsa.gob.pe/publicaciones/descargas/MANUAL%20TECNICO%20RESIDUOS.pdf" TargetMode="External"/><Relationship Id="rId4" Type="http://schemas.openxmlformats.org/officeDocument/2006/relationships/hyperlink" Target="https://www.instagram.com/p/CY63b91KrP7/?utm_source=ig_embed&amp;ig_rid=84df24fc-8549-4180-b77c-30bd32275333"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Ni%C3%B1o_costero_de_2016-2017#cite_note-3" TargetMode="External"/><Relationship Id="rId2" Type="http://schemas.openxmlformats.org/officeDocument/2006/relationships/hyperlink" Target="https://es.wikipedia.org/wiki/Ni%C3%B1o_costero_de_2016-2017#cite_note-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801612"/>
            <a:ext cx="8293100" cy="2141669"/>
          </a:xfrm>
        </p:spPr>
        <p:txBody>
          <a:bodyPr>
            <a:normAutofit/>
          </a:bodyPr>
          <a:lstStyle/>
          <a:p>
            <a:pPr marR="88265" algn="l">
              <a:buSzPts val="1100"/>
              <a:tabLst>
                <a:tab pos="178435" algn="l"/>
              </a:tabLst>
            </a:pPr>
            <a:r>
              <a:rPr lang="es-PE" sz="2000" b="1" dirty="0">
                <a:latin typeface="Arial" panose="020B0604020202020204" pitchFamily="34" charset="0"/>
                <a:cs typeface="Arial" panose="020B0604020202020204" pitchFamily="34" charset="0"/>
              </a:rPr>
              <a:t>Semana </a:t>
            </a:r>
            <a:r>
              <a:rPr lang="es-PE" sz="2000" b="1" dirty="0" err="1">
                <a:latin typeface="Arial" panose="020B0604020202020204" pitchFamily="34" charset="0"/>
                <a:cs typeface="Arial" panose="020B0604020202020204" pitchFamily="34" charset="0"/>
              </a:rPr>
              <a:t>N°</a:t>
            </a:r>
            <a:r>
              <a:rPr lang="es-PE" sz="2000" b="1" dirty="0">
                <a:latin typeface="Arial" panose="020B0604020202020204" pitchFamily="34" charset="0"/>
                <a:cs typeface="Arial" panose="020B0604020202020204" pitchFamily="34" charset="0"/>
              </a:rPr>
              <a:t> 6 :</a:t>
            </a:r>
            <a:br>
              <a:rPr lang="es-PE" sz="2000" b="1" dirty="0">
                <a:latin typeface="Arial" panose="020B0604020202020204" pitchFamily="34" charset="0"/>
                <a:cs typeface="Arial" panose="020B0604020202020204" pitchFamily="34" charset="0"/>
              </a:rPr>
            </a:br>
            <a:br>
              <a:rPr lang="es-PE" sz="1800" b="1" dirty="0">
                <a:latin typeface="Arial" panose="020B0604020202020204" pitchFamily="34" charset="0"/>
                <a:cs typeface="Arial" panose="020B0604020202020204" pitchFamily="34" charset="0"/>
              </a:rPr>
            </a:br>
            <a:r>
              <a:rPr lang="es-PE" sz="1800" b="1" dirty="0">
                <a:latin typeface="Arial" panose="020B0604020202020204" pitchFamily="34" charset="0"/>
                <a:cs typeface="Arial" panose="020B0604020202020204" pitchFamily="34" charset="0"/>
              </a:rPr>
              <a:t>Motivación.</a:t>
            </a:r>
            <a:br>
              <a:rPr lang="es-PE" sz="1800" b="1" dirty="0">
                <a:latin typeface="Arial" panose="020B0604020202020204" pitchFamily="34" charset="0"/>
                <a:cs typeface="Arial" panose="020B0604020202020204" pitchFamily="34" charset="0"/>
              </a:rPr>
            </a:br>
            <a:r>
              <a:rPr lang="es-ES" sz="1800" b="1" dirty="0">
                <a:latin typeface="Arial" panose="020B0604020202020204" pitchFamily="34" charset="0"/>
                <a:ea typeface="Arial MT"/>
                <a:cs typeface="Arial" panose="020B0604020202020204" pitchFamily="34" charset="0"/>
              </a:rPr>
              <a:t>Los desastres</a:t>
            </a:r>
            <a:r>
              <a:rPr lang="es-ES" sz="1800" b="1" spc="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naturales</a:t>
            </a:r>
            <a:r>
              <a:rPr lang="es-ES" sz="1800" b="1" spc="4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y</a:t>
            </a:r>
            <a:r>
              <a:rPr lang="es-ES" sz="1800" b="1" spc="3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el</a:t>
            </a:r>
            <a:r>
              <a:rPr lang="es-ES" sz="1800" b="1" spc="5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medio</a:t>
            </a:r>
            <a:r>
              <a:rPr lang="es-ES" sz="1800" b="1" spc="-23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ambiente social.</a:t>
            </a:r>
            <a:br>
              <a:rPr lang="en-US" sz="1800" b="1" dirty="0">
                <a:latin typeface="Arial" panose="020B0604020202020204" pitchFamily="34" charset="0"/>
                <a:ea typeface="Arial MT"/>
                <a:cs typeface="Arial" panose="020B0604020202020204" pitchFamily="34" charset="0"/>
              </a:rPr>
            </a:br>
            <a:r>
              <a:rPr lang="es-ES" sz="1800" b="1" dirty="0">
                <a:latin typeface="Arial" panose="020B0604020202020204" pitchFamily="34" charset="0"/>
                <a:ea typeface="Arial MT"/>
                <a:cs typeface="Arial" panose="020B0604020202020204" pitchFamily="34" charset="0"/>
              </a:rPr>
              <a:t>Influencia</a:t>
            </a:r>
            <a:r>
              <a:rPr lang="es-ES" sz="1800" b="1" spc="5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humana</a:t>
            </a:r>
            <a:r>
              <a:rPr lang="es-ES" sz="1800" b="1" spc="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sobre</a:t>
            </a:r>
            <a:r>
              <a:rPr lang="es-ES" sz="1800" b="1" spc="5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los</a:t>
            </a:r>
            <a:r>
              <a:rPr lang="es-ES" sz="1800" b="1" spc="6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desastres</a:t>
            </a:r>
            <a:r>
              <a:rPr lang="es-ES" sz="1800" b="1" spc="-23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de</a:t>
            </a:r>
            <a:r>
              <a:rPr lang="es-ES" sz="1800" b="1" spc="2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origen</a:t>
            </a:r>
            <a:r>
              <a:rPr lang="es-ES" sz="1800" b="1" spc="2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natural.</a:t>
            </a:r>
            <a:br>
              <a:rPr lang="en-US" sz="1800" b="1" dirty="0">
                <a:latin typeface="Arial" panose="020B0604020202020204" pitchFamily="34" charset="0"/>
                <a:ea typeface="Arial MT"/>
                <a:cs typeface="Arial" panose="020B0604020202020204" pitchFamily="34" charset="0"/>
              </a:rPr>
            </a:br>
            <a:r>
              <a:rPr lang="es-ES" sz="1800" b="1" dirty="0">
                <a:latin typeface="Arial" panose="020B0604020202020204" pitchFamily="34" charset="0"/>
                <a:ea typeface="Arial MT"/>
                <a:cs typeface="Arial" panose="020B0604020202020204" pitchFamily="34" charset="0"/>
              </a:rPr>
              <a:t>Gestión</a:t>
            </a:r>
            <a:r>
              <a:rPr lang="es-ES" sz="1800" b="1" spc="2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de</a:t>
            </a:r>
            <a:r>
              <a:rPr lang="es-ES" sz="1800" b="1" spc="1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los</a:t>
            </a:r>
            <a:r>
              <a:rPr lang="es-ES" sz="1800" b="1" spc="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residuos</a:t>
            </a:r>
            <a:r>
              <a:rPr lang="es-ES" sz="1800" b="1" spc="10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sólidos.</a:t>
            </a:r>
            <a:br>
              <a:rPr lang="en-US" sz="1800" b="1" dirty="0">
                <a:latin typeface="Arial" panose="020B0604020202020204" pitchFamily="34" charset="0"/>
                <a:ea typeface="Arial MT"/>
                <a:cs typeface="Arial" panose="020B0604020202020204" pitchFamily="34" charset="0"/>
              </a:rPr>
            </a:br>
            <a:r>
              <a:rPr lang="es-ES" sz="1800" b="1" dirty="0">
                <a:latin typeface="Arial" panose="020B0604020202020204" pitchFamily="34" charset="0"/>
                <a:ea typeface="Arial MT"/>
                <a:cs typeface="Arial" panose="020B0604020202020204" pitchFamily="34" charset="0"/>
              </a:rPr>
              <a:t>Gestión</a:t>
            </a:r>
            <a:r>
              <a:rPr lang="es-ES" sz="1800" b="1" spc="1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de</a:t>
            </a:r>
            <a:r>
              <a:rPr lang="es-ES" sz="1800" b="1" spc="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los</a:t>
            </a:r>
            <a:r>
              <a:rPr lang="es-ES" sz="1800" b="1" spc="5"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residuos</a:t>
            </a:r>
            <a:r>
              <a:rPr lang="es-ES" sz="1800" b="1" spc="120" dirty="0">
                <a:latin typeface="Arial" panose="020B0604020202020204" pitchFamily="34" charset="0"/>
                <a:ea typeface="Arial MT"/>
                <a:cs typeface="Arial" panose="020B0604020202020204" pitchFamily="34" charset="0"/>
              </a:rPr>
              <a:t> </a:t>
            </a:r>
            <a:r>
              <a:rPr lang="es-ES" sz="1800" b="1" dirty="0">
                <a:latin typeface="Arial" panose="020B0604020202020204" pitchFamily="34" charset="0"/>
                <a:ea typeface="Arial MT"/>
                <a:cs typeface="Arial" panose="020B0604020202020204" pitchFamily="34" charset="0"/>
              </a:rPr>
              <a:t>peligrosos.</a:t>
            </a:r>
            <a:endParaRPr lang="es-PE" sz="1800" b="1" dirty="0">
              <a:latin typeface="Arial" panose="020B0604020202020204" pitchFamily="34" charset="0"/>
              <a:cs typeface="Arial" panose="020B0604020202020204" pitchFamily="34" charset="0"/>
            </a:endParaRPr>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385164"/>
            <a:ext cx="6858000" cy="849385"/>
          </a:xfrm>
        </p:spPr>
        <p:txBody>
          <a:bodyPr vert="horz" lIns="91440" tIns="45720" rIns="91440" bIns="45720" rtlCol="0" anchor="t">
            <a:normAutofit/>
          </a:bodyPr>
          <a:lstStyle/>
          <a:p>
            <a:pPr>
              <a:lnSpc>
                <a:spcPct val="100000"/>
              </a:lnSpc>
              <a:spcBef>
                <a:spcPts val="0"/>
              </a:spcBef>
            </a:pPr>
            <a:r>
              <a:rPr lang="es-PE" sz="2200"/>
              <a:t>Biología</a:t>
            </a:r>
          </a:p>
          <a:p>
            <a:pPr>
              <a:lnSpc>
                <a:spcPct val="100000"/>
              </a:lnSpc>
              <a:spcBef>
                <a:spcPts val="0"/>
              </a:spcBef>
            </a:pPr>
            <a:r>
              <a:rPr lang="es-PE" sz="2200" b="1"/>
              <a:t>Dr. Fredy Salinas Melendez</a:t>
            </a:r>
            <a:endParaRPr lang="es-PE" sz="2200" b="1">
              <a:cs typeface="Calibri"/>
            </a:endParaRP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a:t>
            </a:r>
            <a:r>
              <a:rPr lang="es-PE" sz="1800" dirty="0"/>
              <a:t>- II</a:t>
            </a:r>
          </a:p>
        </p:txBody>
      </p:sp>
    </p:spTree>
    <p:extLst>
      <p:ext uri="{BB962C8B-B14F-4D97-AF65-F5344CB8AC3E}">
        <p14:creationId xmlns:p14="http://schemas.microsoft.com/office/powerpoint/2010/main" val="425553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47674"/>
          </a:xfrm>
        </p:spPr>
        <p:txBody>
          <a:bodyPr>
            <a:normAutofit fontScale="90000"/>
          </a:bodyPr>
          <a:lstStyle/>
          <a:p>
            <a:r>
              <a:rPr lang="es-PE" sz="2800" b="1">
                <a:solidFill>
                  <a:prstClr val="black"/>
                </a:solidFill>
              </a:rPr>
              <a:t>                               Desastres</a:t>
            </a:r>
            <a:r>
              <a:rPr lang="en-US" sz="2800" b="1">
                <a:solidFill>
                  <a:prstClr val="black"/>
                </a:solidFill>
              </a:rPr>
              <a:t> </a:t>
            </a:r>
            <a:r>
              <a:rPr lang="es-PE" sz="2800" b="1">
                <a:solidFill>
                  <a:prstClr val="black"/>
                </a:solidFill>
              </a:rPr>
              <a:t>biológicos</a:t>
            </a:r>
            <a:endParaRPr lang="en-US"/>
          </a:p>
        </p:txBody>
      </p:sp>
      <p:sp>
        <p:nvSpPr>
          <p:cNvPr id="3" name="Marcador de contenido 2"/>
          <p:cNvSpPr>
            <a:spLocks noGrp="1"/>
          </p:cNvSpPr>
          <p:nvPr>
            <p:ph idx="1"/>
          </p:nvPr>
        </p:nvSpPr>
        <p:spPr>
          <a:xfrm>
            <a:off x="628650" y="1422401"/>
            <a:ext cx="7886700" cy="5364162"/>
          </a:xfrm>
        </p:spPr>
        <p:txBody>
          <a:bodyPr/>
          <a:lstStyle/>
          <a:p>
            <a:pPr lvl="0" algn="just"/>
            <a:r>
              <a:rPr lang="es-ES" sz="2000">
                <a:solidFill>
                  <a:prstClr val="black"/>
                </a:solidFill>
              </a:rPr>
              <a:t>La enfermedad se convierte en desastre cuando el agente infeccioso adquiere una difusión a nivel  pandemia. La enfermedad es el más peligroso de todos los desastres naturales. Entre las diferentes epidemias que ha sufrido la humanidad están la peste negra, la viruela, el sida y el COVID-19. La gripe española de 1918 fue terrible, matando de 25 a 40 millones de personas. La peste negra, ocurrida en el siglo XIV, mató alrededor de 20 millones de personas, un tercio de la población europea.</a:t>
            </a:r>
          </a:p>
          <a:p>
            <a:pPr lvl="0" algn="just"/>
            <a:endParaRPr lang="es-ES" sz="2000">
              <a:solidFill>
                <a:prstClr val="black"/>
              </a:solidFill>
            </a:endParaRPr>
          </a:p>
          <a:p>
            <a:pPr lvl="0" algn="just"/>
            <a:endParaRPr lang="en-US" sz="2000">
              <a:solidFill>
                <a:prstClr val="black"/>
              </a:solidFill>
            </a:endParaRPr>
          </a:p>
          <a:p>
            <a:endParaRPr lang="en-US"/>
          </a:p>
        </p:txBody>
      </p:sp>
      <p:pic>
        <p:nvPicPr>
          <p:cNvPr id="4" name="Picture 2" descr="Por qué lavarse las manos es efectivo contra el coronavirus? | iAgua">
            <a:extLst>
              <a:ext uri="{FF2B5EF4-FFF2-40B4-BE49-F238E27FC236}">
                <a16:creationId xmlns:a16="http://schemas.microsoft.com/office/drawing/2014/main" id="{A6DA615C-12C5-41CF-824E-F74C758E4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039" y="3964340"/>
            <a:ext cx="4340646" cy="2822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2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46074"/>
          </a:xfrm>
        </p:spPr>
        <p:txBody>
          <a:bodyPr>
            <a:noAutofit/>
          </a:bodyPr>
          <a:lstStyle/>
          <a:p>
            <a:r>
              <a:rPr lang="es-ES" sz="2000" b="1">
                <a:solidFill>
                  <a:prstClr val="black"/>
                </a:solidFill>
                <a:latin typeface="Calibri" panose="020F0502020204030204"/>
                <a:ea typeface="+mn-ea"/>
                <a:cs typeface="+mn-cs"/>
              </a:rPr>
              <a:t>                                     ¿QUE SON LOS VIRUS?</a:t>
            </a:r>
            <a:endParaRPr lang="en-US" sz="2000" b="1"/>
          </a:p>
        </p:txBody>
      </p:sp>
      <p:sp>
        <p:nvSpPr>
          <p:cNvPr id="3" name="Marcador de contenido 2"/>
          <p:cNvSpPr>
            <a:spLocks noGrp="1"/>
          </p:cNvSpPr>
          <p:nvPr>
            <p:ph idx="1"/>
          </p:nvPr>
        </p:nvSpPr>
        <p:spPr>
          <a:xfrm>
            <a:off x="113235" y="1194581"/>
            <a:ext cx="8804987" cy="5591982"/>
          </a:xfrm>
        </p:spPr>
        <p:txBody>
          <a:bodyPr vert="horz" lIns="91440" tIns="45720" rIns="91440" bIns="45720" rtlCol="0" anchor="t">
            <a:normAutofit/>
          </a:bodyPr>
          <a:lstStyle/>
          <a:p>
            <a:pPr marL="171450" lvl="0" indent="-171450" algn="just" defTabSz="685800">
              <a:spcBef>
                <a:spcPts val="750"/>
              </a:spcBef>
            </a:pPr>
            <a:r>
              <a:rPr lang="es-ES" sz="1600"/>
              <a:t>Esta teoría sostiene que el ARN es la molécula que dio lugar al ADN, ya que su presencia en la cadena evolutiva es muy anterior y, al igual que el ADN, tiene la capacidad de almacenar información y, al mismo tiempo, puede catalizar La hipótesis plantea que el ARN sería el punto de partida en la formación de las células primitivas y la molécula a partir de la cual habría evolucionado el sistema genético tal como se lo conoce actualmente.</a:t>
            </a:r>
          </a:p>
          <a:p>
            <a:pPr marL="0" indent="0" defTabSz="685800">
              <a:spcBef>
                <a:spcPts val="750"/>
              </a:spcBef>
              <a:buNone/>
            </a:pPr>
            <a:r>
              <a:rPr lang="es-ES" sz="1600"/>
              <a:t> </a:t>
            </a:r>
            <a:r>
              <a:rPr lang="es-ES" sz="1200" b="1"/>
              <a:t>¿QUE SON LOS VIRUS?</a:t>
            </a:r>
            <a:br>
              <a:rPr lang="es-ES" sz="1200" b="1"/>
            </a:br>
            <a:r>
              <a:rPr lang="es-ES" sz="1600"/>
              <a:t>1. El virus es, el puente entre el mundo inorgánico (sin vida) y el orgánico (con vida)</a:t>
            </a:r>
            <a:br>
              <a:rPr lang="es-ES" sz="1600"/>
            </a:br>
            <a:r>
              <a:rPr lang="es-ES" sz="1600"/>
              <a:t>2, No es un ser vivo, porque no se autorreproduce, necesita de un ser vivo para vivir.</a:t>
            </a:r>
            <a:br>
              <a:rPr lang="es-ES" sz="1600"/>
            </a:br>
            <a:r>
              <a:rPr lang="es-ES" sz="1600"/>
              <a:t>3. No fallece se cristaliza, liofiliza, como la sal, el talco y se guarda en frascos de vidrio enumerados para toda la vida.</a:t>
            </a:r>
            <a:br>
              <a:rPr lang="es-ES" sz="1600"/>
            </a:br>
            <a:r>
              <a:rPr lang="es-ES" sz="1600"/>
              <a:t>4. No respira ni come.</a:t>
            </a:r>
            <a:br>
              <a:rPr lang="es-ES" sz="1600"/>
            </a:br>
            <a:r>
              <a:rPr lang="es-ES" sz="1600"/>
              <a:t>5. No se mueve, tu lo introduces a tu organismo mediante: la boca, la nariz y los ojos. Lava las manos con jabón, usa protector para tu nariz y tus ojos.</a:t>
            </a:r>
            <a:br>
              <a:rPr lang="es-ES" sz="1600"/>
            </a:br>
            <a:r>
              <a:rPr lang="es-ES" sz="1600"/>
              <a:t>6. Gracias al descubrimiento del Microscopio se pudo ver los virus.</a:t>
            </a:r>
            <a:br>
              <a:rPr lang="es-ES" sz="1600"/>
            </a:br>
            <a:r>
              <a:rPr lang="es-ES" sz="1600"/>
              <a:t>7. no tiene Gen y/o Genes.</a:t>
            </a:r>
            <a:br>
              <a:rPr lang="es-ES" sz="1600"/>
            </a:br>
            <a:r>
              <a:rPr lang="es-ES" sz="1600"/>
              <a:t>8. No le convienen a las empresas farmacéuticas divulgar la verdad del virus</a:t>
            </a:r>
            <a:br>
              <a:rPr lang="es-ES" sz="1600"/>
            </a:br>
            <a:r>
              <a:rPr lang="es-ES" sz="1600"/>
              <a:t>9. es similar a los virus informáticos.</a:t>
            </a:r>
            <a:endParaRPr lang="es-ES" sz="1600">
              <a:cs typeface="Calibri"/>
            </a:endParaRPr>
          </a:p>
          <a:p>
            <a:pPr marL="0" lvl="0" indent="0" defTabSz="685800">
              <a:spcBef>
                <a:spcPts val="750"/>
              </a:spcBef>
              <a:buNone/>
            </a:pPr>
            <a:r>
              <a:rPr lang="es-ES" sz="1500" b="1"/>
              <a:t>¿Que son las vacunas de ARNm? </a:t>
            </a:r>
            <a:r>
              <a:rPr lang="es-ES" sz="1500"/>
              <a:t>(Pfizer-BioNTech o Moderna) contienen material del virus que causa el </a:t>
            </a:r>
            <a:r>
              <a:rPr lang="es-ES" sz="1500" b="1"/>
              <a:t>COVID</a:t>
            </a:r>
            <a:r>
              <a:rPr lang="es-ES" sz="1500"/>
              <a:t>-19, que instruye a nuestras células para crear una proteína inocua que es exclusiva del virus. Una vez que nuestras células copian la proteína, destruyen el material genético de la </a:t>
            </a:r>
            <a:r>
              <a:rPr lang="es-ES" sz="1500" b="1"/>
              <a:t>vacuna</a:t>
            </a:r>
            <a:r>
              <a:rPr lang="es-ES" sz="1500"/>
              <a:t>.</a:t>
            </a:r>
            <a:endParaRPr lang="es-ES" sz="1500">
              <a:solidFill>
                <a:prstClr val="black"/>
              </a:solidFill>
            </a:endParaRPr>
          </a:p>
          <a:p>
            <a:endParaRPr lang="en-US" sz="1500"/>
          </a:p>
        </p:txBody>
      </p:sp>
    </p:spTree>
    <p:extLst>
      <p:ext uri="{BB962C8B-B14F-4D97-AF65-F5344CB8AC3E}">
        <p14:creationId xmlns:p14="http://schemas.microsoft.com/office/powerpoint/2010/main" val="1441176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84204"/>
          </a:xfrm>
        </p:spPr>
        <p:txBody>
          <a:bodyPr>
            <a:normAutofit/>
          </a:bodyPr>
          <a:lstStyle/>
          <a:p>
            <a:r>
              <a:rPr lang="es-ES" sz="2400" b="1"/>
              <a:t>                                      Muertos con COVID  19</a:t>
            </a:r>
            <a:endParaRPr lang="en-US" sz="2400" b="1"/>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58931"/>
            <a:ext cx="7886700" cy="4664467"/>
          </a:xfrm>
        </p:spPr>
      </p:pic>
    </p:spTree>
    <p:extLst>
      <p:ext uri="{BB962C8B-B14F-4D97-AF65-F5344CB8AC3E}">
        <p14:creationId xmlns:p14="http://schemas.microsoft.com/office/powerpoint/2010/main" val="246067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834482"/>
            <a:ext cx="7886700" cy="289630"/>
          </a:xfrm>
        </p:spPr>
        <p:txBody>
          <a:bodyPr>
            <a:noAutofit/>
          </a:bodyPr>
          <a:lstStyle/>
          <a:p>
            <a:r>
              <a:rPr lang="es-ES" sz="2400" b="1"/>
              <a:t>                     Ejemplos de desastres naturales </a:t>
            </a:r>
          </a:p>
        </p:txBody>
      </p:sp>
      <p:sp>
        <p:nvSpPr>
          <p:cNvPr id="3" name="Marcador de contenido 2"/>
          <p:cNvSpPr>
            <a:spLocks noGrp="1"/>
          </p:cNvSpPr>
          <p:nvPr>
            <p:ph idx="1"/>
          </p:nvPr>
        </p:nvSpPr>
        <p:spPr>
          <a:xfrm>
            <a:off x="123768" y="717400"/>
            <a:ext cx="8882442" cy="4175851"/>
          </a:xfrm>
        </p:spPr>
        <p:txBody>
          <a:bodyPr vert="horz" lIns="91440" tIns="45720" rIns="91440" bIns="45720" rtlCol="0" anchor="t">
            <a:noAutofit/>
          </a:bodyPr>
          <a:lstStyle/>
          <a:p>
            <a:pPr algn="just"/>
            <a:endParaRPr lang="es-ES" sz="1800"/>
          </a:p>
          <a:p>
            <a:pPr algn="just"/>
            <a:r>
              <a:rPr lang="es-ES" sz="1800"/>
              <a:t>A lo largo de la historia ha habido grandes desastres naturales, entre los que podemos enumerar los siguientes:</a:t>
            </a:r>
            <a:endParaRPr lang="es-ES">
              <a:cs typeface="Calibri"/>
            </a:endParaRPr>
          </a:p>
          <a:p>
            <a:pPr algn="just"/>
            <a:r>
              <a:rPr lang="es-ES" sz="1800"/>
              <a:t>La Gran Sequía en los Estados Unidos durante la década de los 1930.</a:t>
            </a:r>
            <a:endParaRPr lang="es-ES" sz="1800">
              <a:cs typeface="Calibri"/>
            </a:endParaRPr>
          </a:p>
          <a:p>
            <a:pPr algn="just"/>
            <a:r>
              <a:rPr lang="es-ES" sz="1800"/>
              <a:t>La Tragedia de Vargas, una vaguada en el litoral de Venezuela en 1999, que ocasionó lluvias intensas durante una semana y deslaves masivos de tierra, por lo que es catalogada como el alud de barro más mortal de la historia por el Récord Guinness.</a:t>
            </a:r>
            <a:endParaRPr lang="es-ES" sz="1800">
              <a:cs typeface="Calibri"/>
            </a:endParaRPr>
          </a:p>
          <a:p>
            <a:pPr algn="just"/>
            <a:r>
              <a:rPr lang="es-ES" sz="1800"/>
              <a:t>La gripe española de 1918, una pandemia que mató alrededor de 40 millones de personas.</a:t>
            </a:r>
            <a:endParaRPr lang="es-ES" sz="1800">
              <a:cs typeface="Calibri"/>
            </a:endParaRPr>
          </a:p>
          <a:p>
            <a:pPr algn="just"/>
            <a:r>
              <a:rPr lang="es-ES" sz="1800"/>
              <a:t>El tsunami de Japón de 2011, consecuencia de un terremoto catastrófico en la cuenca del Océano Pacífico de 9,0 grados en la escala de Richter, que creó olas de hasta 40,5 metros de altura.</a:t>
            </a:r>
            <a:endParaRPr lang="es-ES" sz="1800">
              <a:cs typeface="Calibri"/>
            </a:endParaRPr>
          </a:p>
          <a:p>
            <a:pPr algn="just"/>
            <a:r>
              <a:rPr lang="es-ES" sz="1800"/>
              <a:t>La erupción del monte Vesubio, que sepultó en lava la ciudad romana de Pompeya en el año 79 d.C.</a:t>
            </a:r>
            <a:endParaRPr lang="es-ES" sz="1800">
              <a:cs typeface="Calibri"/>
            </a:endParaRPr>
          </a:p>
          <a:p>
            <a:pPr algn="just"/>
            <a:r>
              <a:rPr lang="es-ES" sz="1800"/>
              <a:t>El terremoto de Chiapas de 2017, ocurrido en septiembre de dicho año y con epicentro en la ciudad mexicana, tuvo una intensidad de 8,2 en la escala de Richter y dejó 98 muertos y 2.500.000 afectados.</a:t>
            </a:r>
            <a:endParaRPr lang="es-ES" sz="1800">
              <a:cs typeface="Calibri"/>
            </a:endParaRPr>
          </a:p>
          <a:p>
            <a:pPr algn="just"/>
            <a:r>
              <a:rPr lang="es-ES" sz="1800"/>
              <a:t>El Huracán María en 2017, el tercer huracán de la temporada del año en el Caribe, luego de Irma y José, también devastadores. Ocasionó la muerte de alrededor de 500 personas y fue particularmente cruel en Puerto Rico, que aún se recuperaba de los daños causados por Irma.</a:t>
            </a:r>
            <a:endParaRPr lang="es-ES" sz="1800">
              <a:cs typeface="Calibri"/>
            </a:endParaRPr>
          </a:p>
        </p:txBody>
      </p:sp>
    </p:spTree>
    <p:extLst>
      <p:ext uri="{BB962C8B-B14F-4D97-AF65-F5344CB8AC3E}">
        <p14:creationId xmlns:p14="http://schemas.microsoft.com/office/powerpoint/2010/main" val="297532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5209" y="974726"/>
            <a:ext cx="8733034" cy="381463"/>
          </a:xfrm>
        </p:spPr>
        <p:txBody>
          <a:bodyPr>
            <a:normAutofit/>
          </a:bodyPr>
          <a:lstStyle/>
          <a:p>
            <a:r>
              <a:rPr lang="es-ES" sz="1400" b="1"/>
              <a:t>Desastres Volcánicos. </a:t>
            </a:r>
            <a:r>
              <a:rPr lang="es-ES" sz="1400"/>
              <a:t>El 15 de enero se produjo una gran erupción volcánica en el islote del reino de Tonga</a:t>
            </a:r>
            <a:r>
              <a:rPr lang="es-ES" sz="2000"/>
              <a:t>. </a:t>
            </a:r>
            <a:endParaRPr lang="en-US" sz="2000"/>
          </a:p>
        </p:txBody>
      </p:sp>
      <p:sp>
        <p:nvSpPr>
          <p:cNvPr id="3" name="Marcador de contenido 2"/>
          <p:cNvSpPr>
            <a:spLocks noGrp="1"/>
          </p:cNvSpPr>
          <p:nvPr>
            <p:ph idx="1"/>
          </p:nvPr>
        </p:nvSpPr>
        <p:spPr>
          <a:xfrm>
            <a:off x="92467" y="1356189"/>
            <a:ext cx="9051533" cy="5430374"/>
          </a:xfrm>
        </p:spPr>
        <p:txBody>
          <a:bodyPr>
            <a:normAutofit/>
          </a:bodyPr>
          <a:lstStyle/>
          <a:p>
            <a:pPr marL="0" indent="0" algn="just">
              <a:buNone/>
            </a:pPr>
            <a:r>
              <a:rPr lang="es-ES" sz="1400"/>
              <a:t>Aunque todavía se está evaluando su magnitud, esta erupción volcánica podría ser la mayor del siglo XXI, solo superada por la del volcán </a:t>
            </a:r>
            <a:r>
              <a:rPr lang="es-ES" sz="1400" err="1"/>
              <a:t>Pinatubo</a:t>
            </a:r>
            <a:r>
              <a:rPr lang="es-ES" sz="1400"/>
              <a:t>, en la isla filipina de Luzón, en 1991.</a:t>
            </a:r>
          </a:p>
          <a:p>
            <a:pPr marL="0" indent="0" algn="just">
              <a:buNone/>
            </a:pPr>
            <a:r>
              <a:rPr lang="es-ES" sz="1400"/>
              <a:t>En Tonga, se han registrado de momento tres muertes más dos víctimas de una ola en Perú que se puede atribuir a la erupción de Tonga. </a:t>
            </a:r>
          </a:p>
          <a:p>
            <a:pPr marL="0" indent="0" algn="just">
              <a:buNone/>
            </a:pPr>
            <a:r>
              <a:rPr lang="es-ES" sz="1400"/>
              <a:t>                                                                                     El mar se salió en Paracas</a:t>
            </a:r>
          </a:p>
          <a:p>
            <a:pPr algn="just"/>
            <a:endParaRPr lang="es-ES" sz="1800"/>
          </a:p>
          <a:p>
            <a:pPr algn="just"/>
            <a:endParaRPr lang="es-ES" sz="1800"/>
          </a:p>
          <a:p>
            <a:pPr algn="just"/>
            <a:endParaRPr lang="es-ES" sz="1800"/>
          </a:p>
          <a:p>
            <a:pPr algn="just"/>
            <a:endParaRPr lang="es-ES" sz="1800"/>
          </a:p>
          <a:p>
            <a:pPr algn="just"/>
            <a:endParaRPr lang="es-ES" sz="1800"/>
          </a:p>
          <a:p>
            <a:pPr algn="just"/>
            <a:endParaRPr lang="es-ES" sz="1800"/>
          </a:p>
        </p:txBody>
      </p:sp>
      <p:pic>
        <p:nvPicPr>
          <p:cNvPr id="4" name="Imagen 3"/>
          <p:cNvPicPr>
            <a:picLocks noChangeAspect="1"/>
          </p:cNvPicPr>
          <p:nvPr/>
        </p:nvPicPr>
        <p:blipFill>
          <a:blip r:embed="rId2"/>
          <a:stretch>
            <a:fillRect/>
          </a:stretch>
        </p:blipFill>
        <p:spPr>
          <a:xfrm>
            <a:off x="852755" y="2650732"/>
            <a:ext cx="7140539" cy="3184989"/>
          </a:xfrm>
          <a:prstGeom prst="rect">
            <a:avLst/>
          </a:prstGeom>
        </p:spPr>
      </p:pic>
    </p:spTree>
    <p:extLst>
      <p:ext uri="{BB962C8B-B14F-4D97-AF65-F5344CB8AC3E}">
        <p14:creationId xmlns:p14="http://schemas.microsoft.com/office/powerpoint/2010/main" val="196495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13807"/>
          </a:xfrm>
        </p:spPr>
        <p:txBody>
          <a:bodyPr>
            <a:noAutofit/>
          </a:bodyPr>
          <a:lstStyle/>
          <a:p>
            <a:r>
              <a:rPr lang="es-ES" sz="2000" b="1"/>
              <a:t>                                 Derrame de petróleo en la costa de Perú </a:t>
            </a:r>
            <a:endParaRPr lang="en-US" sz="2000" b="1"/>
          </a:p>
        </p:txBody>
      </p:sp>
      <p:sp>
        <p:nvSpPr>
          <p:cNvPr id="3" name="Marcador de contenido 2"/>
          <p:cNvSpPr>
            <a:spLocks noGrp="1"/>
          </p:cNvSpPr>
          <p:nvPr>
            <p:ph idx="1"/>
          </p:nvPr>
        </p:nvSpPr>
        <p:spPr>
          <a:xfrm>
            <a:off x="226031" y="1388533"/>
            <a:ext cx="8289319" cy="5398030"/>
          </a:xfrm>
        </p:spPr>
        <p:txBody>
          <a:bodyPr vert="horz" lIns="91440" tIns="45720" rIns="91440" bIns="45720" rtlCol="0" anchor="t">
            <a:normAutofit/>
          </a:bodyPr>
          <a:lstStyle/>
          <a:p>
            <a:r>
              <a:rPr lang="es-ES" sz="2000"/>
              <a:t>Tonga: el grave derrame de petróleo en la costa de Perú a causa de la erupción del volcán en la nación insular</a:t>
            </a:r>
          </a:p>
          <a:p>
            <a:pPr marL="0" indent="0" algn="just">
              <a:buNone/>
            </a:pPr>
            <a:r>
              <a:rPr lang="es-ES" sz="1800"/>
              <a:t>El derrame ocurrió el 15 de enero cuando un buque descargaba el hidrocarburo en la Refinería La Pampilla de la empresa Repsol.</a:t>
            </a:r>
            <a:endParaRPr lang="es-ES" sz="1800">
              <a:cs typeface="Calibri"/>
            </a:endParaRPr>
          </a:p>
          <a:p>
            <a:pPr marL="0" indent="0" algn="just">
              <a:buNone/>
            </a:pPr>
            <a:r>
              <a:rPr lang="es-ES" sz="1800"/>
              <a:t>El Organismo de Evaluación y Fiscalización Ambiental ha impuesto multas a esta empresa hasta en tres oportunidades anteriores.</a:t>
            </a:r>
            <a:endParaRPr lang="es-ES" sz="1800">
              <a:cs typeface="Calibri"/>
            </a:endParaRPr>
          </a:p>
          <a:p>
            <a:pPr marL="0" indent="0" algn="just">
              <a:buNone/>
            </a:pPr>
            <a:r>
              <a:rPr lang="es-ES" sz="1800"/>
              <a:t>Una mancha inmensa de petróleo cubre actualmente parte del mar y la costa central en Perú como consecuencia de un derrame de crudo ocurrido el sábado 15. La emergencia ambiental se registró cuando el Buque Tanque Mare </a:t>
            </a:r>
            <a:r>
              <a:rPr lang="es-ES" sz="1800" err="1"/>
              <a:t>Doricum</a:t>
            </a:r>
            <a:r>
              <a:rPr lang="es-ES" sz="1800"/>
              <a:t>, de bandera Italiana, realizaba operaciones de descarga de petróleo en las instalaciones del Terminal </a:t>
            </a:r>
            <a:r>
              <a:rPr lang="es-ES" sz="1800" err="1"/>
              <a:t>Multiboyas</a:t>
            </a:r>
            <a:r>
              <a:rPr lang="es-ES" sz="1800"/>
              <a:t> </a:t>
            </a:r>
            <a:r>
              <a:rPr lang="es-ES" sz="1800" err="1"/>
              <a:t>N°</a:t>
            </a:r>
            <a:r>
              <a:rPr lang="es-ES" sz="1800"/>
              <a:t> 2 de la Refinería La Pampilla, en manos de la empresa Repsol desde el año 1996.</a:t>
            </a:r>
            <a:endParaRPr lang="es-ES" sz="1800">
              <a:cs typeface="Calibri"/>
            </a:endParaRPr>
          </a:p>
          <a:p>
            <a:pPr marL="0" indent="0" algn="just">
              <a:buNone/>
            </a:pPr>
            <a:endParaRPr lang="es-ES" sz="1800"/>
          </a:p>
          <a:p>
            <a:pPr marL="0" indent="0" algn="just">
              <a:buNone/>
            </a:pPr>
            <a:r>
              <a:rPr lang="es-ES" sz="1800"/>
              <a:t>“Se estima que ha habido un derrame de 6000 barriles de petróleo”, señaló el ministro del Ambiente, Rubén Ramírez, el martes 17 de enero luego de hacer un sobrevuelo por las zonas afectadas y tras reunirse con directivos de la empresa Repsol.</a:t>
            </a:r>
            <a:endParaRPr lang="es-ES" sz="1800">
              <a:cs typeface="Calibri"/>
            </a:endParaRPr>
          </a:p>
          <a:p>
            <a:pPr marL="0" indent="0" algn="just">
              <a:buNone/>
            </a:pPr>
            <a:endParaRPr lang="es-ES" sz="1800"/>
          </a:p>
          <a:p>
            <a:pPr marL="0" indent="0">
              <a:buNone/>
            </a:pPr>
            <a:endParaRPr lang="es-ES" sz="1200"/>
          </a:p>
          <a:p>
            <a:endParaRPr lang="es-ES" sz="1200"/>
          </a:p>
          <a:p>
            <a:endParaRPr lang="en-US"/>
          </a:p>
        </p:txBody>
      </p:sp>
      <p:pic>
        <p:nvPicPr>
          <p:cNvPr id="4" name="Imagen 3"/>
          <p:cNvPicPr>
            <a:picLocks noChangeAspect="1"/>
          </p:cNvPicPr>
          <p:nvPr/>
        </p:nvPicPr>
        <p:blipFill>
          <a:blip r:embed="rId2"/>
          <a:stretch>
            <a:fillRect/>
          </a:stretch>
        </p:blipFill>
        <p:spPr>
          <a:xfrm flipV="1">
            <a:off x="4572000" y="3349375"/>
            <a:ext cx="158812" cy="45719"/>
          </a:xfrm>
          <a:prstGeom prst="rect">
            <a:avLst/>
          </a:prstGeom>
        </p:spPr>
      </p:pic>
    </p:spTree>
    <p:extLst>
      <p:ext uri="{BB962C8B-B14F-4D97-AF65-F5344CB8AC3E}">
        <p14:creationId xmlns:p14="http://schemas.microsoft.com/office/powerpoint/2010/main" val="2250327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09544"/>
          </a:xfrm>
        </p:spPr>
        <p:txBody>
          <a:bodyPr>
            <a:normAutofit fontScale="90000"/>
          </a:bodyPr>
          <a:lstStyle/>
          <a:p>
            <a:r>
              <a:rPr lang="es-ES" b="1"/>
              <a:t>                     </a:t>
            </a:r>
            <a:r>
              <a:rPr lang="es-ES" sz="3100" b="1"/>
              <a:t>Derrame de petróleo</a:t>
            </a:r>
            <a:endParaRPr lang="en-US" sz="310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48973"/>
            <a:ext cx="7886700" cy="4871232"/>
          </a:xfrm>
        </p:spPr>
      </p:pic>
    </p:spTree>
    <p:extLst>
      <p:ext uri="{BB962C8B-B14F-4D97-AF65-F5344CB8AC3E}">
        <p14:creationId xmlns:p14="http://schemas.microsoft.com/office/powerpoint/2010/main" val="82662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40366"/>
          </a:xfrm>
        </p:spPr>
        <p:txBody>
          <a:bodyPr>
            <a:noAutofit/>
          </a:bodyPr>
          <a:lstStyle/>
          <a:p>
            <a:r>
              <a:rPr lang="es-ES" sz="2000" b="1"/>
              <a:t>                             Expertos en camino para mitigar el derrame de petróleo</a:t>
            </a:r>
            <a:endParaRPr lang="en-US" sz="2000" b="1"/>
          </a:p>
        </p:txBody>
      </p:sp>
      <p:sp>
        <p:nvSpPr>
          <p:cNvPr id="3" name="Marcador de contenido 2"/>
          <p:cNvSpPr>
            <a:spLocks noGrp="1"/>
          </p:cNvSpPr>
          <p:nvPr>
            <p:ph idx="1"/>
          </p:nvPr>
        </p:nvSpPr>
        <p:spPr>
          <a:xfrm>
            <a:off x="628650" y="1510301"/>
            <a:ext cx="7886700" cy="5276262"/>
          </a:xfrm>
        </p:spPr>
        <p:txBody>
          <a:bodyPr vert="horz" lIns="91440" tIns="45720" rIns="91440" bIns="45720" rtlCol="0" anchor="t">
            <a:normAutofit/>
          </a:bodyPr>
          <a:lstStyle/>
          <a:p>
            <a:pPr algn="just"/>
            <a:r>
              <a:rPr lang="es-ES" sz="1800"/>
              <a:t>El grupo de expertos de expertos de la ONU </a:t>
            </a:r>
            <a:r>
              <a:rPr lang="es-ES" sz="1800" b="1"/>
              <a:t>llegará al Perú en los próximos días y asesorará a las autoridades en la gestión y coordinación de la respuesta</a:t>
            </a:r>
            <a:r>
              <a:rPr lang="es-ES" sz="1800"/>
              <a:t>. Asimismo, realizará un planteamiento de acciones efectivas para reducir el riesgo de futuros desastres en el país.</a:t>
            </a:r>
            <a:endParaRPr lang="es-ES" sz="1800">
              <a:cs typeface="Calibri"/>
            </a:endParaRPr>
          </a:p>
          <a:p>
            <a:pPr algn="just"/>
            <a:r>
              <a:rPr lang="es-ES" sz="1800"/>
              <a:t>La asistencia estará coordinada por la Oficina de Coordinación Residente de ONU Perú y liderada por la Unidad Conjunta de Medio Ambiente (JEU por sus siglas en inglés), conformada por la </a:t>
            </a:r>
            <a:r>
              <a:rPr lang="es-ES" sz="1800">
                <a:hlinkClick r:id="rId2"/>
              </a:rPr>
              <a:t>Oficina de Coordinación de Asuntos Humanitarios</a:t>
            </a:r>
            <a:r>
              <a:rPr lang="es-ES" sz="1800"/>
              <a:t> de la ONU (OCHA) y el </a:t>
            </a:r>
            <a:r>
              <a:rPr lang="es-ES" sz="1800">
                <a:hlinkClick r:id="rId3"/>
              </a:rPr>
              <a:t>Programa de las Naciones Unidas para el Medio Ambiente</a:t>
            </a:r>
            <a:r>
              <a:rPr lang="es-ES" sz="1800"/>
              <a:t> (PNUMA), entidades encargadas de coordinar los esfuerzos internacionales para responder a los desastres ambientales y sus impactos humanitarios.</a:t>
            </a:r>
            <a:endParaRPr lang="es-ES" sz="1800">
              <a:cs typeface="Calibri"/>
            </a:endParaRPr>
          </a:p>
          <a:p>
            <a:pPr algn="just"/>
            <a:r>
              <a:rPr lang="es-ES" sz="1800" b="1"/>
              <a:t>El Sistema de las Naciones Unidas en el Perú reitera su compromiso de seguir apoyando al Gobierno y al pueblo del Perú</a:t>
            </a:r>
            <a:r>
              <a:rPr lang="es-ES" sz="1800"/>
              <a:t> en esta situación de emergencia ambiental.</a:t>
            </a:r>
            <a:endParaRPr lang="es-ES" sz="1800">
              <a:cs typeface="Calibri"/>
            </a:endParaRPr>
          </a:p>
        </p:txBody>
      </p:sp>
    </p:spTree>
    <p:extLst>
      <p:ext uri="{BB962C8B-B14F-4D97-AF65-F5344CB8AC3E}">
        <p14:creationId xmlns:p14="http://schemas.microsoft.com/office/powerpoint/2010/main" val="105239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016" y="1284270"/>
            <a:ext cx="8887146" cy="1140431"/>
          </a:xfrm>
        </p:spPr>
        <p:txBody>
          <a:bodyPr>
            <a:normAutofit fontScale="90000"/>
          </a:bodyPr>
          <a:lstStyle/>
          <a:p>
            <a:pPr algn="just"/>
            <a:br>
              <a:rPr lang="es-ES" sz="2000" b="1"/>
            </a:br>
            <a:r>
              <a:rPr lang="es-ES" sz="2000" b="1"/>
              <a:t>                            ¿Qué efectos produce el derrame de petróleo sobre los animales?</a:t>
            </a:r>
            <a:br>
              <a:rPr lang="es-ES" sz="2000" b="1"/>
            </a:br>
            <a:br>
              <a:rPr lang="es-ES" sz="2000" b="1"/>
            </a:br>
            <a:r>
              <a:rPr lang="es-ES" sz="1800"/>
              <a:t>Los mamíferos marinos que padecen especialmente los efectos negativos de los derrames petrolíferos son los delfines, las ballenas y las tortugas. Esto es así, ya que cuando los mismos salen a la superficie marina a   coger aire, los vertidos pueden    provocar obstrucciones en sus vías respiratorias</a:t>
            </a:r>
            <a:r>
              <a:rPr lang="es-ES"/>
              <a:t>. </a:t>
            </a:r>
            <a:r>
              <a:rPr lang="es-ES" sz="1800"/>
              <a:t>El petróleo forma con el agua una capa impermeable que obstaculiza el paso de la luz solar que utiliza el fitoplancton para realizar el proceso de la fotosíntesis, interfiere el intercambio gaseoso, cubren la piel y las branquias de los animales acuáticos provocándoles la muerte por asfixia.</a:t>
            </a:r>
            <a:endParaRPr lang="en-US" sz="180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4960" y="3071973"/>
            <a:ext cx="5974080" cy="3530788"/>
          </a:xfrm>
        </p:spPr>
      </p:pic>
    </p:spTree>
    <p:extLst>
      <p:ext uri="{BB962C8B-B14F-4D97-AF65-F5344CB8AC3E}">
        <p14:creationId xmlns:p14="http://schemas.microsoft.com/office/powerpoint/2010/main" val="359510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111" y="974726"/>
            <a:ext cx="8804953" cy="412285"/>
          </a:xfrm>
        </p:spPr>
        <p:txBody>
          <a:bodyPr>
            <a:normAutofit fontScale="90000"/>
          </a:bodyPr>
          <a:lstStyle/>
          <a:p>
            <a:r>
              <a:rPr lang="es-ES" sz="2000" b="1"/>
              <a:t>                              El actor Leonardo DiCaprio se pronunció, a través de sus redes sociales</a:t>
            </a:r>
            <a:endParaRPr lang="en-US" sz="2000" b="1"/>
          </a:p>
        </p:txBody>
      </p:sp>
      <p:sp>
        <p:nvSpPr>
          <p:cNvPr id="3" name="Marcador de contenido 2"/>
          <p:cNvSpPr>
            <a:spLocks noGrp="1"/>
          </p:cNvSpPr>
          <p:nvPr>
            <p:ph idx="1"/>
          </p:nvPr>
        </p:nvSpPr>
        <p:spPr>
          <a:xfrm>
            <a:off x="154111" y="1387011"/>
            <a:ext cx="8804953" cy="5399552"/>
          </a:xfrm>
        </p:spPr>
        <p:txBody>
          <a:bodyPr vert="horz" lIns="91440" tIns="45720" rIns="91440" bIns="45720" rtlCol="0" anchor="t">
            <a:normAutofit/>
          </a:bodyPr>
          <a:lstStyle/>
          <a:p>
            <a:pPr algn="just"/>
            <a:r>
              <a:rPr lang="es-ES" sz="2000"/>
              <a:t>Acerca del petróleo en el mar de Ventanilla que ha causado conmoción a nivel nacional por la muerte de especies y contaminación de las playas. Se trata de 6 000 barriles de la refinería La Pampilla, que está a cargo de la empresa española </a:t>
            </a:r>
            <a:r>
              <a:rPr lang="es-ES" sz="2000" b="1"/>
              <a:t>Repsol.</a:t>
            </a:r>
            <a:endParaRPr lang="es-ES" sz="2000"/>
          </a:p>
          <a:p>
            <a:pPr algn="just"/>
            <a:r>
              <a:rPr lang="es-ES" sz="2000"/>
              <a:t>El ganador del Oscar utilizó su cuenta de </a:t>
            </a:r>
            <a:r>
              <a:rPr lang="es-ES" sz="2000" b="1"/>
              <a:t>Instagram</a:t>
            </a:r>
            <a:r>
              <a:rPr lang="es-ES" sz="2000"/>
              <a:t> para compartir el desastre ecológico a sus más de 52 millones de seguidores. En la publicación, el artista reveló un video que muestras las terribles imágenes en la orilla del mar, captadas desde un dron.</a:t>
            </a:r>
            <a:endParaRPr lang="es-ES" sz="2000">
              <a:cs typeface="Calibri"/>
            </a:endParaRPr>
          </a:p>
          <a:p>
            <a:pPr algn="just"/>
            <a:r>
              <a:rPr lang="es-ES" sz="2000" i="1"/>
              <a:t>“Las imágenes de un dron mostraron lodo negro que cubría la playa dorada de Perú luego de un derrame de petróleo el 16 de enero causado por la erupción volcánica de Tonga. El lodo de un barco de descarga sacudido por olas inusualmente altas contaminó al menos 1.2 millas a lo largo de la costa y dos playas”,</a:t>
            </a:r>
            <a:r>
              <a:rPr lang="es-ES" sz="2000"/>
              <a:t> mencionó en su publicación el protagonista de</a:t>
            </a:r>
            <a:r>
              <a:rPr lang="es-ES" sz="2000" b="1" i="1"/>
              <a:t> ‘</a:t>
            </a:r>
            <a:r>
              <a:rPr lang="es-ES" sz="2000" b="1" i="1" err="1"/>
              <a:t>Don’t</a:t>
            </a:r>
            <a:r>
              <a:rPr lang="es-ES" sz="2000" b="1" i="1"/>
              <a:t> look up’.</a:t>
            </a:r>
            <a:endParaRPr lang="es-ES" sz="2000"/>
          </a:p>
        </p:txBody>
      </p:sp>
    </p:spTree>
    <p:extLst>
      <p:ext uri="{BB962C8B-B14F-4D97-AF65-F5344CB8AC3E}">
        <p14:creationId xmlns:p14="http://schemas.microsoft.com/office/powerpoint/2010/main" val="3607298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1DC396-2BDC-9BAC-7A4F-45F2129F1596}"/>
              </a:ext>
            </a:extLst>
          </p:cNvPr>
          <p:cNvSpPr>
            <a:spLocks noGrp="1"/>
          </p:cNvSpPr>
          <p:nvPr>
            <p:ph type="title"/>
          </p:nvPr>
        </p:nvSpPr>
        <p:spPr>
          <a:xfrm>
            <a:off x="435797" y="876554"/>
            <a:ext cx="8454683" cy="516449"/>
          </a:xfrm>
        </p:spPr>
        <p:txBody>
          <a:bodyPr>
            <a:normAutofit/>
          </a:bodyPr>
          <a:lstStyle/>
          <a:p>
            <a:r>
              <a:rPr kumimoji="0" lang="es-PE" sz="2000" b="0" i="0" u="none" strike="noStrike" kern="1200" cap="none" spc="0" normalizeH="0" baseline="0" noProof="0">
                <a:ln>
                  <a:noFill/>
                </a:ln>
                <a:solidFill>
                  <a:srgbClr val="FF0000"/>
                </a:solidFill>
                <a:effectLst/>
                <a:uLnTx/>
                <a:uFillTx/>
                <a:latin typeface="Calibri" panose="020F0502020204030204"/>
                <a:ea typeface="+mj-ea"/>
                <a:cs typeface="+mj-cs"/>
              </a:rPr>
              <a:t>MOTIVACION</a:t>
            </a:r>
            <a:r>
              <a:rPr kumimoji="0" lang="es-PE" sz="2000" b="0" i="0" u="none" strike="noStrike" kern="1200" cap="none" spc="0" normalizeH="0" baseline="0" noProof="0">
                <a:ln>
                  <a:noFill/>
                </a:ln>
                <a:effectLst/>
                <a:uLnTx/>
                <a:uFillTx/>
                <a:latin typeface="Calibri" panose="020F0502020204030204"/>
                <a:ea typeface="+mj-ea"/>
                <a:cs typeface="+mj-cs"/>
              </a:rPr>
              <a:t> ¿</a:t>
            </a:r>
            <a:r>
              <a:rPr lang="es-PE" sz="2000">
                <a:latin typeface="Calibri" panose="020F0502020204030204"/>
              </a:rPr>
              <a:t>Cuáles</a:t>
            </a:r>
            <a:r>
              <a:rPr kumimoji="0" lang="es-PE" sz="2000" b="0" i="0" u="none" strike="noStrike" kern="1200" cap="none" spc="0" normalizeH="0" baseline="0" noProof="0">
                <a:ln>
                  <a:noFill/>
                </a:ln>
                <a:effectLst/>
                <a:uLnTx/>
                <a:uFillTx/>
                <a:latin typeface="Calibri" panose="020F0502020204030204"/>
                <a:ea typeface="+mj-ea"/>
                <a:cs typeface="+mj-cs"/>
              </a:rPr>
              <a:t> son las Leyes que gobiernan el universo y a los hombres?</a:t>
            </a:r>
            <a:endParaRPr lang="es-PE" sz="2000"/>
          </a:p>
        </p:txBody>
      </p:sp>
      <p:sp>
        <p:nvSpPr>
          <p:cNvPr id="3" name="Marcador de contenido 2">
            <a:extLst>
              <a:ext uri="{FF2B5EF4-FFF2-40B4-BE49-F238E27FC236}">
                <a16:creationId xmlns:a16="http://schemas.microsoft.com/office/drawing/2014/main" id="{8FBDDFA6-E983-039F-E391-2B4398AE6668}"/>
              </a:ext>
            </a:extLst>
          </p:cNvPr>
          <p:cNvSpPr>
            <a:spLocks noGrp="1"/>
          </p:cNvSpPr>
          <p:nvPr>
            <p:ph idx="1"/>
          </p:nvPr>
        </p:nvSpPr>
        <p:spPr>
          <a:xfrm>
            <a:off x="154832" y="1294832"/>
            <a:ext cx="8834510" cy="5785857"/>
          </a:xfrm>
        </p:spPr>
        <p:txBody>
          <a:bodyPr vert="horz" lIns="91440" tIns="45720" rIns="91440" bIns="45720" rtlCol="0" anchor="t">
            <a:normAutofit fontScale="6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200" b="1" i="0" u="none" strike="noStrike" kern="1200" cap="none" spc="0" normalizeH="0" baseline="0" noProof="0">
                <a:ln>
                  <a:noFill/>
                </a:ln>
                <a:effectLst/>
                <a:uLnTx/>
                <a:uFillTx/>
                <a:latin typeface="Calibri" panose="020F0502020204030204"/>
                <a:ea typeface="+mn-ea"/>
                <a:cs typeface="+mn-cs"/>
              </a:rPr>
              <a:t>L</a:t>
            </a:r>
            <a:r>
              <a:rPr kumimoji="0" lang="es-PE" sz="2600" b="1" i="0" u="none" strike="noStrike" kern="1200" cap="none" spc="0" normalizeH="0" baseline="0" noProof="0">
                <a:ln>
                  <a:noFill/>
                </a:ln>
                <a:effectLst/>
                <a:uLnTx/>
                <a:uFillTx/>
                <a:latin typeface="Calibri" panose="020F0502020204030204"/>
                <a:ea typeface="+mn-ea"/>
                <a:cs typeface="+mn-cs"/>
              </a:rPr>
              <a:t>a razón de los conflictos sociales del hombre entre los hombres, en el mundo en que vivimos, es que </a:t>
            </a:r>
            <a:r>
              <a:rPr lang="es-PE" sz="2600" b="1">
                <a:latin typeface="Calibri" panose="020F0502020204030204"/>
              </a:rPr>
              <a:t>ignoramos</a:t>
            </a:r>
            <a:r>
              <a:rPr kumimoji="0" lang="es-PE" sz="2600" b="1" i="0" u="none" strike="noStrike" kern="1200" cap="none" spc="0" normalizeH="0" baseline="0" noProof="0">
                <a:ln>
                  <a:noFill/>
                </a:ln>
                <a:effectLst/>
                <a:uLnTx/>
                <a:uFillTx/>
                <a:latin typeface="Calibri" panose="020F0502020204030204"/>
                <a:ea typeface="+mn-ea"/>
                <a:cs typeface="+mn-cs"/>
              </a:rPr>
              <a:t> las leyes que gobiernan el universo</a:t>
            </a:r>
            <a:r>
              <a:rPr lang="es-PE" sz="2600" b="1">
                <a:latin typeface="Calibri" panose="020F0502020204030204"/>
              </a:rPr>
              <a:t> y</a:t>
            </a:r>
            <a:r>
              <a:rPr kumimoji="0" lang="es-PE" sz="2600" b="1" i="0" u="none" strike="noStrike" kern="1200" cap="none" spc="0" normalizeH="0" baseline="0" noProof="0">
                <a:ln>
                  <a:noFill/>
                </a:ln>
                <a:effectLst/>
                <a:uLnTx/>
                <a:uFillTx/>
                <a:latin typeface="Calibri" panose="020F0502020204030204"/>
                <a:ea typeface="+mn-ea"/>
                <a:cs typeface="+mn-cs"/>
              </a:rPr>
              <a:t> las leyes que gobiernan a los hombres.</a:t>
            </a:r>
            <a:endParaRPr lang="es-PE" sz="2600" b="1" i="0" u="none" strike="noStrike" kern="1200" cap="none" spc="0" normalizeH="0" baseline="0" noProof="0">
              <a:ln>
                <a:noFill/>
              </a:ln>
              <a:effectLst/>
              <a:uLnTx/>
              <a:uFillTx/>
              <a:latin typeface="Calibri" panose="020F0502020204030204"/>
              <a:cs typeface="Calibri"/>
            </a:endParaRPr>
          </a:p>
          <a:p>
            <a:pPr marL="0" indent="0">
              <a:buNone/>
              <a:defRPr/>
            </a:pPr>
            <a:r>
              <a:rPr lang="es-ES" sz="2600">
                <a:latin typeface="Minion Pro"/>
                <a:ea typeface="Times New Roman" panose="02020603050405020304" pitchFamily="18" charset="0"/>
                <a:cs typeface="Arial"/>
              </a:rPr>
              <a:t>   </a:t>
            </a:r>
            <a:r>
              <a:rPr kumimoji="0" lang="es-ES" sz="2600" b="0" i="0" u="none" strike="noStrike" kern="1200" cap="none" spc="0" normalizeH="0" baseline="0" noProof="0">
                <a:ln>
                  <a:noFill/>
                </a:ln>
                <a:effectLst/>
                <a:uLnTx/>
                <a:uFillTx/>
                <a:latin typeface="Minion Pro"/>
                <a:ea typeface="Times New Roman" panose="02020603050405020304" pitchFamily="18" charset="0"/>
                <a:cs typeface="Arial"/>
              </a:rPr>
              <a:t> </a:t>
            </a:r>
            <a:r>
              <a:rPr kumimoji="0" lang="es-ES" sz="2600" b="1" i="0" u="none" strike="noStrike" kern="1200" cap="none" spc="0" normalizeH="0" baseline="0" noProof="0">
                <a:ln>
                  <a:noFill/>
                </a:ln>
                <a:effectLst/>
                <a:uLnTx/>
                <a:uFillTx/>
                <a:latin typeface="Minion Pro"/>
                <a:ea typeface="Times New Roman" panose="02020603050405020304" pitchFamily="18" charset="0"/>
                <a:cs typeface="Arial"/>
              </a:rPr>
              <a:t>Solo sí conocemos estas leyes podremos entendernos y convivir en armonía sin conflictos sociales. …</a:t>
            </a:r>
            <a:endParaRPr lang="es-ES" sz="2600" b="1" i="0" u="none" strike="noStrike" kern="1200" cap="none" spc="0" normalizeH="0" baseline="0" noProof="0">
              <a:ln>
                <a:noFill/>
              </a:ln>
              <a:effectLst/>
              <a:uLnTx/>
              <a:uFillTx/>
              <a:latin typeface="Minion Pro"/>
              <a:ea typeface="Times New Roman" panose="02020603050405020304" pitchFamily="18" charset="0"/>
              <a:cs typeface="Arial"/>
            </a:endParaRPr>
          </a:p>
          <a:p>
            <a:pPr>
              <a:defRPr/>
            </a:pPr>
            <a:r>
              <a:rPr kumimoji="0" lang="es-ES" sz="2600" b="0" i="0" u="none" strike="noStrike" kern="1200" cap="none" spc="0" normalizeH="0" baseline="0" noProof="0">
                <a:ln>
                  <a:noFill/>
                </a:ln>
                <a:solidFill>
                  <a:srgbClr val="FF0000"/>
                </a:solidFill>
                <a:effectLst/>
                <a:uLnTx/>
                <a:uFillTx/>
                <a:latin typeface="Minion Pro"/>
                <a:ea typeface="Times New Roman" panose="02020603050405020304" pitchFamily="18" charset="0"/>
                <a:cs typeface="Arial"/>
              </a:rPr>
              <a:t>1. Ley de la Relatividad Especial, sin gravedad de Einstein en 1905 : E = m. c</a:t>
            </a:r>
            <a:r>
              <a:rPr kumimoji="0" lang="es-ES" sz="2600" b="0" i="0" u="none" strike="noStrike" kern="1200" cap="none" spc="0" normalizeH="0" baseline="30000" noProof="0">
                <a:ln>
                  <a:noFill/>
                </a:ln>
                <a:solidFill>
                  <a:srgbClr val="FF0000"/>
                </a:solidFill>
                <a:effectLst/>
                <a:uLnTx/>
                <a:uFillTx/>
                <a:latin typeface="Minion Pro"/>
                <a:ea typeface="Times New Roman" panose="02020603050405020304" pitchFamily="18" charset="0"/>
                <a:cs typeface="Arial"/>
              </a:rPr>
              <a:t>2</a:t>
            </a:r>
            <a:r>
              <a:rPr lang="es-ES" sz="2600">
                <a:solidFill>
                  <a:srgbClr val="FF0000"/>
                </a:solidFill>
                <a:latin typeface="Minion Pro"/>
                <a:ea typeface="Times New Roman" panose="02020603050405020304" pitchFamily="18" charset="0"/>
                <a:cs typeface="Arial"/>
              </a:rPr>
              <a:t>   </a:t>
            </a:r>
            <a:endParaRPr lang="es-PE" sz="2600" b="0" i="0" u="none" strike="noStrike" kern="1200" cap="none" spc="0" normalizeH="0" baseline="0" noProof="0">
              <a:ln>
                <a:noFill/>
              </a:ln>
              <a:solidFill>
                <a:srgbClr val="FF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ES" sz="2600" b="0" i="0" u="none" strike="noStrike" kern="1200" cap="none" spc="0" normalizeH="0" baseline="0" noProof="0">
                <a:ln>
                  <a:noFill/>
                </a:ln>
                <a:solidFill>
                  <a:srgbClr val="002060"/>
                </a:solidFill>
                <a:effectLst/>
                <a:uLnTx/>
                <a:uFillTx/>
                <a:latin typeface="Minion Pro"/>
                <a:ea typeface="Times New Roman" panose="02020603050405020304" pitchFamily="18" charset="0"/>
                <a:cs typeface="Arial"/>
              </a:rPr>
              <a:t>La energía es igual a la masa por la velocidad de la luz al cuadrado, demuestra que la energía y la materia es una igualdad, no son conceptos diferentes, como se creían hasta entonces, </a:t>
            </a:r>
            <a:r>
              <a:rPr kumimoji="0" lang="es-ES" sz="2600" b="0" i="0" u="none" strike="noStrike" kern="1200" cap="none" spc="0" normalizeH="0" baseline="0" noProof="0">
                <a:ln>
                  <a:noFill/>
                </a:ln>
                <a:solidFill>
                  <a:srgbClr val="202124"/>
                </a:solidFill>
                <a:effectLst/>
                <a:uLnTx/>
                <a:uFillTx/>
                <a:latin typeface="arial"/>
                <a:cs typeface="arial"/>
              </a:rPr>
              <a:t>postula que la luz viaja sobre el espacio vacío a 300 mil kilómetros por segundo y que nada </a:t>
            </a:r>
            <a:r>
              <a:rPr kumimoji="0" lang="es-ES" sz="2600" b="1" i="0" u="none" strike="noStrike" kern="1200" cap="none" spc="0" normalizeH="0" baseline="0" noProof="0">
                <a:ln>
                  <a:noFill/>
                </a:ln>
                <a:solidFill>
                  <a:srgbClr val="202124"/>
                </a:solidFill>
                <a:effectLst/>
                <a:uLnTx/>
                <a:uFillTx/>
                <a:latin typeface="arial"/>
                <a:cs typeface="arial"/>
              </a:rPr>
              <a:t>es</a:t>
            </a:r>
            <a:r>
              <a:rPr kumimoji="0" lang="es-ES" sz="2600" b="0" i="0" u="none" strike="noStrike" kern="1200" cap="none" spc="0" normalizeH="0" baseline="0" noProof="0">
                <a:ln>
                  <a:noFill/>
                </a:ln>
                <a:solidFill>
                  <a:srgbClr val="202124"/>
                </a:solidFill>
                <a:effectLst/>
                <a:uLnTx/>
                <a:uFillTx/>
                <a:latin typeface="arial"/>
                <a:cs typeface="arial"/>
              </a:rPr>
              <a:t> capaz de igualar esa velocidad, menos superarla. Además, el espacio y el tiempo no son absolutos, su percepción </a:t>
            </a:r>
            <a:r>
              <a:rPr kumimoji="0" lang="es-ES" sz="2600" b="1" i="0" u="none" strike="noStrike" kern="1200" cap="none" spc="0" normalizeH="0" baseline="0" noProof="0">
                <a:ln>
                  <a:noFill/>
                </a:ln>
                <a:solidFill>
                  <a:srgbClr val="202124"/>
                </a:solidFill>
                <a:effectLst/>
                <a:uLnTx/>
                <a:uFillTx/>
                <a:latin typeface="arial"/>
                <a:cs typeface="arial"/>
              </a:rPr>
              <a:t>es</a:t>
            </a:r>
            <a:r>
              <a:rPr kumimoji="0" lang="es-ES" sz="2600" b="0" i="0" u="none" strike="noStrike" kern="1200" cap="none" spc="0" normalizeH="0" baseline="0" noProof="0">
                <a:ln>
                  <a:noFill/>
                </a:ln>
                <a:solidFill>
                  <a:srgbClr val="202124"/>
                </a:solidFill>
                <a:effectLst/>
                <a:uLnTx/>
                <a:uFillTx/>
                <a:latin typeface="arial"/>
                <a:cs typeface="arial"/>
              </a:rPr>
              <a:t> relativa al observador.</a:t>
            </a:r>
            <a:endParaRPr lang="es-ES" sz="2600" b="0" i="0" u="none" strike="noStrike" kern="1200" cap="none" spc="0" normalizeH="0" baseline="0" noProof="0">
              <a:ln>
                <a:noFill/>
              </a:ln>
              <a:solidFill>
                <a:srgbClr val="002060"/>
              </a:solidFill>
              <a:effectLst/>
              <a:uLnTx/>
              <a:uFillTx/>
              <a:latin typeface="arial"/>
              <a:ea typeface="Times New Roman" panose="02020603050405020304" pitchFamily="18" charset="0"/>
              <a:cs typeface="arial"/>
            </a:endParaRPr>
          </a:p>
          <a:p>
            <a:pPr marL="311785" indent="0" algn="just">
              <a:lnSpc>
                <a:spcPct val="120000"/>
              </a:lnSpc>
              <a:spcAft>
                <a:spcPts val="1000"/>
              </a:spcAft>
              <a:buNone/>
              <a:tabLst>
                <a:tab pos="1260475" algn="l"/>
              </a:tabLst>
            </a:pPr>
            <a:r>
              <a:rPr kumimoji="0" lang="es-ES" sz="2600" b="0" i="0" u="none" strike="noStrike" kern="1200" cap="none" spc="0" normalizeH="0" baseline="0" noProof="0">
                <a:ln>
                  <a:noFill/>
                </a:ln>
                <a:solidFill>
                  <a:srgbClr val="FF0000"/>
                </a:solidFill>
                <a:effectLst/>
                <a:uLnTx/>
                <a:uFillTx/>
                <a:latin typeface="Minion Pro"/>
                <a:ea typeface="Times New Roman" panose="02020603050405020304" pitchFamily="18" charset="0"/>
                <a:cs typeface="Arial"/>
              </a:rPr>
              <a:t>2.</a:t>
            </a:r>
            <a:r>
              <a:rPr lang="es-ES" sz="2600">
                <a:solidFill>
                  <a:srgbClr val="FF0000"/>
                </a:solidFill>
                <a:latin typeface="Minion Pro"/>
                <a:ea typeface="Times New Roman" panose="02020603050405020304" pitchFamily="18" charset="0"/>
                <a:cs typeface="Arial"/>
              </a:rPr>
              <a:t> </a:t>
            </a:r>
            <a:r>
              <a:rPr kumimoji="0" lang="es-ES" sz="2600" b="0" i="0" u="none" strike="noStrike" kern="1200" cap="none" spc="0" normalizeH="0" baseline="0" noProof="0">
                <a:ln>
                  <a:noFill/>
                </a:ln>
                <a:solidFill>
                  <a:srgbClr val="FF0000"/>
                </a:solidFill>
                <a:effectLst/>
                <a:uLnTx/>
                <a:uFillTx/>
                <a:latin typeface="Minion Pro"/>
                <a:ea typeface="Times New Roman" panose="02020603050405020304" pitchFamily="18" charset="0"/>
                <a:cs typeface="Arial"/>
              </a:rPr>
              <a:t> Ley de la Relatividad General,</a:t>
            </a:r>
            <a:r>
              <a:rPr lang="es-ES" sz="2600">
                <a:solidFill>
                  <a:srgbClr val="FF0000"/>
                </a:solidFill>
                <a:latin typeface="Minion Pro"/>
                <a:ea typeface="Times New Roman" panose="02020603050405020304" pitchFamily="18" charset="0"/>
                <a:cs typeface="Arial"/>
              </a:rPr>
              <a:t> </a:t>
            </a:r>
            <a:r>
              <a:rPr kumimoji="0" lang="es-ES" sz="2600" b="0" i="0" u="none" strike="noStrike" kern="1200" cap="none" spc="0" normalizeH="0" baseline="0" noProof="0">
                <a:ln>
                  <a:noFill/>
                </a:ln>
                <a:solidFill>
                  <a:srgbClr val="FF0000"/>
                </a:solidFill>
                <a:effectLst/>
                <a:uLnTx/>
                <a:uFillTx/>
                <a:latin typeface="Minion Pro"/>
                <a:ea typeface="Times New Roman" panose="02020603050405020304" pitchFamily="18" charset="0"/>
                <a:cs typeface="Arial"/>
              </a:rPr>
              <a:t> con gravedad de 1915. </a:t>
            </a:r>
            <a:r>
              <a:rPr lang="es-ES" sz="1900" err="1">
                <a:solidFill>
                  <a:srgbClr val="FF0000"/>
                </a:solidFill>
                <a:effectLst/>
                <a:latin typeface="Minion Pro"/>
                <a:ea typeface="Times New Roman" panose="02020603050405020304" pitchFamily="18" charset="0"/>
                <a:cs typeface="Arial"/>
              </a:rPr>
              <a:t>Gµr</a:t>
            </a:r>
            <a:r>
              <a:rPr lang="es-ES" sz="1900">
                <a:solidFill>
                  <a:srgbClr val="FF0000"/>
                </a:solidFill>
                <a:effectLst/>
                <a:latin typeface="Minion Pro"/>
                <a:ea typeface="Times New Roman" panose="02020603050405020304" pitchFamily="18" charset="0"/>
                <a:cs typeface="Arial"/>
              </a:rPr>
              <a:t> = 8πTK µv</a:t>
            </a:r>
            <a:r>
              <a:rPr lang="es-ES" sz="1900">
                <a:solidFill>
                  <a:srgbClr val="FF0000"/>
                </a:solidFill>
                <a:latin typeface="Minion Pro"/>
                <a:ea typeface="Times New Roman" panose="02020603050405020304" pitchFamily="18" charset="0"/>
                <a:cs typeface="Arial"/>
              </a:rPr>
              <a:t>   </a:t>
            </a:r>
            <a:endParaRPr lang="es-PE" sz="19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s-ES" sz="1900">
                <a:solidFill>
                  <a:srgbClr val="002060"/>
                </a:solidFill>
                <a:latin typeface="Minion Pro"/>
                <a:ea typeface="Times New Roman" panose="02020603050405020304" pitchFamily="18" charset="0"/>
                <a:cs typeface="Arial"/>
              </a:rPr>
              <a:t>        </a:t>
            </a:r>
            <a:r>
              <a:rPr lang="es-ES" sz="1900">
                <a:solidFill>
                  <a:srgbClr val="002060"/>
                </a:solidFill>
                <a:effectLst/>
                <a:latin typeface="Minion Pro"/>
                <a:ea typeface="Times New Roman" panose="02020603050405020304" pitchFamily="18" charset="0"/>
                <a:cs typeface="Arial"/>
              </a:rPr>
              <a:t>La luz se desplaza describiendo una curva por efecto de la gravedad.</a:t>
            </a:r>
            <a:endParaRPr lang="es-ES" sz="1900" b="0" i="0" u="none" strike="noStrike" kern="1200" cap="none" spc="0" normalizeH="0" baseline="0" noProof="0">
              <a:ln>
                <a:noFill/>
              </a:ln>
              <a:solidFill>
                <a:srgbClr val="002060"/>
              </a:solidFill>
              <a:effectLst/>
              <a:uLnTx/>
              <a:uFillTx/>
              <a:latin typeface="Minion Pro"/>
              <a:ea typeface="Times New Roman" panose="02020603050405020304" pitchFamily="18" charset="0"/>
              <a:cs typeface="Arial"/>
            </a:endParaRPr>
          </a:p>
          <a:p>
            <a:pPr algn="just">
              <a:defRPr/>
            </a:pPr>
            <a:r>
              <a:rPr kumimoji="0" lang="es-ES" sz="2600" b="0" i="0" u="none" strike="noStrike" kern="1200" cap="none" spc="0" normalizeH="0" baseline="0" noProof="0">
                <a:ln>
                  <a:noFill/>
                </a:ln>
                <a:solidFill>
                  <a:srgbClr val="202124"/>
                </a:solidFill>
                <a:effectLst/>
                <a:uLnTx/>
                <a:uFillTx/>
                <a:latin typeface="arial"/>
                <a:cs typeface="arial"/>
              </a:rPr>
              <a:t>Einstein predecía que el espacio y el tiempo eran relativos, que formaban un continuo llamado espacio-tiempo, valido para todos los observadores y que la masa de los objetos hacía que el espacio-tiempo se curvara, el espacio – tiempo no es rígido, es una estructura dinámica, que puede deformarse. Lo confirmó </a:t>
            </a:r>
            <a:r>
              <a:rPr kumimoji="0" lang="es-ES" sz="2600" b="0" i="0" u="none" strike="noStrike" kern="1200" cap="none" spc="0" normalizeH="0" baseline="0" noProof="0" err="1">
                <a:ln>
                  <a:noFill/>
                </a:ln>
                <a:solidFill>
                  <a:srgbClr val="202124"/>
                </a:solidFill>
                <a:effectLst/>
                <a:uLnTx/>
                <a:uFillTx/>
                <a:latin typeface="arial"/>
                <a:cs typeface="arial"/>
              </a:rPr>
              <a:t>Eddigton</a:t>
            </a:r>
            <a:r>
              <a:rPr kumimoji="0" lang="es-ES" sz="2600" b="0" i="0" u="none" strike="noStrike" kern="1200" cap="none" spc="0" normalizeH="0" baseline="0" noProof="0">
                <a:ln>
                  <a:noFill/>
                </a:ln>
                <a:solidFill>
                  <a:srgbClr val="202124"/>
                </a:solidFill>
                <a:effectLst/>
                <a:uLnTx/>
                <a:uFillTx/>
                <a:latin typeface="arial"/>
                <a:cs typeface="arial"/>
              </a:rPr>
              <a:t> con el eclipse del año de 1919. Con esta Ley ingresamos</a:t>
            </a:r>
            <a:r>
              <a:rPr lang="es-ES" sz="2600">
                <a:solidFill>
                  <a:srgbClr val="202124"/>
                </a:solidFill>
                <a:latin typeface="arial"/>
                <a:cs typeface="arial"/>
              </a:rPr>
              <a:t> </a:t>
            </a:r>
            <a:r>
              <a:rPr kumimoji="0" lang="es-ES" sz="2600" b="0" i="0" u="none" strike="noStrike" kern="1200" cap="none" spc="0" normalizeH="0" baseline="0" noProof="0">
                <a:ln>
                  <a:noFill/>
                </a:ln>
                <a:solidFill>
                  <a:srgbClr val="202124"/>
                </a:solidFill>
                <a:effectLst/>
                <a:uLnTx/>
                <a:uFillTx/>
                <a:latin typeface="arial"/>
                <a:cs typeface="arial"/>
              </a:rPr>
              <a:t> a la era de la Humanidad</a:t>
            </a:r>
            <a:endParaRPr lang="es-PE" sz="2600" b="0" i="0" u="none" strike="noStrike" kern="1200" cap="none" spc="0" normalizeH="0" baseline="0" noProof="0">
              <a:ln>
                <a:noFill/>
              </a:ln>
              <a:effectLst/>
              <a:uLnTx/>
              <a:uFillTx/>
              <a:latin typeface="arial"/>
              <a:ea typeface="Times New Roman" panose="02020603050405020304" pitchFamily="18" charset="0"/>
              <a:cs typeface="arial"/>
            </a:endParaRPr>
          </a:p>
          <a:p>
            <a:pPr algn="just">
              <a:defRPr/>
            </a:pPr>
            <a:r>
              <a:rPr kumimoji="0" lang="es-PE" sz="2600" b="0" i="0" u="none" strike="noStrike" kern="1200" cap="none" spc="0" normalizeH="0" baseline="0" noProof="0">
                <a:ln>
                  <a:noFill/>
                </a:ln>
                <a:effectLst/>
                <a:uLnTx/>
                <a:uFillTx/>
                <a:latin typeface="Calibri" panose="020F0502020204030204"/>
                <a:ea typeface="+mn-ea"/>
                <a:cs typeface="+mn-cs"/>
              </a:rPr>
              <a:t>3</a:t>
            </a:r>
            <a:r>
              <a:rPr kumimoji="0" lang="es-PE" sz="2600" b="0" i="0" u="none" strike="noStrike" kern="1200" cap="none" spc="0" normalizeH="0" baseline="0" noProof="0">
                <a:ln>
                  <a:noFill/>
                </a:ln>
                <a:solidFill>
                  <a:srgbClr val="FF0000"/>
                </a:solidFill>
                <a:effectLst/>
                <a:uLnTx/>
                <a:uFillTx/>
                <a:latin typeface="Calibri" panose="020F0502020204030204"/>
                <a:ea typeface="+mn-ea"/>
                <a:cs typeface="+mn-cs"/>
              </a:rPr>
              <a:t>. Leyes del Gen de Mendel: 2n = 46 cromosomas.</a:t>
            </a:r>
            <a:r>
              <a:rPr lang="es-ES" sz="1700">
                <a:solidFill>
                  <a:srgbClr val="202124"/>
                </a:solidFill>
                <a:latin typeface="arial"/>
                <a:cs typeface="arial"/>
              </a:rPr>
              <a:t> </a:t>
            </a:r>
            <a:endParaRPr lang="es-ES" sz="1700" b="0" i="0">
              <a:solidFill>
                <a:srgbClr val="202124"/>
              </a:solidFill>
              <a:effectLst/>
              <a:latin typeface="arial" panose="020B0604020202020204" pitchFamily="34" charset="0"/>
              <a:cs typeface="aria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s-ES" sz="2600" b="0" i="0">
                <a:solidFill>
                  <a:srgbClr val="202124"/>
                </a:solidFill>
                <a:effectLst/>
                <a:latin typeface="arial"/>
                <a:cs typeface="arial"/>
              </a:rPr>
              <a:t>Las leyes de Mendel </a:t>
            </a:r>
            <a:r>
              <a:rPr lang="es-ES" sz="2600" b="1" i="0">
                <a:solidFill>
                  <a:srgbClr val="202124"/>
                </a:solidFill>
                <a:effectLst/>
                <a:latin typeface="arial"/>
                <a:cs typeface="arial"/>
              </a:rPr>
              <a:t>son los principios que establecen cómo ocurre la herencia genética, es decir, el proceso de transmisión de las características físicas y biológicas de los padres a los hijos</a:t>
            </a:r>
            <a:r>
              <a:rPr lang="es-ES" sz="2600" b="0" i="0">
                <a:solidFill>
                  <a:srgbClr val="202124"/>
                </a:solidFill>
                <a:effectLst/>
                <a:latin typeface="arial"/>
                <a:cs typeface="arial"/>
              </a:rPr>
              <a:t>. Las características o rasgos que se heredan están determinados por dos versiones de un gen, llamados alelos.</a:t>
            </a:r>
            <a:endParaRPr lang="es-PE" sz="2600" b="0" i="0" u="none" strike="noStrike" kern="1200" cap="none" spc="0" normalizeH="0" baseline="0" noProof="0">
              <a:ln>
                <a:noFill/>
              </a:ln>
              <a:solidFill>
                <a:srgbClr val="FF0000"/>
              </a:solidFill>
              <a:effectLst/>
              <a:uLnTx/>
              <a:uFillTx/>
              <a:latin typeface="arial"/>
              <a:cs typeface="arial"/>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PE" sz="2600" b="0" i="0" u="none" strike="noStrike" kern="1200" cap="none" spc="0" normalizeH="0" baseline="0" noProof="0">
                <a:ln>
                  <a:noFill/>
                </a:ln>
                <a:effectLst/>
                <a:uLnTx/>
                <a:uFillTx/>
                <a:latin typeface="Calibri" panose="020F0502020204030204"/>
                <a:ea typeface="+mn-ea"/>
                <a:cs typeface="+mn-cs"/>
              </a:rPr>
              <a:t>Los genes no mueren, son dominantes o recesivos y seguirán viviendo en los genes de tus generaciones por toda la eternidad. “Genes mandan”</a:t>
            </a:r>
            <a:endParaRPr lang="es-PE" sz="2600" b="0" i="0" u="none" strike="noStrike" kern="1200" cap="none" spc="0" normalizeH="0" baseline="0" noProof="0">
              <a:ln>
                <a:noFill/>
              </a:ln>
              <a:effectLst/>
              <a:uLnTx/>
              <a:uFillTx/>
              <a:latin typeface="Calibri" panose="020F0502020204030204"/>
              <a:cs typeface="Calibri"/>
            </a:endParaRPr>
          </a:p>
          <a:p>
            <a:endParaRPr lang="es-PE"/>
          </a:p>
        </p:txBody>
      </p:sp>
    </p:spTree>
    <p:extLst>
      <p:ext uri="{BB962C8B-B14F-4D97-AF65-F5344CB8AC3E}">
        <p14:creationId xmlns:p14="http://schemas.microsoft.com/office/powerpoint/2010/main" val="359683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820457"/>
            <a:ext cx="7886700" cy="346074"/>
          </a:xfrm>
        </p:spPr>
        <p:txBody>
          <a:bodyPr>
            <a:noAutofit/>
          </a:bodyPr>
          <a:lstStyle/>
          <a:p>
            <a:r>
              <a:rPr lang="es-ES" sz="2000">
                <a:solidFill>
                  <a:prstClr val="black"/>
                </a:solidFill>
                <a:latin typeface="Arial MT"/>
                <a:ea typeface="Arial MT"/>
                <a:cs typeface="Arial MT"/>
              </a:rPr>
              <a:t>                            Influencia</a:t>
            </a:r>
            <a:r>
              <a:rPr lang="es-ES" sz="2000" spc="50">
                <a:solidFill>
                  <a:prstClr val="black"/>
                </a:solidFill>
                <a:latin typeface="Arial MT"/>
                <a:ea typeface="Arial MT"/>
                <a:cs typeface="Arial MT"/>
              </a:rPr>
              <a:t> </a:t>
            </a:r>
            <a:r>
              <a:rPr lang="es-ES" sz="2000">
                <a:solidFill>
                  <a:prstClr val="black"/>
                </a:solidFill>
                <a:latin typeface="Arial MT"/>
                <a:ea typeface="Arial MT"/>
                <a:cs typeface="Arial MT"/>
              </a:rPr>
              <a:t>humana</a:t>
            </a:r>
            <a:r>
              <a:rPr lang="es-ES" sz="2000" spc="5">
                <a:solidFill>
                  <a:prstClr val="black"/>
                </a:solidFill>
                <a:latin typeface="Arial MT"/>
                <a:ea typeface="Arial MT"/>
                <a:cs typeface="Arial MT"/>
              </a:rPr>
              <a:t> </a:t>
            </a:r>
            <a:r>
              <a:rPr lang="es-ES" sz="2000">
                <a:solidFill>
                  <a:prstClr val="black"/>
                </a:solidFill>
                <a:latin typeface="Arial MT"/>
                <a:ea typeface="Arial MT"/>
                <a:cs typeface="Arial MT"/>
              </a:rPr>
              <a:t>sobre</a:t>
            </a:r>
            <a:r>
              <a:rPr lang="es-ES" sz="2000" spc="55">
                <a:solidFill>
                  <a:prstClr val="black"/>
                </a:solidFill>
                <a:latin typeface="Arial MT"/>
                <a:ea typeface="Arial MT"/>
                <a:cs typeface="Arial MT"/>
              </a:rPr>
              <a:t> </a:t>
            </a:r>
            <a:r>
              <a:rPr lang="es-ES" sz="2000">
                <a:solidFill>
                  <a:prstClr val="black"/>
                </a:solidFill>
                <a:latin typeface="Arial MT"/>
                <a:ea typeface="Arial MT"/>
                <a:cs typeface="Arial MT"/>
              </a:rPr>
              <a:t>los</a:t>
            </a:r>
            <a:r>
              <a:rPr lang="es-ES" sz="2000" spc="60">
                <a:solidFill>
                  <a:prstClr val="black"/>
                </a:solidFill>
                <a:latin typeface="Arial MT"/>
                <a:ea typeface="Arial MT"/>
                <a:cs typeface="Arial MT"/>
              </a:rPr>
              <a:t> </a:t>
            </a:r>
            <a:r>
              <a:rPr lang="es-ES" sz="2000">
                <a:solidFill>
                  <a:prstClr val="black"/>
                </a:solidFill>
                <a:latin typeface="Arial MT"/>
                <a:ea typeface="Arial MT"/>
                <a:cs typeface="Arial MT"/>
              </a:rPr>
              <a:t>desastres</a:t>
            </a:r>
            <a:endParaRPr lang="en-US" sz="2000"/>
          </a:p>
        </p:txBody>
      </p:sp>
      <p:sp>
        <p:nvSpPr>
          <p:cNvPr id="3" name="Marcador de contenido 2"/>
          <p:cNvSpPr>
            <a:spLocks noGrp="1"/>
          </p:cNvSpPr>
          <p:nvPr>
            <p:ph idx="1"/>
          </p:nvPr>
        </p:nvSpPr>
        <p:spPr>
          <a:xfrm>
            <a:off x="200465" y="1152507"/>
            <a:ext cx="8748889" cy="5465762"/>
          </a:xfrm>
        </p:spPr>
        <p:txBody>
          <a:bodyPr>
            <a:noAutofit/>
          </a:bodyPr>
          <a:lstStyle/>
          <a:p>
            <a:pPr algn="just"/>
            <a:r>
              <a:rPr lang="es-ES" sz="2000"/>
              <a:t>Las evidencias del nefasto </a:t>
            </a:r>
            <a:r>
              <a:rPr lang="es-ES" sz="2000" b="1"/>
              <a:t>impacto </a:t>
            </a:r>
            <a:r>
              <a:rPr lang="es-ES" sz="2000"/>
              <a:t>del </a:t>
            </a:r>
            <a:r>
              <a:rPr lang="es-ES" sz="2000" b="1"/>
              <a:t>ser humano </a:t>
            </a:r>
            <a:r>
              <a:rPr lang="es-ES" sz="2000"/>
              <a:t>sobre el</a:t>
            </a:r>
            <a:r>
              <a:rPr lang="es-ES" sz="2000" b="1"/>
              <a:t> medio ambiente </a:t>
            </a:r>
            <a:r>
              <a:rPr lang="es-ES" sz="2000"/>
              <a:t>son evidentes.</a:t>
            </a:r>
          </a:p>
          <a:p>
            <a:pPr algn="just"/>
            <a:r>
              <a:rPr lang="es-ES" sz="2000"/>
              <a:t> Negar su implicación en el </a:t>
            </a:r>
            <a:r>
              <a:rPr lang="es-ES" sz="2000" b="1"/>
              <a:t>cambio climático </a:t>
            </a:r>
            <a:r>
              <a:rPr lang="es-ES" sz="2000"/>
              <a:t>es una irresponsabilidad que le puede costar la vida a muchas </a:t>
            </a:r>
            <a:r>
              <a:rPr lang="es-ES" sz="2000" b="1"/>
              <a:t>especies </a:t>
            </a:r>
            <a:r>
              <a:rPr lang="es-ES" sz="2000"/>
              <a:t>que cohabitan en el </a:t>
            </a:r>
            <a:r>
              <a:rPr lang="es-ES" sz="2000" b="1"/>
              <a:t>planeta </a:t>
            </a:r>
            <a:r>
              <a:rPr lang="es-ES" sz="2000"/>
              <a:t>que él.</a:t>
            </a:r>
          </a:p>
          <a:p>
            <a:pPr algn="just"/>
            <a:r>
              <a:rPr lang="es-ES" sz="2000"/>
              <a:t> La huella humana sobre el entorno es clave para entender el presente y mejorar el futuro y parte de la comunidad científica centra sus esfuerzos en este ámbito.</a:t>
            </a:r>
          </a:p>
          <a:p>
            <a:pPr algn="just"/>
            <a:r>
              <a:rPr lang="es-ES" sz="2000"/>
              <a:t> Años atrás, la mayoría de las </a:t>
            </a:r>
            <a:r>
              <a:rPr lang="es-ES" sz="2000" b="1"/>
              <a:t>catástrofes naturales</a:t>
            </a:r>
            <a:r>
              <a:rPr lang="es-ES" sz="2000"/>
              <a:t> que consideramos hoy en día (terremotos, inundaciones, tsunamis, sequías…) no tenían nada que ver con la actividad humana. Son procesos que se desarrollan tanto dentro de la tierra como en su atmósfera y los humanos no tenían casi influencia sobre ello. Pero recientemente, se ha comprobado que su presencia es causa del </a:t>
            </a:r>
            <a:r>
              <a:rPr lang="es-ES" sz="2000" b="1"/>
              <a:t>cambio climático</a:t>
            </a:r>
            <a:r>
              <a:rPr lang="es-ES" sz="2000"/>
              <a:t>. Por lo tanto, en este sentido, podemos relacionar directamente las </a:t>
            </a:r>
            <a:r>
              <a:rPr lang="es-ES" sz="2000" b="1"/>
              <a:t>catástrofes naturales con la actividad de las personas</a:t>
            </a:r>
            <a:r>
              <a:rPr lang="es-ES" sz="2000"/>
              <a:t>.</a:t>
            </a:r>
            <a:br>
              <a:rPr lang="es-ES" sz="2000"/>
            </a:br>
            <a:endParaRPr lang="es-ES" sz="2000"/>
          </a:p>
          <a:p>
            <a:pPr algn="just"/>
            <a:r>
              <a:rPr lang="es-ES" sz="2000"/>
              <a:t>Pero también existen otros desastres naturales que sí que son </a:t>
            </a:r>
            <a:r>
              <a:rPr lang="es-ES" sz="2000" b="1"/>
              <a:t>causados totalmente por la actividad humana</a:t>
            </a:r>
            <a:r>
              <a:rPr lang="es-ES" sz="2000"/>
              <a:t>. Estamos hablando de vertidos contaminantes, incendios de sustancias tóxicas, desvíos de caudales de ríos… Detrás de todas ellas, se encuentra la mano del hombre. </a:t>
            </a:r>
          </a:p>
          <a:p>
            <a:pPr algn="just"/>
            <a:endParaRPr lang="en-US" sz="2000"/>
          </a:p>
        </p:txBody>
      </p:sp>
    </p:spTree>
    <p:extLst>
      <p:ext uri="{BB962C8B-B14F-4D97-AF65-F5344CB8AC3E}">
        <p14:creationId xmlns:p14="http://schemas.microsoft.com/office/powerpoint/2010/main" val="1031287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70252"/>
          </a:xfrm>
        </p:spPr>
        <p:txBody>
          <a:bodyPr>
            <a:normAutofit fontScale="90000"/>
          </a:bodyPr>
          <a:lstStyle/>
          <a:p>
            <a:r>
              <a:rPr lang="es-ES" sz="2400"/>
              <a:t>          Evento social, el Hundimiento del </a:t>
            </a:r>
            <a:r>
              <a:rPr lang="es-ES" sz="2400" err="1"/>
              <a:t>Titánic</a:t>
            </a:r>
            <a:r>
              <a:rPr lang="es-ES" sz="2400"/>
              <a:t>, y las torres gemelas</a:t>
            </a:r>
            <a:endParaRPr lang="en-US" sz="240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645" y="1506370"/>
            <a:ext cx="4064000" cy="4871852"/>
          </a:xfr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645" y="1506371"/>
            <a:ext cx="4018844" cy="4758962"/>
          </a:xfrm>
          <a:prstGeom prst="rect">
            <a:avLst/>
          </a:prstGeom>
        </p:spPr>
      </p:pic>
    </p:spTree>
    <p:extLst>
      <p:ext uri="{BB962C8B-B14F-4D97-AF65-F5344CB8AC3E}">
        <p14:creationId xmlns:p14="http://schemas.microsoft.com/office/powerpoint/2010/main" val="602801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91230"/>
          </a:xfrm>
        </p:spPr>
        <p:txBody>
          <a:bodyPr>
            <a:normAutofit fontScale="90000"/>
          </a:bodyPr>
          <a:lstStyle/>
          <a:p>
            <a:br>
              <a:rPr lang="es-ES" sz="1800">
                <a:solidFill>
                  <a:prstClr val="black"/>
                </a:solidFill>
                <a:latin typeface="Arial MT"/>
                <a:ea typeface="Arial MT"/>
                <a:cs typeface="Arial MT"/>
              </a:rPr>
            </a:br>
            <a:br>
              <a:rPr lang="es-ES" sz="1800">
                <a:solidFill>
                  <a:prstClr val="black"/>
                </a:solidFill>
                <a:latin typeface="Arial MT"/>
                <a:ea typeface="Arial MT"/>
                <a:cs typeface="Arial MT"/>
              </a:rPr>
            </a:br>
            <a:r>
              <a:rPr lang="es-ES" sz="1800">
                <a:solidFill>
                  <a:prstClr val="black"/>
                </a:solidFill>
                <a:latin typeface="Arial MT"/>
                <a:ea typeface="Arial MT"/>
                <a:cs typeface="Arial MT"/>
              </a:rPr>
              <a:t>                                </a:t>
            </a:r>
            <a:r>
              <a:rPr lang="es-ES" sz="2200" b="1">
                <a:solidFill>
                  <a:srgbClr val="FF0000"/>
                </a:solidFill>
                <a:latin typeface="Arial MT"/>
                <a:ea typeface="Arial MT"/>
                <a:cs typeface="Arial MT"/>
              </a:rPr>
              <a:t>Gestión</a:t>
            </a:r>
            <a:r>
              <a:rPr lang="es-ES" sz="2200" b="1" spc="25">
                <a:solidFill>
                  <a:srgbClr val="FF0000"/>
                </a:solidFill>
                <a:latin typeface="Arial MT"/>
                <a:ea typeface="Arial MT"/>
                <a:cs typeface="Arial MT"/>
              </a:rPr>
              <a:t> </a:t>
            </a:r>
            <a:r>
              <a:rPr lang="es-ES" sz="2200" b="1">
                <a:solidFill>
                  <a:srgbClr val="FF0000"/>
                </a:solidFill>
                <a:latin typeface="Arial MT"/>
                <a:ea typeface="Arial MT"/>
                <a:cs typeface="Arial MT"/>
              </a:rPr>
              <a:t>de</a:t>
            </a:r>
            <a:r>
              <a:rPr lang="es-ES" sz="2200" b="1" spc="15">
                <a:solidFill>
                  <a:srgbClr val="FF0000"/>
                </a:solidFill>
                <a:latin typeface="Arial MT"/>
                <a:ea typeface="Arial MT"/>
                <a:cs typeface="Arial MT"/>
              </a:rPr>
              <a:t> </a:t>
            </a:r>
            <a:r>
              <a:rPr lang="es-ES" sz="2200" b="1">
                <a:solidFill>
                  <a:srgbClr val="FF0000"/>
                </a:solidFill>
                <a:latin typeface="Arial MT"/>
                <a:ea typeface="Arial MT"/>
                <a:cs typeface="Arial MT"/>
              </a:rPr>
              <a:t>los</a:t>
            </a:r>
            <a:r>
              <a:rPr lang="es-ES" sz="2200" b="1" spc="5">
                <a:solidFill>
                  <a:srgbClr val="FF0000"/>
                </a:solidFill>
                <a:latin typeface="Arial MT"/>
                <a:ea typeface="Arial MT"/>
                <a:cs typeface="Arial MT"/>
              </a:rPr>
              <a:t> </a:t>
            </a:r>
            <a:r>
              <a:rPr lang="es-ES" sz="2200" b="1">
                <a:solidFill>
                  <a:srgbClr val="FF0000"/>
                </a:solidFill>
                <a:latin typeface="Arial MT"/>
                <a:ea typeface="Arial MT"/>
                <a:cs typeface="Arial MT"/>
              </a:rPr>
              <a:t>residuos</a:t>
            </a:r>
            <a:r>
              <a:rPr lang="es-ES" sz="2200" b="1" spc="105">
                <a:solidFill>
                  <a:srgbClr val="FF0000"/>
                </a:solidFill>
                <a:latin typeface="Arial MT"/>
                <a:ea typeface="Arial MT"/>
                <a:cs typeface="Arial MT"/>
              </a:rPr>
              <a:t> </a:t>
            </a:r>
            <a:r>
              <a:rPr lang="es-ES" sz="2200" b="1">
                <a:solidFill>
                  <a:srgbClr val="FF0000"/>
                </a:solidFill>
                <a:latin typeface="Arial MT"/>
                <a:ea typeface="Arial MT"/>
                <a:cs typeface="Arial MT"/>
              </a:rPr>
              <a:t>sólidos.</a:t>
            </a:r>
            <a:br>
              <a:rPr lang="en-US" sz="2200" b="1">
                <a:solidFill>
                  <a:srgbClr val="FF0000"/>
                </a:solidFill>
                <a:latin typeface="Arial MT"/>
                <a:ea typeface="Arial MT"/>
                <a:cs typeface="Arial MT"/>
              </a:rPr>
            </a:br>
            <a:endParaRPr lang="en-US" sz="2200" b="1">
              <a:solidFill>
                <a:srgbClr val="FF0000"/>
              </a:solidFill>
            </a:endParaRPr>
          </a:p>
        </p:txBody>
      </p:sp>
      <p:sp>
        <p:nvSpPr>
          <p:cNvPr id="3" name="Marcador de contenido 2"/>
          <p:cNvSpPr>
            <a:spLocks noGrp="1"/>
          </p:cNvSpPr>
          <p:nvPr>
            <p:ph idx="1"/>
          </p:nvPr>
        </p:nvSpPr>
        <p:spPr>
          <a:xfrm>
            <a:off x="628650" y="1603022"/>
            <a:ext cx="7886700" cy="5183541"/>
          </a:xfrm>
        </p:spPr>
        <p:txBody>
          <a:bodyPr vert="horz" lIns="91440" tIns="45720" rIns="91440" bIns="45720" rtlCol="0" anchor="t">
            <a:normAutofit fontScale="77500" lnSpcReduction="20000"/>
          </a:bodyPr>
          <a:lstStyle/>
          <a:p>
            <a:pPr algn="just"/>
            <a:r>
              <a:rPr lang="es-ES"/>
              <a:t>Se denomina </a:t>
            </a:r>
            <a:r>
              <a:rPr lang="es-ES" b="1"/>
              <a:t>Gestión  de Residuos sólidos</a:t>
            </a:r>
            <a:r>
              <a:rPr lang="es-ES"/>
              <a:t> al proceso que engloba las actividades necesarias para hacerse cargo de un residuo, como material que pierde su utilidad tras haber cumplido con su misión o servicio para el que fue producido. En otras palabras, el concepto de residuo se emplea como sinónimo de basura, es decir, son todos desechos de aquello que el hombre ha producido.</a:t>
            </a:r>
          </a:p>
          <a:p>
            <a:pPr algn="just"/>
            <a:r>
              <a:rPr lang="es-ES"/>
              <a:t>El Manejo de residuos principia con la recolección de los mismos, su transporte hasta las instalaciones preparadas y su tratamiento intermedio o final.</a:t>
            </a:r>
            <a:endParaRPr lang="es-ES">
              <a:cs typeface="Calibri"/>
            </a:endParaRPr>
          </a:p>
          <a:p>
            <a:pPr algn="just"/>
            <a:r>
              <a:rPr lang="es-ES"/>
              <a:t> Este tratamiento puede ser el aprovechamiento del residuo o su eliminación. En los últimos años se ha incrementado el interés para que esta actividad genere el menor riesgo para la salud y el medio ambiente.</a:t>
            </a:r>
            <a:endParaRPr lang="es-ES">
              <a:cs typeface="Calibri"/>
            </a:endParaRPr>
          </a:p>
          <a:p>
            <a:pPr algn="just"/>
            <a:r>
              <a:rPr lang="es-ES"/>
              <a:t>Hay diversos tipos de residuos sólidos, como los que se generan en las ciudades (domésticos, residenciales, institucionales o comerciales), agrícolas o industriales (sectores productivos, industrias, polígonos industriales, sanitarios, etc.).</a:t>
            </a:r>
            <a:r>
              <a:rPr lang="es-ES" baseline="30000">
                <a:hlinkClick r:id="rId2"/>
              </a:rPr>
              <a:t>1</a:t>
            </a:r>
            <a:r>
              <a:rPr lang="es-ES"/>
              <a:t>​ Los principales residuos son producidos por la actividad humana.</a:t>
            </a:r>
            <a:endParaRPr lang="es-ES">
              <a:cs typeface="Calibri"/>
            </a:endParaRPr>
          </a:p>
          <a:p>
            <a:endParaRPr lang="en-US"/>
          </a:p>
        </p:txBody>
      </p:sp>
    </p:spTree>
    <p:extLst>
      <p:ext uri="{BB962C8B-B14F-4D97-AF65-F5344CB8AC3E}">
        <p14:creationId xmlns:p14="http://schemas.microsoft.com/office/powerpoint/2010/main" val="210670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30092"/>
          </a:xfrm>
        </p:spPr>
        <p:txBody>
          <a:bodyPr>
            <a:noAutofit/>
          </a:bodyPr>
          <a:lstStyle/>
          <a:p>
            <a:r>
              <a:rPr lang="es-ES" sz="2400" b="1">
                <a:solidFill>
                  <a:prstClr val="black"/>
                </a:solidFill>
                <a:latin typeface="Calibri" panose="020F0502020204030204"/>
                <a:ea typeface="+mn-ea"/>
                <a:cs typeface="+mn-cs"/>
              </a:rPr>
              <a:t>                        El manejo integral de</a:t>
            </a:r>
            <a:r>
              <a:rPr lang="es-ES" sz="2400">
                <a:solidFill>
                  <a:prstClr val="black"/>
                </a:solidFill>
                <a:latin typeface="Calibri" panose="020F0502020204030204"/>
                <a:ea typeface="+mn-ea"/>
                <a:cs typeface="+mn-cs"/>
              </a:rPr>
              <a:t> </a:t>
            </a:r>
            <a:r>
              <a:rPr lang="es-ES" sz="2400" b="1">
                <a:solidFill>
                  <a:prstClr val="black"/>
                </a:solidFill>
                <a:latin typeface="Calibri" panose="020F0502020204030204"/>
                <a:ea typeface="+mn-ea"/>
                <a:cs typeface="+mn-cs"/>
              </a:rPr>
              <a:t>residuos sólidos</a:t>
            </a:r>
            <a:endParaRPr lang="en-US" sz="2400"/>
          </a:p>
        </p:txBody>
      </p:sp>
      <p:sp>
        <p:nvSpPr>
          <p:cNvPr id="3" name="Marcador de contenido 2"/>
          <p:cNvSpPr>
            <a:spLocks noGrp="1"/>
          </p:cNvSpPr>
          <p:nvPr>
            <p:ph idx="1"/>
          </p:nvPr>
        </p:nvSpPr>
        <p:spPr>
          <a:xfrm>
            <a:off x="628650" y="1304819"/>
            <a:ext cx="7886700" cy="5481744"/>
          </a:xfrm>
        </p:spPr>
        <p:txBody>
          <a:bodyPr vert="horz" lIns="91440" tIns="45720" rIns="91440" bIns="45720" rtlCol="0" anchor="t">
            <a:normAutofit/>
          </a:bodyPr>
          <a:lstStyle/>
          <a:p>
            <a:pPr algn="just"/>
            <a:r>
              <a:rPr lang="es-ES" sz="2000"/>
              <a:t>Se define como la aplicación de técnicas, tecnologías y programas para lograr objetivos y metas óptimas para una localidad en particular.</a:t>
            </a:r>
            <a:endParaRPr lang="es-ES" sz="2000">
              <a:cs typeface="Calibri"/>
            </a:endParaRPr>
          </a:p>
          <a:p>
            <a:pPr algn="just"/>
            <a:r>
              <a:rPr lang="es-ES" sz="2000" b="1"/>
              <a:t>¿Cuáles son las técnicas de manejo de residuos?</a:t>
            </a:r>
            <a:endParaRPr lang="es-ES" sz="2000" b="1">
              <a:cs typeface="Calibri"/>
            </a:endParaRPr>
          </a:p>
          <a:p>
            <a:pPr algn="just"/>
            <a:r>
              <a:rPr lang="es-ES" sz="2000"/>
              <a:t>Los principales métodos de tratamiento de basuras son: incineración, compostación o compostaje, recuperación; tienen como propósito reducir el volumen de los desechos. Sin embargo, se requiere de un relleno sanitario para disponer los </a:t>
            </a:r>
            <a:r>
              <a:rPr lang="es-ES" sz="2000" b="1"/>
              <a:t>residuos</a:t>
            </a:r>
            <a:r>
              <a:rPr lang="es-ES" sz="2000"/>
              <a:t> que se producen.</a:t>
            </a:r>
            <a:endParaRPr lang="es-ES" sz="2000">
              <a:cs typeface="Calibri"/>
            </a:endParaRPr>
          </a:p>
          <a:p>
            <a:r>
              <a:rPr lang="es-ES" sz="2000" b="1">
                <a:solidFill>
                  <a:srgbClr val="202124"/>
                </a:solidFill>
                <a:latin typeface="arial"/>
                <a:cs typeface="arial"/>
              </a:rPr>
              <a:t>¿Qué significa gestionar residuos sólidos?</a:t>
            </a:r>
          </a:p>
          <a:p>
            <a:pPr algn="just"/>
            <a:r>
              <a:rPr lang="es-ES" sz="2000">
                <a:solidFill>
                  <a:srgbClr val="202124"/>
                </a:solidFill>
                <a:latin typeface="arial"/>
                <a:cs typeface="arial"/>
              </a:rPr>
              <a:t>El manejo de </a:t>
            </a:r>
            <a:r>
              <a:rPr lang="es-ES" sz="2000" b="1">
                <a:solidFill>
                  <a:srgbClr val="202124"/>
                </a:solidFill>
                <a:latin typeface="arial"/>
                <a:cs typeface="arial"/>
              </a:rPr>
              <a:t>residuos</a:t>
            </a:r>
            <a:r>
              <a:rPr lang="es-ES" sz="2000">
                <a:solidFill>
                  <a:srgbClr val="202124"/>
                </a:solidFill>
                <a:latin typeface="arial"/>
                <a:cs typeface="arial"/>
              </a:rPr>
              <a:t> se refiere al control, ya sea de recolección, transporte tratamiento, reciclado o eliminación de los materiales producidos por la actividad humana y así reducir sus efectos sobre la salud y el medio ambiente</a:t>
            </a:r>
          </a:p>
          <a:p>
            <a:pPr algn="just"/>
            <a:endParaRPr lang="es-ES" sz="2000"/>
          </a:p>
          <a:p>
            <a:pPr algn="just"/>
            <a:endParaRPr lang="en-US" sz="2000"/>
          </a:p>
        </p:txBody>
      </p:sp>
    </p:spTree>
    <p:extLst>
      <p:ext uri="{BB962C8B-B14F-4D97-AF65-F5344CB8AC3E}">
        <p14:creationId xmlns:p14="http://schemas.microsoft.com/office/powerpoint/2010/main" val="233223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42700" y="1072898"/>
            <a:ext cx="3258603" cy="530517"/>
          </a:xfrm>
        </p:spPr>
        <p:txBody>
          <a:bodyPr>
            <a:normAutofit/>
          </a:bodyPr>
          <a:lstStyle/>
          <a:p>
            <a:pPr algn="ctr"/>
            <a:r>
              <a:rPr lang="en-US" sz="3100" err="1"/>
              <a:t>Clases</a:t>
            </a:r>
            <a:r>
              <a:rPr lang="en-US" sz="3100"/>
              <a:t> de Residuos </a:t>
            </a:r>
            <a:endParaRPr lang="en-US" sz="3100">
              <a:cs typeface="Calibri Light" panose="020F0302020204030204"/>
            </a:endParaRP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465" r="176" b="6744"/>
          <a:stretch/>
        </p:blipFill>
        <p:spPr>
          <a:xfrm>
            <a:off x="602556" y="1757684"/>
            <a:ext cx="7954893" cy="4996459"/>
          </a:xfrm>
        </p:spPr>
      </p:pic>
    </p:spTree>
    <p:extLst>
      <p:ext uri="{BB962C8B-B14F-4D97-AF65-F5344CB8AC3E}">
        <p14:creationId xmlns:p14="http://schemas.microsoft.com/office/powerpoint/2010/main" val="301226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037" y="1283267"/>
            <a:ext cx="7886700" cy="447674"/>
          </a:xfrm>
        </p:spPr>
        <p:txBody>
          <a:bodyPr>
            <a:normAutofit/>
          </a:bodyPr>
          <a:lstStyle/>
          <a:p>
            <a:r>
              <a:rPr lang="es-ES" sz="2000">
                <a:solidFill>
                  <a:prstClr val="black"/>
                </a:solidFill>
                <a:latin typeface="Calibri" panose="020F0502020204030204"/>
                <a:ea typeface="+mn-ea"/>
                <a:cs typeface="+mn-cs"/>
              </a:rPr>
              <a:t>Gestión Integral de Residuos Sólidos Urbanos</a:t>
            </a:r>
            <a:endParaRPr lang="en-US" sz="2000"/>
          </a:p>
        </p:txBody>
      </p:sp>
      <p:sp>
        <p:nvSpPr>
          <p:cNvPr id="3" name="Marcador de contenido 2"/>
          <p:cNvSpPr>
            <a:spLocks noGrp="1"/>
          </p:cNvSpPr>
          <p:nvPr>
            <p:ph idx="1"/>
          </p:nvPr>
        </p:nvSpPr>
        <p:spPr>
          <a:xfrm>
            <a:off x="273669" y="1716916"/>
            <a:ext cx="8602134" cy="5364162"/>
          </a:xfrm>
        </p:spPr>
        <p:txBody>
          <a:bodyPr>
            <a:normAutofit fontScale="25000" lnSpcReduction="20000"/>
          </a:bodyPr>
          <a:lstStyle/>
          <a:p>
            <a:pPr algn="just"/>
            <a:r>
              <a:rPr lang="es-ES" sz="8000"/>
              <a:t>Este nuevo criterio fue direccionado hacia el estudio y análisis de los materiales existentes en los RSU a fin de establecer aquellos elementos que resultaban susceptibles de un uso beneficioso, fundamentalmente a través de la reutilización y el reciclaje.</a:t>
            </a:r>
          </a:p>
          <a:p>
            <a:pPr algn="just"/>
            <a:r>
              <a:rPr lang="es-ES" sz="8000"/>
              <a:t>En los años 90, de la Gestión Integral de Residuos Sólidos Urbanos  Específicamente en el capítulo 21, “Manejo Ecológicamente Racional de los Residuos Sólidos”, la Agenda XXI de la Cumbre de Río 1992 enuncia los postulados que luego fueron retomados y enfatizados en la Cumbre de Johannesburgo 2002 y que pueden sintetizarse en los siguientes puntos:</a:t>
            </a:r>
          </a:p>
          <a:p>
            <a:pPr algn="just"/>
            <a:r>
              <a:rPr lang="es-ES" sz="8000"/>
              <a:t>Minimización de la generación;</a:t>
            </a:r>
          </a:p>
          <a:p>
            <a:pPr algn="just"/>
            <a:r>
              <a:rPr lang="es-ES" sz="8000"/>
              <a:t>maximización de la reutilización y el reciclado;</a:t>
            </a:r>
          </a:p>
          <a:p>
            <a:pPr algn="just"/>
            <a:r>
              <a:rPr lang="es-ES" sz="8000"/>
              <a:t>tecnologías de eliminación, tratamiento y disposición final ambientalmente adecuadas, que incluyan recuperación de energía;</a:t>
            </a:r>
          </a:p>
          <a:p>
            <a:pPr algn="just"/>
            <a:r>
              <a:rPr lang="es-ES" sz="8000"/>
              <a:t>ampliación del alcance de los servicios relacionados con los residuos;</a:t>
            </a:r>
          </a:p>
          <a:p>
            <a:pPr algn="just"/>
            <a:r>
              <a:rPr lang="es-ES" sz="8000"/>
              <a:t>tecnologías de producción limpia y consumo sustentable.</a:t>
            </a:r>
          </a:p>
          <a:p>
            <a:endParaRPr lang="es-ES" sz="8000"/>
          </a:p>
        </p:txBody>
      </p:sp>
    </p:spTree>
    <p:extLst>
      <p:ext uri="{BB962C8B-B14F-4D97-AF65-F5344CB8AC3E}">
        <p14:creationId xmlns:p14="http://schemas.microsoft.com/office/powerpoint/2010/main" val="1283127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557" y="1392613"/>
            <a:ext cx="8011915" cy="4941870"/>
          </a:xfrm>
        </p:spPr>
      </p:pic>
    </p:spTree>
    <p:extLst>
      <p:ext uri="{BB962C8B-B14F-4D97-AF65-F5344CB8AC3E}">
        <p14:creationId xmlns:p14="http://schemas.microsoft.com/office/powerpoint/2010/main" val="1141977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560563"/>
          </a:xfrm>
        </p:spPr>
        <p:txBody>
          <a:bodyPr>
            <a:normAutofit/>
          </a:bodyPr>
          <a:lstStyle/>
          <a:p>
            <a:r>
              <a:rPr lang="es-ES" sz="2400" b="1"/>
              <a:t>Residuos peligrosos</a:t>
            </a:r>
            <a:endParaRPr lang="en-US" sz="2400"/>
          </a:p>
        </p:txBody>
      </p:sp>
      <p:sp>
        <p:nvSpPr>
          <p:cNvPr id="3" name="Marcador de contenido 2"/>
          <p:cNvSpPr>
            <a:spLocks noGrp="1"/>
          </p:cNvSpPr>
          <p:nvPr>
            <p:ph idx="1"/>
          </p:nvPr>
        </p:nvSpPr>
        <p:spPr>
          <a:xfrm>
            <a:off x="628650" y="1659467"/>
            <a:ext cx="7886700" cy="5127096"/>
          </a:xfrm>
        </p:spPr>
        <p:txBody>
          <a:bodyPr>
            <a:normAutofit/>
          </a:bodyPr>
          <a:lstStyle/>
          <a:p>
            <a:r>
              <a:rPr lang="es-ES" sz="2400"/>
              <a:t>Es cualquier residuo con potencial altamente tóxico o peligroso, como disolventes, pinturas,...</a:t>
            </a:r>
          </a:p>
          <a:p>
            <a:r>
              <a:rPr lang="es-ES" sz="2400"/>
              <a:t>La gestión de residuos abarca también la gestión de residuos peligrosos.</a:t>
            </a:r>
          </a:p>
          <a:p>
            <a:pPr algn="just"/>
            <a:r>
              <a:rPr lang="es-ES" sz="2400"/>
              <a:t>La gestión de residuos difiere para países desarrollados y en desarrollo, para zonas urbanas y rurales, residenciales, industriales y productores comerciales. La gestión de desechos no peligrosos para zonas residenciales y/o en áreas metropolitanas generalmente es responsabilidad del gobierno local, mientras que para desechos no-peligrosos provenientes de la industria es responsabilidad del propio generador de residuos.</a:t>
            </a:r>
          </a:p>
        </p:txBody>
      </p:sp>
    </p:spTree>
    <p:extLst>
      <p:ext uri="{BB962C8B-B14F-4D97-AF65-F5344CB8AC3E}">
        <p14:creationId xmlns:p14="http://schemas.microsoft.com/office/powerpoint/2010/main" val="975478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68652"/>
          </a:xfrm>
        </p:spPr>
        <p:txBody>
          <a:bodyPr>
            <a:normAutofit fontScale="90000"/>
          </a:bodyPr>
          <a:lstStyle/>
          <a:p>
            <a:r>
              <a:rPr lang="en-US"/>
              <a:t> </a:t>
            </a:r>
            <a:r>
              <a:rPr lang="en-US" sz="2000"/>
              <a:t>Evento </a:t>
            </a:r>
            <a:r>
              <a:rPr lang="es-PE" sz="2000"/>
              <a:t>tecnológico</a:t>
            </a:r>
            <a:r>
              <a:rPr lang="en-US" sz="2000"/>
              <a:t>, el </a:t>
            </a:r>
            <a:r>
              <a:rPr lang="es-PE" sz="2000" b="1"/>
              <a:t>accidente</a:t>
            </a:r>
            <a:r>
              <a:rPr lang="en-US" sz="2000" b="1"/>
              <a:t> de Chernobyl y </a:t>
            </a:r>
            <a:r>
              <a:rPr lang="en-US" sz="2000" baseline="30000"/>
              <a:t> </a:t>
            </a:r>
            <a:r>
              <a:rPr lang="en-US" sz="2000"/>
              <a:t>la  explosion de la </a:t>
            </a:r>
            <a:r>
              <a:rPr lang="es-PE" sz="2000"/>
              <a:t>bomba</a:t>
            </a:r>
            <a:r>
              <a:rPr lang="en-US" sz="2000"/>
              <a:t> </a:t>
            </a:r>
            <a:r>
              <a:rPr lang="es-PE" sz="2000"/>
              <a:t>atómica</a:t>
            </a: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1" y="1535290"/>
            <a:ext cx="3785305" cy="4809066"/>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443" y="1535290"/>
            <a:ext cx="3886907" cy="4809066"/>
          </a:xfrm>
          <a:prstGeom prst="rect">
            <a:avLst/>
          </a:prstGeom>
        </p:spPr>
      </p:pic>
      <p:pic>
        <p:nvPicPr>
          <p:cNvPr id="6" name="Marcador de contenido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1535290"/>
            <a:ext cx="3785305" cy="4809066"/>
          </a:xfrm>
          <a:prstGeom prst="rect">
            <a:avLst/>
          </a:prstGeom>
        </p:spPr>
      </p:pic>
    </p:spTree>
    <p:extLst>
      <p:ext uri="{BB962C8B-B14F-4D97-AF65-F5344CB8AC3E}">
        <p14:creationId xmlns:p14="http://schemas.microsoft.com/office/powerpoint/2010/main" val="1574156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02518"/>
          </a:xfrm>
        </p:spPr>
        <p:txBody>
          <a:bodyPr>
            <a:noAutofit/>
          </a:bodyPr>
          <a:lstStyle/>
          <a:p>
            <a:r>
              <a:rPr lang="es-PE" sz="1800" b="1"/>
              <a:t>El accidente de Chernóbil y la bomba atómica</a:t>
            </a:r>
            <a:endParaRPr lang="en-US" sz="1800" b="1"/>
          </a:p>
        </p:txBody>
      </p:sp>
      <p:sp>
        <p:nvSpPr>
          <p:cNvPr id="3" name="Marcador de contenido 2"/>
          <p:cNvSpPr>
            <a:spLocks noGrp="1"/>
          </p:cNvSpPr>
          <p:nvPr>
            <p:ph idx="1"/>
          </p:nvPr>
        </p:nvSpPr>
        <p:spPr>
          <a:xfrm>
            <a:off x="184935" y="1377245"/>
            <a:ext cx="8330415" cy="5409318"/>
          </a:xfrm>
        </p:spPr>
        <p:txBody>
          <a:bodyPr>
            <a:normAutofit/>
          </a:bodyPr>
          <a:lstStyle/>
          <a:p>
            <a:pPr marL="0" indent="0">
              <a:buNone/>
            </a:pPr>
            <a:r>
              <a:rPr lang="es-PE"/>
              <a:t>​ </a:t>
            </a:r>
            <a:r>
              <a:rPr lang="es-PE" sz="1600"/>
              <a:t>Fue un accidente nuclear sucedido el 26 de abril de 1986 en la central nuclear Vladímir Ilich Lenin, ubicada en el norte de Ucrania, que en ese momento pertenecía a la Unión.</a:t>
            </a:r>
          </a:p>
          <a:p>
            <a:pPr marL="0" indent="0">
              <a:buNone/>
            </a:pPr>
            <a:r>
              <a:rPr lang="es-PE" sz="1600" b="1"/>
              <a:t>Causa: </a:t>
            </a:r>
            <a:r>
              <a:rPr lang="es-PE" sz="1600"/>
              <a:t>Explosión del reactor 4 de la central nuclear Vladímir Ilich Lenin durante una prueba de corte eléctrico</a:t>
            </a:r>
          </a:p>
          <a:p>
            <a:pPr marL="0" indent="0">
              <a:buNone/>
            </a:pPr>
            <a:r>
              <a:rPr lang="es-PE" sz="1600" b="1"/>
              <a:t>Fecha: </a:t>
            </a:r>
            <a:r>
              <a:rPr lang="es-PE" sz="1600"/>
              <a:t>26 de abril de 1986</a:t>
            </a:r>
          </a:p>
          <a:p>
            <a:pPr marL="0" indent="0">
              <a:buNone/>
            </a:pPr>
            <a:endParaRPr lang="es-PE" sz="1600"/>
          </a:p>
          <a:p>
            <a:pPr marL="0" indent="0" algn="just">
              <a:buNone/>
            </a:pPr>
            <a:r>
              <a:rPr lang="es-ES" sz="1600">
                <a:latin typeface="Arial" panose="020B0604020202020204" pitchFamily="34" charset="0"/>
              </a:rPr>
              <a:t>La </a:t>
            </a:r>
            <a:r>
              <a:rPr lang="es-ES" sz="1600" b="1">
                <a:latin typeface="Arial" panose="020B0604020202020204" pitchFamily="34" charset="0"/>
              </a:rPr>
              <a:t>bomba atómica</a:t>
            </a:r>
            <a:r>
              <a:rPr lang="es-ES" sz="1600">
                <a:latin typeface="Arial" panose="020B0604020202020204" pitchFamily="34" charset="0"/>
              </a:rPr>
              <a:t> o </a:t>
            </a:r>
            <a:r>
              <a:rPr lang="es-ES" sz="1600" b="1">
                <a:latin typeface="Arial" panose="020B0604020202020204" pitchFamily="34" charset="0"/>
              </a:rPr>
              <a:t>bomba nuclear</a:t>
            </a:r>
            <a:r>
              <a:rPr lang="es-ES" sz="1600">
                <a:latin typeface="Arial" panose="020B0604020202020204" pitchFamily="34" charset="0"/>
              </a:rPr>
              <a:t> es un dispositivo que obtiene una gran cantidad de energía explosiva por medio de reacciones nucleares. Su funcionamiento se basa en provocar una reacción nuclear en cadena sostenida. Se encuentra entre las denominadas armas de destrucción masiva y produce una distintiva nube con forma de hongo cuando es detonada a poca altitud sobre la superficie. Las primeras bombas atómicas fueron desarrolladas por Estados Unidos durante la Segunda Guerra Mundial, en el contexto del Proyecto Manhattan, y es el único país que ha hecho uso de ella en combate (en 1945, contra las ciudades japonesas de Hiroshima y Nagasaki).</a:t>
            </a:r>
            <a:endParaRPr lang="es-PE" sz="1600"/>
          </a:p>
          <a:p>
            <a:pPr algn="just"/>
            <a:endParaRPr lang="es-PE" sz="1600"/>
          </a:p>
        </p:txBody>
      </p:sp>
    </p:spTree>
    <p:extLst>
      <p:ext uri="{BB962C8B-B14F-4D97-AF65-F5344CB8AC3E}">
        <p14:creationId xmlns:p14="http://schemas.microsoft.com/office/powerpoint/2010/main" val="114279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3000"/>
          </a:xfrm>
        </p:spPr>
        <p:txBody>
          <a:bodyPr>
            <a:noAutofit/>
          </a:bodyPr>
          <a:lstStyle/>
          <a:p>
            <a:r>
              <a:rPr lang="es-ES" sz="2400" b="1">
                <a:latin typeface="Arial MT"/>
                <a:ea typeface="Arial MT"/>
                <a:cs typeface="Arial MT"/>
              </a:rPr>
              <a:t>Los desastres</a:t>
            </a:r>
            <a:r>
              <a:rPr lang="es-ES" sz="2400" b="1" spc="5">
                <a:latin typeface="Arial MT"/>
                <a:ea typeface="Arial MT"/>
                <a:cs typeface="Arial MT"/>
              </a:rPr>
              <a:t> </a:t>
            </a:r>
            <a:r>
              <a:rPr lang="es-ES" sz="2400" b="1">
                <a:latin typeface="Arial MT"/>
                <a:ea typeface="Arial MT"/>
                <a:cs typeface="Arial MT"/>
              </a:rPr>
              <a:t>naturales</a:t>
            </a:r>
            <a:r>
              <a:rPr lang="es-ES" sz="2400" b="1" spc="45">
                <a:latin typeface="Arial MT"/>
                <a:ea typeface="Arial MT"/>
                <a:cs typeface="Arial MT"/>
              </a:rPr>
              <a:t> </a:t>
            </a:r>
            <a:r>
              <a:rPr lang="es-ES" sz="2400" b="1">
                <a:latin typeface="Arial MT"/>
                <a:ea typeface="Arial MT"/>
                <a:cs typeface="Arial MT"/>
              </a:rPr>
              <a:t>y</a:t>
            </a:r>
            <a:r>
              <a:rPr lang="es-ES" sz="2400" b="1" spc="35">
                <a:latin typeface="Arial MT"/>
                <a:ea typeface="Arial MT"/>
                <a:cs typeface="Arial MT"/>
              </a:rPr>
              <a:t> </a:t>
            </a:r>
            <a:r>
              <a:rPr lang="es-ES" sz="2400" b="1">
                <a:latin typeface="Arial MT"/>
                <a:ea typeface="Arial MT"/>
                <a:cs typeface="Arial MT"/>
              </a:rPr>
              <a:t>el</a:t>
            </a:r>
            <a:r>
              <a:rPr lang="es-ES" sz="2400" b="1" spc="50">
                <a:latin typeface="Arial MT"/>
                <a:ea typeface="Arial MT"/>
                <a:cs typeface="Arial MT"/>
              </a:rPr>
              <a:t> </a:t>
            </a:r>
            <a:r>
              <a:rPr lang="es-ES" sz="2400" b="1">
                <a:latin typeface="Arial MT"/>
                <a:ea typeface="Arial MT"/>
                <a:cs typeface="Arial MT"/>
              </a:rPr>
              <a:t>medio</a:t>
            </a:r>
            <a:r>
              <a:rPr lang="es-ES" sz="2400" b="1" spc="-230">
                <a:latin typeface="Arial MT"/>
                <a:ea typeface="Arial MT"/>
                <a:cs typeface="Arial MT"/>
              </a:rPr>
              <a:t> </a:t>
            </a:r>
            <a:r>
              <a:rPr lang="es-ES" sz="2400" b="1">
                <a:latin typeface="Arial MT"/>
                <a:ea typeface="Arial MT"/>
                <a:cs typeface="Arial MT"/>
              </a:rPr>
              <a:t>ambiente social</a:t>
            </a:r>
            <a:endParaRPr lang="en-US" sz="2400" b="1"/>
          </a:p>
        </p:txBody>
      </p:sp>
      <p:sp>
        <p:nvSpPr>
          <p:cNvPr id="3" name="Marcador de contenido 2"/>
          <p:cNvSpPr>
            <a:spLocks noGrp="1"/>
          </p:cNvSpPr>
          <p:nvPr>
            <p:ph idx="1"/>
          </p:nvPr>
        </p:nvSpPr>
        <p:spPr>
          <a:xfrm>
            <a:off x="270933" y="1397727"/>
            <a:ext cx="8466667" cy="5388836"/>
          </a:xfrm>
        </p:spPr>
        <p:txBody>
          <a:bodyPr vert="horz" lIns="91440" tIns="45720" rIns="91440" bIns="45720" rtlCol="0" anchor="t">
            <a:normAutofit/>
          </a:bodyPr>
          <a:lstStyle/>
          <a:p>
            <a:pPr marL="0" indent="0" algn="just">
              <a:buNone/>
            </a:pPr>
            <a:r>
              <a:rPr lang="es-ES" sz="2200"/>
              <a:t>A través de millones de años de la evolución del planeta Tierra se han producido y se producirán innumerables fenómenos naturales, como sismos, tsunamis, huaycos, inundaciones, huracanes, inundaciones, deslizamientos, sequías, incendios forestales, y muchos fenómenos más, que afectan sus actividades socioeconómicas y su entorno ambiental.</a:t>
            </a:r>
          </a:p>
          <a:p>
            <a:pPr marL="0" indent="0" algn="just">
              <a:buNone/>
            </a:pPr>
            <a:r>
              <a:rPr lang="es-ES" sz="2200"/>
              <a:t> Se entiende por desastres naturales aquellos </a:t>
            </a:r>
            <a:r>
              <a:rPr lang="es-ES" sz="2200" b="1"/>
              <a:t>cambios violentos o repentinos en la dinámica del medio ambiente</a:t>
            </a:r>
            <a:r>
              <a:rPr lang="es-ES" sz="2200"/>
              <a:t>, cuando superan un límite de normalidad, medido generalmente a través de un parámetro, cuyas repercusiones pueden causar pérdidas materiales y de vidas.</a:t>
            </a:r>
            <a:endParaRPr lang="es-ES" sz="2200">
              <a:cs typeface="Calibri"/>
            </a:endParaRPr>
          </a:p>
          <a:p>
            <a:pPr marL="0" indent="0" algn="just">
              <a:buNone/>
            </a:pPr>
            <a:r>
              <a:rPr lang="es-ES" sz="2200"/>
              <a:t> Son eventos ambientales que no se halla en la mano del ser humano, </a:t>
            </a:r>
            <a:br>
              <a:rPr lang="es-ES" sz="2200"/>
            </a:br>
            <a:r>
              <a:rPr lang="es-ES" sz="2200"/>
              <a:t> como son los terremotos, inundaciones, tsunamis, entre otros.</a:t>
            </a:r>
            <a:endParaRPr lang="es-ES" sz="2200">
              <a:cs typeface="Calibri"/>
            </a:endParaRPr>
          </a:p>
          <a:p>
            <a:pPr marL="0" indent="0" algn="just">
              <a:buNone/>
            </a:pPr>
            <a:br>
              <a:rPr lang="es-ES" sz="2200"/>
            </a:br>
            <a:r>
              <a:rPr lang="es-ES" sz="2200"/>
              <a:t>Los desastres naturales traen consigo trastornos ambientales, pues contaminan el suelo, el aire y el agua; destruyen parte de la flora y fauna; y crean casi siempre focos de infección y otros, afectando el hábitat del hombre.</a:t>
            </a:r>
            <a:endParaRPr lang="es-ES" sz="2200">
              <a:cs typeface="Calibri"/>
            </a:endParaRPr>
          </a:p>
          <a:p>
            <a:pPr algn="just"/>
            <a:endParaRPr lang="en-US"/>
          </a:p>
        </p:txBody>
      </p:sp>
    </p:spTree>
    <p:extLst>
      <p:ext uri="{BB962C8B-B14F-4D97-AF65-F5344CB8AC3E}">
        <p14:creationId xmlns:p14="http://schemas.microsoft.com/office/powerpoint/2010/main" val="3123747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2797" y="1591806"/>
            <a:ext cx="7886700" cy="402011"/>
          </a:xfrm>
        </p:spPr>
        <p:txBody>
          <a:bodyPr>
            <a:noAutofit/>
          </a:bodyPr>
          <a:lstStyle/>
          <a:p>
            <a:r>
              <a:rPr lang="es-ES" sz="2400" b="1"/>
              <a:t>                         Manejo de residuos peligrosos</a:t>
            </a:r>
          </a:p>
        </p:txBody>
      </p:sp>
      <p:sp>
        <p:nvSpPr>
          <p:cNvPr id="3" name="Marcador de contenido 2"/>
          <p:cNvSpPr>
            <a:spLocks noGrp="1"/>
          </p:cNvSpPr>
          <p:nvPr>
            <p:ph idx="1"/>
          </p:nvPr>
        </p:nvSpPr>
        <p:spPr>
          <a:xfrm>
            <a:off x="67191" y="2120038"/>
            <a:ext cx="8835775" cy="5409826"/>
          </a:xfrm>
        </p:spPr>
        <p:txBody>
          <a:bodyPr>
            <a:normAutofit/>
          </a:bodyPr>
          <a:lstStyle/>
          <a:p>
            <a:pPr algn="just"/>
            <a:r>
              <a:rPr lang="es-ES" sz="1600"/>
              <a:t>A la hora de </a:t>
            </a:r>
            <a:r>
              <a:rPr lang="es-ES" sz="1600" b="1"/>
              <a:t>manejar residuos peligrosos</a:t>
            </a:r>
            <a:r>
              <a:rPr lang="es-ES" sz="1600"/>
              <a:t> hay que tener en cuenta varios factores. </a:t>
            </a:r>
          </a:p>
          <a:p>
            <a:pPr algn="just"/>
            <a:r>
              <a:rPr lang="es-ES" sz="1600"/>
              <a:t>En primer lugar, que solo lo podrán hacer aquellas personas que tengan la</a:t>
            </a:r>
            <a:r>
              <a:rPr lang="es-ES" sz="1600" b="1"/>
              <a:t> formación adecuada</a:t>
            </a:r>
            <a:r>
              <a:rPr lang="es-ES" sz="1600"/>
              <a:t> para ello. Esta es la mejor forma de evitar que se puedan gestionar de manera irresponsable, ya que las personas que manejan los residuos peligrosos han recibido la formación concreta y necesaria para hacerlo en las </a:t>
            </a:r>
            <a:r>
              <a:rPr lang="es-ES" sz="1600" b="1"/>
              <a:t>condiciones de seguridad obligatorias</a:t>
            </a:r>
            <a:r>
              <a:rPr lang="es-ES" sz="1600"/>
              <a:t>.</a:t>
            </a:r>
          </a:p>
          <a:p>
            <a:pPr algn="just"/>
            <a:r>
              <a:rPr lang="es-ES" sz="1600"/>
              <a:t>En segundo lugar, también hay que mencionar que el manejo de residuos peligrosos es necesario debe hacerse siempre con el material y las herramientas necesarias. En este sentido, se trata principalmente de ropa o equipamiento que prevé que el residuo peligroso pueda suponer una amenaza para la persona que lo maneja y su entorno.</a:t>
            </a:r>
          </a:p>
          <a:p>
            <a:pPr algn="just"/>
            <a:r>
              <a:rPr lang="es-ES" sz="1600"/>
              <a:t>Finalmente, también hay que tener en cuenta que cada residuo peligroso tiene una forma concreta de ser manejado, lo que queda estipulado por los </a:t>
            </a:r>
            <a:r>
              <a:rPr lang="es-ES" sz="1600" b="1"/>
              <a:t>protocolos de manejo</a:t>
            </a:r>
            <a:r>
              <a:rPr lang="es-ES" sz="1600"/>
              <a:t> correspondientes a cada caso. Como se puede entender, no será lo mismo manejar residuos radiactivos que hacerlo con residuos tóxicos orgánicos. En cada caso, el protocolo y las medidas de seguridad necesarias serán diferentes y concretas, por lo que habrá que adaptar el manejo de dichos residuos a los protocolos establecidos en cada caso.</a:t>
            </a:r>
          </a:p>
          <a:p>
            <a:pPr algn="just"/>
            <a:endParaRPr lang="es-ES" sz="1600"/>
          </a:p>
        </p:txBody>
      </p:sp>
    </p:spTree>
    <p:extLst>
      <p:ext uri="{BB962C8B-B14F-4D97-AF65-F5344CB8AC3E}">
        <p14:creationId xmlns:p14="http://schemas.microsoft.com/office/powerpoint/2010/main" val="404534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321556"/>
          </a:xfrm>
        </p:spPr>
        <p:txBody>
          <a:bodyPr>
            <a:noAutofit/>
          </a:bodyPr>
          <a:lstStyle/>
          <a:p>
            <a:r>
              <a:rPr lang="es-ES" sz="2000" b="1"/>
              <a:t>                                    Ciclo de los residuos peligrosos</a:t>
            </a:r>
            <a:endParaRPr lang="en-US" sz="2000" b="1"/>
          </a:p>
        </p:txBody>
      </p:sp>
      <p:sp>
        <p:nvSpPr>
          <p:cNvPr id="3" name="Marcador de contenido 2"/>
          <p:cNvSpPr>
            <a:spLocks noGrp="1"/>
          </p:cNvSpPr>
          <p:nvPr>
            <p:ph idx="1"/>
          </p:nvPr>
        </p:nvSpPr>
        <p:spPr/>
        <p:txBody>
          <a:bodyPr/>
          <a:lstStyle/>
          <a:p>
            <a:endParaRPr lang="en-US"/>
          </a:p>
        </p:txBody>
      </p:sp>
      <p:pic>
        <p:nvPicPr>
          <p:cNvPr id="1026" name="Picture 2" descr="Residuos Peligrosos - Servicios Ambientales Internacion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469205"/>
            <a:ext cx="7262283" cy="495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96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E1A35A-81D3-8E5E-4683-A74E3FAFFE88}"/>
              </a:ext>
            </a:extLst>
          </p:cNvPr>
          <p:cNvSpPr>
            <a:spLocks noGrp="1"/>
          </p:cNvSpPr>
          <p:nvPr>
            <p:ph type="title"/>
          </p:nvPr>
        </p:nvSpPr>
        <p:spPr>
          <a:xfrm>
            <a:off x="628650" y="974726"/>
            <a:ext cx="7886700" cy="530517"/>
          </a:xfrm>
        </p:spPr>
        <p:txBody>
          <a:bodyPr>
            <a:normAutofit fontScale="90000"/>
          </a:bodyPr>
          <a:lstStyle/>
          <a:p>
            <a:r>
              <a:rPr lang="es-PE"/>
              <a:t>                         </a:t>
            </a:r>
            <a:r>
              <a:rPr lang="es-PE" sz="3100"/>
              <a:t>Conflicto Social</a:t>
            </a:r>
          </a:p>
        </p:txBody>
      </p:sp>
      <p:sp>
        <p:nvSpPr>
          <p:cNvPr id="3" name="Marcador de contenido 2">
            <a:extLst>
              <a:ext uri="{FF2B5EF4-FFF2-40B4-BE49-F238E27FC236}">
                <a16:creationId xmlns:a16="http://schemas.microsoft.com/office/drawing/2014/main" id="{E71BA850-51E0-4A74-14E7-FC394B9D4EFD}"/>
              </a:ext>
            </a:extLst>
          </p:cNvPr>
          <p:cNvSpPr>
            <a:spLocks noGrp="1"/>
          </p:cNvSpPr>
          <p:nvPr>
            <p:ph idx="1"/>
          </p:nvPr>
        </p:nvSpPr>
        <p:spPr>
          <a:xfrm>
            <a:off x="168812" y="1505243"/>
            <a:ext cx="8778240" cy="5281320"/>
          </a:xfrm>
        </p:spPr>
        <p:txBody>
          <a:bodyPr>
            <a:normAutofit/>
          </a:bodyPr>
          <a:lstStyle/>
          <a:p>
            <a:pPr algn="just"/>
            <a:r>
              <a:rPr lang="es-ES" sz="2000"/>
              <a:t>¿Qué es un conflicto social y un ejemplo?</a:t>
            </a:r>
          </a:p>
          <a:p>
            <a:pPr algn="just"/>
            <a:r>
              <a:rPr lang="es-ES" sz="2000"/>
              <a:t>Los conflictos sociales en el Perú</a:t>
            </a:r>
          </a:p>
          <a:p>
            <a:pPr algn="just"/>
            <a:r>
              <a:rPr lang="es-ES" sz="2000"/>
              <a:t>Un conflicto social se da cuando se producen situaciones en países o regiones que pueden dar lugar a circunstancias desagradables para la convivencia y la integración social. Entre estas situaciones podríamos destacar las siguientes: Corrupción.  Las formas de políticas democráticas y socialistas. La Desigualdad social y económica.</a:t>
            </a:r>
          </a:p>
          <a:p>
            <a:pPr algn="just"/>
            <a:r>
              <a:rPr lang="es-ES" sz="2000" b="0" i="0">
                <a:solidFill>
                  <a:srgbClr val="202124"/>
                </a:solidFill>
                <a:effectLst/>
              </a:rPr>
              <a:t>Las causas de un conflicto social dependen de las circunstancias de cada país o región; en general, podemos destacar las siguientes: </a:t>
            </a:r>
            <a:r>
              <a:rPr lang="es-ES" sz="2000" b="1" i="0">
                <a:solidFill>
                  <a:srgbClr val="202124"/>
                </a:solidFill>
                <a:effectLst/>
              </a:rPr>
              <a:t>La desigualdad entre hombres y mujeres, entre personas de distintas etnias o entre personas que profesan diferentes religiones</a:t>
            </a:r>
            <a:r>
              <a:rPr lang="es-ES" sz="2000" b="0" i="0">
                <a:solidFill>
                  <a:srgbClr val="202124"/>
                </a:solidFill>
                <a:effectLst/>
              </a:rPr>
              <a:t> son causas habituales de conflicto social.</a:t>
            </a:r>
          </a:p>
          <a:p>
            <a:pPr algn="just"/>
            <a:r>
              <a:rPr lang="es-ES" sz="2000" b="0" i="0">
                <a:solidFill>
                  <a:srgbClr val="202124"/>
                </a:solidFill>
                <a:effectLst/>
                <a:latin typeface="+mj-lt"/>
              </a:rPr>
              <a:t>¿Cómo se pueden evitar los conflictos sociales?</a:t>
            </a:r>
          </a:p>
          <a:p>
            <a:pPr algn="just"/>
            <a:r>
              <a:rPr lang="es-ES" sz="2000" b="0" i="0">
                <a:solidFill>
                  <a:srgbClr val="202124"/>
                </a:solidFill>
                <a:effectLst/>
                <a:latin typeface="+mj-lt"/>
              </a:rPr>
              <a:t>“Fortalecer la capacidad de escucha activa y comunicación asertiva es una solución efectiva a los </a:t>
            </a:r>
            <a:r>
              <a:rPr lang="es-ES" sz="2000" b="1" i="0">
                <a:solidFill>
                  <a:srgbClr val="202124"/>
                </a:solidFill>
                <a:effectLst/>
                <a:latin typeface="+mj-lt"/>
              </a:rPr>
              <a:t>conflictos sociales</a:t>
            </a:r>
            <a:r>
              <a:rPr lang="es-ES" sz="2000" b="0" i="0">
                <a:solidFill>
                  <a:srgbClr val="202124"/>
                </a:solidFill>
                <a:effectLst/>
                <a:latin typeface="+mj-lt"/>
              </a:rPr>
              <a:t>, es importante fortalecer nuestra capacidad para </a:t>
            </a:r>
            <a:r>
              <a:rPr lang="es-ES" sz="2000" b="1" i="0">
                <a:solidFill>
                  <a:srgbClr val="202124"/>
                </a:solidFill>
                <a:effectLst/>
                <a:latin typeface="+mj-lt"/>
              </a:rPr>
              <a:t>dialogar</a:t>
            </a:r>
            <a:r>
              <a:rPr lang="es-ES" sz="2000" b="0" i="0">
                <a:solidFill>
                  <a:srgbClr val="202124"/>
                </a:solidFill>
                <a:effectLst/>
                <a:latin typeface="+mj-lt"/>
              </a:rPr>
              <a:t>”, refiere la socióloga con especialización en Transformación de </a:t>
            </a:r>
            <a:r>
              <a:rPr lang="es-ES" sz="2000" b="1" i="0">
                <a:solidFill>
                  <a:srgbClr val="202124"/>
                </a:solidFill>
                <a:effectLst/>
                <a:latin typeface="+mj-lt"/>
              </a:rPr>
              <a:t>Conflictos</a:t>
            </a:r>
            <a:r>
              <a:rPr lang="es-ES" sz="2000" b="0" i="0">
                <a:solidFill>
                  <a:srgbClr val="202124"/>
                </a:solidFill>
                <a:effectLst/>
                <a:latin typeface="+mj-lt"/>
              </a:rPr>
              <a:t> Socioambientales</a:t>
            </a:r>
          </a:p>
          <a:p>
            <a:pPr algn="just"/>
            <a:endParaRPr lang="es-ES" sz="2000" b="0" i="0">
              <a:solidFill>
                <a:srgbClr val="202124"/>
              </a:solidFill>
              <a:effectLst/>
              <a:latin typeface="+mj-lt"/>
            </a:endParaRPr>
          </a:p>
          <a:p>
            <a:endParaRPr lang="es-PE"/>
          </a:p>
        </p:txBody>
      </p:sp>
    </p:spTree>
    <p:extLst>
      <p:ext uri="{BB962C8B-B14F-4D97-AF65-F5344CB8AC3E}">
        <p14:creationId xmlns:p14="http://schemas.microsoft.com/office/powerpoint/2010/main" val="345705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B00C66-2AE0-90CD-FD2C-0BBF1034C4C9}"/>
              </a:ext>
            </a:extLst>
          </p:cNvPr>
          <p:cNvSpPr>
            <a:spLocks noGrp="1"/>
          </p:cNvSpPr>
          <p:nvPr>
            <p:ph type="title"/>
          </p:nvPr>
        </p:nvSpPr>
        <p:spPr>
          <a:xfrm>
            <a:off x="628650" y="974726"/>
            <a:ext cx="7886700" cy="603351"/>
          </a:xfrm>
        </p:spPr>
        <p:txBody>
          <a:bodyPr>
            <a:normAutofit fontScale="90000"/>
          </a:bodyPr>
          <a:lstStyle/>
          <a:p>
            <a:r>
              <a:rPr lang="es-ES" dirty="0"/>
              <a:t>Comentario: Sexta </a:t>
            </a:r>
            <a:r>
              <a:rPr lang="es-ES"/>
              <a:t>Clase Calificada</a:t>
            </a:r>
            <a:endParaRPr lang="es-PE" dirty="0"/>
          </a:p>
        </p:txBody>
      </p:sp>
      <p:sp>
        <p:nvSpPr>
          <p:cNvPr id="3" name="Marcador de contenido 2">
            <a:extLst>
              <a:ext uri="{FF2B5EF4-FFF2-40B4-BE49-F238E27FC236}">
                <a16:creationId xmlns:a16="http://schemas.microsoft.com/office/drawing/2014/main" id="{F900D4A1-795A-A0CE-0974-FBC6A23D7093}"/>
              </a:ext>
            </a:extLst>
          </p:cNvPr>
          <p:cNvSpPr>
            <a:spLocks noGrp="1"/>
          </p:cNvSpPr>
          <p:nvPr>
            <p:ph idx="1"/>
          </p:nvPr>
        </p:nvSpPr>
        <p:spPr>
          <a:xfrm>
            <a:off x="628650" y="1578077"/>
            <a:ext cx="7886700" cy="5208486"/>
          </a:xfrm>
        </p:spPr>
        <p:txBody>
          <a:bodyPr/>
          <a:lstStyle/>
          <a:p>
            <a:endParaRPr lang="es-PE" dirty="0"/>
          </a:p>
        </p:txBody>
      </p:sp>
    </p:spTree>
    <p:extLst>
      <p:ext uri="{BB962C8B-B14F-4D97-AF65-F5344CB8AC3E}">
        <p14:creationId xmlns:p14="http://schemas.microsoft.com/office/powerpoint/2010/main" val="63315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7C02C-419B-D314-869F-B6D7CC70163B}"/>
              </a:ext>
            </a:extLst>
          </p:cNvPr>
          <p:cNvSpPr>
            <a:spLocks noGrp="1"/>
          </p:cNvSpPr>
          <p:nvPr>
            <p:ph type="title"/>
          </p:nvPr>
        </p:nvSpPr>
        <p:spPr>
          <a:xfrm>
            <a:off x="439858" y="1683756"/>
            <a:ext cx="2336449" cy="2396359"/>
          </a:xfrm>
        </p:spPr>
        <p:txBody>
          <a:bodyPr anchor="b">
            <a:normAutofit/>
          </a:bodyPr>
          <a:lstStyle/>
          <a:p>
            <a:pPr algn="r"/>
            <a:r>
              <a:rPr lang="es-ES" sz="3500">
                <a:solidFill>
                  <a:srgbClr val="FFFFFF"/>
                </a:solidFill>
              </a:rPr>
              <a:t>                     Práctica 5</a:t>
            </a:r>
            <a:endParaRPr lang="es-PE" sz="3500">
              <a:solidFill>
                <a:srgbClr val="FFFFFF"/>
              </a:solidFill>
            </a:endParaRPr>
          </a:p>
        </p:txBody>
      </p:sp>
      <p:graphicFrame>
        <p:nvGraphicFramePr>
          <p:cNvPr id="5" name="Marcador de contenido 2">
            <a:extLst>
              <a:ext uri="{FF2B5EF4-FFF2-40B4-BE49-F238E27FC236}">
                <a16:creationId xmlns:a16="http://schemas.microsoft.com/office/drawing/2014/main" id="{B7DFEA4A-CF95-3F6F-4B9E-26124AE4EEC6}"/>
              </a:ext>
            </a:extLst>
          </p:cNvPr>
          <p:cNvGraphicFramePr>
            <a:graphicFrameLocks noGrp="1"/>
          </p:cNvGraphicFramePr>
          <p:nvPr>
            <p:ph idx="1"/>
            <p:extLst>
              <p:ext uri="{D42A27DB-BD31-4B8C-83A1-F6EECF244321}">
                <p14:modId xmlns:p14="http://schemas.microsoft.com/office/powerpoint/2010/main" val="1717601480"/>
              </p:ext>
            </p:extLst>
          </p:nvPr>
        </p:nvGraphicFramePr>
        <p:xfrm>
          <a:off x="3039613" y="507670"/>
          <a:ext cx="5664529" cy="584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6949039-7DFD-481D-9154-106F367C77F5}"/>
              </a:ext>
            </a:extLst>
          </p:cNvPr>
          <p:cNvSpPr txBox="1"/>
          <p:nvPr/>
        </p:nvSpPr>
        <p:spPr>
          <a:xfrm>
            <a:off x="1054084" y="1683756"/>
            <a:ext cx="1107996" cy="3981157"/>
          </a:xfrm>
          <a:prstGeom prst="rect">
            <a:avLst/>
          </a:prstGeom>
          <a:noFill/>
        </p:spPr>
        <p:txBody>
          <a:bodyPr vert="vert270" wrap="square" rtlCol="0">
            <a:spAutoFit/>
          </a:bodyPr>
          <a:lstStyle/>
          <a:p>
            <a:r>
              <a:rPr lang="es-ES" sz="6000" dirty="0"/>
              <a:t>PRACTICA 5</a:t>
            </a:r>
            <a:endParaRPr lang="es-PE" sz="6000" dirty="0"/>
          </a:p>
        </p:txBody>
      </p:sp>
    </p:spTree>
    <p:extLst>
      <p:ext uri="{BB962C8B-B14F-4D97-AF65-F5344CB8AC3E}">
        <p14:creationId xmlns:p14="http://schemas.microsoft.com/office/powerpoint/2010/main" val="377572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22559"/>
          </a:xfrm>
        </p:spPr>
        <p:txBody>
          <a:bodyPr>
            <a:normAutofit/>
          </a:bodyPr>
          <a:lstStyle/>
          <a:p>
            <a:r>
              <a:rPr lang="es-ES" sz="2000" b="1" dirty="0">
                <a:latin typeface="Arial" panose="020B0604020202020204" pitchFamily="34" charset="0"/>
                <a:cs typeface="Arial" panose="020B0604020202020204" pitchFamily="34" charset="0"/>
              </a:rPr>
              <a:t>Videos para comentar</a:t>
            </a:r>
            <a:endParaRPr lang="en-US" sz="20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28650" y="1397285"/>
            <a:ext cx="7886700" cy="5389278"/>
          </a:xfrm>
        </p:spPr>
        <p:txBody>
          <a:bodyPr>
            <a:normAutofit/>
          </a:bodyPr>
          <a:lstStyle/>
          <a:p>
            <a:r>
              <a:rPr lang="en-US" sz="2000">
                <a:hlinkClick r:id="rId2"/>
              </a:rPr>
              <a:t>https://www.youtube.com/watch?v=MyaJmrNq98s</a:t>
            </a:r>
            <a:endParaRPr lang="en-US" sz="2000"/>
          </a:p>
          <a:p>
            <a:r>
              <a:rPr lang="es-ES" sz="1200"/>
              <a:t>Yuri maguas 8 grados</a:t>
            </a:r>
          </a:p>
          <a:p>
            <a:r>
              <a:rPr lang="es-ES" sz="1400">
                <a:hlinkClick r:id="rId3"/>
              </a:rPr>
              <a:t>https://elpais.com/videos/2022-01-22/video-preguntas-y-respuestas-sobre-el-volcan-de-tonga-cuales-son-los-proximos-escenarios-posibles.html</a:t>
            </a:r>
            <a:endParaRPr lang="es-ES" sz="1400"/>
          </a:p>
          <a:p>
            <a:r>
              <a:rPr lang="es-ES" sz="1400"/>
              <a:t>Erupción del volcán sud marino 15 de enero 2022</a:t>
            </a:r>
          </a:p>
          <a:p>
            <a:r>
              <a:rPr lang="es-ES" sz="1400">
                <a:hlinkClick r:id="rId4"/>
              </a:rPr>
              <a:t>https://www.instagram.com/p/CY63b91KrP7/?utm_source=ig_embed&amp;ig_rid=84df24fc-8549-4180-b77c-30bd32275333</a:t>
            </a:r>
            <a:endParaRPr lang="es-ES" sz="1400"/>
          </a:p>
          <a:p>
            <a:r>
              <a:rPr lang="es-ES" sz="1400"/>
              <a:t>Derrame de petróleo en Ventanilla</a:t>
            </a:r>
          </a:p>
          <a:p>
            <a:r>
              <a:rPr lang="es-ES" sz="1400">
                <a:hlinkClick r:id="rId5"/>
              </a:rPr>
              <a:t>http://www.digesa.minsa.gob.pe/publicaciones/descargas/MANUAL%20TECNICO%20RESIDUOS.pdf</a:t>
            </a:r>
            <a:endParaRPr lang="es-ES" sz="1400"/>
          </a:p>
          <a:p>
            <a:r>
              <a:rPr lang="es-ES" sz="1400"/>
              <a:t>Gestión de residuos peligrosos en el Perú</a:t>
            </a:r>
          </a:p>
          <a:p>
            <a:endParaRPr lang="es-ES" sz="1400"/>
          </a:p>
          <a:p>
            <a:endParaRPr lang="es-ES" sz="2000"/>
          </a:p>
          <a:p>
            <a:endParaRPr lang="en-US" sz="2000"/>
          </a:p>
        </p:txBody>
      </p:sp>
    </p:spTree>
    <p:extLst>
      <p:ext uri="{BB962C8B-B14F-4D97-AF65-F5344CB8AC3E}">
        <p14:creationId xmlns:p14="http://schemas.microsoft.com/office/powerpoint/2010/main" val="2330958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2DE59-AE2B-465A-A44B-AD30CDB77072}"/>
              </a:ext>
            </a:extLst>
          </p:cNvPr>
          <p:cNvSpPr>
            <a:spLocks noGrp="1"/>
          </p:cNvSpPr>
          <p:nvPr>
            <p:ph type="title"/>
          </p:nvPr>
        </p:nvSpPr>
        <p:spPr>
          <a:xfrm>
            <a:off x="628650" y="974726"/>
            <a:ext cx="7886700" cy="358315"/>
          </a:xfrm>
        </p:spPr>
        <p:txBody>
          <a:bodyPr>
            <a:normAutofit fontScale="90000"/>
          </a:bodyPr>
          <a:lstStyle/>
          <a:p>
            <a:endParaRPr lang="es-ES"/>
          </a:p>
        </p:txBody>
      </p:sp>
      <p:sp>
        <p:nvSpPr>
          <p:cNvPr id="3" name="Marcador de contenido 2">
            <a:extLst>
              <a:ext uri="{FF2B5EF4-FFF2-40B4-BE49-F238E27FC236}">
                <a16:creationId xmlns:a16="http://schemas.microsoft.com/office/drawing/2014/main" id="{BBB17A8A-D4B2-47E9-BDFB-06F8EA4299BE}"/>
              </a:ext>
            </a:extLst>
          </p:cNvPr>
          <p:cNvSpPr>
            <a:spLocks noGrp="1"/>
          </p:cNvSpPr>
          <p:nvPr>
            <p:ph idx="1"/>
          </p:nvPr>
        </p:nvSpPr>
        <p:spPr>
          <a:xfrm>
            <a:off x="738130" y="2435225"/>
            <a:ext cx="7777220" cy="4351338"/>
          </a:xfrm>
        </p:spPr>
        <p:txBody>
          <a:bodyPr/>
          <a:lstStyle/>
          <a:p>
            <a:endParaRPr lang="es-ES"/>
          </a:p>
          <a:p>
            <a:endParaRPr lang="es-ES"/>
          </a:p>
          <a:p>
            <a:endParaRPr lang="es-ES"/>
          </a:p>
          <a:p>
            <a:endParaRPr lang="es-ES"/>
          </a:p>
          <a:p>
            <a:pPr marL="0" indent="0">
              <a:buNone/>
            </a:pPr>
            <a:r>
              <a:rPr lang="es-ES" sz="3600"/>
              <a:t>                   TUPANANCHICKAMA</a:t>
            </a:r>
          </a:p>
        </p:txBody>
      </p:sp>
    </p:spTree>
    <p:extLst>
      <p:ext uri="{BB962C8B-B14F-4D97-AF65-F5344CB8AC3E}">
        <p14:creationId xmlns:p14="http://schemas.microsoft.com/office/powerpoint/2010/main" val="1790298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rmAutofit fontScale="90000"/>
          </a:bodyPr>
          <a:lstStyle/>
          <a:p>
            <a:pPr marL="228600" lvl="0" indent="-228600">
              <a:spcBef>
                <a:spcPts val="1000"/>
              </a:spcBef>
            </a:pPr>
            <a:br>
              <a:rPr lang="es-ES" sz="2800">
                <a:solidFill>
                  <a:prstClr val="black"/>
                </a:solidFill>
                <a:latin typeface="Calibri" panose="020F0502020204030204"/>
                <a:ea typeface="+mn-ea"/>
                <a:cs typeface="+mn-cs"/>
              </a:rPr>
            </a:br>
            <a:br>
              <a:rPr lang="es-ES" sz="2800">
                <a:solidFill>
                  <a:prstClr val="black"/>
                </a:solidFill>
                <a:latin typeface="Calibri" panose="020F0502020204030204"/>
                <a:ea typeface="+mn-ea"/>
                <a:cs typeface="+mn-cs"/>
              </a:rPr>
            </a:br>
            <a:r>
              <a:rPr lang="es-ES" sz="2800">
                <a:solidFill>
                  <a:prstClr val="black"/>
                </a:solidFill>
                <a:latin typeface="Calibri" panose="020F0502020204030204"/>
                <a:ea typeface="+mn-ea"/>
                <a:cs typeface="+mn-cs"/>
              </a:rPr>
              <a:t>¿Cuál es la causa de los desastres naturales?</a:t>
            </a:r>
            <a:br>
              <a:rPr lang="es-ES" sz="2800">
                <a:solidFill>
                  <a:prstClr val="black"/>
                </a:solidFill>
                <a:latin typeface="Calibri" panose="020F0502020204030204"/>
                <a:ea typeface="+mn-ea"/>
                <a:cs typeface="+mn-cs"/>
              </a:rPr>
            </a:br>
            <a:br>
              <a:rPr lang="es-ES" sz="2800">
                <a:solidFill>
                  <a:prstClr val="black"/>
                </a:solidFill>
                <a:latin typeface="Calibri" panose="020F0502020204030204"/>
                <a:ea typeface="+mn-ea"/>
                <a:cs typeface="+mn-cs"/>
              </a:rPr>
            </a:br>
            <a:endParaRPr lang="en-US"/>
          </a:p>
        </p:txBody>
      </p:sp>
      <p:sp>
        <p:nvSpPr>
          <p:cNvPr id="3" name="Marcador de contenido 2"/>
          <p:cNvSpPr>
            <a:spLocks noGrp="1"/>
          </p:cNvSpPr>
          <p:nvPr>
            <p:ph idx="1"/>
          </p:nvPr>
        </p:nvSpPr>
        <p:spPr>
          <a:xfrm>
            <a:off x="628650" y="1399823"/>
            <a:ext cx="7886700" cy="5386740"/>
          </a:xfrm>
        </p:spPr>
        <p:txBody>
          <a:bodyPr/>
          <a:lstStyle/>
          <a:p>
            <a:r>
              <a:rPr lang="es-ES" sz="2000"/>
              <a:t>2.1 Contaminación de cuencas hídricas.</a:t>
            </a:r>
          </a:p>
          <a:p>
            <a:r>
              <a:rPr lang="es-ES" sz="2000"/>
              <a:t>2.2 Derramamiento del petróleo.</a:t>
            </a:r>
          </a:p>
          <a:p>
            <a:r>
              <a:rPr lang="es-ES" sz="2000"/>
              <a:t>2.3 Fuga de materiales radiactivos.</a:t>
            </a:r>
          </a:p>
          <a:p>
            <a:r>
              <a:rPr lang="es-ES" sz="2000"/>
              <a:t>2.4 Tala de bosques.</a:t>
            </a:r>
          </a:p>
          <a:p>
            <a:r>
              <a:rPr lang="es-ES" sz="2000"/>
              <a:t>2.5 Uso de napalm u otros elementos destructivos.</a:t>
            </a:r>
          </a:p>
          <a:p>
            <a:r>
              <a:rPr lang="es-ES" sz="2000"/>
              <a:t>2.6 Contaminación por anhídrido carbónico.</a:t>
            </a:r>
          </a:p>
          <a:p>
            <a:r>
              <a:rPr lang="es-ES" sz="2000"/>
              <a:t>2.7 Crecimiento de la población humana.</a:t>
            </a:r>
          </a:p>
          <a:p>
            <a:endParaRPr lang="en-US"/>
          </a:p>
        </p:txBody>
      </p:sp>
    </p:spTree>
    <p:extLst>
      <p:ext uri="{BB962C8B-B14F-4D97-AF65-F5344CB8AC3E}">
        <p14:creationId xmlns:p14="http://schemas.microsoft.com/office/powerpoint/2010/main" val="1512496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32845"/>
          </a:xfrm>
        </p:spPr>
        <p:txBody>
          <a:bodyPr>
            <a:noAutofit/>
          </a:bodyPr>
          <a:lstStyle/>
          <a:p>
            <a:r>
              <a:rPr lang="es-ES" sz="2400"/>
              <a:t>                                Desastres Geodinámicos</a:t>
            </a:r>
            <a:endParaRPr lang="en-US" sz="2400"/>
          </a:p>
        </p:txBody>
      </p:sp>
      <p:sp>
        <p:nvSpPr>
          <p:cNvPr id="3" name="Marcador de contenido 2"/>
          <p:cNvSpPr>
            <a:spLocks noGrp="1"/>
          </p:cNvSpPr>
          <p:nvPr>
            <p:ph idx="1"/>
          </p:nvPr>
        </p:nvSpPr>
        <p:spPr>
          <a:xfrm>
            <a:off x="628650" y="1467556"/>
            <a:ext cx="7886700" cy="5319007"/>
          </a:xfrm>
        </p:spPr>
        <p:txBody>
          <a:bodyPr vert="horz" lIns="91440" tIns="45720" rIns="91440" bIns="45720" rtlCol="0" anchor="t">
            <a:normAutofit/>
          </a:bodyPr>
          <a:lstStyle/>
          <a:p>
            <a:pPr algn="just"/>
            <a:r>
              <a:rPr lang="es-ES" sz="2000"/>
              <a:t>La </a:t>
            </a:r>
            <a:r>
              <a:rPr lang="es-ES" sz="2000" b="1"/>
              <a:t>geodinámica interna</a:t>
            </a:r>
            <a:r>
              <a:rPr lang="es-ES" sz="2000"/>
              <a:t> comprende los fenómenos producidos en el interior de la Tierra; entre ellos, los más importantes son las erupciones volcánicas, los terremotos y los movimientos de las placas corticales en la tectónica de placas.</a:t>
            </a:r>
          </a:p>
          <a:p>
            <a:pPr algn="just"/>
            <a:endParaRPr lang="en-US" sz="200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6" y="2562578"/>
            <a:ext cx="7552266" cy="4064000"/>
          </a:xfrm>
          <a:prstGeom prst="rect">
            <a:avLst/>
          </a:prstGeom>
        </p:spPr>
      </p:pic>
    </p:spTree>
    <p:extLst>
      <p:ext uri="{BB962C8B-B14F-4D97-AF65-F5344CB8AC3E}">
        <p14:creationId xmlns:p14="http://schemas.microsoft.com/office/powerpoint/2010/main" val="332489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594430"/>
          </a:xfrm>
        </p:spPr>
        <p:txBody>
          <a:bodyPr>
            <a:normAutofit/>
          </a:bodyPr>
          <a:lstStyle/>
          <a:p>
            <a:r>
              <a:rPr lang="es-ES" sz="2400"/>
              <a:t>Terremoto en Perú el 15 de Agosto de 2007 </a:t>
            </a:r>
            <a:endParaRPr lang="en-US" sz="2400"/>
          </a:p>
        </p:txBody>
      </p:sp>
      <p:sp>
        <p:nvSpPr>
          <p:cNvPr id="3" name="Marcador de contenido 2"/>
          <p:cNvSpPr>
            <a:spLocks noGrp="1"/>
          </p:cNvSpPr>
          <p:nvPr>
            <p:ph idx="1"/>
          </p:nvPr>
        </p:nvSpPr>
        <p:spPr>
          <a:xfrm>
            <a:off x="496711" y="1749778"/>
            <a:ext cx="8173155" cy="5036785"/>
          </a:xfrm>
        </p:spPr>
        <p:txBody>
          <a:bodyPr>
            <a:normAutofit fontScale="70000" lnSpcReduction="20000"/>
          </a:bodyPr>
          <a:lstStyle/>
          <a:p>
            <a:pPr algn="just"/>
            <a:r>
              <a:rPr lang="es-ES"/>
              <a:t>La ciudad de Pisco (Ica) fue el epicentro de un terremoto de 7.9 grados de magnitud en  la escala de Ritcher, </a:t>
            </a:r>
            <a:r>
              <a:rPr lang="es-ES" b="1"/>
              <a:t>siendo uno de los movimientos telúricos más violentos ocurridos en el Perú en los últimos años.</a:t>
            </a:r>
          </a:p>
          <a:p>
            <a:pPr algn="just"/>
            <a:br>
              <a:rPr lang="es-ES"/>
            </a:br>
            <a:r>
              <a:rPr lang="es-ES"/>
              <a:t>Tras el terremoto principal, un centenar de réplicas se sucedieron el mismo día 15 de agosto, muchas de las cuales alcanzaron magnitudes entre 5 y 6 grados. Una réplica de 5,9 grados fue percibida a las 19:19 horas, otra a las 19:41 a 70 kilómetros al sureste de Huancayo y una tercera se registró a las 20:08 a 146 kilómetros al suroeste de Lima.</a:t>
            </a:r>
          </a:p>
          <a:p>
            <a:pPr algn="just"/>
            <a:endParaRPr lang="es-ES"/>
          </a:p>
          <a:p>
            <a:pPr algn="just"/>
            <a:r>
              <a:rPr lang="es-ES"/>
              <a:t>El sismo dejó 513 muertos, casi 2,291 heridos, 76.000 viviendas totalmente destruidas e inhabitables y 431 mil personas resultaron afectadas. Las zonas más afectadas fueron las provincias de Pisco, Ica, Chincha, Cañete, Yauyos, Huaytará y Castrovirreyna. La magnitud destructiva del terremoto también causó grandes daños a la infraestructura que proporciona los servicios básicos a la población, tales como agua y saneamiento, educación, salud y comunicaciones.</a:t>
            </a:r>
          </a:p>
          <a:p>
            <a:pPr marL="0" indent="0" algn="just">
              <a:buNone/>
            </a:pPr>
            <a:br>
              <a:rPr lang="es-ES"/>
            </a:br>
            <a:endParaRPr lang="en-US"/>
          </a:p>
        </p:txBody>
      </p:sp>
    </p:spTree>
    <p:extLst>
      <p:ext uri="{BB962C8B-B14F-4D97-AF65-F5344CB8AC3E}">
        <p14:creationId xmlns:p14="http://schemas.microsoft.com/office/powerpoint/2010/main" val="1072913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371189"/>
          </a:xfrm>
        </p:spPr>
        <p:txBody>
          <a:bodyPr>
            <a:noAutofit/>
          </a:bodyPr>
          <a:lstStyle/>
          <a:p>
            <a:r>
              <a:rPr lang="es-ES" sz="2400" b="1"/>
              <a:t>                                 Terremoto en Pisco</a:t>
            </a:r>
            <a:endParaRPr lang="en-US" sz="2400" b="1"/>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935" y="1418456"/>
            <a:ext cx="7965037" cy="4524078"/>
          </a:xfrm>
        </p:spPr>
      </p:pic>
    </p:spTree>
    <p:extLst>
      <p:ext uri="{BB962C8B-B14F-4D97-AF65-F5344CB8AC3E}">
        <p14:creationId xmlns:p14="http://schemas.microsoft.com/office/powerpoint/2010/main" val="388855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6"/>
            <a:ext cx="7886700" cy="458963"/>
          </a:xfrm>
        </p:spPr>
        <p:txBody>
          <a:bodyPr>
            <a:normAutofit/>
          </a:bodyPr>
          <a:lstStyle/>
          <a:p>
            <a:r>
              <a:rPr lang="es-ES" sz="2400"/>
              <a:t>                         El </a:t>
            </a:r>
            <a:r>
              <a:rPr lang="es-ES" sz="2400" b="1"/>
              <a:t>Niño costero de 2016 -2017</a:t>
            </a:r>
            <a:endParaRPr lang="en-US" sz="2400"/>
          </a:p>
        </p:txBody>
      </p:sp>
      <p:sp>
        <p:nvSpPr>
          <p:cNvPr id="3" name="Marcador de contenido 2"/>
          <p:cNvSpPr>
            <a:spLocks noGrp="1"/>
          </p:cNvSpPr>
          <p:nvPr>
            <p:ph idx="1"/>
          </p:nvPr>
        </p:nvSpPr>
        <p:spPr>
          <a:xfrm>
            <a:off x="628650" y="1535289"/>
            <a:ext cx="7886700" cy="5251274"/>
          </a:xfrm>
        </p:spPr>
        <p:txBody>
          <a:bodyPr>
            <a:normAutofit fontScale="92500" lnSpcReduction="20000"/>
          </a:bodyPr>
          <a:lstStyle/>
          <a:p>
            <a:pPr algn="just"/>
            <a:r>
              <a:rPr lang="es-ES"/>
              <a:t> El </a:t>
            </a:r>
            <a:r>
              <a:rPr lang="es-ES" b="1"/>
              <a:t>Niño de 2017</a:t>
            </a:r>
            <a:r>
              <a:rPr lang="es-ES"/>
              <a:t>, fue un evento muy fuerte del fenómeno denominado Niño costero que afectó a las naciones sudamericanas de Perú y Ecuador. Este fenómeno se caracteriza por el calentamiento anómalo del mar localizado en las costas de este país.</a:t>
            </a:r>
            <a:r>
              <a:rPr lang="es-ES" baseline="30000">
                <a:hlinkClick r:id="rId2"/>
              </a:rPr>
              <a:t>2</a:t>
            </a:r>
            <a:r>
              <a:rPr lang="es-ES"/>
              <a:t>​</a:t>
            </a:r>
            <a:r>
              <a:rPr lang="es-ES" baseline="30000">
                <a:hlinkClick r:id="rId3"/>
              </a:rPr>
              <a:t>3</a:t>
            </a:r>
            <a:r>
              <a:rPr lang="es-ES"/>
              <a:t>​ Este calentamiento produce humedad que desencadena fuertes lluvias causando desbordes, inundaciones y aluviones que afectan a varias localidades. El fenómeno fue antecedido en el 2016 por una fuerte sequía que afectó a ambos países.</a:t>
            </a:r>
          </a:p>
          <a:p>
            <a:pPr algn="just"/>
            <a:r>
              <a:rPr lang="es-ES"/>
              <a:t>El 31 de marzo del 2017, el Indeci publicó un reporte que muestra los efectos del Niño costero hasta la fecha. Este muestra un total de 101 fallecidos, 353 heridos, 19 desaparecidos, 141 000 damnificados y casi un millón de afectados a nivel nacional desde diciembre del 2016.</a:t>
            </a:r>
            <a:endParaRPr lang="es-ES" baseline="30000"/>
          </a:p>
          <a:p>
            <a:pPr algn="just"/>
            <a:r>
              <a:rPr lang="es-ES"/>
              <a:t> En Ecuador las lluvias han causado la muerte de al menos 27 personas y 127 500 afectados.</a:t>
            </a:r>
          </a:p>
          <a:p>
            <a:endParaRPr lang="en-US"/>
          </a:p>
        </p:txBody>
      </p:sp>
    </p:spTree>
    <p:extLst>
      <p:ext uri="{BB962C8B-B14F-4D97-AF65-F5344CB8AC3E}">
        <p14:creationId xmlns:p14="http://schemas.microsoft.com/office/powerpoint/2010/main" val="642093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974727"/>
            <a:ext cx="7886700" cy="425096"/>
          </a:xfrm>
        </p:spPr>
        <p:txBody>
          <a:bodyPr>
            <a:noAutofit/>
          </a:bodyPr>
          <a:lstStyle/>
          <a:p>
            <a:r>
              <a:rPr lang="es-ES" sz="2800"/>
              <a:t>El </a:t>
            </a:r>
            <a:r>
              <a:rPr lang="es-ES" sz="2800" b="1"/>
              <a:t>Niño de 2017</a:t>
            </a:r>
            <a:endParaRPr lang="en-US" sz="280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399823"/>
            <a:ext cx="7886700" cy="5249333"/>
          </a:xfrm>
        </p:spPr>
      </p:pic>
    </p:spTree>
    <p:extLst>
      <p:ext uri="{BB962C8B-B14F-4D97-AF65-F5344CB8AC3E}">
        <p14:creationId xmlns:p14="http://schemas.microsoft.com/office/powerpoint/2010/main" val="148824881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D257F255646CD488496CB4C2CF60A3D" ma:contentTypeVersion="7" ma:contentTypeDescription="Crear nuevo documento." ma:contentTypeScope="" ma:versionID="2476496555d41e98216b9f05a40b0292">
  <xsd:schema xmlns:xsd="http://www.w3.org/2001/XMLSchema" xmlns:xs="http://www.w3.org/2001/XMLSchema" xmlns:p="http://schemas.microsoft.com/office/2006/metadata/properties" xmlns:ns2="8c9c9656-0ed4-43dd-b8c2-f73303398630" xmlns:ns3="cefe316e-b3ba-4136-9501-60074e61a8c2" targetNamespace="http://schemas.microsoft.com/office/2006/metadata/properties" ma:root="true" ma:fieldsID="e7585c459165c17d80071663acffb481" ns2:_="" ns3:_="">
    <xsd:import namespace="8c9c9656-0ed4-43dd-b8c2-f73303398630"/>
    <xsd:import namespace="cefe316e-b3ba-4136-9501-60074e61a8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9656-0ed4-43dd-b8c2-f733033986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fe316e-b3ba-4136-9501-60074e61a8c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28388-FC98-4240-A6A3-9150077652C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9CE47EA-FA80-405A-98CD-886226A12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c9656-0ed4-43dd-b8c2-f73303398630"/>
    <ds:schemaRef ds:uri="cefe316e-b3ba-4136-9501-60074e61a8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121DC-259D-4FC3-84ED-79AA7E4569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4178</Words>
  <Application>Microsoft Office PowerPoint</Application>
  <PresentationFormat>Presentación en pantalla (4:3)</PresentationFormat>
  <Paragraphs>164</Paragraphs>
  <Slides>36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36</vt:i4>
      </vt:variant>
    </vt:vector>
  </HeadingPairs>
  <TitlesOfParts>
    <vt:vector size="43" baseType="lpstr">
      <vt:lpstr>arial</vt:lpstr>
      <vt:lpstr>arial</vt:lpstr>
      <vt:lpstr>Arial MT</vt:lpstr>
      <vt:lpstr>Calibri</vt:lpstr>
      <vt:lpstr>Calibri Light</vt:lpstr>
      <vt:lpstr>Minion Pro</vt:lpstr>
      <vt:lpstr>Tema de Office</vt:lpstr>
      <vt:lpstr>Semana N° 6 :  Motivación. Los desastres naturales y el medio ambiente social. Influencia humana sobre los desastres de origen natural. Gestión de los residuos sólidos. Gestión de los residuos peligrosos.</vt:lpstr>
      <vt:lpstr>MOTIVACION ¿Cuáles son las Leyes que gobiernan el universo y a los hombres?</vt:lpstr>
      <vt:lpstr>Los desastres naturales y el medio ambiente social</vt:lpstr>
      <vt:lpstr>  ¿Cuál es la causa de los desastres naturales?  </vt:lpstr>
      <vt:lpstr>                                Desastres Geodinámicos</vt:lpstr>
      <vt:lpstr>Terremoto en Perú el 15 de Agosto de 2007 </vt:lpstr>
      <vt:lpstr>                                 Terremoto en Pisco</vt:lpstr>
      <vt:lpstr>                         El Niño costero de 2016 -2017</vt:lpstr>
      <vt:lpstr>El Niño de 2017</vt:lpstr>
      <vt:lpstr>                               Desastres biológicos</vt:lpstr>
      <vt:lpstr>                                     ¿QUE SON LOS VIRUS?</vt:lpstr>
      <vt:lpstr>                                      Muertos con COVID  19</vt:lpstr>
      <vt:lpstr>                     Ejemplos de desastres naturales </vt:lpstr>
      <vt:lpstr>Desastres Volcánicos. El 15 de enero se produjo una gran erupción volcánica en el islote del reino de Tonga. </vt:lpstr>
      <vt:lpstr>                                 Derrame de petróleo en la costa de Perú </vt:lpstr>
      <vt:lpstr>                     Derrame de petróleo</vt:lpstr>
      <vt:lpstr>                             Expertos en camino para mitigar el derrame de petróleo</vt:lpstr>
      <vt:lpstr>                             ¿Qué efectos produce el derrame de petróleo sobre los animales?  Los mamíferos marinos que padecen especialmente los efectos negativos de los derrames petrolíferos son los delfines, las ballenas y las tortugas. Esto es así, ya que cuando los mismos salen a la superficie marina a   coger aire, los vertidos pueden    provocar obstrucciones en sus vías respiratorias. El petróleo forma con el agua una capa impermeable que obstaculiza el paso de la luz solar que utiliza el fitoplancton para realizar el proceso de la fotosíntesis, interfiere el intercambio gaseoso, cubren la piel y las branquias de los animales acuáticos provocándoles la muerte por asfixia.</vt:lpstr>
      <vt:lpstr>                              El actor Leonardo DiCaprio se pronunció, a través de sus redes sociales</vt:lpstr>
      <vt:lpstr>                            Influencia humana sobre los desastres</vt:lpstr>
      <vt:lpstr>          Evento social, el Hundimiento del Titánic, y las torres gemelas</vt:lpstr>
      <vt:lpstr>                                  Gestión de los residuos sólidos. </vt:lpstr>
      <vt:lpstr>                        El manejo integral de residuos sólidos</vt:lpstr>
      <vt:lpstr>Clases de Residuos </vt:lpstr>
      <vt:lpstr>Gestión Integral de Residuos Sólidos Urbanos</vt:lpstr>
      <vt:lpstr>Presentación de PowerPoint</vt:lpstr>
      <vt:lpstr>Residuos peligrosos</vt:lpstr>
      <vt:lpstr> Evento tecnológico, el accidente de Chernobyl y  la  explosion de la bomba atómica</vt:lpstr>
      <vt:lpstr>El accidente de Chernóbil y la bomba atómica</vt:lpstr>
      <vt:lpstr>                         Manejo de residuos peligrosos</vt:lpstr>
      <vt:lpstr>                                    Ciclo de los residuos peligrosos</vt:lpstr>
      <vt:lpstr>                         Conflicto Social</vt:lpstr>
      <vt:lpstr>Comentario: Sexta Clase Calificada</vt:lpstr>
      <vt:lpstr>                     Práctica 5</vt:lpstr>
      <vt:lpstr>Videos para comentar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18</cp:revision>
  <dcterms:created xsi:type="dcterms:W3CDTF">2020-04-09T16:16:03Z</dcterms:created>
  <dcterms:modified xsi:type="dcterms:W3CDTF">2025-08-13T01:05:29Z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0x0101004D257F255646CD488496CB4C2CF60A3D</vt:lpwstr>
  </property>
</Properties>
</file>