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</p:sldMasterIdLst>
  <p:notesMasterIdLst>
    <p:notesMasterId r:id="rId12"/>
  </p:notesMasterIdLst>
  <p:handoutMasterIdLst>
    <p:handoutMasterId r:id="rId13"/>
  </p:handoutMasterIdLst>
  <p:sldIdLst>
    <p:sldId id="260" r:id="rId2"/>
    <p:sldId id="383" r:id="rId3"/>
    <p:sldId id="415" r:id="rId4"/>
    <p:sldId id="422" r:id="rId5"/>
    <p:sldId id="417" r:id="rId6"/>
    <p:sldId id="418" r:id="rId7"/>
    <p:sldId id="420" r:id="rId8"/>
    <p:sldId id="423" r:id="rId9"/>
    <p:sldId id="421" r:id="rId10"/>
    <p:sldId id="413" r:id="rId11"/>
  </p:sldIdLst>
  <p:sldSz cx="9144000" cy="6858000" type="screen4x3"/>
  <p:notesSz cx="6888163" cy="100203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400"/>
    <a:srgbClr val="FF6500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64" autoAdjust="0"/>
  </p:normalViewPr>
  <p:slideViewPr>
    <p:cSldViewPr snapToGrid="0">
      <p:cViewPr varScale="1">
        <p:scale>
          <a:sx n="59" d="100"/>
          <a:sy n="59" d="100"/>
        </p:scale>
        <p:origin x="10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6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C03DA44-2AD1-4E55-84CE-D0D6C66913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69A7422-11F4-4BA3-BC9D-7CBD42D78D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62BA2-C336-4796-AAEA-89F3B05B7A53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018127-DD93-499E-AA6D-DAF8CE1ED5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/>
              <a:t>F, Salinas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615768-5639-4DC5-876B-76F565A21F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C9AC2-75DD-4768-8AE1-20F98E4ED3D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619100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026A8-9392-4F9C-8E5B-5CA36DEFB102}" type="datetimeFigureOut">
              <a:rPr lang="es-PE" smtClean="0"/>
              <a:t>1/06/2025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/>
              <a:t>F, Salinas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F5B90-4D05-4F80-9C5C-4F4C0837504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781478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07F2AB-10BE-4699-BE7B-5367C8789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1B59D3-9225-45CD-953D-31FBF4882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B60CBC-6CAE-4E68-A016-73014964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0D562-5C37-4082-B194-3699E6CD421A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B87B27-7443-4F05-9574-0CFF8DA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68D4E1-ACF4-41E9-9633-A23D081DB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44BE168-75F8-40A3-8B78-F2EB58A2B032}"/>
              </a:ext>
            </a:extLst>
          </p:cNvPr>
          <p:cNvSpPr/>
          <p:nvPr userDrawn="1"/>
        </p:nvSpPr>
        <p:spPr>
          <a:xfrm>
            <a:off x="0" y="-195263"/>
            <a:ext cx="9144000" cy="946721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5579C61-2F60-4472-8C23-10CC07B672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t="17604" r="4522" b="20944"/>
          <a:stretch/>
        </p:blipFill>
        <p:spPr>
          <a:xfrm>
            <a:off x="2657475" y="824013"/>
            <a:ext cx="3829050" cy="1441394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CD639927-A410-4C2C-BA2A-D36738779EEB}"/>
              </a:ext>
            </a:extLst>
          </p:cNvPr>
          <p:cNvSpPr/>
          <p:nvPr userDrawn="1"/>
        </p:nvSpPr>
        <p:spPr>
          <a:xfrm>
            <a:off x="0" y="6629400"/>
            <a:ext cx="9144000" cy="228685"/>
          </a:xfrm>
          <a:prstGeom prst="rect">
            <a:avLst/>
          </a:pr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15059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07FDF-AF67-488C-8B84-7E113F1D7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5AE638-066D-453B-976D-32A3D2206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FF4F96-5D92-427D-A55F-FD8B7200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D79FC-F7F5-4B52-9EC8-6714A837DEE4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ACC89D-562D-4C05-9B16-CE6D2196B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997248-B830-44D4-B595-086B558B9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4743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DDF2B4-6378-45CD-90D2-B99DD6DE5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53E621-8CFB-4D53-B12E-D6A8F2055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DE4267-A58F-4921-AECA-D7A528736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0128-9F26-4B21-8CB6-9C5A4B670901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5F5AE2-3284-4776-875B-16E4F1200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9A7A96-7848-4F26-A1C2-8658E0A2E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5998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3F93EC-8349-4061-8615-C295ADC2D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865097-EA66-43FF-BF75-19606877E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FAE344-69E1-42B4-9BFE-404949B73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137F-156B-441E-9327-D578A2B3D9EB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921B95-E6FE-4909-9C01-72130809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A9EEBD-CC88-4599-BA3D-FEC512160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C046ED0A-6D75-41B3-8834-138842BDD56A}"/>
              </a:ext>
            </a:extLst>
          </p:cNvPr>
          <p:cNvSpPr/>
          <p:nvPr userDrawn="1"/>
        </p:nvSpPr>
        <p:spPr>
          <a:xfrm>
            <a:off x="0" y="-47624"/>
            <a:ext cx="9144000" cy="1038225"/>
          </a:xfrm>
          <a:custGeom>
            <a:avLst/>
            <a:gdLst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0 w 9144000"/>
              <a:gd name="connsiteY3" fmla="*/ 1038225 h 1038225"/>
              <a:gd name="connsiteX4" fmla="*/ 0 w 9144000"/>
              <a:gd name="connsiteY4" fmla="*/ 0 h 1038225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3250"/>
              <a:gd name="connsiteX1" fmla="*/ 9144000 w 9144000"/>
              <a:gd name="connsiteY1" fmla="*/ 0 h 1073250"/>
              <a:gd name="connsiteX2" fmla="*/ 9144000 w 9144000"/>
              <a:gd name="connsiteY2" fmla="*/ 1038225 h 1073250"/>
              <a:gd name="connsiteX3" fmla="*/ 3581400 w 9144000"/>
              <a:gd name="connsiteY3" fmla="*/ 847725 h 1073250"/>
              <a:gd name="connsiteX4" fmla="*/ 0 w 9144000"/>
              <a:gd name="connsiteY4" fmla="*/ 1038225 h 1073250"/>
              <a:gd name="connsiteX5" fmla="*/ 0 w 9144000"/>
              <a:gd name="connsiteY5" fmla="*/ 0 h 1073250"/>
              <a:gd name="connsiteX0" fmla="*/ 0 w 9144000"/>
              <a:gd name="connsiteY0" fmla="*/ 0 h 1078628"/>
              <a:gd name="connsiteX1" fmla="*/ 9144000 w 9144000"/>
              <a:gd name="connsiteY1" fmla="*/ 0 h 1078628"/>
              <a:gd name="connsiteX2" fmla="*/ 9144000 w 9144000"/>
              <a:gd name="connsiteY2" fmla="*/ 1038225 h 1078628"/>
              <a:gd name="connsiteX3" fmla="*/ 3571875 w 9144000"/>
              <a:gd name="connsiteY3" fmla="*/ 904875 h 1078628"/>
              <a:gd name="connsiteX4" fmla="*/ 0 w 9144000"/>
              <a:gd name="connsiteY4" fmla="*/ 1038225 h 1078628"/>
              <a:gd name="connsiteX5" fmla="*/ 0 w 9144000"/>
              <a:gd name="connsiteY5" fmla="*/ 0 h 1078628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83227"/>
              <a:gd name="connsiteX1" fmla="*/ 9144000 w 9144000"/>
              <a:gd name="connsiteY1" fmla="*/ 0 h 1083227"/>
              <a:gd name="connsiteX2" fmla="*/ 9144000 w 9144000"/>
              <a:gd name="connsiteY2" fmla="*/ 1038225 h 1083227"/>
              <a:gd name="connsiteX3" fmla="*/ 3705225 w 9144000"/>
              <a:gd name="connsiteY3" fmla="*/ 942974 h 1083227"/>
              <a:gd name="connsiteX4" fmla="*/ 0 w 9144000"/>
              <a:gd name="connsiteY4" fmla="*/ 1038225 h 1083227"/>
              <a:gd name="connsiteX5" fmla="*/ 0 w 9144000"/>
              <a:gd name="connsiteY5" fmla="*/ 0 h 1083227"/>
              <a:gd name="connsiteX0" fmla="*/ 0 w 9144000"/>
              <a:gd name="connsiteY0" fmla="*/ 0 h 1042115"/>
              <a:gd name="connsiteX1" fmla="*/ 9144000 w 9144000"/>
              <a:gd name="connsiteY1" fmla="*/ 0 h 1042115"/>
              <a:gd name="connsiteX2" fmla="*/ 9144000 w 9144000"/>
              <a:gd name="connsiteY2" fmla="*/ 1038225 h 1042115"/>
              <a:gd name="connsiteX3" fmla="*/ 3705225 w 9144000"/>
              <a:gd name="connsiteY3" fmla="*/ 942974 h 1042115"/>
              <a:gd name="connsiteX4" fmla="*/ 0 w 9144000"/>
              <a:gd name="connsiteY4" fmla="*/ 1038225 h 1042115"/>
              <a:gd name="connsiteX5" fmla="*/ 0 w 9144000"/>
              <a:gd name="connsiteY5" fmla="*/ 0 h 104211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37052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314825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  <a:gd name="connsiteX0" fmla="*/ 0 w 9144000"/>
              <a:gd name="connsiteY0" fmla="*/ 0 h 1038225"/>
              <a:gd name="connsiteX1" fmla="*/ 9144000 w 9144000"/>
              <a:gd name="connsiteY1" fmla="*/ 0 h 1038225"/>
              <a:gd name="connsiteX2" fmla="*/ 9144000 w 9144000"/>
              <a:gd name="connsiteY2" fmla="*/ 1038225 h 1038225"/>
              <a:gd name="connsiteX3" fmla="*/ 4610100 w 9144000"/>
              <a:gd name="connsiteY3" fmla="*/ 942974 h 1038225"/>
              <a:gd name="connsiteX4" fmla="*/ 0 w 9144000"/>
              <a:gd name="connsiteY4" fmla="*/ 1038225 h 1038225"/>
              <a:gd name="connsiteX5" fmla="*/ 0 w 9144000"/>
              <a:gd name="connsiteY5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1038225">
                <a:moveTo>
                  <a:pt x="0" y="0"/>
                </a:moveTo>
                <a:lnTo>
                  <a:pt x="9144000" y="0"/>
                </a:lnTo>
                <a:lnTo>
                  <a:pt x="9144000" y="1038225"/>
                </a:lnTo>
                <a:cubicBezTo>
                  <a:pt x="7493000" y="968375"/>
                  <a:pt x="6480175" y="946149"/>
                  <a:pt x="4610100" y="942974"/>
                </a:cubicBezTo>
                <a:cubicBezTo>
                  <a:pt x="3086100" y="942974"/>
                  <a:pt x="349250" y="1017587"/>
                  <a:pt x="0" y="10382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C64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7265BC2-9E59-4AD4-A327-9FA38FC168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6" t="18566" r="79398" b="21710"/>
          <a:stretch/>
        </p:blipFill>
        <p:spPr>
          <a:xfrm>
            <a:off x="476817" y="88106"/>
            <a:ext cx="321469" cy="77152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7C3FC3C4-FCDC-492D-8052-3D57B0CA812C}"/>
              </a:ext>
            </a:extLst>
          </p:cNvPr>
          <p:cNvSpPr txBox="1"/>
          <p:nvPr userDrawn="1"/>
        </p:nvSpPr>
        <p:spPr>
          <a:xfrm>
            <a:off x="776060" y="222809"/>
            <a:ext cx="1915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50" spc="100" dirty="0">
                <a:latin typeface="Arial" panose="020B0604020202020204" pitchFamily="34" charset="0"/>
                <a:cs typeface="Arial" panose="020B0604020202020204" pitchFamily="34" charset="0"/>
              </a:rPr>
              <a:t>Universidad Nacional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54EC82F-603E-4E6C-97AE-DEFB8954EA4F}"/>
              </a:ext>
            </a:extLst>
          </p:cNvPr>
          <p:cNvSpPr txBox="1"/>
          <p:nvPr userDrawn="1"/>
        </p:nvSpPr>
        <p:spPr>
          <a:xfrm>
            <a:off x="778441" y="362900"/>
            <a:ext cx="191532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450" b="1" spc="10" dirty="0">
                <a:latin typeface="Arial" panose="020B0604020202020204" pitchFamily="34" charset="0"/>
                <a:cs typeface="Arial" panose="020B0604020202020204" pitchFamily="34" charset="0"/>
              </a:rPr>
              <a:t>Federico Villarreal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A5B0110-D398-4DD4-8EB5-A100BFC0B889}"/>
              </a:ext>
            </a:extLst>
          </p:cNvPr>
          <p:cNvCxnSpPr/>
          <p:nvPr userDrawn="1"/>
        </p:nvCxnSpPr>
        <p:spPr>
          <a:xfrm>
            <a:off x="879249" y="654843"/>
            <a:ext cx="16002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84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6D36D-66B0-4A3C-94B7-6A1D15CFA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795E18-8E62-404F-AA19-FCFD1BE83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F9F533-C275-4A78-860A-E70AC4B56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73FE-A5ED-4C49-9CED-5A328932D07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496580-AC59-4EBF-8686-714FF0C05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77BB85-536F-4C4A-9791-4FBCFC1EA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86732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4F3777-F0FF-45A9-8F3E-787BE3408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7AAFF7-E53E-4570-9E9D-95B968EBF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7514BE-546E-4B39-BC4E-6AC88FBE0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ED0C37-7DAB-4C36-B84D-2455185D2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FBF3C-2F63-4384-906A-062A66788F95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A84C55-F1C5-4B49-A96D-7A37459A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A8ABFE-DAB0-43F1-97D7-DAADB323D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481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07220B-AB38-4985-9665-007387A6C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B9CAD7-DD1F-482E-A7C0-CE745DA3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92CEE7-CBAC-4343-94B0-02B906C24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E7E0620-43C3-4F2F-A339-353C59A79B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44F1BC-07DA-48F7-838E-D6325F8B1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C44AEAC-8D5D-41E5-8C4C-8D404552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F0647-4491-4207-858F-1F07E6A94BD2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E5F9F98-DD2A-4B52-A1A3-A0DDDC7EF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F2CBA58-67F5-4513-B0BE-4807D9303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409217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1A2321-512C-4D0E-B4D8-C59942BF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FD166A-9AFB-4A05-92C9-7C5C806E6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D1E88-0EF1-4AE4-8C61-DDD676E8748E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02A9F27-7E4C-4BB3-B1F7-8F70EA6DE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F870165-C7EE-46B7-ACB0-44222FD2C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8220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A548CA9-D6D0-4EB9-99E8-C9852235D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8713-E7E9-40AC-B3E8-F94A4A859CA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026A92-5A1A-4BA9-9A10-340698144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B93CCE-F992-40BD-B28C-DFFF71C65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7401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BE6580-20ED-43D7-914C-C89BD5C9C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D3D2C7-B3E3-48D3-8CB1-13FF8C620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101B4B-7784-462A-9A57-0057C6FD2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5C43AE-72E9-4C38-AE32-B3A62B4EC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BF246-0197-4917-9ED2-136869CF53E7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842B4F-6934-4D72-A702-2A3E5303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86CF03-ACBC-4C87-9F71-7805CCC61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07332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A8744C-68A3-414E-9C76-D959F1FE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B65C5E-5A2A-4215-B8BF-D950A7D93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09970F-5A27-47A6-9F6D-CB567EFEF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C3B906-4C25-4344-AFCF-F16B71E5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BA69-B16A-4502-84A0-E565E23299B3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A69188-C33B-406A-8813-20883C56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CC65C9-F8F2-489C-A5B9-C233290B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05545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47AC3F-7D01-4F98-955D-3D640377A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E33396-5D7B-4A01-B5A2-1BD74E12A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8B1243-1724-4026-B265-3743AB9AC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5CDE-F982-4C21-9FCB-C43845AC3551}" type="datetime1">
              <a:rPr lang="es-PE" smtClean="0"/>
              <a:t>1/06/2025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8742EA-FA9D-4212-B76C-B09CB9BE9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D7BFBA-599B-4D36-A1AA-8D003A03BE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8DDE2-A9C8-4BAC-8D65-765C5FB087F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13636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AVfD1agkcI?feature=oembed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9C8FC8E5-C87D-4A54-8C05-83732C46E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450" y="2928936"/>
            <a:ext cx="8293100" cy="1891574"/>
          </a:xfrm>
        </p:spPr>
        <p:txBody>
          <a:bodyPr>
            <a:normAutofit/>
          </a:bodyPr>
          <a:lstStyle/>
          <a:p>
            <a:r>
              <a:rPr lang="es-PE" sz="3200" dirty="0"/>
              <a:t>Semana </a:t>
            </a:r>
            <a:r>
              <a:rPr lang="es-PE" sz="3200" dirty="0" err="1"/>
              <a:t>N°</a:t>
            </a:r>
            <a:r>
              <a:rPr lang="es-PE" sz="3200" dirty="0"/>
              <a:t> 13</a:t>
            </a:r>
            <a:br>
              <a:rPr lang="es-PE" sz="3200" dirty="0"/>
            </a:br>
            <a:r>
              <a:rPr lang="es-PE" sz="3200" dirty="0"/>
              <a:t>Indicadores Biológicos.</a:t>
            </a:r>
            <a:br>
              <a:rPr lang="es-PE" sz="3200" dirty="0"/>
            </a:br>
            <a:r>
              <a:rPr lang="es-PE" sz="3200" dirty="0"/>
              <a:t>Formas de Trabajo</a:t>
            </a:r>
            <a:br>
              <a:rPr lang="es-PE" sz="3200" dirty="0"/>
            </a:br>
            <a:r>
              <a:rPr lang="es-PE" sz="3200" dirty="0"/>
              <a:t>Cultura e Identidad</a:t>
            </a:r>
            <a:endParaRPr lang="es-PE" sz="3200" b="1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B55E2E3-91C0-4B96-BC51-78D844077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28266"/>
            <a:ext cx="6858000" cy="11062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200" dirty="0"/>
              <a:t>Asignatura : Geopolítica y Realidad Nacional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PE" sz="2200" b="1" dirty="0"/>
              <a:t>Dr. Fredy salinas Meléndez</a:t>
            </a:r>
          </a:p>
        </p:txBody>
      </p:sp>
      <p:sp>
        <p:nvSpPr>
          <p:cNvPr id="19" name="Subtítulo 4">
            <a:extLst>
              <a:ext uri="{FF2B5EF4-FFF2-40B4-BE49-F238E27FC236}">
                <a16:creationId xmlns:a16="http://schemas.microsoft.com/office/drawing/2014/main" id="{FF7DA7A5-6A23-4645-8BB7-CAF9A612F584}"/>
              </a:ext>
            </a:extLst>
          </p:cNvPr>
          <p:cNvSpPr txBox="1">
            <a:spLocks/>
          </p:cNvSpPr>
          <p:nvPr/>
        </p:nvSpPr>
        <p:spPr>
          <a:xfrm>
            <a:off x="609600" y="2366535"/>
            <a:ext cx="7924800" cy="562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/>
              <a:t>Facultad de Ciencias Naturales y Matemática </a:t>
            </a:r>
          </a:p>
        </p:txBody>
      </p:sp>
      <p:sp>
        <p:nvSpPr>
          <p:cNvPr id="21" name="Subtítulo 4">
            <a:extLst>
              <a:ext uri="{FF2B5EF4-FFF2-40B4-BE49-F238E27FC236}">
                <a16:creationId xmlns:a16="http://schemas.microsoft.com/office/drawing/2014/main" id="{79D83C09-58B4-49C5-B218-A242866CCD27}"/>
              </a:ext>
            </a:extLst>
          </p:cNvPr>
          <p:cNvSpPr txBox="1">
            <a:spLocks/>
          </p:cNvSpPr>
          <p:nvPr/>
        </p:nvSpPr>
        <p:spPr>
          <a:xfrm>
            <a:off x="1143000" y="6257999"/>
            <a:ext cx="6858000" cy="475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800" dirty="0"/>
              <a:t>Semestre </a:t>
            </a:r>
            <a:r>
              <a:rPr lang="es-PE" sz="1800"/>
              <a:t>Académico 2025 - 2 </a:t>
            </a:r>
            <a:endParaRPr lang="es-PE" sz="1800" dirty="0"/>
          </a:p>
        </p:txBody>
      </p:sp>
    </p:spTree>
    <p:extLst>
      <p:ext uri="{BB962C8B-B14F-4D97-AF65-F5344CB8AC3E}">
        <p14:creationId xmlns:p14="http://schemas.microsoft.com/office/powerpoint/2010/main" val="425553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723"/>
    </mc:Choice>
    <mc:Fallback xmlns="">
      <p:transition spd="slow" advTm="25723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81C1DF8-4794-3842-F854-CE3F0FE12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2D2629E2-6849-C596-9E19-7EA6452C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4726"/>
            <a:ext cx="9144000" cy="44611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Práctica</a:t>
            </a: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FAFFE0E-3B34-4D2A-DBD4-865D6F348377}"/>
              </a:ext>
            </a:extLst>
          </p:cNvPr>
          <p:cNvSpPr txBox="1"/>
          <p:nvPr/>
        </p:nvSpPr>
        <p:spPr>
          <a:xfrm>
            <a:off x="0" y="1672602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Grupo 1: Investigar y explicar los indicadores biológicos de Plantas.</a:t>
            </a:r>
          </a:p>
          <a:p>
            <a:endParaRPr lang="es-ES" dirty="0"/>
          </a:p>
          <a:p>
            <a:r>
              <a:rPr lang="es-ES" dirty="0"/>
              <a:t>Grupo 2: Investigar y explicar los indicadores biológicos de insectos.</a:t>
            </a:r>
            <a:endParaRPr lang="es-PE" i="0" dirty="0">
              <a:effectLst/>
              <a:highlight>
                <a:srgbClr val="FFFFFF"/>
              </a:highlight>
            </a:endParaRPr>
          </a:p>
          <a:p>
            <a:endParaRPr lang="es-PE" dirty="0">
              <a:highlight>
                <a:srgbClr val="FFFFFF"/>
              </a:highlight>
            </a:endParaRPr>
          </a:p>
          <a:p>
            <a:r>
              <a:rPr lang="es-PE" dirty="0">
                <a:highlight>
                  <a:srgbClr val="FFFFFF"/>
                </a:highlight>
              </a:rPr>
              <a:t>Grupo 3: </a:t>
            </a:r>
            <a:r>
              <a:rPr lang="es-ES" dirty="0"/>
              <a:t>Investigar y explicar los indicadores biológicos de animales.</a:t>
            </a:r>
          </a:p>
          <a:p>
            <a:endParaRPr lang="es-ES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388636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54E1FE-C7EB-EFC7-7A2F-0F7CCB5A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2DF50F3-AD99-1DB5-B7FA-7C32224F16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532" y="2811722"/>
            <a:ext cx="4788448" cy="31763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17A8C80-82D3-FFA3-4DB4-9F5DEB939B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46" y="1202302"/>
            <a:ext cx="3343586" cy="25076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79910BF-CEEE-B76D-8D26-8ECF79C9A2CF}"/>
              </a:ext>
            </a:extLst>
          </p:cNvPr>
          <p:cNvSpPr txBox="1"/>
          <p:nvPr/>
        </p:nvSpPr>
        <p:spPr>
          <a:xfrm>
            <a:off x="343020" y="3894138"/>
            <a:ext cx="292963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Este trabajo explora varios temas clave, incluyendo los indicadores biológicos, las prácticas laborales, y la preservación de la cultura e identidad nacional, así como la seguridad en un mundo cambiante. Al profundizar en estos temas, se pretende resaltar las acciones y estrategias que pueden contribuir al desarrollo sostenible y a la mejora de la calidad de vida en Perú.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B8B2D4D-7D09-B4C5-9AB3-16F0330A87C3}"/>
              </a:ext>
            </a:extLst>
          </p:cNvPr>
          <p:cNvSpPr txBox="1"/>
          <p:nvPr/>
        </p:nvSpPr>
        <p:spPr>
          <a:xfrm>
            <a:off x="3663599" y="1073115"/>
            <a:ext cx="49189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Perú, un país de extraordinaria riqueza natural y cultural, enfrenta el desafío de equilibrar el desarrollo económico con la conservación de su patrimonio. En este contexto, es esencial comprender y abordar diversos aspectos que van desde la sostenibilidad ambiental y las formas de trabajo hasta la promoción de la cultura y la educación. </a:t>
            </a:r>
          </a:p>
        </p:txBody>
      </p:sp>
    </p:spTree>
    <p:extLst>
      <p:ext uri="{BB962C8B-B14F-4D97-AF65-F5344CB8AC3E}">
        <p14:creationId xmlns:p14="http://schemas.microsoft.com/office/powerpoint/2010/main" val="450355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54E1FE-C7EB-EFC7-7A2F-0F7CCB5A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79910BF-CEEE-B76D-8D26-8ECF79C9A2CF}"/>
              </a:ext>
            </a:extLst>
          </p:cNvPr>
          <p:cNvSpPr txBox="1"/>
          <p:nvPr/>
        </p:nvSpPr>
        <p:spPr>
          <a:xfrm>
            <a:off x="586564" y="1119972"/>
            <a:ext cx="797087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/>
              <a:t>INDICADORES BIOLÓGICOS</a:t>
            </a:r>
          </a:p>
          <a:p>
            <a:pPr algn="ctr"/>
            <a:endParaRPr lang="es-ES" sz="1400" dirty="0"/>
          </a:p>
          <a:p>
            <a:pPr algn="just"/>
            <a:r>
              <a:rPr lang="es-ES" sz="1400" b="1" dirty="0"/>
              <a:t>Monitoreo Ambiental</a:t>
            </a:r>
          </a:p>
          <a:p>
            <a:pPr algn="just"/>
            <a:r>
              <a:rPr lang="es-ES" sz="1400" dirty="0"/>
              <a:t>Los indicadores biológicos son herramientas cruciales para evaluar la salud de los ecosistemas y el impacto de las actividades humanas en el medio ambiente. En Perú, el monitoreo ambiental incluye la recolección y análisis de muestras de agua, suelo y aire para detectar contaminantes y cambios en la calidad ambiental.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Este monitoreo es vital para la gestión sostenible de los recursos naturales y la protección de la biodiversidad.</a:t>
            </a:r>
          </a:p>
          <a:p>
            <a:pPr algn="just"/>
            <a:endParaRPr lang="es-ES" sz="1400" b="1" dirty="0"/>
          </a:p>
          <a:p>
            <a:pPr algn="just"/>
            <a:r>
              <a:rPr lang="es-ES" sz="1400" b="1" dirty="0"/>
              <a:t>Biodiversidad y Conservación</a:t>
            </a:r>
          </a:p>
          <a:p>
            <a:pPr algn="just"/>
            <a:r>
              <a:rPr lang="es-ES" sz="1400" dirty="0"/>
              <a:t>Perú es uno de los países megadiversos del mundo, hogar de una amplia variedad de especies de flora y fauna. Los indicadores biológicos ayudan a rastrear la biodiversidad y a evaluar la efectividad de las áreas protegidas y las políticas de conservación. Proyectos como la conservación del Amazonas y los esfuerzos para proteger especies en peligro de extinción son esenciales para mantener este patrimonio natural.</a:t>
            </a:r>
          </a:p>
          <a:p>
            <a:pPr algn="just"/>
            <a:endParaRPr lang="es-ES" sz="1400" dirty="0"/>
          </a:p>
          <a:p>
            <a:r>
              <a:rPr lang="es-ES" sz="1400" b="1" dirty="0"/>
              <a:t>Salud Pública y Biología</a:t>
            </a:r>
          </a:p>
          <a:p>
            <a:r>
              <a:rPr lang="es-ES" sz="1400" dirty="0"/>
              <a:t>En el ámbito de la salud pública, los indicadores biológicos son utilizados para monitorear y controlar enfermedades infecciosas. El análisis de muestras biológicas permite la detección temprana de brotes y la implementación de medidas preventivas. La investigación en biología también contribuye al desarrollo de nuevos tratamientos y vacunas, mejorando la salud de la población peruana.</a:t>
            </a:r>
          </a:p>
          <a:p>
            <a:pPr algn="just"/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845107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930513-C605-7270-7456-6109786C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pic>
        <p:nvPicPr>
          <p:cNvPr id="6" name="Elementos multimedia en línea 5" title="¿QUÉ ES Y CÓMO FUNCIONA EL CONTROL BIOLÓGICO DE PLAGAS?">
            <a:hlinkClick r:id="" action="ppaction://media"/>
            <a:extLst>
              <a:ext uri="{FF2B5EF4-FFF2-40B4-BE49-F238E27FC236}">
                <a16:creationId xmlns:a16="http://schemas.microsoft.com/office/drawing/2014/main" id="{983A2B1F-E5FA-0DA9-E0B0-BB016C57FB3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190626"/>
            <a:ext cx="9144000" cy="516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01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54E1FE-C7EB-EFC7-7A2F-0F7CCB5A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79910BF-CEEE-B76D-8D26-8ECF79C9A2CF}"/>
              </a:ext>
            </a:extLst>
          </p:cNvPr>
          <p:cNvSpPr txBox="1"/>
          <p:nvPr/>
        </p:nvSpPr>
        <p:spPr>
          <a:xfrm>
            <a:off x="586564" y="1119972"/>
            <a:ext cx="797087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/>
              <a:t>FORMAS DE TRABAJO</a:t>
            </a:r>
          </a:p>
          <a:p>
            <a:pPr algn="ctr"/>
            <a:endParaRPr lang="es-ES" sz="1400" b="1" dirty="0"/>
          </a:p>
          <a:p>
            <a:pPr algn="just"/>
            <a:r>
              <a:rPr lang="es-ES" sz="1400" b="1" dirty="0"/>
              <a:t>Agricultura y Pesca Sostenibles</a:t>
            </a:r>
          </a:p>
          <a:p>
            <a:pPr algn="just"/>
            <a:r>
              <a:rPr lang="es-ES" sz="1400" dirty="0"/>
              <a:t>La agricultura y la pesca son sectores económicos fundamentales en Perú. La adopción de prácticas sostenibles en estos sectores es esencial para asegurar la productividad a largo plazo y la conservación de los recursos naturales. Los agricultores están implementando técnicas de cultivo sostenible, como la rotación de cultivos y el uso de fertilizantes orgánicos. En la pesca, las prácticas responsables y la gestión de las pesquerías ayudan a mantener las poblaciones de peces y a proteger los ecosistemas marinos.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b="1" dirty="0"/>
              <a:t>Industria y Manufactura</a:t>
            </a:r>
          </a:p>
          <a:p>
            <a:pPr algn="just"/>
            <a:r>
              <a:rPr lang="es-ES" sz="1400" dirty="0"/>
              <a:t>La industria y la manufactura en Perú abarcan una variedad de sectores, desde la minería hasta la producción textil. La modernización de estos sectores incluye la adopción de tecnologías avanzadas y prácticas de producción más limpias, que reducen el impacto ambiental y mejoran la eficiencia. La capacitación de la fuerza laboral y la inversión en infraestructura industrial son clave para el desarrollo económico del país.</a:t>
            </a:r>
          </a:p>
          <a:p>
            <a:pPr algn="just"/>
            <a:endParaRPr lang="es-ES" sz="1400" dirty="0"/>
          </a:p>
          <a:p>
            <a:r>
              <a:rPr lang="es-ES" sz="1400" b="1" dirty="0"/>
              <a:t>Emprendimiento y Startups</a:t>
            </a:r>
          </a:p>
          <a:p>
            <a:r>
              <a:rPr lang="es-ES" sz="1400" dirty="0"/>
              <a:t>El emprendimiento y las startups están ganando impulso en Perú, con un creciente número de jóvenes emprendedores que crean empresas innovadoras en diversas áreas, como la tecnología, la agricultura y los servicios. Espacios de coworking y programas de aceleración están ayudando a estos emprendedores a desarrollar sus ideas y a crecer sus negocios, contribuyendo al dinamismo económico y a la creación de empleo.</a:t>
            </a:r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316157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54E1FE-C7EB-EFC7-7A2F-0F7CCB5A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79910BF-CEEE-B76D-8D26-8ECF79C9A2CF}"/>
              </a:ext>
            </a:extLst>
          </p:cNvPr>
          <p:cNvSpPr txBox="1"/>
          <p:nvPr/>
        </p:nvSpPr>
        <p:spPr>
          <a:xfrm>
            <a:off x="586564" y="1119972"/>
            <a:ext cx="797087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/>
              <a:t>CULTURA E IDENTIDAD</a:t>
            </a:r>
          </a:p>
          <a:p>
            <a:pPr algn="ctr"/>
            <a:endParaRPr lang="es-ES" sz="1400" b="1" dirty="0"/>
          </a:p>
          <a:p>
            <a:pPr algn="just"/>
            <a:r>
              <a:rPr lang="es-ES" sz="1400" b="1" dirty="0"/>
              <a:t>Festividades y Tradiciones</a:t>
            </a:r>
          </a:p>
          <a:p>
            <a:pPr algn="just"/>
            <a:r>
              <a:rPr lang="es-ES" sz="1400" dirty="0"/>
              <a:t>La riqueza cultural de Perú se refleja en sus numerosas festividades y tradiciones, que son celebradas con entusiasmo en todo el país. Eventos como la Fiesta de la Virgen de la Candelaria, Inti Raymi y la Fiesta de San Juan no solo fortalecen la identidad nacional sino que también atraen a turistas, contribuyendo a la economía local.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b="1" dirty="0"/>
              <a:t>Artes y Artesanías</a:t>
            </a:r>
          </a:p>
          <a:p>
            <a:pPr algn="just"/>
            <a:r>
              <a:rPr lang="es-ES" sz="1400" dirty="0"/>
              <a:t>Las artes y artesanías peruanas son un reflejo del ingenio y la creatividad de sus pueblos. Artesanos de todo el país producen cerámica, tejidos, joyería y otros productos que combinan técnicas tradicionales con diseños contemporáneos. Estos productos no solo preservan el patrimonio cultural sino que también generan ingresos para las comunidades.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b="1" dirty="0"/>
              <a:t>Patrimonio Histórico y Arqueológico</a:t>
            </a:r>
          </a:p>
          <a:p>
            <a:pPr algn="just"/>
            <a:r>
              <a:rPr lang="es-ES" sz="1400" dirty="0"/>
              <a:t>Perú es conocido mundialmente por su rico patrimonio histórico y arqueológico, con sitios emblemáticos como Machu Picchu, Chan </a:t>
            </a:r>
            <a:r>
              <a:rPr lang="es-ES" sz="1400" dirty="0" err="1"/>
              <a:t>Chan</a:t>
            </a:r>
            <a:r>
              <a:rPr lang="es-ES" sz="1400" dirty="0"/>
              <a:t> y las Líneas de Nazca. La preservación y promoción de estos sitios son cruciales para la identidad cultural del país y para el turismo. Museos y exposiciones ayudan a educar tanto a locales como a visitantes sobre la historia y la cultura peruana, fomentando un sentido de orgullo y pertenencia.</a:t>
            </a:r>
          </a:p>
          <a:p>
            <a:pPr algn="just"/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4250529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54E1FE-C7EB-EFC7-7A2F-0F7CCB5A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79910BF-CEEE-B76D-8D26-8ECF79C9A2CF}"/>
              </a:ext>
            </a:extLst>
          </p:cNvPr>
          <p:cNvSpPr txBox="1"/>
          <p:nvPr/>
        </p:nvSpPr>
        <p:spPr>
          <a:xfrm>
            <a:off x="586564" y="1093372"/>
            <a:ext cx="797087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Perú enfrenta el desafío de equilibrar el desarrollo económico con la conservación de su rica biodiversidad y patrimonio cultural. A través de indicadores biológicos, prácticas sostenibles en el trabajo, y un fuerte enfoque en la cultura y la educación, el país está construyendo un futuro resiliente y próspero. Al fortalecer la identidad nacional y promover la innovación, Perú puede seguir creciendo y adaptándose a las nuevas realidades globales, asegurando un bienestar duradero para sus ciudadanos y preservando su legado para las generaciones futuras.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Perú se encuentra en un punto crucial donde la integración de la sostenibilidad, la diversificación económica y la preservación cultural es esencial para su desarrollo futuro. Los indicadores biológicos juegan un papel fundamental en la protección del medio ambiente y la salud pública, mientras que las prácticas laborales sostenibles aseguran la longevidad de sectores clave como la agricultura, la pesca y la industria. Además, el fomento del emprendimiento y las startups está generando nuevas oportunidades económicas.</a:t>
            </a:r>
          </a:p>
          <a:p>
            <a:pPr algn="just"/>
            <a:r>
              <a:rPr lang="es-ES" sz="1400" dirty="0"/>
              <a:t>La riqueza cultural de Perú, manifestada en sus festividades, artesanías y patrimonio histórico, es una fuente de identidad y orgullo nacional que también impulsa el turismo y la economía local. Enfrentar los desafíos actuales y futuros con un enfoque integral y sostenible permitirá a Perú no solo preservar su legado natural y cultural, sino también mejorar la calidad de vida de su población y consolidarse como un país resiliente y próspero.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En conclusión, al seguir una estrategia que combine la protección del medio ambiente, el desarrollo económico y la promoción cultural, Perú puede asegurar un futuro sostenible y próspero para todas las generaciones. La colaboración y el compromiso de todos los sectores de la sociedad son esenciales para alcanzar estos objetivos y mantener la rica herencia del país mientras se avanza hacia un desarrollo equilibrado y equitativo.</a:t>
            </a:r>
          </a:p>
          <a:p>
            <a:pPr algn="just"/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2335640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0C2673-18E3-AA38-24C0-EB476407F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06918"/>
            <a:ext cx="7886700" cy="970738"/>
          </a:xfrm>
        </p:spPr>
        <p:txBody>
          <a:bodyPr/>
          <a:lstStyle/>
          <a:p>
            <a:r>
              <a:rPr lang="es-ES" dirty="0"/>
              <a:t>¿Qué son los startups, cómo funcionan y qué beneficios aportan al desarrollo de tu comunidad y de tu país?</a:t>
            </a:r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4FCF0DC-12BA-6EBB-C304-D3F7B3CF4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612382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54E1FE-C7EB-EFC7-7A2F-0F7CCB5A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/>
              <a:t>F.Salinas</a:t>
            </a:r>
            <a:endParaRPr lang="es-P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79910BF-CEEE-B76D-8D26-8ECF79C9A2CF}"/>
              </a:ext>
            </a:extLst>
          </p:cNvPr>
          <p:cNvSpPr txBox="1"/>
          <p:nvPr/>
        </p:nvSpPr>
        <p:spPr>
          <a:xfrm>
            <a:off x="586564" y="1093372"/>
            <a:ext cx="79708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COMENTARIO</a:t>
            </a:r>
          </a:p>
          <a:p>
            <a:pPr algn="just"/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37618908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5005</TotalTime>
  <Words>1227</Words>
  <Application>Microsoft Office PowerPoint</Application>
  <PresentationFormat>Presentación en pantalla (4:3)</PresentationFormat>
  <Paragraphs>62</Paragraphs>
  <Slides>10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Semana N° 13 Indicadores Biológicos. Formas de Trabajo Cultura e Identidad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Práctica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UNFV</dc:creator>
  <cp:lastModifiedBy>Fredy Virgilio Salinas Melendez</cp:lastModifiedBy>
  <cp:revision>558</cp:revision>
  <cp:lastPrinted>2023-05-31T14:14:00Z</cp:lastPrinted>
  <dcterms:created xsi:type="dcterms:W3CDTF">2020-04-09T16:16:03Z</dcterms:created>
  <dcterms:modified xsi:type="dcterms:W3CDTF">2025-06-01T21:02:00Z</dcterms:modified>
</cp:coreProperties>
</file>