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Lst>
  <p:notesMasterIdLst>
    <p:notesMasterId r:id="rId24"/>
  </p:notesMasterIdLst>
  <p:handoutMasterIdLst>
    <p:handoutMasterId r:id="rId25"/>
  </p:handoutMasterIdLst>
  <p:sldIdLst>
    <p:sldId id="260" r:id="rId2"/>
    <p:sldId id="415" r:id="rId3"/>
    <p:sldId id="425" r:id="rId4"/>
    <p:sldId id="429" r:id="rId5"/>
    <p:sldId id="431" r:id="rId6"/>
    <p:sldId id="432" r:id="rId7"/>
    <p:sldId id="433" r:id="rId8"/>
    <p:sldId id="422" r:id="rId9"/>
    <p:sldId id="427" r:id="rId10"/>
    <p:sldId id="434" r:id="rId11"/>
    <p:sldId id="435" r:id="rId12"/>
    <p:sldId id="436" r:id="rId13"/>
    <p:sldId id="437" r:id="rId14"/>
    <p:sldId id="438" r:id="rId15"/>
    <p:sldId id="439" r:id="rId16"/>
    <p:sldId id="423" r:id="rId17"/>
    <p:sldId id="424" r:id="rId18"/>
    <p:sldId id="440" r:id="rId19"/>
    <p:sldId id="441" r:id="rId20"/>
    <p:sldId id="430" r:id="rId21"/>
    <p:sldId id="421" r:id="rId22"/>
    <p:sldId id="413" r:id="rId23"/>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400"/>
    <a:srgbClr val="FF65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86364" autoAdjust="0"/>
  </p:normalViewPr>
  <p:slideViewPr>
    <p:cSldViewPr snapToGrid="0">
      <p:cViewPr>
        <p:scale>
          <a:sx n="60" d="100"/>
          <a:sy n="60" d="100"/>
        </p:scale>
        <p:origin x="1380" y="108"/>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C03DA44-2AD1-4E55-84CE-D0D6C6691335}"/>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F69A7422-11F4-4BA3-BC9D-7CBD42D78DAA}"/>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FD162BA2-C336-4796-AAEA-89F3B05B7A53}" type="datetimeFigureOut">
              <a:rPr lang="es-PE" smtClean="0"/>
              <a:t>1/06/2025</a:t>
            </a:fld>
            <a:endParaRPr lang="es-PE"/>
          </a:p>
        </p:txBody>
      </p:sp>
      <p:sp>
        <p:nvSpPr>
          <p:cNvPr id="4" name="Marcador de pie de página 3">
            <a:extLst>
              <a:ext uri="{FF2B5EF4-FFF2-40B4-BE49-F238E27FC236}">
                <a16:creationId xmlns:a16="http://schemas.microsoft.com/office/drawing/2014/main" id="{DC018127-DD93-499E-AA6D-DAF8CE1ED565}"/>
              </a:ext>
            </a:extLst>
          </p:cNvPr>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5" name="Marcador de número de diapositiva 4">
            <a:extLst>
              <a:ext uri="{FF2B5EF4-FFF2-40B4-BE49-F238E27FC236}">
                <a16:creationId xmlns:a16="http://schemas.microsoft.com/office/drawing/2014/main" id="{3F615768-5639-4DC5-876B-76F565A21FC2}"/>
              </a:ext>
            </a:extLst>
          </p:cNvPr>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675C9AC2-75DD-4768-8AE1-20F98E4ED3DA}" type="slidenum">
              <a:rPr lang="es-PE" smtClean="0"/>
              <a:t>‹Nº›</a:t>
            </a:fld>
            <a:endParaRPr lang="es-PE"/>
          </a:p>
        </p:txBody>
      </p:sp>
    </p:spTree>
    <p:extLst>
      <p:ext uri="{BB962C8B-B14F-4D97-AF65-F5344CB8AC3E}">
        <p14:creationId xmlns:p14="http://schemas.microsoft.com/office/powerpoint/2010/main" val="19619100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7F4026A8-9392-4F9C-8E5B-5CA36DEFB102}" type="datetimeFigureOut">
              <a:rPr lang="es-PE" smtClean="0"/>
              <a:t>1/06/2025</a:t>
            </a:fld>
            <a:endParaRPr lang="es-PE"/>
          </a:p>
        </p:txBody>
      </p:sp>
      <p:sp>
        <p:nvSpPr>
          <p:cNvPr id="4" name="Marcador de imagen de diapositiva 3"/>
          <p:cNvSpPr>
            <a:spLocks noGrp="1" noRot="1" noChangeAspect="1"/>
          </p:cNvSpPr>
          <p:nvPr>
            <p:ph type="sldImg" idx="2"/>
          </p:nvPr>
        </p:nvSpPr>
        <p:spPr>
          <a:xfrm>
            <a:off x="1189038" y="1252538"/>
            <a:ext cx="4510087" cy="338137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8975" y="4822825"/>
            <a:ext cx="5510213" cy="39449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18650"/>
            <a:ext cx="2984500" cy="501650"/>
          </a:xfrm>
          <a:prstGeom prst="rect">
            <a:avLst/>
          </a:prstGeom>
        </p:spPr>
        <p:txBody>
          <a:bodyPr vert="horz" lIns="91440" tIns="45720" rIns="91440" bIns="45720" rtlCol="0" anchor="b"/>
          <a:lstStyle>
            <a:lvl1pPr algn="l">
              <a:defRPr sz="1200"/>
            </a:lvl1pPr>
          </a:lstStyle>
          <a:p>
            <a:r>
              <a:rPr lang="es-PE"/>
              <a:t>F, Salinas</a:t>
            </a:r>
          </a:p>
        </p:txBody>
      </p:sp>
      <p:sp>
        <p:nvSpPr>
          <p:cNvPr id="7" name="Marcador de número de diapositiva 6"/>
          <p:cNvSpPr>
            <a:spLocks noGrp="1"/>
          </p:cNvSpPr>
          <p:nvPr>
            <p:ph type="sldNum" sz="quarter" idx="5"/>
          </p:nvPr>
        </p:nvSpPr>
        <p:spPr>
          <a:xfrm>
            <a:off x="3902075" y="9518650"/>
            <a:ext cx="2984500" cy="501650"/>
          </a:xfrm>
          <a:prstGeom prst="rect">
            <a:avLst/>
          </a:prstGeom>
        </p:spPr>
        <p:txBody>
          <a:bodyPr vert="horz" lIns="91440" tIns="45720" rIns="91440" bIns="45720" rtlCol="0" anchor="b"/>
          <a:lstStyle>
            <a:lvl1pPr algn="r">
              <a:defRPr sz="1200"/>
            </a:lvl1pPr>
          </a:lstStyle>
          <a:p>
            <a:fld id="{FEAF5B90-4D05-4F80-9C5C-4F4C0837504D}" type="slidenum">
              <a:rPr lang="es-PE" smtClean="0"/>
              <a:t>‹Nº›</a:t>
            </a:fld>
            <a:endParaRPr lang="es-PE"/>
          </a:p>
        </p:txBody>
      </p:sp>
    </p:spTree>
    <p:extLst>
      <p:ext uri="{BB962C8B-B14F-4D97-AF65-F5344CB8AC3E}">
        <p14:creationId xmlns:p14="http://schemas.microsoft.com/office/powerpoint/2010/main" val="2578147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07F2AB-10BE-4699-BE7B-5367C8789293}"/>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11B59D3-9225-45CD-953D-31FBF4882B5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8B60CBC-6CAE-4E68-A016-730149640105}"/>
              </a:ext>
            </a:extLst>
          </p:cNvPr>
          <p:cNvSpPr>
            <a:spLocks noGrp="1"/>
          </p:cNvSpPr>
          <p:nvPr>
            <p:ph type="dt" sz="half" idx="10"/>
          </p:nvPr>
        </p:nvSpPr>
        <p:spPr/>
        <p:txBody>
          <a:bodyPr/>
          <a:lstStyle/>
          <a:p>
            <a:fld id="{0FD0D562-5C37-4082-B194-3699E6CD421A}" type="datetime1">
              <a:rPr lang="es-PE" smtClean="0"/>
              <a:t>1/06/2025</a:t>
            </a:fld>
            <a:endParaRPr lang="es-PE" dirty="0"/>
          </a:p>
        </p:txBody>
      </p:sp>
      <p:sp>
        <p:nvSpPr>
          <p:cNvPr id="5" name="Marcador de pie de página 4">
            <a:extLst>
              <a:ext uri="{FF2B5EF4-FFF2-40B4-BE49-F238E27FC236}">
                <a16:creationId xmlns:a16="http://schemas.microsoft.com/office/drawing/2014/main" id="{08B87B27-7443-4F05-9574-0CFF8DAFDCBA}"/>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F68D4E1-ACF4-41E9-9633-A23D081DB712}"/>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B44BE168-75F8-40A3-8B78-F2EB58A2B032}"/>
              </a:ext>
            </a:extLst>
          </p:cNvPr>
          <p:cNvSpPr/>
          <p:nvPr userDrawn="1"/>
        </p:nvSpPr>
        <p:spPr>
          <a:xfrm>
            <a:off x="0" y="-195263"/>
            <a:ext cx="9144000" cy="946721"/>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65579C61-2F60-4472-8C23-10CC07B672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22" t="17604" r="4522" b="20944"/>
          <a:stretch/>
        </p:blipFill>
        <p:spPr>
          <a:xfrm>
            <a:off x="2657475" y="824013"/>
            <a:ext cx="3829050" cy="1441394"/>
          </a:xfrm>
          <a:prstGeom prst="rect">
            <a:avLst/>
          </a:prstGeom>
        </p:spPr>
      </p:pic>
      <p:sp>
        <p:nvSpPr>
          <p:cNvPr id="9" name="Rectángulo 8">
            <a:extLst>
              <a:ext uri="{FF2B5EF4-FFF2-40B4-BE49-F238E27FC236}">
                <a16:creationId xmlns:a16="http://schemas.microsoft.com/office/drawing/2014/main" id="{CD639927-A410-4C2C-BA2A-D36738779EEB}"/>
              </a:ext>
            </a:extLst>
          </p:cNvPr>
          <p:cNvSpPr/>
          <p:nvPr userDrawn="1"/>
        </p:nvSpPr>
        <p:spPr>
          <a:xfrm>
            <a:off x="0" y="6629400"/>
            <a:ext cx="9144000" cy="228685"/>
          </a:xfrm>
          <a:prstGeom prst="rect">
            <a:avLst/>
          </a:pr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915059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07FDF-AF67-488C-8B84-7E113F1D7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AE638-066D-453B-976D-32A3D22065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FF4F96-5D92-427D-A55F-FD8B7200480D}"/>
              </a:ext>
            </a:extLst>
          </p:cNvPr>
          <p:cNvSpPr>
            <a:spLocks noGrp="1"/>
          </p:cNvSpPr>
          <p:nvPr>
            <p:ph type="dt" sz="half" idx="10"/>
          </p:nvPr>
        </p:nvSpPr>
        <p:spPr/>
        <p:txBody>
          <a:bodyPr/>
          <a:lstStyle/>
          <a:p>
            <a:fld id="{23CD79FC-F7F5-4B52-9EC8-6714A837DEE4}" type="datetime1">
              <a:rPr lang="es-PE" smtClean="0"/>
              <a:t>1/06/2025</a:t>
            </a:fld>
            <a:endParaRPr lang="es-PE" dirty="0"/>
          </a:p>
        </p:txBody>
      </p:sp>
      <p:sp>
        <p:nvSpPr>
          <p:cNvPr id="5" name="Marcador de pie de página 4">
            <a:extLst>
              <a:ext uri="{FF2B5EF4-FFF2-40B4-BE49-F238E27FC236}">
                <a16:creationId xmlns:a16="http://schemas.microsoft.com/office/drawing/2014/main" id="{F9ACC89D-562D-4C05-9B16-CE6D2196B9B3}"/>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8E997248-B830-44D4-B595-086B558B96DC}"/>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4743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DDF2B4-6378-45CD-90D2-B99DD6DE55D5}"/>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753E621-8CFB-4D53-B12E-D6A8F205538D}"/>
              </a:ext>
            </a:extLst>
          </p:cNvPr>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4DE4267-A58F-4921-AECA-D7A528736E78}"/>
              </a:ext>
            </a:extLst>
          </p:cNvPr>
          <p:cNvSpPr>
            <a:spLocks noGrp="1"/>
          </p:cNvSpPr>
          <p:nvPr>
            <p:ph type="dt" sz="half" idx="10"/>
          </p:nvPr>
        </p:nvSpPr>
        <p:spPr/>
        <p:txBody>
          <a:bodyPr/>
          <a:lstStyle/>
          <a:p>
            <a:fld id="{802E0128-9F26-4B21-8CB6-9C5A4B670901}" type="datetime1">
              <a:rPr lang="es-PE" smtClean="0"/>
              <a:t>1/06/2025</a:t>
            </a:fld>
            <a:endParaRPr lang="es-PE" dirty="0"/>
          </a:p>
        </p:txBody>
      </p:sp>
      <p:sp>
        <p:nvSpPr>
          <p:cNvPr id="5" name="Marcador de pie de página 4">
            <a:extLst>
              <a:ext uri="{FF2B5EF4-FFF2-40B4-BE49-F238E27FC236}">
                <a16:creationId xmlns:a16="http://schemas.microsoft.com/office/drawing/2014/main" id="{E35F5AE2-3284-4776-875B-16E4F1200C6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ED9A7A96-7848-4F26-A1C2-8658E0A2E3D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45998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3F93EC-8349-4061-8615-C295ADC2D17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865097-EA66-43FF-BF75-19606877E04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FAE344-69E1-42B4-9BFE-404949B7331F}"/>
              </a:ext>
            </a:extLst>
          </p:cNvPr>
          <p:cNvSpPr>
            <a:spLocks noGrp="1"/>
          </p:cNvSpPr>
          <p:nvPr>
            <p:ph type="dt" sz="half" idx="10"/>
          </p:nvPr>
        </p:nvSpPr>
        <p:spPr/>
        <p:txBody>
          <a:bodyPr/>
          <a:lstStyle/>
          <a:p>
            <a:fld id="{1966137F-156B-441E-9327-D578A2B3D9EB}" type="datetime1">
              <a:rPr lang="es-PE" smtClean="0"/>
              <a:t>1/06/2025</a:t>
            </a:fld>
            <a:endParaRPr lang="es-PE" dirty="0"/>
          </a:p>
        </p:txBody>
      </p:sp>
      <p:sp>
        <p:nvSpPr>
          <p:cNvPr id="5" name="Marcador de pie de página 4">
            <a:extLst>
              <a:ext uri="{FF2B5EF4-FFF2-40B4-BE49-F238E27FC236}">
                <a16:creationId xmlns:a16="http://schemas.microsoft.com/office/drawing/2014/main" id="{EB921B95-E6FE-4909-9C01-7213080915D4}"/>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2FA9EEBD-CC88-4599-BA3D-FEC512160E9A}"/>
              </a:ext>
            </a:extLst>
          </p:cNvPr>
          <p:cNvSpPr>
            <a:spLocks noGrp="1"/>
          </p:cNvSpPr>
          <p:nvPr>
            <p:ph type="sldNum" sz="quarter" idx="12"/>
          </p:nvPr>
        </p:nvSpPr>
        <p:spPr/>
        <p:txBody>
          <a:bodyPr/>
          <a:lstStyle/>
          <a:p>
            <a:fld id="{A7C8DDE2-A9C8-4BAC-8D65-765C5FB087FF}" type="slidenum">
              <a:rPr lang="es-PE" smtClean="0"/>
              <a:t>‹Nº›</a:t>
            </a:fld>
            <a:endParaRPr lang="es-PE" dirty="0"/>
          </a:p>
        </p:txBody>
      </p:sp>
      <p:sp>
        <p:nvSpPr>
          <p:cNvPr id="7" name="Rectángulo: esquinas redondeadas 6">
            <a:extLst>
              <a:ext uri="{FF2B5EF4-FFF2-40B4-BE49-F238E27FC236}">
                <a16:creationId xmlns:a16="http://schemas.microsoft.com/office/drawing/2014/main" id="{C046ED0A-6D75-41B3-8834-138842BDD56A}"/>
              </a:ext>
            </a:extLst>
          </p:cNvPr>
          <p:cNvSpPr/>
          <p:nvPr userDrawn="1"/>
        </p:nvSpPr>
        <p:spPr>
          <a:xfrm>
            <a:off x="0" y="-47624"/>
            <a:ext cx="9144000" cy="1038225"/>
          </a:xfrm>
          <a:custGeom>
            <a:avLst/>
            <a:gdLst>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38225"/>
              <a:gd name="connsiteX1" fmla="*/ 9144000 w 9144000"/>
              <a:gd name="connsiteY1" fmla="*/ 0 h 1038225"/>
              <a:gd name="connsiteX2" fmla="*/ 9144000 w 9144000"/>
              <a:gd name="connsiteY2" fmla="*/ 1038225 h 1038225"/>
              <a:gd name="connsiteX3" fmla="*/ 0 w 9144000"/>
              <a:gd name="connsiteY3" fmla="*/ 1038225 h 1038225"/>
              <a:gd name="connsiteX4" fmla="*/ 0 w 9144000"/>
              <a:gd name="connsiteY4" fmla="*/ 0 h 1038225"/>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3250"/>
              <a:gd name="connsiteX1" fmla="*/ 9144000 w 9144000"/>
              <a:gd name="connsiteY1" fmla="*/ 0 h 1073250"/>
              <a:gd name="connsiteX2" fmla="*/ 9144000 w 9144000"/>
              <a:gd name="connsiteY2" fmla="*/ 1038225 h 1073250"/>
              <a:gd name="connsiteX3" fmla="*/ 3581400 w 9144000"/>
              <a:gd name="connsiteY3" fmla="*/ 847725 h 1073250"/>
              <a:gd name="connsiteX4" fmla="*/ 0 w 9144000"/>
              <a:gd name="connsiteY4" fmla="*/ 1038225 h 1073250"/>
              <a:gd name="connsiteX5" fmla="*/ 0 w 9144000"/>
              <a:gd name="connsiteY5" fmla="*/ 0 h 1073250"/>
              <a:gd name="connsiteX0" fmla="*/ 0 w 9144000"/>
              <a:gd name="connsiteY0" fmla="*/ 0 h 1078628"/>
              <a:gd name="connsiteX1" fmla="*/ 9144000 w 9144000"/>
              <a:gd name="connsiteY1" fmla="*/ 0 h 1078628"/>
              <a:gd name="connsiteX2" fmla="*/ 9144000 w 9144000"/>
              <a:gd name="connsiteY2" fmla="*/ 1038225 h 1078628"/>
              <a:gd name="connsiteX3" fmla="*/ 3571875 w 9144000"/>
              <a:gd name="connsiteY3" fmla="*/ 904875 h 1078628"/>
              <a:gd name="connsiteX4" fmla="*/ 0 w 9144000"/>
              <a:gd name="connsiteY4" fmla="*/ 1038225 h 1078628"/>
              <a:gd name="connsiteX5" fmla="*/ 0 w 9144000"/>
              <a:gd name="connsiteY5" fmla="*/ 0 h 1078628"/>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83227"/>
              <a:gd name="connsiteX1" fmla="*/ 9144000 w 9144000"/>
              <a:gd name="connsiteY1" fmla="*/ 0 h 1083227"/>
              <a:gd name="connsiteX2" fmla="*/ 9144000 w 9144000"/>
              <a:gd name="connsiteY2" fmla="*/ 1038225 h 1083227"/>
              <a:gd name="connsiteX3" fmla="*/ 3705225 w 9144000"/>
              <a:gd name="connsiteY3" fmla="*/ 942974 h 1083227"/>
              <a:gd name="connsiteX4" fmla="*/ 0 w 9144000"/>
              <a:gd name="connsiteY4" fmla="*/ 1038225 h 1083227"/>
              <a:gd name="connsiteX5" fmla="*/ 0 w 9144000"/>
              <a:gd name="connsiteY5" fmla="*/ 0 h 1083227"/>
              <a:gd name="connsiteX0" fmla="*/ 0 w 9144000"/>
              <a:gd name="connsiteY0" fmla="*/ 0 h 1042115"/>
              <a:gd name="connsiteX1" fmla="*/ 9144000 w 9144000"/>
              <a:gd name="connsiteY1" fmla="*/ 0 h 1042115"/>
              <a:gd name="connsiteX2" fmla="*/ 9144000 w 9144000"/>
              <a:gd name="connsiteY2" fmla="*/ 1038225 h 1042115"/>
              <a:gd name="connsiteX3" fmla="*/ 3705225 w 9144000"/>
              <a:gd name="connsiteY3" fmla="*/ 942974 h 1042115"/>
              <a:gd name="connsiteX4" fmla="*/ 0 w 9144000"/>
              <a:gd name="connsiteY4" fmla="*/ 1038225 h 1042115"/>
              <a:gd name="connsiteX5" fmla="*/ 0 w 9144000"/>
              <a:gd name="connsiteY5" fmla="*/ 0 h 104211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37052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314825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 name="connsiteX0" fmla="*/ 0 w 9144000"/>
              <a:gd name="connsiteY0" fmla="*/ 0 h 1038225"/>
              <a:gd name="connsiteX1" fmla="*/ 9144000 w 9144000"/>
              <a:gd name="connsiteY1" fmla="*/ 0 h 1038225"/>
              <a:gd name="connsiteX2" fmla="*/ 9144000 w 9144000"/>
              <a:gd name="connsiteY2" fmla="*/ 1038225 h 1038225"/>
              <a:gd name="connsiteX3" fmla="*/ 4610100 w 9144000"/>
              <a:gd name="connsiteY3" fmla="*/ 942974 h 1038225"/>
              <a:gd name="connsiteX4" fmla="*/ 0 w 9144000"/>
              <a:gd name="connsiteY4" fmla="*/ 1038225 h 1038225"/>
              <a:gd name="connsiteX5" fmla="*/ 0 w 9144000"/>
              <a:gd name="connsiteY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1038225">
                <a:moveTo>
                  <a:pt x="0" y="0"/>
                </a:moveTo>
                <a:lnTo>
                  <a:pt x="9144000" y="0"/>
                </a:lnTo>
                <a:lnTo>
                  <a:pt x="9144000" y="1038225"/>
                </a:lnTo>
                <a:cubicBezTo>
                  <a:pt x="7493000" y="968375"/>
                  <a:pt x="6480175" y="946149"/>
                  <a:pt x="4610100" y="942974"/>
                </a:cubicBezTo>
                <a:cubicBezTo>
                  <a:pt x="3086100" y="942974"/>
                  <a:pt x="349250" y="1017587"/>
                  <a:pt x="0" y="1038225"/>
                </a:cubicBezTo>
                <a:lnTo>
                  <a:pt x="0" y="0"/>
                </a:lnTo>
                <a:close/>
              </a:path>
            </a:pathLst>
          </a:custGeom>
          <a:solidFill>
            <a:srgbClr val="FC6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8" name="Imagen 7">
            <a:extLst>
              <a:ext uri="{FF2B5EF4-FFF2-40B4-BE49-F238E27FC236}">
                <a16:creationId xmlns:a16="http://schemas.microsoft.com/office/drawing/2014/main" id="{C7265BC2-9E59-4AD4-A327-9FA38FC1687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736" t="18566" r="79398" b="21710"/>
          <a:stretch/>
        </p:blipFill>
        <p:spPr>
          <a:xfrm>
            <a:off x="476817" y="88106"/>
            <a:ext cx="321469" cy="771525"/>
          </a:xfrm>
          <a:prstGeom prst="rect">
            <a:avLst/>
          </a:prstGeom>
        </p:spPr>
      </p:pic>
      <p:sp>
        <p:nvSpPr>
          <p:cNvPr id="9" name="CuadroTexto 8">
            <a:extLst>
              <a:ext uri="{FF2B5EF4-FFF2-40B4-BE49-F238E27FC236}">
                <a16:creationId xmlns:a16="http://schemas.microsoft.com/office/drawing/2014/main" id="{7C3FC3C4-FCDC-492D-8052-3D57B0CA812C}"/>
              </a:ext>
            </a:extLst>
          </p:cNvPr>
          <p:cNvSpPr txBox="1"/>
          <p:nvPr userDrawn="1"/>
        </p:nvSpPr>
        <p:spPr>
          <a:xfrm>
            <a:off x="776060" y="222809"/>
            <a:ext cx="1915320" cy="276999"/>
          </a:xfrm>
          <a:prstGeom prst="rect">
            <a:avLst/>
          </a:prstGeom>
          <a:noFill/>
        </p:spPr>
        <p:txBody>
          <a:bodyPr wrap="square" rtlCol="0">
            <a:spAutoFit/>
          </a:bodyPr>
          <a:lstStyle/>
          <a:p>
            <a:r>
              <a:rPr lang="es-PE" sz="1150" spc="100" dirty="0">
                <a:latin typeface="Arial" panose="020B0604020202020204" pitchFamily="34" charset="0"/>
                <a:cs typeface="Arial" panose="020B0604020202020204" pitchFamily="34" charset="0"/>
              </a:rPr>
              <a:t>Universidad Nacional</a:t>
            </a:r>
          </a:p>
        </p:txBody>
      </p:sp>
      <p:sp>
        <p:nvSpPr>
          <p:cNvPr id="10" name="CuadroTexto 9">
            <a:extLst>
              <a:ext uri="{FF2B5EF4-FFF2-40B4-BE49-F238E27FC236}">
                <a16:creationId xmlns:a16="http://schemas.microsoft.com/office/drawing/2014/main" id="{854EC82F-603E-4E6C-97AE-DEFB8954EA4F}"/>
              </a:ext>
            </a:extLst>
          </p:cNvPr>
          <p:cNvSpPr txBox="1"/>
          <p:nvPr userDrawn="1"/>
        </p:nvSpPr>
        <p:spPr>
          <a:xfrm>
            <a:off x="778441" y="362900"/>
            <a:ext cx="1915320" cy="323165"/>
          </a:xfrm>
          <a:prstGeom prst="rect">
            <a:avLst/>
          </a:prstGeom>
          <a:noFill/>
        </p:spPr>
        <p:txBody>
          <a:bodyPr wrap="square" rtlCol="0">
            <a:spAutoFit/>
          </a:bodyPr>
          <a:lstStyle/>
          <a:p>
            <a:r>
              <a:rPr lang="es-PE" sz="1450" b="1" spc="10" dirty="0">
                <a:latin typeface="Arial" panose="020B0604020202020204" pitchFamily="34" charset="0"/>
                <a:cs typeface="Arial" panose="020B0604020202020204" pitchFamily="34" charset="0"/>
              </a:rPr>
              <a:t>Federico Villarreal</a:t>
            </a:r>
          </a:p>
        </p:txBody>
      </p:sp>
      <p:cxnSp>
        <p:nvCxnSpPr>
          <p:cNvPr id="11" name="Conector recto 10">
            <a:extLst>
              <a:ext uri="{FF2B5EF4-FFF2-40B4-BE49-F238E27FC236}">
                <a16:creationId xmlns:a16="http://schemas.microsoft.com/office/drawing/2014/main" id="{DA5B0110-D398-4DD4-8EB5-A100BFC0B889}"/>
              </a:ext>
            </a:extLst>
          </p:cNvPr>
          <p:cNvCxnSpPr/>
          <p:nvPr userDrawn="1"/>
        </p:nvCxnSpPr>
        <p:spPr>
          <a:xfrm>
            <a:off x="879249" y="654843"/>
            <a:ext cx="16002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184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6D36D-66B0-4A3C-94B7-6A1D15CFA755}"/>
              </a:ext>
            </a:extLst>
          </p:cNvPr>
          <p:cNvSpPr>
            <a:spLocks noGrp="1"/>
          </p:cNvSpPr>
          <p:nvPr>
            <p:ph type="title"/>
          </p:nvPr>
        </p:nvSpPr>
        <p:spPr>
          <a:xfrm>
            <a:off x="623888" y="1709739"/>
            <a:ext cx="7886700" cy="2852737"/>
          </a:xfrm>
        </p:spPr>
        <p:txBody>
          <a:bodyPr anchor="b"/>
          <a:lstStyle>
            <a:lvl1pPr>
              <a:defRPr sz="45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795E18-8E62-404F-AA19-FCFD1BE839C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F9F533-C275-4A78-860A-E70AC4B5683B}"/>
              </a:ext>
            </a:extLst>
          </p:cNvPr>
          <p:cNvSpPr>
            <a:spLocks noGrp="1"/>
          </p:cNvSpPr>
          <p:nvPr>
            <p:ph type="dt" sz="half" idx="10"/>
          </p:nvPr>
        </p:nvSpPr>
        <p:spPr/>
        <p:txBody>
          <a:bodyPr/>
          <a:lstStyle/>
          <a:p>
            <a:fld id="{070B73FE-A5ED-4C49-9CED-5A328932D077}" type="datetime1">
              <a:rPr lang="es-PE" smtClean="0"/>
              <a:t>1/06/2025</a:t>
            </a:fld>
            <a:endParaRPr lang="es-PE" dirty="0"/>
          </a:p>
        </p:txBody>
      </p:sp>
      <p:sp>
        <p:nvSpPr>
          <p:cNvPr id="5" name="Marcador de pie de página 4">
            <a:extLst>
              <a:ext uri="{FF2B5EF4-FFF2-40B4-BE49-F238E27FC236}">
                <a16:creationId xmlns:a16="http://schemas.microsoft.com/office/drawing/2014/main" id="{32496580-AC59-4EBF-8686-714FF0C05AAF}"/>
              </a:ext>
            </a:extLst>
          </p:cNvPr>
          <p:cNvSpPr>
            <a:spLocks noGrp="1"/>
          </p:cNvSpPr>
          <p:nvPr>
            <p:ph type="ftr" sz="quarter" idx="11"/>
          </p:nvPr>
        </p:nvSpPr>
        <p:spPr/>
        <p:txBody>
          <a:bodyPr/>
          <a:lstStyle/>
          <a:p>
            <a:r>
              <a:rPr lang="es-PE"/>
              <a:t>F.Salinas</a:t>
            </a:r>
            <a:endParaRPr lang="es-PE" dirty="0"/>
          </a:p>
        </p:txBody>
      </p:sp>
      <p:sp>
        <p:nvSpPr>
          <p:cNvPr id="6" name="Marcador de número de diapositiva 5">
            <a:extLst>
              <a:ext uri="{FF2B5EF4-FFF2-40B4-BE49-F238E27FC236}">
                <a16:creationId xmlns:a16="http://schemas.microsoft.com/office/drawing/2014/main" id="{3977BB85-536F-4C4A-9791-4FBCFC1EA98B}"/>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86732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4F3777-F0FF-45A9-8F3E-787BE3408AC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7AAFF7-E53E-4570-9E9D-95B968EBF6A2}"/>
              </a:ext>
            </a:extLst>
          </p:cNvPr>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17514BE-546E-4B39-BC4E-6AC88FBE080B}"/>
              </a:ext>
            </a:extLst>
          </p:cNvPr>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5ED0C37-7DAB-4C36-B84D-2455185D2530}"/>
              </a:ext>
            </a:extLst>
          </p:cNvPr>
          <p:cNvSpPr>
            <a:spLocks noGrp="1"/>
          </p:cNvSpPr>
          <p:nvPr>
            <p:ph type="dt" sz="half" idx="10"/>
          </p:nvPr>
        </p:nvSpPr>
        <p:spPr/>
        <p:txBody>
          <a:bodyPr/>
          <a:lstStyle/>
          <a:p>
            <a:fld id="{73CFBF3C-2F63-4384-906A-062A66788F95}" type="datetime1">
              <a:rPr lang="es-PE" smtClean="0"/>
              <a:t>1/06/2025</a:t>
            </a:fld>
            <a:endParaRPr lang="es-PE" dirty="0"/>
          </a:p>
        </p:txBody>
      </p:sp>
      <p:sp>
        <p:nvSpPr>
          <p:cNvPr id="6" name="Marcador de pie de página 5">
            <a:extLst>
              <a:ext uri="{FF2B5EF4-FFF2-40B4-BE49-F238E27FC236}">
                <a16:creationId xmlns:a16="http://schemas.microsoft.com/office/drawing/2014/main" id="{77A84C55-F1C5-4B49-A96D-7A37459A34F5}"/>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82A8ABFE-DAB0-43F1-97D7-DAADB323D9D3}"/>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9481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7220B-AB38-4985-9665-007387A6C32D}"/>
              </a:ext>
            </a:extLst>
          </p:cNvPr>
          <p:cNvSpPr>
            <a:spLocks noGrp="1"/>
          </p:cNvSpPr>
          <p:nvPr>
            <p:ph type="title"/>
          </p:nvPr>
        </p:nvSpPr>
        <p:spPr>
          <a:xfrm>
            <a:off x="629841" y="365126"/>
            <a:ext cx="78867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AB9CAD7-DD1F-482E-A7C0-CE745DA3F1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F92CEE7-CBAC-4343-94B0-02B906C24F51}"/>
              </a:ext>
            </a:extLst>
          </p:cNvPr>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7E0620-43C3-4F2F-A339-353C59A79B9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44F1BC-07DA-48F7-838E-D6325F8B19CE}"/>
              </a:ext>
            </a:extLst>
          </p:cNvPr>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C44AEAC-8D5D-41E5-8C4C-8D404552677C}"/>
              </a:ext>
            </a:extLst>
          </p:cNvPr>
          <p:cNvSpPr>
            <a:spLocks noGrp="1"/>
          </p:cNvSpPr>
          <p:nvPr>
            <p:ph type="dt" sz="half" idx="10"/>
          </p:nvPr>
        </p:nvSpPr>
        <p:spPr/>
        <p:txBody>
          <a:bodyPr/>
          <a:lstStyle/>
          <a:p>
            <a:fld id="{E02F0647-4491-4207-858F-1F07E6A94BD2}" type="datetime1">
              <a:rPr lang="es-PE" smtClean="0"/>
              <a:t>1/06/2025</a:t>
            </a:fld>
            <a:endParaRPr lang="es-PE" dirty="0"/>
          </a:p>
        </p:txBody>
      </p:sp>
      <p:sp>
        <p:nvSpPr>
          <p:cNvPr id="8" name="Marcador de pie de página 7">
            <a:extLst>
              <a:ext uri="{FF2B5EF4-FFF2-40B4-BE49-F238E27FC236}">
                <a16:creationId xmlns:a16="http://schemas.microsoft.com/office/drawing/2014/main" id="{DE5F9F98-DD2A-4B52-A1A3-A0DDDC7EFAFA}"/>
              </a:ext>
            </a:extLst>
          </p:cNvPr>
          <p:cNvSpPr>
            <a:spLocks noGrp="1"/>
          </p:cNvSpPr>
          <p:nvPr>
            <p:ph type="ftr" sz="quarter" idx="11"/>
          </p:nvPr>
        </p:nvSpPr>
        <p:spPr/>
        <p:txBody>
          <a:bodyPr/>
          <a:lstStyle/>
          <a:p>
            <a:r>
              <a:rPr lang="es-PE"/>
              <a:t>F.Salinas</a:t>
            </a:r>
            <a:endParaRPr lang="es-PE" dirty="0"/>
          </a:p>
        </p:txBody>
      </p:sp>
      <p:sp>
        <p:nvSpPr>
          <p:cNvPr id="9" name="Marcador de número de diapositiva 8">
            <a:extLst>
              <a:ext uri="{FF2B5EF4-FFF2-40B4-BE49-F238E27FC236}">
                <a16:creationId xmlns:a16="http://schemas.microsoft.com/office/drawing/2014/main" id="{EF2CBA58-67F5-4513-B0BE-4807D9303990}"/>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40921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2321-512C-4D0E-B4D8-C59942BF0E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FD166A-9AFB-4A05-92C9-7C5C806E67B3}"/>
              </a:ext>
            </a:extLst>
          </p:cNvPr>
          <p:cNvSpPr>
            <a:spLocks noGrp="1"/>
          </p:cNvSpPr>
          <p:nvPr>
            <p:ph type="dt" sz="half" idx="10"/>
          </p:nvPr>
        </p:nvSpPr>
        <p:spPr/>
        <p:txBody>
          <a:bodyPr/>
          <a:lstStyle/>
          <a:p>
            <a:fld id="{B97D1E88-0EF1-4AE4-8C61-DDD676E8748E}" type="datetime1">
              <a:rPr lang="es-PE" smtClean="0"/>
              <a:t>1/06/2025</a:t>
            </a:fld>
            <a:endParaRPr lang="es-PE" dirty="0"/>
          </a:p>
        </p:txBody>
      </p:sp>
      <p:sp>
        <p:nvSpPr>
          <p:cNvPr id="4" name="Marcador de pie de página 3">
            <a:extLst>
              <a:ext uri="{FF2B5EF4-FFF2-40B4-BE49-F238E27FC236}">
                <a16:creationId xmlns:a16="http://schemas.microsoft.com/office/drawing/2014/main" id="{502A9F27-7E4C-4BB3-B1F7-8F70EA6DE0B0}"/>
              </a:ext>
            </a:extLst>
          </p:cNvPr>
          <p:cNvSpPr>
            <a:spLocks noGrp="1"/>
          </p:cNvSpPr>
          <p:nvPr>
            <p:ph type="ftr" sz="quarter" idx="11"/>
          </p:nvPr>
        </p:nvSpPr>
        <p:spPr/>
        <p:txBody>
          <a:bodyPr/>
          <a:lstStyle/>
          <a:p>
            <a:r>
              <a:rPr lang="es-PE"/>
              <a:t>F.Salinas</a:t>
            </a:r>
            <a:endParaRPr lang="es-PE" dirty="0"/>
          </a:p>
        </p:txBody>
      </p:sp>
      <p:sp>
        <p:nvSpPr>
          <p:cNvPr id="5" name="Marcador de número de diapositiva 4">
            <a:extLst>
              <a:ext uri="{FF2B5EF4-FFF2-40B4-BE49-F238E27FC236}">
                <a16:creationId xmlns:a16="http://schemas.microsoft.com/office/drawing/2014/main" id="{6F870165-C7EE-46B7-ACB0-44222FD2C5D8}"/>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8220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A548CA9-D6D0-4EB9-99E8-C9852235D97F}"/>
              </a:ext>
            </a:extLst>
          </p:cNvPr>
          <p:cNvSpPr>
            <a:spLocks noGrp="1"/>
          </p:cNvSpPr>
          <p:nvPr>
            <p:ph type="dt" sz="half" idx="10"/>
          </p:nvPr>
        </p:nvSpPr>
        <p:spPr/>
        <p:txBody>
          <a:bodyPr/>
          <a:lstStyle/>
          <a:p>
            <a:fld id="{3EB08713-E7E9-40AC-B3E8-F94A4A859CA7}" type="datetime1">
              <a:rPr lang="es-PE" smtClean="0"/>
              <a:t>1/06/2025</a:t>
            </a:fld>
            <a:endParaRPr lang="es-PE" dirty="0"/>
          </a:p>
        </p:txBody>
      </p:sp>
      <p:sp>
        <p:nvSpPr>
          <p:cNvPr id="3" name="Marcador de pie de página 2">
            <a:extLst>
              <a:ext uri="{FF2B5EF4-FFF2-40B4-BE49-F238E27FC236}">
                <a16:creationId xmlns:a16="http://schemas.microsoft.com/office/drawing/2014/main" id="{22026A92-5A1A-4BA9-9A10-340698144B3A}"/>
              </a:ext>
            </a:extLst>
          </p:cNvPr>
          <p:cNvSpPr>
            <a:spLocks noGrp="1"/>
          </p:cNvSpPr>
          <p:nvPr>
            <p:ph type="ftr" sz="quarter" idx="11"/>
          </p:nvPr>
        </p:nvSpPr>
        <p:spPr/>
        <p:txBody>
          <a:bodyPr/>
          <a:lstStyle/>
          <a:p>
            <a:r>
              <a:rPr lang="es-PE"/>
              <a:t>F.Salinas</a:t>
            </a:r>
            <a:endParaRPr lang="es-PE" dirty="0"/>
          </a:p>
        </p:txBody>
      </p:sp>
      <p:sp>
        <p:nvSpPr>
          <p:cNvPr id="4" name="Marcador de número de diapositiva 3">
            <a:extLst>
              <a:ext uri="{FF2B5EF4-FFF2-40B4-BE49-F238E27FC236}">
                <a16:creationId xmlns:a16="http://schemas.microsoft.com/office/drawing/2014/main" id="{1AB93CCE-F992-40BD-B28C-DFFF71C65259}"/>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37401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BE6580-20ED-43D7-914C-C89BD5C9C91A}"/>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D3D2C7-B3E3-48D3-8CB1-13FF8C620F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6101B4B-7784-462A-9A57-0057C6FD29E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5C43AE-72E9-4C38-AE32-B3A62B4EC6CD}"/>
              </a:ext>
            </a:extLst>
          </p:cNvPr>
          <p:cNvSpPr>
            <a:spLocks noGrp="1"/>
          </p:cNvSpPr>
          <p:nvPr>
            <p:ph type="dt" sz="half" idx="10"/>
          </p:nvPr>
        </p:nvSpPr>
        <p:spPr/>
        <p:txBody>
          <a:bodyPr/>
          <a:lstStyle/>
          <a:p>
            <a:fld id="{FAABF246-0197-4917-9ED2-136869CF53E7}" type="datetime1">
              <a:rPr lang="es-PE" smtClean="0"/>
              <a:t>1/06/2025</a:t>
            </a:fld>
            <a:endParaRPr lang="es-PE" dirty="0"/>
          </a:p>
        </p:txBody>
      </p:sp>
      <p:sp>
        <p:nvSpPr>
          <p:cNvPr id="6" name="Marcador de pie de página 5">
            <a:extLst>
              <a:ext uri="{FF2B5EF4-FFF2-40B4-BE49-F238E27FC236}">
                <a16:creationId xmlns:a16="http://schemas.microsoft.com/office/drawing/2014/main" id="{14842B4F-6934-4D72-A702-2A3E53036551}"/>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FB86CF03-ACBC-4C87-9F71-7805CCC616B4}"/>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207332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8744C-68A3-414E-9C76-D959F1FED04D}"/>
              </a:ext>
            </a:extLst>
          </p:cNvPr>
          <p:cNvSpPr>
            <a:spLocks noGrp="1"/>
          </p:cNvSpPr>
          <p:nvPr>
            <p:ph type="title"/>
          </p:nvPr>
        </p:nvSpPr>
        <p:spPr>
          <a:xfrm>
            <a:off x="629841" y="457200"/>
            <a:ext cx="2949178" cy="1600200"/>
          </a:xfrm>
        </p:spPr>
        <p:txBody>
          <a:bodyPr anchor="b"/>
          <a:lstStyle>
            <a:lvl1pPr>
              <a:defRPr sz="24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3B65C5E-5A2A-4215-B8BF-D950A7D9381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a:extLst>
              <a:ext uri="{FF2B5EF4-FFF2-40B4-BE49-F238E27FC236}">
                <a16:creationId xmlns:a16="http://schemas.microsoft.com/office/drawing/2014/main" id="{E609970F-5A27-47A6-9F6D-CB567EFEF6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7C3B906-4C25-4344-AFCF-F16B71E567CF}"/>
              </a:ext>
            </a:extLst>
          </p:cNvPr>
          <p:cNvSpPr>
            <a:spLocks noGrp="1"/>
          </p:cNvSpPr>
          <p:nvPr>
            <p:ph type="dt" sz="half" idx="10"/>
          </p:nvPr>
        </p:nvSpPr>
        <p:spPr/>
        <p:txBody>
          <a:bodyPr/>
          <a:lstStyle/>
          <a:p>
            <a:fld id="{8E9CBA69-B16A-4502-84A0-E565E23299B3}" type="datetime1">
              <a:rPr lang="es-PE" smtClean="0"/>
              <a:t>1/06/2025</a:t>
            </a:fld>
            <a:endParaRPr lang="es-PE" dirty="0"/>
          </a:p>
        </p:txBody>
      </p:sp>
      <p:sp>
        <p:nvSpPr>
          <p:cNvPr id="6" name="Marcador de pie de página 5">
            <a:extLst>
              <a:ext uri="{FF2B5EF4-FFF2-40B4-BE49-F238E27FC236}">
                <a16:creationId xmlns:a16="http://schemas.microsoft.com/office/drawing/2014/main" id="{E4A69188-C33B-406A-8813-20883C564917}"/>
              </a:ext>
            </a:extLst>
          </p:cNvPr>
          <p:cNvSpPr>
            <a:spLocks noGrp="1"/>
          </p:cNvSpPr>
          <p:nvPr>
            <p:ph type="ftr" sz="quarter" idx="11"/>
          </p:nvPr>
        </p:nvSpPr>
        <p:spPr/>
        <p:txBody>
          <a:bodyPr/>
          <a:lstStyle/>
          <a:p>
            <a:r>
              <a:rPr lang="es-PE"/>
              <a:t>F.Salinas</a:t>
            </a:r>
            <a:endParaRPr lang="es-PE" dirty="0"/>
          </a:p>
        </p:txBody>
      </p:sp>
      <p:sp>
        <p:nvSpPr>
          <p:cNvPr id="7" name="Marcador de número de diapositiva 6">
            <a:extLst>
              <a:ext uri="{FF2B5EF4-FFF2-40B4-BE49-F238E27FC236}">
                <a16:creationId xmlns:a16="http://schemas.microsoft.com/office/drawing/2014/main" id="{1CCC65C9-F8F2-489C-A5B9-C233290B193F}"/>
              </a:ext>
            </a:extLst>
          </p:cNvPr>
          <p:cNvSpPr>
            <a:spLocks noGrp="1"/>
          </p:cNvSpPr>
          <p:nvPr>
            <p:ph type="sldNum" sz="quarter" idx="12"/>
          </p:nvPr>
        </p:nvSpPr>
        <p:spPr/>
        <p:txBody>
          <a:bodyPr/>
          <a:lstStyle/>
          <a:p>
            <a:fld id="{A7C8DDE2-A9C8-4BAC-8D65-765C5FB087FF}" type="slidenum">
              <a:rPr lang="es-PE" smtClean="0"/>
              <a:t>‹Nº›</a:t>
            </a:fld>
            <a:endParaRPr lang="es-PE" dirty="0"/>
          </a:p>
        </p:txBody>
      </p:sp>
    </p:spTree>
    <p:extLst>
      <p:ext uri="{BB962C8B-B14F-4D97-AF65-F5344CB8AC3E}">
        <p14:creationId xmlns:p14="http://schemas.microsoft.com/office/powerpoint/2010/main" val="10554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47AC3F-7D01-4F98-955D-3D640377AC6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E33396-5D7B-4A01-B5A2-1BD74E12A3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C8B1243-1724-4026-B265-3743AB9AC6D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C25CDE-F982-4C21-9FCB-C43845AC3551}" type="datetime1">
              <a:rPr lang="es-PE" smtClean="0"/>
              <a:t>1/06/2025</a:t>
            </a:fld>
            <a:endParaRPr lang="es-PE" dirty="0"/>
          </a:p>
        </p:txBody>
      </p:sp>
      <p:sp>
        <p:nvSpPr>
          <p:cNvPr id="5" name="Marcador de pie de página 4">
            <a:extLst>
              <a:ext uri="{FF2B5EF4-FFF2-40B4-BE49-F238E27FC236}">
                <a16:creationId xmlns:a16="http://schemas.microsoft.com/office/drawing/2014/main" id="{938742EA-FA9D-4212-B76C-B09CB9BE92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s-PE"/>
              <a:t>F.Salinas</a:t>
            </a:r>
            <a:endParaRPr lang="es-PE" dirty="0"/>
          </a:p>
        </p:txBody>
      </p:sp>
      <p:sp>
        <p:nvSpPr>
          <p:cNvPr id="6" name="Marcador de número de diapositiva 5">
            <a:extLst>
              <a:ext uri="{FF2B5EF4-FFF2-40B4-BE49-F238E27FC236}">
                <a16:creationId xmlns:a16="http://schemas.microsoft.com/office/drawing/2014/main" id="{82D7BFBA-599B-4D36-A1AA-8D003A03BE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C8DDE2-A9C8-4BAC-8D65-765C5FB087FF}" type="slidenum">
              <a:rPr lang="es-PE" smtClean="0"/>
              <a:t>‹Nº›</a:t>
            </a:fld>
            <a:endParaRPr lang="es-PE" dirty="0"/>
          </a:p>
        </p:txBody>
      </p:sp>
    </p:spTree>
    <p:extLst>
      <p:ext uri="{BB962C8B-B14F-4D97-AF65-F5344CB8AC3E}">
        <p14:creationId xmlns:p14="http://schemas.microsoft.com/office/powerpoint/2010/main" val="3136364268"/>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C8FC8E5-C87D-4A54-8C05-83732C46E0E6}"/>
              </a:ext>
            </a:extLst>
          </p:cNvPr>
          <p:cNvSpPr>
            <a:spLocks noGrp="1"/>
          </p:cNvSpPr>
          <p:nvPr>
            <p:ph type="ctrTitle"/>
          </p:nvPr>
        </p:nvSpPr>
        <p:spPr>
          <a:xfrm>
            <a:off x="425450" y="2928936"/>
            <a:ext cx="8293100" cy="1891574"/>
          </a:xfrm>
        </p:spPr>
        <p:txBody>
          <a:bodyPr>
            <a:normAutofit/>
          </a:bodyPr>
          <a:lstStyle/>
          <a:p>
            <a:r>
              <a:rPr lang="es-ES" sz="2400" b="1" dirty="0"/>
              <a:t>El Rol de Los Intelectuales en La Sociedad.</a:t>
            </a:r>
            <a:br>
              <a:rPr lang="es-ES" sz="2400" b="1" dirty="0"/>
            </a:br>
            <a:br>
              <a:rPr lang="es-ES" sz="2400" b="1" dirty="0"/>
            </a:br>
            <a:r>
              <a:rPr lang="es-ES" sz="2400" b="1" dirty="0"/>
              <a:t>Las visiones del Perú desde la arqueología, antropología y biología</a:t>
            </a:r>
            <a:r>
              <a:rPr lang="es-ES" sz="2400" dirty="0"/>
              <a:t>.</a:t>
            </a:r>
          </a:p>
        </p:txBody>
      </p:sp>
      <p:sp>
        <p:nvSpPr>
          <p:cNvPr id="5" name="Subtítulo 4">
            <a:extLst>
              <a:ext uri="{FF2B5EF4-FFF2-40B4-BE49-F238E27FC236}">
                <a16:creationId xmlns:a16="http://schemas.microsoft.com/office/drawing/2014/main" id="{4B55E2E3-91C0-4B96-BC51-78D844077706}"/>
              </a:ext>
            </a:extLst>
          </p:cNvPr>
          <p:cNvSpPr>
            <a:spLocks noGrp="1"/>
          </p:cNvSpPr>
          <p:nvPr>
            <p:ph type="subTitle" idx="1"/>
          </p:nvPr>
        </p:nvSpPr>
        <p:spPr>
          <a:xfrm>
            <a:off x="1143000" y="5128266"/>
            <a:ext cx="6858000" cy="1106284"/>
          </a:xfrm>
        </p:spPr>
        <p:txBody>
          <a:bodyPr>
            <a:normAutofit/>
          </a:bodyPr>
          <a:lstStyle/>
          <a:p>
            <a:pPr>
              <a:lnSpc>
                <a:spcPct val="100000"/>
              </a:lnSpc>
              <a:spcBef>
                <a:spcPts val="0"/>
              </a:spcBef>
            </a:pPr>
            <a:r>
              <a:rPr lang="es-PE" sz="2200" dirty="0"/>
              <a:t>Asignatura : Geopolítica y Realidad Nacional </a:t>
            </a:r>
          </a:p>
          <a:p>
            <a:pPr>
              <a:lnSpc>
                <a:spcPct val="100000"/>
              </a:lnSpc>
              <a:spcBef>
                <a:spcPts val="0"/>
              </a:spcBef>
            </a:pPr>
            <a:r>
              <a:rPr lang="es-PE" sz="2200" b="1" dirty="0"/>
              <a:t>Dr. Fredy salinas Meléndez</a:t>
            </a:r>
          </a:p>
        </p:txBody>
      </p:sp>
      <p:sp>
        <p:nvSpPr>
          <p:cNvPr id="19" name="Subtítulo 4">
            <a:extLst>
              <a:ext uri="{FF2B5EF4-FFF2-40B4-BE49-F238E27FC236}">
                <a16:creationId xmlns:a16="http://schemas.microsoft.com/office/drawing/2014/main" id="{FF7DA7A5-6A23-4645-8BB7-CAF9A612F584}"/>
              </a:ext>
            </a:extLst>
          </p:cNvPr>
          <p:cNvSpPr txBox="1">
            <a:spLocks/>
          </p:cNvSpPr>
          <p:nvPr/>
        </p:nvSpPr>
        <p:spPr>
          <a:xfrm>
            <a:off x="609600" y="2366535"/>
            <a:ext cx="7924800" cy="5624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dirty="0"/>
              <a:t>Facultad de Ciencias Naturales y Matemática </a:t>
            </a:r>
          </a:p>
        </p:txBody>
      </p:sp>
      <p:sp>
        <p:nvSpPr>
          <p:cNvPr id="21" name="Subtítulo 4">
            <a:extLst>
              <a:ext uri="{FF2B5EF4-FFF2-40B4-BE49-F238E27FC236}">
                <a16:creationId xmlns:a16="http://schemas.microsoft.com/office/drawing/2014/main" id="{79D83C09-58B4-49C5-B218-A242866CCD27}"/>
              </a:ext>
            </a:extLst>
          </p:cNvPr>
          <p:cNvSpPr txBox="1">
            <a:spLocks/>
          </p:cNvSpPr>
          <p:nvPr/>
        </p:nvSpPr>
        <p:spPr>
          <a:xfrm>
            <a:off x="1143000" y="6257999"/>
            <a:ext cx="6858000" cy="475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PE" sz="1800" dirty="0"/>
              <a:t>Semestre </a:t>
            </a:r>
            <a:r>
              <a:rPr lang="es-PE" sz="1800"/>
              <a:t>Académico  2025 - 2 </a:t>
            </a:r>
            <a:endParaRPr lang="es-PE" sz="1800" dirty="0"/>
          </a:p>
        </p:txBody>
      </p:sp>
    </p:spTree>
    <p:extLst>
      <p:ext uri="{BB962C8B-B14F-4D97-AF65-F5344CB8AC3E}">
        <p14:creationId xmlns:p14="http://schemas.microsoft.com/office/powerpoint/2010/main" val="4255538619"/>
      </p:ext>
    </p:extLst>
  </p:cSld>
  <p:clrMapOvr>
    <a:masterClrMapping/>
  </p:clrMapOvr>
  <mc:AlternateContent xmlns:mc="http://schemas.openxmlformats.org/markup-compatibility/2006" xmlns:p14="http://schemas.microsoft.com/office/powerpoint/2010/main">
    <mc:Choice Requires="p14">
      <p:transition spd="slow" p14:dur="2000" advTm="25723"/>
    </mc:Choice>
    <mc:Fallback xmlns="">
      <p:transition spd="slow" advTm="257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24D69-1CBE-3FBE-9990-04416107E3EE}"/>
              </a:ext>
            </a:extLst>
          </p:cNvPr>
          <p:cNvSpPr>
            <a:spLocks noGrp="1"/>
          </p:cNvSpPr>
          <p:nvPr>
            <p:ph type="title"/>
          </p:nvPr>
        </p:nvSpPr>
        <p:spPr>
          <a:xfrm>
            <a:off x="0" y="816507"/>
            <a:ext cx="9144000" cy="796593"/>
          </a:xfrm>
        </p:spPr>
        <p:txBody>
          <a:bodyPr>
            <a:normAutofit fontScale="90000"/>
          </a:bodyPr>
          <a:lstStyle/>
          <a:p>
            <a:pPr algn="ctr"/>
            <a:r>
              <a:rPr lang="es-ES" sz="3100" b="1" dirty="0"/>
              <a:t>Creación del Parque Ecoturístico de Sipán Federico Villarreal</a:t>
            </a:r>
            <a:endParaRPr lang="es-PE" dirty="0"/>
          </a:p>
        </p:txBody>
      </p:sp>
      <p:sp>
        <p:nvSpPr>
          <p:cNvPr id="3" name="Marcador de contenido 2">
            <a:extLst>
              <a:ext uri="{FF2B5EF4-FFF2-40B4-BE49-F238E27FC236}">
                <a16:creationId xmlns:a16="http://schemas.microsoft.com/office/drawing/2014/main" id="{7C786CE2-B43A-A915-A389-8BCF084338C5}"/>
              </a:ext>
            </a:extLst>
          </p:cNvPr>
          <p:cNvSpPr>
            <a:spLocks noGrp="1"/>
          </p:cNvSpPr>
          <p:nvPr>
            <p:ph idx="1"/>
          </p:nvPr>
        </p:nvSpPr>
        <p:spPr>
          <a:xfrm>
            <a:off x="122830" y="1511726"/>
            <a:ext cx="8898340" cy="2104931"/>
          </a:xfrm>
        </p:spPr>
        <p:txBody>
          <a:bodyPr/>
          <a:lstStyle/>
          <a:p>
            <a:pPr marL="0" indent="0" algn="just">
              <a:buNone/>
            </a:pPr>
            <a:r>
              <a:rPr lang="es-ES" sz="1800" dirty="0"/>
              <a:t>La Facultad de Ciencias Naturales y Matemática de la U.N.F.V. a través de sus proyectos de investigación proyecta la creación del Parque Nacional Ecoturístico Federico Villarreal cuyo objetivo es la reintroducción la fauna camelícola que otrora fue sustento de las culturas de la costa.</a:t>
            </a:r>
          </a:p>
          <a:p>
            <a:pPr marL="0" indent="0" algn="just">
              <a:buNone/>
            </a:pPr>
            <a:r>
              <a:rPr lang="es-ES" sz="1800" dirty="0"/>
              <a:t>Para recoger los testimonios entrevistamos al Dr. Walter Alva </a:t>
            </a:r>
            <a:r>
              <a:rPr lang="es-ES" sz="1800" dirty="0" err="1"/>
              <a:t>Alva</a:t>
            </a:r>
            <a:r>
              <a:rPr lang="es-ES" sz="1800" dirty="0"/>
              <a:t>, Director del Museo </a:t>
            </a:r>
            <a:r>
              <a:rPr lang="es-ES" sz="1800" dirty="0" err="1"/>
              <a:t>Bruning</a:t>
            </a:r>
            <a:r>
              <a:rPr lang="es-ES" sz="1800" dirty="0"/>
              <a:t> – Lambayeque, investigador científico de reconocida trayectoria a nivel nacional e internacional por los hallazgos de las tumbas reales del Señor de Sipán</a:t>
            </a:r>
          </a:p>
          <a:p>
            <a:endParaRPr lang="es-PE" dirty="0"/>
          </a:p>
        </p:txBody>
      </p:sp>
      <p:sp>
        <p:nvSpPr>
          <p:cNvPr id="4" name="Marcador de pie de página 3">
            <a:extLst>
              <a:ext uri="{FF2B5EF4-FFF2-40B4-BE49-F238E27FC236}">
                <a16:creationId xmlns:a16="http://schemas.microsoft.com/office/drawing/2014/main" id="{4BE20606-A628-307A-D8CC-7C5EAC54D751}"/>
              </a:ext>
            </a:extLst>
          </p:cNvPr>
          <p:cNvSpPr>
            <a:spLocks noGrp="1"/>
          </p:cNvSpPr>
          <p:nvPr>
            <p:ph type="ftr" sz="quarter" idx="11"/>
          </p:nvPr>
        </p:nvSpPr>
        <p:spPr/>
        <p:txBody>
          <a:bodyPr/>
          <a:lstStyle/>
          <a:p>
            <a:r>
              <a:rPr lang="es-PE"/>
              <a:t>F.Salinas</a:t>
            </a:r>
            <a:endParaRPr lang="es-PE" dirty="0"/>
          </a:p>
        </p:txBody>
      </p:sp>
      <p:pic>
        <p:nvPicPr>
          <p:cNvPr id="5" name="Imagen 4">
            <a:extLst>
              <a:ext uri="{FF2B5EF4-FFF2-40B4-BE49-F238E27FC236}">
                <a16:creationId xmlns:a16="http://schemas.microsoft.com/office/drawing/2014/main" id="{BF28A0A5-2A63-8831-2029-3641341DCA92}"/>
              </a:ext>
            </a:extLst>
          </p:cNvPr>
          <p:cNvPicPr>
            <a:picLocks noChangeAspect="1"/>
          </p:cNvPicPr>
          <p:nvPr/>
        </p:nvPicPr>
        <p:blipFill>
          <a:blip r:embed="rId2"/>
          <a:stretch>
            <a:fillRect/>
          </a:stretch>
        </p:blipFill>
        <p:spPr>
          <a:xfrm>
            <a:off x="228502" y="3531312"/>
            <a:ext cx="5355235" cy="3190164"/>
          </a:xfrm>
          <a:prstGeom prst="rect">
            <a:avLst/>
          </a:prstGeom>
        </p:spPr>
      </p:pic>
      <p:sp>
        <p:nvSpPr>
          <p:cNvPr id="6" name="CuadroTexto 5">
            <a:extLst>
              <a:ext uri="{FF2B5EF4-FFF2-40B4-BE49-F238E27FC236}">
                <a16:creationId xmlns:a16="http://schemas.microsoft.com/office/drawing/2014/main" id="{A0E3741F-41B1-2144-84C7-91C4CF1ECB7D}"/>
              </a:ext>
            </a:extLst>
          </p:cNvPr>
          <p:cNvSpPr txBox="1"/>
          <p:nvPr/>
        </p:nvSpPr>
        <p:spPr>
          <a:xfrm>
            <a:off x="5689409" y="5180421"/>
            <a:ext cx="3261815" cy="2031325"/>
          </a:xfrm>
          <a:prstGeom prst="rect">
            <a:avLst/>
          </a:prstGeom>
          <a:noFill/>
        </p:spPr>
        <p:txBody>
          <a:bodyPr wrap="square" rtlCol="0">
            <a:spAutoFit/>
          </a:bodyPr>
          <a:lstStyle/>
          <a:p>
            <a:pPr algn="just"/>
            <a:r>
              <a:rPr lang="es-ES" sz="1800" i="1" dirty="0">
                <a:effectLst/>
                <a:ea typeface="Times New Roman" panose="02020603050405020304" pitchFamily="18" charset="0"/>
              </a:rPr>
              <a:t>Dr. Fredy Salinas Meléndez entrevistando al Dr. Walter Alva </a:t>
            </a:r>
            <a:r>
              <a:rPr lang="es-ES" sz="1800" i="1" dirty="0" err="1">
                <a:effectLst/>
                <a:ea typeface="Times New Roman" panose="02020603050405020304" pitchFamily="18" charset="0"/>
              </a:rPr>
              <a:t>Alva</a:t>
            </a:r>
            <a:r>
              <a:rPr lang="es-ES" sz="1800" i="1" dirty="0">
                <a:effectLst/>
                <a:ea typeface="Times New Roman" panose="02020603050405020304" pitchFamily="18" charset="0"/>
              </a:rPr>
              <a:t> en las instalaciones del Museo </a:t>
            </a:r>
            <a:r>
              <a:rPr lang="es-ES" sz="1800" i="1" dirty="0" err="1">
                <a:effectLst/>
                <a:ea typeface="Times New Roman" panose="02020603050405020304" pitchFamily="18" charset="0"/>
              </a:rPr>
              <a:t>Brunning</a:t>
            </a:r>
            <a:r>
              <a:rPr lang="es-ES" sz="1800" i="1" dirty="0">
                <a:effectLst/>
                <a:ea typeface="Times New Roman" panose="02020603050405020304" pitchFamily="18" charset="0"/>
              </a:rPr>
              <a:t> – Lambayeque - Perú</a:t>
            </a:r>
            <a:endParaRPr lang="es-PE" sz="1800" dirty="0">
              <a:effectLst/>
              <a:ea typeface="Times New Roman" panose="02020603050405020304" pitchFamily="18" charset="0"/>
            </a:endParaRPr>
          </a:p>
          <a:p>
            <a:pPr algn="just"/>
            <a:r>
              <a:rPr lang="es-ES" sz="1800" b="1" i="1" dirty="0">
                <a:effectLst/>
                <a:latin typeface="Times New Roman" panose="02020603050405020304" pitchFamily="18" charset="0"/>
                <a:ea typeface="Times New Roman" panose="02020603050405020304" pitchFamily="18" charset="0"/>
              </a:rPr>
              <a:t> </a:t>
            </a:r>
            <a:endParaRPr lang="es-PE" sz="1800" dirty="0">
              <a:effectLst/>
              <a:latin typeface="Times New Roman" panose="02020603050405020304" pitchFamily="18" charset="0"/>
              <a:ea typeface="Times New Roman" panose="02020603050405020304" pitchFamily="18" charset="0"/>
            </a:endParaRPr>
          </a:p>
          <a:p>
            <a:endParaRPr lang="es-PE" dirty="0"/>
          </a:p>
        </p:txBody>
      </p:sp>
    </p:spTree>
    <p:extLst>
      <p:ext uri="{BB962C8B-B14F-4D97-AF65-F5344CB8AC3E}">
        <p14:creationId xmlns:p14="http://schemas.microsoft.com/office/powerpoint/2010/main" val="38702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432772-A89F-3088-EEF1-F16F9324BA39}"/>
              </a:ext>
            </a:extLst>
          </p:cNvPr>
          <p:cNvSpPr>
            <a:spLocks noGrp="1"/>
          </p:cNvSpPr>
          <p:nvPr>
            <p:ph idx="1"/>
          </p:nvPr>
        </p:nvSpPr>
        <p:spPr>
          <a:xfrm>
            <a:off x="191495" y="1593614"/>
            <a:ext cx="8761010" cy="4351338"/>
          </a:xfrm>
        </p:spPr>
        <p:txBody>
          <a:bodyPr>
            <a:normAutofit fontScale="92500" lnSpcReduction="20000"/>
          </a:bodyPr>
          <a:lstStyle/>
          <a:p>
            <a:r>
              <a:rPr lang="es-ES" b="1" dirty="0"/>
              <a:t>Los aportes de mayor trascendencia de la Cultura Sipán con relación a la fauna camelícola o fauna genuina ¿Cómo podría resumirlo Ud.?</a:t>
            </a:r>
          </a:p>
          <a:p>
            <a:endParaRPr lang="es-ES" b="1" dirty="0"/>
          </a:p>
          <a:p>
            <a:pPr marL="0" indent="0" algn="just">
              <a:buNone/>
            </a:pPr>
            <a:r>
              <a:rPr lang="es-ES" dirty="0"/>
              <a:t>En Sipán hemos tenido la oportunidad de constatar la existencia de sacrificios de llamas dentro de las tumbas reales, estos nos permite comprobar que los camélidos adaptados a las condiciones ecológicas de la costa se extinguieron. No es una novedad obviamente lo de Sipán, con anterioridad ya se habían encontrado y reportado hallazgos de huesos de las Culturas Mochicas, principalmente, de la época Lambayeque, hallazgos de llamas, conocíamos nosotros también por nuestros propios conocimientos en las zonas incluso casi tropicales como Tumbes; las crónicas también hablan de los famosos carneros de la tierra que fueron encontrados en la costa peruana, y estos hallazgos de Sipán donde se pueden ver que las llamas están colocadas como las preciadas ofrendas de los entierros de la alta jerarquía, nos prueba un hecho que es una tradición común a toda la cultura andina. Los sacrificios de llama para eventos especiales como los entierros, festividades religiosas o eventos políticos estaban también presentes en Sipán y creo que esta es una prueba definitiva de que el proceso de domesticación de camélidos en la costa peruana y su adaptación a las condiciones eco-lógicas, es algo que tiene que hacernos reflexionar también en las posibilidades de que esta </a:t>
            </a:r>
            <a:r>
              <a:rPr lang="es-ES" dirty="0" err="1"/>
              <a:t>ecoadaptación</a:t>
            </a:r>
            <a:r>
              <a:rPr lang="es-ES" dirty="0"/>
              <a:t> puede volverse a producir en algún momento como lo está sugiriendo.</a:t>
            </a:r>
          </a:p>
          <a:p>
            <a:endParaRPr lang="es-PE" dirty="0"/>
          </a:p>
        </p:txBody>
      </p:sp>
      <p:sp>
        <p:nvSpPr>
          <p:cNvPr id="4" name="Marcador de pie de página 3">
            <a:extLst>
              <a:ext uri="{FF2B5EF4-FFF2-40B4-BE49-F238E27FC236}">
                <a16:creationId xmlns:a16="http://schemas.microsoft.com/office/drawing/2014/main" id="{87247801-3021-EEBB-3214-36DB37A54C7E}"/>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2953116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3432772-A89F-3088-EEF1-F16F9324BA39}"/>
              </a:ext>
            </a:extLst>
          </p:cNvPr>
          <p:cNvSpPr>
            <a:spLocks noGrp="1"/>
          </p:cNvSpPr>
          <p:nvPr>
            <p:ph idx="1"/>
          </p:nvPr>
        </p:nvSpPr>
        <p:spPr>
          <a:xfrm>
            <a:off x="191495" y="1253331"/>
            <a:ext cx="8761010" cy="4351338"/>
          </a:xfrm>
        </p:spPr>
        <p:txBody>
          <a:bodyPr>
            <a:normAutofit/>
          </a:bodyPr>
          <a:lstStyle/>
          <a:p>
            <a:r>
              <a:rPr lang="es-ES" b="1" dirty="0"/>
              <a:t>Por sus estudios realizados como experto en la arqueología ¿Es posible el relanzamiento camelícola en nuestra costa?</a:t>
            </a:r>
          </a:p>
          <a:p>
            <a:pPr marL="0" indent="0" algn="just">
              <a:buNone/>
            </a:pPr>
            <a:r>
              <a:rPr lang="es-ES" dirty="0"/>
              <a:t>Claro, lógicamente los camélidos constituyen animales domesticados y que formaban parte de la economía para la alimentación y también para el transporte en la vida de los antiguos pueblos andinos, entre los que se encuentran los mochicas; fueron animales que cumplían también un rol importante dentro de la religión tanto como animales que tenían que ser sacrificados en los ritos propiciatorios como ofrendas para las deidades, para las divinidades; pero indudablemente también eran animales que tenían un rol económico importante dentro de la sociedad Mochica, los encontramos como preciadas ofrendas en los entierros de la más alta jerarquía, los encontrados como residuos de la alimentación popular en algunos asentamientos, es una prueba que jugaban un rol importante dentro de las sociedades antiguas de la costa y de la sierra peruana, especialmente para sus actos propiciatorios.</a:t>
            </a:r>
            <a:endParaRPr lang="es-PE" dirty="0"/>
          </a:p>
        </p:txBody>
      </p:sp>
      <p:sp>
        <p:nvSpPr>
          <p:cNvPr id="4" name="Marcador de pie de página 3">
            <a:extLst>
              <a:ext uri="{FF2B5EF4-FFF2-40B4-BE49-F238E27FC236}">
                <a16:creationId xmlns:a16="http://schemas.microsoft.com/office/drawing/2014/main" id="{87247801-3021-EEBB-3214-36DB37A54C7E}"/>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2534020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E89B0824-E5A4-015E-B44B-83CFCFEF8411}"/>
              </a:ext>
            </a:extLst>
          </p:cNvPr>
          <p:cNvPicPr>
            <a:picLocks noGrp="1" noChangeAspect="1"/>
          </p:cNvPicPr>
          <p:nvPr>
            <p:ph idx="1"/>
          </p:nvPr>
        </p:nvPicPr>
        <p:blipFill>
          <a:blip r:embed="rId2"/>
          <a:stretch>
            <a:fillRect/>
          </a:stretch>
        </p:blipFill>
        <p:spPr>
          <a:xfrm>
            <a:off x="1426226" y="1121981"/>
            <a:ext cx="6043524" cy="3695679"/>
          </a:xfrm>
          <a:prstGeom prst="rect">
            <a:avLst/>
          </a:prstGeom>
        </p:spPr>
      </p:pic>
      <p:sp>
        <p:nvSpPr>
          <p:cNvPr id="4" name="Marcador de pie de página 3">
            <a:extLst>
              <a:ext uri="{FF2B5EF4-FFF2-40B4-BE49-F238E27FC236}">
                <a16:creationId xmlns:a16="http://schemas.microsoft.com/office/drawing/2014/main" id="{E6306E73-07F6-57BC-7C77-DF9D107A57CA}"/>
              </a:ext>
            </a:extLst>
          </p:cNvPr>
          <p:cNvSpPr>
            <a:spLocks noGrp="1"/>
          </p:cNvSpPr>
          <p:nvPr>
            <p:ph type="ftr" sz="quarter" idx="11"/>
          </p:nvPr>
        </p:nvSpPr>
        <p:spPr/>
        <p:txBody>
          <a:bodyPr/>
          <a:lstStyle/>
          <a:p>
            <a:r>
              <a:rPr lang="es-PE"/>
              <a:t>F.Salinas</a:t>
            </a:r>
            <a:endParaRPr lang="es-PE" dirty="0"/>
          </a:p>
        </p:txBody>
      </p:sp>
      <p:sp>
        <p:nvSpPr>
          <p:cNvPr id="7" name="Rectangle 1">
            <a:extLst>
              <a:ext uri="{FF2B5EF4-FFF2-40B4-BE49-F238E27FC236}">
                <a16:creationId xmlns:a16="http://schemas.microsoft.com/office/drawing/2014/main" id="{9433DF13-565D-F2BE-53FA-349E8A1B0FB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PE" sz="11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Ceramio de la Cultura Mochica. Vaso ceremonial camélido-ofidio.</a:t>
            </a:r>
            <a:endParaRPr kumimoji="0" lang="es-PE" altLang="es-PE"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800" b="0" i="0" u="none" strike="noStrike" cap="none" normalizeH="0" baseline="0">
              <a:ln>
                <a:noFill/>
              </a:ln>
              <a:solidFill>
                <a:schemeClr val="tx1"/>
              </a:solidFill>
              <a:effectLst/>
              <a:latin typeface="Arial" panose="020B0604020202020204" pitchFamily="34" charset="0"/>
            </a:endParaRPr>
          </a:p>
        </p:txBody>
      </p:sp>
      <p:sp>
        <p:nvSpPr>
          <p:cNvPr id="9" name="CuadroTexto 8">
            <a:extLst>
              <a:ext uri="{FF2B5EF4-FFF2-40B4-BE49-F238E27FC236}">
                <a16:creationId xmlns:a16="http://schemas.microsoft.com/office/drawing/2014/main" id="{C354ACEE-6886-9DAC-87BC-5B56658883A0}"/>
              </a:ext>
            </a:extLst>
          </p:cNvPr>
          <p:cNvSpPr txBox="1"/>
          <p:nvPr/>
        </p:nvSpPr>
        <p:spPr>
          <a:xfrm>
            <a:off x="0" y="4974736"/>
            <a:ext cx="9144000" cy="646331"/>
          </a:xfrm>
          <a:prstGeom prst="rect">
            <a:avLst/>
          </a:prstGeom>
          <a:noFill/>
        </p:spPr>
        <p:txBody>
          <a:bodyPr wrap="square">
            <a:spAutoFit/>
          </a:bodyPr>
          <a:lstStyle/>
          <a:p>
            <a:pPr algn="ctr"/>
            <a:r>
              <a:rPr lang="es-PE" dirty="0"/>
              <a:t>Ceramio de la Cultura Mochica. Vaso ceremonial camélido-ofidio.</a:t>
            </a:r>
          </a:p>
          <a:p>
            <a:pPr algn="ctr"/>
            <a:endParaRPr lang="es-PE" dirty="0"/>
          </a:p>
        </p:txBody>
      </p:sp>
    </p:spTree>
    <p:extLst>
      <p:ext uri="{BB962C8B-B14F-4D97-AF65-F5344CB8AC3E}">
        <p14:creationId xmlns:p14="http://schemas.microsoft.com/office/powerpoint/2010/main" val="1225930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5C3BA4F-169C-26E5-25B7-513E7C259BF8}"/>
              </a:ext>
            </a:extLst>
          </p:cNvPr>
          <p:cNvSpPr>
            <a:spLocks noGrp="1"/>
          </p:cNvSpPr>
          <p:nvPr>
            <p:ph idx="1"/>
          </p:nvPr>
        </p:nvSpPr>
        <p:spPr>
          <a:xfrm>
            <a:off x="410286" y="1620908"/>
            <a:ext cx="7886700" cy="4351338"/>
          </a:xfrm>
        </p:spPr>
        <p:txBody>
          <a:bodyPr>
            <a:normAutofit/>
          </a:bodyPr>
          <a:lstStyle/>
          <a:p>
            <a:r>
              <a:rPr lang="es-ES" dirty="0"/>
              <a:t>Sus consideraciones finales</a:t>
            </a:r>
          </a:p>
          <a:p>
            <a:pPr algn="just"/>
            <a:r>
              <a:rPr lang="es-ES" dirty="0"/>
              <a:t>Invoco a los peruanos, para que tomen conciencia y protejan el patrimonio cultural que se tiene a lo largo y ancho de nuestro territorio nacional que lo hacen potencialmente una nación fecunda para el turismo mundial, una prueba de ello es la exhibición de Sipán en Nueva Cork el presente año.</a:t>
            </a:r>
          </a:p>
          <a:p>
            <a:pPr algn="just"/>
            <a:r>
              <a:rPr lang="es-ES" dirty="0"/>
              <a:t>Actualmente estamos recuperando, con la colaboración de la ciudadanía y la policía, objetos importantes saqueados por los huaqueros. Estos malos peruanos ocasionan daños irreparables a nuestro patrimonio quienes están vinculados con bandas clandestinas organizadas para abastecer a los diferentes museos nacionales e internacionales, por lo que hago un llamado para que denuncien estos hechos vedados que constituyen un crimen de lesa civilización.</a:t>
            </a:r>
          </a:p>
        </p:txBody>
      </p:sp>
      <p:sp>
        <p:nvSpPr>
          <p:cNvPr id="4" name="Marcador de pie de página 3">
            <a:extLst>
              <a:ext uri="{FF2B5EF4-FFF2-40B4-BE49-F238E27FC236}">
                <a16:creationId xmlns:a16="http://schemas.microsoft.com/office/drawing/2014/main" id="{4F43F778-DB75-6E00-518E-4813726B8BE6}"/>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009467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04AAFB4-B08D-4BB1-7DEC-A1126DA6E508}"/>
              </a:ext>
            </a:extLst>
          </p:cNvPr>
          <p:cNvPicPr>
            <a:picLocks noGrp="1" noChangeAspect="1"/>
          </p:cNvPicPr>
          <p:nvPr>
            <p:ph idx="1"/>
          </p:nvPr>
        </p:nvPicPr>
        <p:blipFill>
          <a:blip r:embed="rId2"/>
          <a:stretch>
            <a:fillRect/>
          </a:stretch>
        </p:blipFill>
        <p:spPr>
          <a:xfrm>
            <a:off x="1511407" y="1199948"/>
            <a:ext cx="6121186" cy="4054439"/>
          </a:xfrm>
          <a:prstGeom prst="rect">
            <a:avLst/>
          </a:prstGeom>
        </p:spPr>
      </p:pic>
      <p:sp>
        <p:nvSpPr>
          <p:cNvPr id="4" name="Marcador de pie de página 3">
            <a:extLst>
              <a:ext uri="{FF2B5EF4-FFF2-40B4-BE49-F238E27FC236}">
                <a16:creationId xmlns:a16="http://schemas.microsoft.com/office/drawing/2014/main" id="{833D928A-6C5A-3018-0BCF-EFB27A0520AF}"/>
              </a:ext>
            </a:extLst>
          </p:cNvPr>
          <p:cNvSpPr>
            <a:spLocks noGrp="1"/>
          </p:cNvSpPr>
          <p:nvPr>
            <p:ph type="ftr" sz="quarter" idx="11"/>
          </p:nvPr>
        </p:nvSpPr>
        <p:spPr/>
        <p:txBody>
          <a:bodyPr/>
          <a:lstStyle/>
          <a:p>
            <a:r>
              <a:rPr lang="es-PE"/>
              <a:t>F.Salinas</a:t>
            </a:r>
            <a:endParaRPr lang="es-PE" dirty="0"/>
          </a:p>
        </p:txBody>
      </p:sp>
      <p:sp>
        <p:nvSpPr>
          <p:cNvPr id="6" name="CuadroTexto 5">
            <a:extLst>
              <a:ext uri="{FF2B5EF4-FFF2-40B4-BE49-F238E27FC236}">
                <a16:creationId xmlns:a16="http://schemas.microsoft.com/office/drawing/2014/main" id="{27EEC2C1-CF85-EB80-4355-D5D1C513C9D1}"/>
              </a:ext>
            </a:extLst>
          </p:cNvPr>
          <p:cNvSpPr txBox="1"/>
          <p:nvPr/>
        </p:nvSpPr>
        <p:spPr>
          <a:xfrm>
            <a:off x="0" y="5472752"/>
            <a:ext cx="9144000" cy="646331"/>
          </a:xfrm>
          <a:prstGeom prst="rect">
            <a:avLst/>
          </a:prstGeom>
          <a:noFill/>
        </p:spPr>
        <p:txBody>
          <a:bodyPr wrap="square" rtlCol="0">
            <a:spAutoFit/>
          </a:bodyPr>
          <a:lstStyle/>
          <a:p>
            <a:pPr algn="ctr"/>
            <a:r>
              <a:rPr lang="es-ES" sz="1800" dirty="0">
                <a:effectLst/>
                <a:latin typeface="Arial Narrow" panose="020B0606020202030204" pitchFamily="34" charset="0"/>
                <a:ea typeface="Times New Roman" panose="02020603050405020304" pitchFamily="18" charset="0"/>
                <a:cs typeface="Times New Roman" panose="02020603050405020304" pitchFamily="18" charset="0"/>
              </a:rPr>
              <a:t>Personal encargado del Departamento de Registro y Catalogación del Museo </a:t>
            </a:r>
            <a:r>
              <a:rPr lang="es-ES" sz="1800" dirty="0" err="1">
                <a:effectLst/>
                <a:latin typeface="Arial Narrow" panose="020B0606020202030204" pitchFamily="34" charset="0"/>
                <a:ea typeface="Times New Roman" panose="02020603050405020304" pitchFamily="18" charset="0"/>
                <a:cs typeface="Times New Roman" panose="02020603050405020304" pitchFamily="18" charset="0"/>
              </a:rPr>
              <a:t>Brunning</a:t>
            </a:r>
            <a:r>
              <a:rPr lang="es-ES" sz="1800" dirty="0">
                <a:effectLst/>
                <a:latin typeface="Arial Narrow" panose="020B0606020202030204" pitchFamily="34" charset="0"/>
                <a:ea typeface="Times New Roman" panose="02020603050405020304" pitchFamily="18" charset="0"/>
                <a:cs typeface="Times New Roman" panose="02020603050405020304" pitchFamily="18" charset="0"/>
              </a:rPr>
              <a:t> que nos brindo oportuna información de los ceramios y las facilidades para las tomas foto­gráficas</a:t>
            </a:r>
            <a:endParaRPr lang="es-PE" dirty="0"/>
          </a:p>
        </p:txBody>
      </p:sp>
    </p:spTree>
    <p:extLst>
      <p:ext uri="{BB962C8B-B14F-4D97-AF65-F5344CB8AC3E}">
        <p14:creationId xmlns:p14="http://schemas.microsoft.com/office/powerpoint/2010/main" val="330138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992381"/>
            <a:ext cx="7970871" cy="4185761"/>
          </a:xfrm>
          <a:prstGeom prst="rect">
            <a:avLst/>
          </a:prstGeom>
          <a:noFill/>
        </p:spPr>
        <p:txBody>
          <a:bodyPr wrap="square" rtlCol="0">
            <a:spAutoFit/>
          </a:bodyPr>
          <a:lstStyle/>
          <a:p>
            <a:r>
              <a:rPr lang="es-ES" sz="1400" b="1" dirty="0"/>
              <a:t>Importancia de la Arqueología:</a:t>
            </a:r>
            <a:endParaRPr lang="es-ES" sz="1400" dirty="0"/>
          </a:p>
          <a:p>
            <a:pPr>
              <a:buFont typeface="Arial" panose="020B0604020202020204" pitchFamily="34" charset="0"/>
              <a:buChar char="•"/>
            </a:pPr>
            <a:r>
              <a:rPr lang="es-ES" sz="1400" dirty="0"/>
              <a:t>Preservación del Patrimonio: La arqueología ayuda a conservar y proteger los sitios históricos.</a:t>
            </a:r>
          </a:p>
          <a:p>
            <a:pPr>
              <a:buFont typeface="Arial" panose="020B0604020202020204" pitchFamily="34" charset="0"/>
              <a:buChar char="•"/>
            </a:pPr>
            <a:r>
              <a:rPr lang="es-ES" sz="1400" dirty="0"/>
              <a:t>Educación y Cultura: Informa a la sociedad sobre sus orígenes y contribuye a la identidad nacional.</a:t>
            </a:r>
          </a:p>
          <a:p>
            <a:pPr>
              <a:buFont typeface="Arial" panose="020B0604020202020204" pitchFamily="34" charset="0"/>
              <a:buChar char="•"/>
            </a:pPr>
            <a:r>
              <a:rPr lang="es-ES" sz="1400" dirty="0"/>
              <a:t>Turismo: Atrae visitantes de todo el mundo, generando ingresos económicos significativos.</a:t>
            </a:r>
          </a:p>
          <a:p>
            <a:pPr>
              <a:buFont typeface="Arial" panose="020B0604020202020204" pitchFamily="34" charset="0"/>
              <a:buChar char="•"/>
            </a:pPr>
            <a:endParaRPr lang="es-ES" sz="1400" dirty="0"/>
          </a:p>
          <a:p>
            <a:r>
              <a:rPr lang="es-ES" sz="1400" b="1" dirty="0"/>
              <a:t>Antropología</a:t>
            </a:r>
          </a:p>
          <a:p>
            <a:r>
              <a:rPr lang="es-ES" sz="1400" dirty="0"/>
              <a:t>La antropología estudia las culturas y sociedades humanas, tanto pasadas como presentes. En Perú, los antropólogos exploran la diversidad cultural, las tradiciones y las dinámicas sociales de las comunidades indígenas y mestizas. Este campo ofrece perspectivas sobre cómo las identidades culturales se han formado y cómo se adaptan en un mundo globalizado.</a:t>
            </a:r>
          </a:p>
          <a:p>
            <a:endParaRPr lang="es-ES" sz="1400" dirty="0"/>
          </a:p>
          <a:p>
            <a:r>
              <a:rPr lang="es-ES" sz="1400" b="1" dirty="0"/>
              <a:t>Importancia de la Antropología:</a:t>
            </a:r>
            <a:endParaRPr lang="es-ES" sz="1400" dirty="0"/>
          </a:p>
          <a:p>
            <a:pPr>
              <a:buFont typeface="Arial" panose="020B0604020202020204" pitchFamily="34" charset="0"/>
              <a:buChar char="•"/>
            </a:pPr>
            <a:r>
              <a:rPr lang="es-ES" sz="1400" dirty="0"/>
              <a:t>Comprensión Cultural: Fomenta el respeto y la valorización de la diversidad cultural.</a:t>
            </a:r>
          </a:p>
          <a:p>
            <a:pPr>
              <a:buFont typeface="Arial" panose="020B0604020202020204" pitchFamily="34" charset="0"/>
              <a:buChar char="•"/>
            </a:pPr>
            <a:r>
              <a:rPr lang="es-ES" sz="1400" dirty="0"/>
              <a:t>Políticas Inclusivas: Informa la creación de políticas que promuevan la inclusión y el respeto a los derechos de las comunidades.</a:t>
            </a:r>
          </a:p>
          <a:p>
            <a:pPr>
              <a:buFont typeface="Arial" panose="020B0604020202020204" pitchFamily="34" charset="0"/>
              <a:buChar char="•"/>
            </a:pPr>
            <a:r>
              <a:rPr lang="es-ES" sz="1400" dirty="0"/>
              <a:t>Resolución de Conflictos: Ayuda a mediar en conflictos culturales y sociales mediante el entendimiento y el diálogo.</a:t>
            </a:r>
          </a:p>
          <a:p>
            <a:pPr>
              <a:buFont typeface="Arial" panose="020B0604020202020204" pitchFamily="34" charset="0"/>
              <a:buChar char="•"/>
            </a:pPr>
            <a:endParaRPr lang="es-ES" sz="1400" dirty="0"/>
          </a:p>
          <a:p>
            <a:pPr algn="just"/>
            <a:endParaRPr lang="es-ES" sz="1400" dirty="0"/>
          </a:p>
        </p:txBody>
      </p:sp>
    </p:spTree>
    <p:extLst>
      <p:ext uri="{BB962C8B-B14F-4D97-AF65-F5344CB8AC3E}">
        <p14:creationId xmlns:p14="http://schemas.microsoft.com/office/powerpoint/2010/main" val="2082642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992381"/>
            <a:ext cx="7970871" cy="6124754"/>
          </a:xfrm>
          <a:prstGeom prst="rect">
            <a:avLst/>
          </a:prstGeom>
          <a:noFill/>
        </p:spPr>
        <p:txBody>
          <a:bodyPr wrap="square" rtlCol="0">
            <a:spAutoFit/>
          </a:bodyPr>
          <a:lstStyle/>
          <a:p>
            <a:r>
              <a:rPr lang="es-ES" sz="1400" b="1" dirty="0"/>
              <a:t>Biología</a:t>
            </a:r>
          </a:p>
          <a:p>
            <a:r>
              <a:rPr lang="es-ES" sz="1400" dirty="0"/>
              <a:t>La biología en Perú se centra en la enorme biodiversidad del país, que incluye ecosistemas como la Amazonía, los Andes y la costa del Pacífico. Los biólogos estudian la flora y fauna únicas del Perú, así como los impactos ambientales de las actividades humanas. La conservación de la biodiversidad y el manejo sostenible de los recursos naturales son áreas clave de investigación.</a:t>
            </a:r>
          </a:p>
          <a:p>
            <a:pPr algn="just"/>
            <a:endParaRPr lang="es-ES" sz="1400" b="1" dirty="0"/>
          </a:p>
          <a:p>
            <a:pPr algn="just"/>
            <a:r>
              <a:rPr lang="es-ES" sz="1400" b="1" dirty="0"/>
              <a:t>Zoología:</a:t>
            </a:r>
            <a:r>
              <a:rPr lang="es-ES" sz="1400" dirty="0"/>
              <a:t> Perú es hogar de una vasta diversidad de especies animales, desde los icónicos jaguares y cóndores hasta especies endémicas de la Amazonía. Los estudios zoológicos son fundamentales para comprender los comportamientos, hábitats y necesidades de conservación de estas especies. Programas de reintroducción y protección de hábitats son esenciales para preservar esta biodiversidad.</a:t>
            </a:r>
          </a:p>
          <a:p>
            <a:pPr algn="just"/>
            <a:endParaRPr lang="es-ES" sz="1400" dirty="0"/>
          </a:p>
          <a:p>
            <a:pPr algn="just"/>
            <a:r>
              <a:rPr lang="es-ES" sz="1400" b="1" dirty="0"/>
              <a:t>Genética:</a:t>
            </a:r>
            <a:r>
              <a:rPr lang="es-ES" sz="1400" dirty="0"/>
              <a:t> La investigación genética en Perú está revelando información crucial sobre la adaptación de especies a sus entornos y la historia evolutiva de la flora y fauna del país. Los estudios de genética también tienen aplicaciones en la agricultura, donde se utilizan para desarrollar cultivos más resistentes y productivos. Además, la genética humana ayuda a entender la diversidad y las raíces ancestrales de la población peruana.</a:t>
            </a:r>
          </a:p>
          <a:p>
            <a:pPr algn="just"/>
            <a:endParaRPr lang="es-ES" sz="1400" dirty="0"/>
          </a:p>
          <a:p>
            <a:pPr algn="just"/>
            <a:r>
              <a:rPr lang="es-ES" sz="1400" b="1" dirty="0"/>
              <a:t>Botánica:</a:t>
            </a:r>
            <a:r>
              <a:rPr lang="es-ES" sz="1400" dirty="0"/>
              <a:t> La botánica en Perú se dedica al estudio de la flora diversa que incluye plantas medicinales, agrícolas y ornamentales. Investigaciones en esta área contribuyen al conocimiento de plantas con potencial farmacéutico, así como al desarrollo de prácticas agrícolas sostenibles. La conservación de especies vegetales en peligro y la restauración de ecosistemas degradados son también prioridades importantes.</a:t>
            </a:r>
          </a:p>
          <a:p>
            <a:pPr algn="just"/>
            <a:endParaRPr lang="es-ES" sz="1400" dirty="0"/>
          </a:p>
          <a:p>
            <a:pPr algn="just"/>
            <a:r>
              <a:rPr lang="es-ES" sz="1400" b="1" dirty="0"/>
              <a:t>Importancia de la Biología:</a:t>
            </a:r>
            <a:endParaRPr lang="es-ES" sz="1400" dirty="0"/>
          </a:p>
          <a:p>
            <a:pPr algn="just">
              <a:buFont typeface="Arial" panose="020B0604020202020204" pitchFamily="34" charset="0"/>
              <a:buChar char="•"/>
            </a:pPr>
            <a:r>
              <a:rPr lang="es-ES" sz="1400" dirty="0"/>
              <a:t>Conservación: Protege especies en peligro y ecosistemas frágiles.</a:t>
            </a:r>
          </a:p>
          <a:p>
            <a:pPr algn="just">
              <a:buFont typeface="Arial" panose="020B0604020202020204" pitchFamily="34" charset="0"/>
              <a:buChar char="•"/>
            </a:pPr>
            <a:r>
              <a:rPr lang="es-ES" sz="1400" dirty="0"/>
              <a:t>Salud Pública: Estudia enfermedades y desarrolla tratamientos y vacunas.</a:t>
            </a:r>
          </a:p>
          <a:p>
            <a:pPr algn="just">
              <a:buFont typeface="Arial" panose="020B0604020202020204" pitchFamily="34" charset="0"/>
              <a:buChar char="•"/>
            </a:pPr>
            <a:r>
              <a:rPr lang="es-ES" sz="1400" dirty="0"/>
              <a:t>Sostenibilidad: Promueve prácticas que aseguren el uso sostenible de los recursos naturales.</a:t>
            </a:r>
          </a:p>
          <a:p>
            <a:endParaRPr lang="es-ES" sz="1400" dirty="0"/>
          </a:p>
        </p:txBody>
      </p:sp>
    </p:spTree>
    <p:extLst>
      <p:ext uri="{BB962C8B-B14F-4D97-AF65-F5344CB8AC3E}">
        <p14:creationId xmlns:p14="http://schemas.microsoft.com/office/powerpoint/2010/main" val="4256790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175ECE-9942-620E-7664-EB3E8494EFD2}"/>
              </a:ext>
            </a:extLst>
          </p:cNvPr>
          <p:cNvSpPr>
            <a:spLocks noGrp="1"/>
          </p:cNvSpPr>
          <p:nvPr>
            <p:ph type="title"/>
          </p:nvPr>
        </p:nvSpPr>
        <p:spPr>
          <a:xfrm>
            <a:off x="177421" y="858176"/>
            <a:ext cx="8761863" cy="626164"/>
          </a:xfrm>
        </p:spPr>
        <p:txBody>
          <a:bodyPr>
            <a:normAutofit/>
          </a:bodyPr>
          <a:lstStyle/>
          <a:p>
            <a:pPr algn="ctr"/>
            <a:r>
              <a:rPr lang="es-ES" sz="1600" b="1" i="0" dirty="0">
                <a:effectLst/>
                <a:highlight>
                  <a:srgbClr val="FFFFFF"/>
                </a:highlight>
                <a:latin typeface="Calibri" panose="020F0502020204030204" pitchFamily="34" charset="0"/>
                <a:cs typeface="Calibri" panose="020F0502020204030204" pitchFamily="34" charset="0"/>
              </a:rPr>
              <a:t>Diego Guevara: el biólogo que trabaja por la conservación de la naturaleza desde Australia</a:t>
            </a:r>
            <a:endParaRPr lang="es-PE" sz="1600" dirty="0">
              <a:latin typeface="Calibri" panose="020F0502020204030204" pitchFamily="34" charset="0"/>
              <a:cs typeface="Calibri" panose="020F0502020204030204" pitchFamily="34" charset="0"/>
            </a:endParaRPr>
          </a:p>
        </p:txBody>
      </p:sp>
      <p:sp>
        <p:nvSpPr>
          <p:cNvPr id="3" name="Marcador de contenido 2">
            <a:extLst>
              <a:ext uri="{FF2B5EF4-FFF2-40B4-BE49-F238E27FC236}">
                <a16:creationId xmlns:a16="http://schemas.microsoft.com/office/drawing/2014/main" id="{D449DDB5-6C46-DB9E-3200-F5B21135E4BA}"/>
              </a:ext>
            </a:extLst>
          </p:cNvPr>
          <p:cNvSpPr>
            <a:spLocks noGrp="1"/>
          </p:cNvSpPr>
          <p:nvPr>
            <p:ph idx="1"/>
          </p:nvPr>
        </p:nvSpPr>
        <p:spPr>
          <a:xfrm>
            <a:off x="177421" y="1758926"/>
            <a:ext cx="8761863" cy="5303743"/>
          </a:xfrm>
        </p:spPr>
        <p:txBody>
          <a:bodyPr>
            <a:normAutofit/>
          </a:bodyPr>
          <a:lstStyle/>
          <a:p>
            <a:pPr marL="0" indent="0" algn="just">
              <a:buNone/>
            </a:pPr>
            <a:r>
              <a:rPr lang="es-ES" sz="1600" dirty="0"/>
              <a:t>Diego Guevara Torres es biólogo e investigador asociado de la Universidad Agraria. Actualmente, estudia para un doctorado en la Universidad de Adelaida en Australia. Forma parte del cuerpo del Programa de Anillamiento </a:t>
            </a:r>
            <a:r>
              <a:rPr lang="es-ES" sz="1600" dirty="0" err="1"/>
              <a:t>Corbidi</a:t>
            </a:r>
            <a:r>
              <a:rPr lang="es-ES" sz="1600" dirty="0"/>
              <a:t>, en el que se encarga del estudio y conservación de aves silvestres peruanas.</a:t>
            </a:r>
          </a:p>
          <a:p>
            <a:pPr marL="0" indent="0" algn="just">
              <a:buNone/>
            </a:pPr>
            <a:endParaRPr lang="es-ES" sz="1600" dirty="0"/>
          </a:p>
          <a:p>
            <a:pPr marL="0" indent="0" algn="just">
              <a:buNone/>
            </a:pPr>
            <a:r>
              <a:rPr lang="es-ES" sz="1600" dirty="0"/>
              <a:t>Diego es limeño y tiene 34 años. Creció en el seno de una familia que le inculcó desde muy pequeño el amor por la naturaleza y las aves, sentimiento que lo acompañará hasta la tumba.</a:t>
            </a:r>
          </a:p>
          <a:p>
            <a:pPr marL="0" indent="0" algn="just">
              <a:buNone/>
            </a:pPr>
            <a:endParaRPr lang="es-ES" sz="1600" dirty="0"/>
          </a:p>
          <a:p>
            <a:pPr marL="0" indent="0" algn="just">
              <a:buNone/>
            </a:pPr>
            <a:r>
              <a:rPr lang="es-ES" sz="1600" dirty="0">
                <a:effectLst/>
              </a:rPr>
              <a:t>Recuerda con añoranza las épocas en que visitaba la granja de la Universidad Agraria con su familia y cuando su abuelo César lo llevaba a Chosica para contemplar el vuelo de las aves. Dos pasatiempos que definirían la elección de su carrera profesional.</a:t>
            </a:r>
          </a:p>
          <a:p>
            <a:pPr marL="0" indent="0" algn="just">
              <a:buNone/>
            </a:pPr>
            <a:endParaRPr lang="es-ES" sz="1600" dirty="0">
              <a:effectLst/>
            </a:endParaRPr>
          </a:p>
          <a:p>
            <a:pPr marL="0" indent="0" algn="just">
              <a:buNone/>
            </a:pPr>
            <a:r>
              <a:rPr lang="es-ES" sz="1600" dirty="0">
                <a:effectLst/>
              </a:rPr>
              <a:t>Hasta ahora, recuerda que en su etapa escolar solía destacar en cursos de ciencias naturales. Por todo esto, no fue extraño que en el 2006 ingresara a la carrera de Biología de la Universidad Agraria.</a:t>
            </a:r>
          </a:p>
          <a:p>
            <a:pPr marL="0" indent="0" algn="just">
              <a:buNone/>
            </a:pPr>
            <a:br>
              <a:rPr lang="es-ES" sz="1400" dirty="0">
                <a:effectLst/>
              </a:rPr>
            </a:br>
            <a:endParaRPr lang="es-PE" sz="1800" dirty="0"/>
          </a:p>
        </p:txBody>
      </p:sp>
      <p:sp>
        <p:nvSpPr>
          <p:cNvPr id="4" name="Marcador de pie de página 3">
            <a:extLst>
              <a:ext uri="{FF2B5EF4-FFF2-40B4-BE49-F238E27FC236}">
                <a16:creationId xmlns:a16="http://schemas.microsoft.com/office/drawing/2014/main" id="{25CF2842-8CCF-9C5C-B642-1DFEF33EC5FE}"/>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3631899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49DDB5-6C46-DB9E-3200-F5B21135E4BA}"/>
              </a:ext>
            </a:extLst>
          </p:cNvPr>
          <p:cNvSpPr>
            <a:spLocks noGrp="1"/>
          </p:cNvSpPr>
          <p:nvPr>
            <p:ph idx="1"/>
          </p:nvPr>
        </p:nvSpPr>
        <p:spPr>
          <a:xfrm>
            <a:off x="191068" y="1392095"/>
            <a:ext cx="8761863" cy="4353612"/>
          </a:xfrm>
        </p:spPr>
        <p:txBody>
          <a:bodyPr>
            <a:normAutofit lnSpcReduction="10000"/>
          </a:bodyPr>
          <a:lstStyle/>
          <a:p>
            <a:pPr marL="0" indent="0" algn="just">
              <a:buNone/>
            </a:pPr>
            <a:r>
              <a:rPr lang="es-ES" sz="1600" dirty="0"/>
              <a:t>En el cuarto año de carrera, tomó la decisión de dejar un ciclo universitario para hacer voluntariados de investigación para la Universidad de Florida, donde se desempeñó como asistente en el Proyecto de Biología Reproductiva, así como en el Proyecto Guacamayo Tambopata para la Universidad de Texas.</a:t>
            </a:r>
          </a:p>
          <a:p>
            <a:pPr marL="0" indent="0" algn="just">
              <a:buNone/>
            </a:pPr>
            <a:endParaRPr lang="es-ES" sz="1600" dirty="0"/>
          </a:p>
          <a:p>
            <a:pPr marL="0" indent="0" algn="just">
              <a:buNone/>
            </a:pPr>
            <a:r>
              <a:rPr lang="es-ES" sz="1600" dirty="0"/>
              <a:t>Finalmente, en el 2012 logró graduarse y especializarse en gestión de calidad y auditoría ambiental.</a:t>
            </a:r>
          </a:p>
          <a:p>
            <a:pPr marL="0" indent="0" algn="just">
              <a:buNone/>
            </a:pPr>
            <a:endParaRPr lang="es-ES" sz="1600" dirty="0"/>
          </a:p>
          <a:p>
            <a:pPr marL="0" indent="0" algn="just">
              <a:buNone/>
            </a:pPr>
            <a:r>
              <a:rPr lang="es-ES" sz="1600" dirty="0"/>
              <a:t>Trabajó, posteriormente, como asesor ambiental e investigador para diversas organizaciones.</a:t>
            </a:r>
          </a:p>
          <a:p>
            <a:pPr marL="0" indent="0" algn="just">
              <a:buNone/>
            </a:pPr>
            <a:endParaRPr lang="es-ES" sz="1600" dirty="0"/>
          </a:p>
          <a:p>
            <a:pPr marL="0" indent="0" algn="just">
              <a:buNone/>
            </a:pPr>
            <a:r>
              <a:rPr lang="es-ES" sz="1600" dirty="0"/>
              <a:t>Quedó satisfecho con el trabajo que había desarrollado, pero optó por buscar nuevas oportunidades fuera del Perú.</a:t>
            </a:r>
          </a:p>
          <a:p>
            <a:pPr marL="0" indent="0" algn="just">
              <a:buNone/>
            </a:pPr>
            <a:endParaRPr lang="es-ES" sz="1600" dirty="0"/>
          </a:p>
          <a:p>
            <a:pPr marL="0" indent="0" algn="just">
              <a:buNone/>
            </a:pPr>
            <a:r>
              <a:rPr lang="es-ES" sz="1600" dirty="0"/>
              <a:t>“Todas estas experiencias laborales fueron satisfactorias para mí, pues me han permitido acercarme a conocer más sobre los ecosistemas y las especies peruanas, dos cosas que me roban el sueño desde que tengo memoria”, dijo mientras se le dibujaba una sonrisa en el rostro.</a:t>
            </a:r>
          </a:p>
          <a:p>
            <a:pPr marL="0" indent="0" algn="just">
              <a:buNone/>
            </a:pPr>
            <a:br>
              <a:rPr lang="es-ES" sz="1400" dirty="0">
                <a:effectLst/>
              </a:rPr>
            </a:br>
            <a:endParaRPr lang="es-PE" sz="1800" dirty="0"/>
          </a:p>
        </p:txBody>
      </p:sp>
      <p:sp>
        <p:nvSpPr>
          <p:cNvPr id="4" name="Marcador de pie de página 3">
            <a:extLst>
              <a:ext uri="{FF2B5EF4-FFF2-40B4-BE49-F238E27FC236}">
                <a16:creationId xmlns:a16="http://schemas.microsoft.com/office/drawing/2014/main" id="{25CF2842-8CCF-9C5C-B642-1DFEF33EC5FE}"/>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280919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119972"/>
            <a:ext cx="7970871" cy="5047536"/>
          </a:xfrm>
          <a:prstGeom prst="rect">
            <a:avLst/>
          </a:prstGeom>
          <a:noFill/>
        </p:spPr>
        <p:txBody>
          <a:bodyPr wrap="square" rtlCol="0">
            <a:spAutoFit/>
          </a:bodyPr>
          <a:lstStyle/>
          <a:p>
            <a:pPr algn="ctr"/>
            <a:r>
              <a:rPr lang="es-ES" sz="1400" b="1" dirty="0"/>
              <a:t>EL ROL DE LOS INTELECTUALES EN LA SOCIEDAD</a:t>
            </a:r>
          </a:p>
          <a:p>
            <a:pPr algn="ctr"/>
            <a:endParaRPr lang="es-ES" sz="1400" b="1" dirty="0"/>
          </a:p>
          <a:p>
            <a:r>
              <a:rPr lang="es-ES" sz="1400" dirty="0"/>
              <a:t>Los intelectuales desempeñan un papel crucial en la sociedad al contribuir al desarrollo del pensamiento crítico, la innovación y la comprensión cultural. Su influencia se extiende a diversas áreas, incluyendo la política, la educación, la ciencia y las artes, donde ayudan a formar las bases de una sociedad informada y progresista.</a:t>
            </a:r>
          </a:p>
          <a:p>
            <a:endParaRPr lang="es-ES" sz="1400" dirty="0"/>
          </a:p>
          <a:p>
            <a:r>
              <a:rPr lang="es-ES" sz="1400" b="1" dirty="0"/>
              <a:t>Educación y Formación</a:t>
            </a:r>
          </a:p>
          <a:p>
            <a:r>
              <a:rPr lang="es-ES" sz="1400" dirty="0"/>
              <a:t>Los intelectuales son fundamentales en el sistema educativo, donde transmiten conocimientos y fomentan el pensamiento crítico entre los estudiantes. A través de la enseñanza y la investigación, contribuyen al avance del conocimiento y al desarrollo de nuevas ideas que pueden transformar la sociedad.</a:t>
            </a:r>
          </a:p>
          <a:p>
            <a:endParaRPr lang="es-ES" sz="1400" dirty="0"/>
          </a:p>
          <a:p>
            <a:r>
              <a:rPr lang="es-ES" sz="1400" b="1" dirty="0"/>
              <a:t>Política y Sociedad</a:t>
            </a:r>
          </a:p>
          <a:p>
            <a:r>
              <a:rPr lang="es-ES" sz="1400" dirty="0"/>
              <a:t>En el ámbito político, los intelectuales ofrecen análisis y perspectivas que pueden influir en la formulación de políticas públicas. Su capacidad para interpretar eventos y tendencias sociales permite a los líderes y ciudadanos tomar decisiones más informadas y justas. Además, pueden ser voces críticas que promueven la justicia social y la defensa de los derechos humanos.</a:t>
            </a:r>
          </a:p>
          <a:p>
            <a:endParaRPr lang="es-ES" sz="1400" dirty="0"/>
          </a:p>
          <a:p>
            <a:r>
              <a:rPr lang="es-ES" sz="1400" b="1" dirty="0"/>
              <a:t>Innovación y Ciencia</a:t>
            </a:r>
          </a:p>
          <a:p>
            <a:r>
              <a:rPr lang="es-ES" sz="1400" dirty="0"/>
              <a:t>En la ciencia y la tecnología, los intelectuales son motores de innovación. Sus investigaciones y descubrimientos pueden llevar a avances significativos en áreas como la medicina, la ingeniería y la tecnología de la información, mejorando la calidad de vida y resolviendo problemas complejos.</a:t>
            </a:r>
          </a:p>
          <a:p>
            <a:pPr algn="just"/>
            <a:endParaRPr lang="es-ES" sz="1400" dirty="0"/>
          </a:p>
        </p:txBody>
      </p:sp>
    </p:spTree>
    <p:extLst>
      <p:ext uri="{BB962C8B-B14F-4D97-AF65-F5344CB8AC3E}">
        <p14:creationId xmlns:p14="http://schemas.microsoft.com/office/powerpoint/2010/main" val="184510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480D25A8-6F77-C00D-275F-989757CF0CA4}"/>
              </a:ext>
            </a:extLst>
          </p:cNvPr>
          <p:cNvSpPr>
            <a:spLocks noGrp="1"/>
          </p:cNvSpPr>
          <p:nvPr>
            <p:ph type="ftr" sz="quarter" idx="11"/>
          </p:nvPr>
        </p:nvSpPr>
        <p:spPr/>
        <p:txBody>
          <a:bodyPr/>
          <a:lstStyle/>
          <a:p>
            <a:r>
              <a:rPr lang="es-PE"/>
              <a:t>F.Salinas</a:t>
            </a:r>
            <a:endParaRPr lang="es-PE" dirty="0"/>
          </a:p>
        </p:txBody>
      </p:sp>
      <p:pic>
        <p:nvPicPr>
          <p:cNvPr id="1026" name="Picture 2">
            <a:extLst>
              <a:ext uri="{FF2B5EF4-FFF2-40B4-BE49-F238E27FC236}">
                <a16:creationId xmlns:a16="http://schemas.microsoft.com/office/drawing/2014/main" id="{6FD35CC3-304D-4B8E-3281-4DC240E84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59" y="1035680"/>
            <a:ext cx="7598081" cy="506032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5BB5EC49-191A-3CD0-ACD5-2495D5328A0B}"/>
              </a:ext>
            </a:extLst>
          </p:cNvPr>
          <p:cNvSpPr txBox="1"/>
          <p:nvPr/>
        </p:nvSpPr>
        <p:spPr>
          <a:xfrm>
            <a:off x="850162" y="6063190"/>
            <a:ext cx="7158405" cy="276999"/>
          </a:xfrm>
          <a:prstGeom prst="rect">
            <a:avLst/>
          </a:prstGeom>
          <a:noFill/>
        </p:spPr>
        <p:txBody>
          <a:bodyPr wrap="square" rtlCol="0">
            <a:spAutoFit/>
          </a:bodyPr>
          <a:lstStyle/>
          <a:p>
            <a:pPr algn="l"/>
            <a:r>
              <a:rPr lang="es-ES" sz="1200" b="1" i="0" dirty="0">
                <a:effectLst/>
                <a:highlight>
                  <a:srgbClr val="FFFFFF"/>
                </a:highlight>
                <a:latin typeface="Roboto" panose="02000000000000000000" pitchFamily="2" charset="0"/>
              </a:rPr>
              <a:t>Diego Guevara: el biólogo Limeño que trabaja por la conservación de la naturaleza desde Australia</a:t>
            </a:r>
          </a:p>
        </p:txBody>
      </p:sp>
    </p:spTree>
    <p:extLst>
      <p:ext uri="{BB962C8B-B14F-4D97-AF65-F5344CB8AC3E}">
        <p14:creationId xmlns:p14="http://schemas.microsoft.com/office/powerpoint/2010/main" val="2228387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093372"/>
            <a:ext cx="7970871" cy="584775"/>
          </a:xfrm>
          <a:prstGeom prst="rect">
            <a:avLst/>
          </a:prstGeom>
          <a:noFill/>
        </p:spPr>
        <p:txBody>
          <a:bodyPr wrap="square" rtlCol="0">
            <a:spAutoFit/>
          </a:bodyPr>
          <a:lstStyle/>
          <a:p>
            <a:pPr algn="ctr"/>
            <a:r>
              <a:rPr lang="es-ES" dirty="0"/>
              <a:t>COMENTARIO</a:t>
            </a:r>
          </a:p>
          <a:p>
            <a:pPr algn="just"/>
            <a:endParaRPr lang="es-ES" sz="1400" dirty="0"/>
          </a:p>
        </p:txBody>
      </p:sp>
    </p:spTree>
    <p:extLst>
      <p:ext uri="{BB962C8B-B14F-4D97-AF65-F5344CB8AC3E}">
        <p14:creationId xmlns:p14="http://schemas.microsoft.com/office/powerpoint/2010/main" val="3761890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881C1DF8-4794-3842-F854-CE3F0FE121AD}"/>
              </a:ext>
            </a:extLst>
          </p:cNvPr>
          <p:cNvSpPr>
            <a:spLocks noGrp="1"/>
          </p:cNvSpPr>
          <p:nvPr>
            <p:ph type="ftr" sz="quarter" idx="11"/>
          </p:nvPr>
        </p:nvSpPr>
        <p:spPr/>
        <p:txBody>
          <a:bodyPr/>
          <a:lstStyle/>
          <a:p>
            <a:r>
              <a:rPr lang="es-PE"/>
              <a:t>F.Salinas</a:t>
            </a:r>
            <a:endParaRPr lang="es-PE" dirty="0"/>
          </a:p>
        </p:txBody>
      </p:sp>
      <p:sp>
        <p:nvSpPr>
          <p:cNvPr id="5" name="Título 1">
            <a:extLst>
              <a:ext uri="{FF2B5EF4-FFF2-40B4-BE49-F238E27FC236}">
                <a16:creationId xmlns:a16="http://schemas.microsoft.com/office/drawing/2014/main" id="{2D2629E2-6849-C596-9E19-7EA6452C58A0}"/>
              </a:ext>
            </a:extLst>
          </p:cNvPr>
          <p:cNvSpPr>
            <a:spLocks noGrp="1"/>
          </p:cNvSpPr>
          <p:nvPr>
            <p:ph type="title"/>
          </p:nvPr>
        </p:nvSpPr>
        <p:spPr>
          <a:xfrm>
            <a:off x="0" y="974726"/>
            <a:ext cx="9144000" cy="446111"/>
          </a:xfrm>
        </p:spPr>
        <p:txBody>
          <a:bodyPr>
            <a:normAutofit fontScale="90000"/>
          </a:bodyPr>
          <a:lstStyle/>
          <a:p>
            <a:pPr algn="ctr"/>
            <a:r>
              <a:rPr lang="es-ES" dirty="0"/>
              <a:t>Práctica</a:t>
            </a:r>
            <a:endParaRPr lang="en-US" dirty="0"/>
          </a:p>
        </p:txBody>
      </p:sp>
      <p:sp>
        <p:nvSpPr>
          <p:cNvPr id="7" name="CuadroTexto 6">
            <a:extLst>
              <a:ext uri="{FF2B5EF4-FFF2-40B4-BE49-F238E27FC236}">
                <a16:creationId xmlns:a16="http://schemas.microsoft.com/office/drawing/2014/main" id="{9FAFFE0E-3B34-4D2A-DBD4-865D6F348377}"/>
              </a:ext>
            </a:extLst>
          </p:cNvPr>
          <p:cNvSpPr txBox="1"/>
          <p:nvPr/>
        </p:nvSpPr>
        <p:spPr>
          <a:xfrm>
            <a:off x="0" y="1672602"/>
            <a:ext cx="9144000" cy="1477328"/>
          </a:xfrm>
          <a:prstGeom prst="rect">
            <a:avLst/>
          </a:prstGeom>
          <a:noFill/>
        </p:spPr>
        <p:txBody>
          <a:bodyPr wrap="square" rtlCol="0">
            <a:spAutoFit/>
          </a:bodyPr>
          <a:lstStyle/>
          <a:p>
            <a:r>
              <a:rPr lang="es-ES" dirty="0"/>
              <a:t>Grupo 1: Sustenta el rol de la Arqueología en la sociedad : Walter Alva</a:t>
            </a:r>
          </a:p>
          <a:p>
            <a:endParaRPr lang="es-ES" dirty="0"/>
          </a:p>
          <a:p>
            <a:r>
              <a:rPr lang="es-ES" dirty="0"/>
              <a:t>Grupo 2: Sustenta el rol de la Física :  Federico Villarreal</a:t>
            </a:r>
          </a:p>
          <a:p>
            <a:endParaRPr lang="es-ES" dirty="0">
              <a:highlight>
                <a:srgbClr val="FFFFFF"/>
              </a:highlight>
            </a:endParaRPr>
          </a:p>
          <a:p>
            <a:r>
              <a:rPr lang="es-PE" dirty="0">
                <a:highlight>
                  <a:srgbClr val="FFFFFF"/>
                </a:highlight>
              </a:rPr>
              <a:t>Grupo 3: </a:t>
            </a:r>
            <a:r>
              <a:rPr lang="es-ES" dirty="0"/>
              <a:t>Sustenta el rol de la Biología en la sociedad :</a:t>
            </a:r>
            <a:r>
              <a:rPr lang="es-ES" sz="1800" b="1" i="0" dirty="0">
                <a:effectLst/>
                <a:highlight>
                  <a:srgbClr val="FFFFFF"/>
                </a:highlight>
                <a:latin typeface="Roboto" panose="02000000000000000000" pitchFamily="2" charset="0"/>
              </a:rPr>
              <a:t> </a:t>
            </a:r>
            <a:r>
              <a:rPr lang="es-ES" sz="1800" i="0" dirty="0">
                <a:effectLst/>
                <a:highlight>
                  <a:srgbClr val="FFFFFF"/>
                </a:highlight>
              </a:rPr>
              <a:t>Diego Guevara</a:t>
            </a:r>
            <a:endParaRPr lang="es-PE" dirty="0"/>
          </a:p>
        </p:txBody>
      </p:sp>
    </p:spTree>
    <p:extLst>
      <p:ext uri="{BB962C8B-B14F-4D97-AF65-F5344CB8AC3E}">
        <p14:creationId xmlns:p14="http://schemas.microsoft.com/office/powerpoint/2010/main" val="338863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1443841"/>
            <a:ext cx="7970871" cy="3970318"/>
          </a:xfrm>
          <a:prstGeom prst="rect">
            <a:avLst/>
          </a:prstGeom>
          <a:noFill/>
        </p:spPr>
        <p:txBody>
          <a:bodyPr wrap="square" rtlCol="0">
            <a:spAutoFit/>
          </a:bodyPr>
          <a:lstStyle/>
          <a:p>
            <a:pPr algn="just"/>
            <a:r>
              <a:rPr lang="es-ES" sz="1400" b="1" dirty="0"/>
              <a:t>El Legado de Federico Villarreal</a:t>
            </a:r>
          </a:p>
          <a:p>
            <a:pPr algn="just"/>
            <a:r>
              <a:rPr lang="es-ES" sz="1400" dirty="0"/>
              <a:t>Federico Villarreal es un ejemplo emblemático del impacto que un intelectual puede tener en la sociedad peruana. Matemático, ingeniero y educador, Villarreal realizó importantes contribuciones a la ciencia y la tecnología en el Perú. Su trabajo en la enseñanza y la investigación estableció una base sólida para el desarrollo de futuras generaciones de científicos e ingenieros peruanos. Villarreal también participó en la política y en la formulación de políticas educativas, demostrando la importancia de los intelectuales en diversos campos de la vida pública.</a:t>
            </a:r>
          </a:p>
          <a:p>
            <a:pPr algn="just"/>
            <a:endParaRPr lang="es-ES" sz="1400" b="1" dirty="0"/>
          </a:p>
          <a:p>
            <a:pPr algn="just"/>
            <a:r>
              <a:rPr lang="es-ES" sz="1400" dirty="0"/>
              <a:t>En resumen, los intelectuales desempeñan un papel esencial en el avance de la sociedad mediante la educación, la innovación y el análisis crítico. En el contexto peruano, la arqueología, la antropología y la biología ofrecen perspectivas valiosas que enriquecen nuestra comprensión del país y guían su desarrollo sostenible. La colaboración interdisciplinaria y el compromiso con la preservación cultural y natural son fundamentales para construir un futuro próspero y equitativo para Perú. El legado de figuras como Federico Villarreal destaca la influencia duradera de los intelectuales en la sociedad, subrayando la importancia de su contribución continua al progreso nacional. La riqueza cultural y natural del Perú, estudiada desde diferentes perspectivas, revela la complejidad y diversidad de la identidad peruana, mostrando cómo el pasado y el presente se entrelazan para definir el futuro de la nación.</a:t>
            </a:r>
          </a:p>
          <a:p>
            <a:endParaRPr lang="es-ES" sz="1400" dirty="0"/>
          </a:p>
        </p:txBody>
      </p:sp>
    </p:spTree>
    <p:extLst>
      <p:ext uri="{BB962C8B-B14F-4D97-AF65-F5344CB8AC3E}">
        <p14:creationId xmlns:p14="http://schemas.microsoft.com/office/powerpoint/2010/main" val="257845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6A89FDF7-47E6-D0A0-EB9D-376302EDA3C9}"/>
              </a:ext>
            </a:extLst>
          </p:cNvPr>
          <p:cNvSpPr>
            <a:spLocks noGrp="1"/>
          </p:cNvSpPr>
          <p:nvPr>
            <p:ph type="ftr" sz="quarter" idx="11"/>
          </p:nvPr>
        </p:nvSpPr>
        <p:spPr/>
        <p:txBody>
          <a:bodyPr/>
          <a:lstStyle/>
          <a:p>
            <a:r>
              <a:rPr lang="es-PE"/>
              <a:t>F.Salinas</a:t>
            </a:r>
            <a:endParaRPr lang="es-PE" dirty="0"/>
          </a:p>
        </p:txBody>
      </p:sp>
      <p:pic>
        <p:nvPicPr>
          <p:cNvPr id="8" name="Imagen 7">
            <a:extLst>
              <a:ext uri="{FF2B5EF4-FFF2-40B4-BE49-F238E27FC236}">
                <a16:creationId xmlns:a16="http://schemas.microsoft.com/office/drawing/2014/main" id="{91AA8115-1DDE-FD0E-2B66-03A042D8A7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611" y="1030141"/>
            <a:ext cx="4211539" cy="5827859"/>
          </a:xfrm>
          <a:prstGeom prst="rect">
            <a:avLst/>
          </a:prstGeom>
        </p:spPr>
      </p:pic>
    </p:spTree>
    <p:extLst>
      <p:ext uri="{BB962C8B-B14F-4D97-AF65-F5344CB8AC3E}">
        <p14:creationId xmlns:p14="http://schemas.microsoft.com/office/powerpoint/2010/main" val="197590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40E76D-3044-6EE8-F476-6DAF11B94A30}"/>
              </a:ext>
            </a:extLst>
          </p:cNvPr>
          <p:cNvSpPr>
            <a:spLocks noGrp="1"/>
          </p:cNvSpPr>
          <p:nvPr>
            <p:ph type="title"/>
          </p:nvPr>
        </p:nvSpPr>
        <p:spPr>
          <a:xfrm>
            <a:off x="628650" y="1146412"/>
            <a:ext cx="7886700" cy="544277"/>
          </a:xfrm>
        </p:spPr>
        <p:txBody>
          <a:bodyPr>
            <a:normAutofit/>
          </a:bodyPr>
          <a:lstStyle/>
          <a:p>
            <a:pPr algn="ctr"/>
            <a:r>
              <a:rPr lang="es-ES" sz="1800" b="1" dirty="0">
                <a:latin typeface="+mn-lt"/>
              </a:rPr>
              <a:t>Usos y aplicaciones del polinomio de Federico Villarreal.</a:t>
            </a:r>
            <a:endParaRPr lang="es-PE" sz="1800" b="1" dirty="0">
              <a:latin typeface="+mn-lt"/>
            </a:endParaRPr>
          </a:p>
        </p:txBody>
      </p:sp>
      <p:sp>
        <p:nvSpPr>
          <p:cNvPr id="3" name="Marcador de contenido 2">
            <a:extLst>
              <a:ext uri="{FF2B5EF4-FFF2-40B4-BE49-F238E27FC236}">
                <a16:creationId xmlns:a16="http://schemas.microsoft.com/office/drawing/2014/main" id="{8542F02F-5663-6CA3-4BD5-681BFD32DBB0}"/>
              </a:ext>
            </a:extLst>
          </p:cNvPr>
          <p:cNvSpPr>
            <a:spLocks noGrp="1"/>
          </p:cNvSpPr>
          <p:nvPr>
            <p:ph idx="1"/>
          </p:nvPr>
        </p:nvSpPr>
        <p:spPr>
          <a:xfrm>
            <a:off x="628650" y="1825624"/>
            <a:ext cx="7886700" cy="4793539"/>
          </a:xfrm>
        </p:spPr>
        <p:txBody>
          <a:bodyPr>
            <a:normAutofit fontScale="92500"/>
          </a:bodyPr>
          <a:lstStyle/>
          <a:p>
            <a:pPr marL="0" indent="0">
              <a:buNone/>
            </a:pPr>
            <a:r>
              <a:rPr lang="es-ES" dirty="0"/>
              <a:t>Son diversas sus aplicaciones en campos científicos y tecnológicos, algunas de las cuales se detallan a continuación:</a:t>
            </a:r>
          </a:p>
          <a:p>
            <a:pPr marL="0" indent="0">
              <a:buNone/>
            </a:pPr>
            <a:endParaRPr lang="es-ES" dirty="0"/>
          </a:p>
          <a:p>
            <a:pPr marL="457200" indent="-457200" algn="just">
              <a:buFont typeface="+mj-lt"/>
              <a:buAutoNum type="alphaLcPeriod"/>
            </a:pPr>
            <a:r>
              <a:rPr lang="es-ES" dirty="0"/>
              <a:t>Geometría y Álgebra: Se utiliza para resolver problemas geométricos y algebraicos, calculando áreas y volúmenes de figuras.</a:t>
            </a:r>
          </a:p>
          <a:p>
            <a:pPr marL="457200" indent="-457200" algn="just">
              <a:buFont typeface="+mj-lt"/>
              <a:buAutoNum type="alphaLcPeriod"/>
            </a:pPr>
            <a:endParaRPr lang="es-ES" dirty="0"/>
          </a:p>
          <a:p>
            <a:pPr marL="457200" indent="-457200" algn="just">
              <a:buFont typeface="+mj-lt"/>
              <a:buAutoNum type="alphaLcPeriod"/>
            </a:pPr>
            <a:r>
              <a:rPr lang="es-ES" dirty="0"/>
              <a:t>Astronomía y Navegación: Ayuda a calcular distancias entre astros y a determinar posiciones en el espacio, Villarreal es el primer científico que determinó la distancia de la Tierra a la Luna.</a:t>
            </a:r>
          </a:p>
          <a:p>
            <a:pPr marL="457200" indent="-457200" algn="just">
              <a:buFont typeface="+mj-lt"/>
              <a:buAutoNum type="alphaLcPeriod"/>
            </a:pPr>
            <a:endParaRPr lang="es-ES" dirty="0"/>
          </a:p>
          <a:p>
            <a:pPr marL="457200" indent="-457200" algn="just">
              <a:buFont typeface="+mj-lt"/>
              <a:buAutoNum type="alphaLcPeriod"/>
            </a:pPr>
            <a:r>
              <a:rPr lang="es-ES" dirty="0"/>
              <a:t>La matriz de Villarreal se utilizó en la informática y el software, siendo empleada por Bill Gates para el diseño y cifrado de datos en sus ordenadores. Además, se usa en la fabricación de microchips para la navegación aérea, automotriz y en varias industrias de la ciencia y tecnología.</a:t>
            </a:r>
          </a:p>
          <a:p>
            <a:endParaRPr lang="es-PE" dirty="0"/>
          </a:p>
        </p:txBody>
      </p:sp>
      <p:sp>
        <p:nvSpPr>
          <p:cNvPr id="4" name="Marcador de pie de página 3">
            <a:extLst>
              <a:ext uri="{FF2B5EF4-FFF2-40B4-BE49-F238E27FC236}">
                <a16:creationId xmlns:a16="http://schemas.microsoft.com/office/drawing/2014/main" id="{E06C80CF-35B8-FEC8-CA6C-FBB17BA94A14}"/>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125582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542F02F-5663-6CA3-4BD5-681BFD32DBB0}"/>
              </a:ext>
            </a:extLst>
          </p:cNvPr>
          <p:cNvSpPr>
            <a:spLocks noGrp="1"/>
          </p:cNvSpPr>
          <p:nvPr>
            <p:ph idx="1"/>
          </p:nvPr>
        </p:nvSpPr>
        <p:spPr>
          <a:xfrm>
            <a:off x="628650" y="1825624"/>
            <a:ext cx="7886700" cy="4793539"/>
          </a:xfrm>
        </p:spPr>
        <p:txBody>
          <a:bodyPr>
            <a:normAutofit/>
          </a:bodyPr>
          <a:lstStyle/>
          <a:p>
            <a:pPr marL="457200" indent="-457200" algn="just">
              <a:buFont typeface="+mj-lt"/>
              <a:buAutoNum type="alphaLcPeriod" startAt="4"/>
            </a:pPr>
            <a:r>
              <a:rPr lang="es-ES" dirty="0"/>
              <a:t>Aplicaciones Interdisciplinarias: En disciplinas como medicina, arquitectura, química y biología, el polinomio de Villarreal se utiliza como herramienta valiosa en la investigación científica y el desarrollo tecnológico.</a:t>
            </a:r>
          </a:p>
          <a:p>
            <a:pPr marL="457200" indent="-457200" algn="just">
              <a:buFont typeface="+mj-lt"/>
              <a:buAutoNum type="alphaLcPeriod" startAt="4"/>
            </a:pPr>
            <a:r>
              <a:rPr lang="es-ES" dirty="0"/>
              <a:t>Arquitectura: Se emplea en el diseño de planos y cálculos estructurales.</a:t>
            </a:r>
          </a:p>
          <a:p>
            <a:pPr marL="457200" indent="-457200" algn="just">
              <a:buFont typeface="+mj-lt"/>
              <a:buAutoNum type="alphaLcPeriod" startAt="4"/>
            </a:pPr>
            <a:endParaRPr lang="es-ES" dirty="0"/>
          </a:p>
          <a:p>
            <a:pPr marL="0" indent="0" algn="just">
              <a:buNone/>
            </a:pPr>
            <a:r>
              <a:rPr lang="es-ES" dirty="0"/>
              <a:t>En conclusión, el polinomio de Villarreal es una herramienta matemática fundamental con amplias aplicaciones en ciencia, técnica, tecnología e industria, demostrando su utilidad y relevancia en distintos campos del conocimiento. Sus contribuciones han dejado un legado significativo en el mundo científico.</a:t>
            </a:r>
          </a:p>
          <a:p>
            <a:endParaRPr lang="es-PE" dirty="0"/>
          </a:p>
        </p:txBody>
      </p:sp>
      <p:sp>
        <p:nvSpPr>
          <p:cNvPr id="4" name="Marcador de pie de página 3">
            <a:extLst>
              <a:ext uri="{FF2B5EF4-FFF2-40B4-BE49-F238E27FC236}">
                <a16:creationId xmlns:a16="http://schemas.microsoft.com/office/drawing/2014/main" id="{E06C80CF-35B8-FEC8-CA6C-FBB17BA94A14}"/>
              </a:ext>
            </a:extLst>
          </p:cNvPr>
          <p:cNvSpPr>
            <a:spLocks noGrp="1"/>
          </p:cNvSpPr>
          <p:nvPr>
            <p:ph type="ftr" sz="quarter" idx="11"/>
          </p:nvPr>
        </p:nvSpPr>
        <p:spPr/>
        <p:txBody>
          <a:bodyPr/>
          <a:lstStyle/>
          <a:p>
            <a:r>
              <a:rPr lang="es-PE"/>
              <a:t>F.Salinas</a:t>
            </a:r>
            <a:endParaRPr lang="es-PE" dirty="0"/>
          </a:p>
        </p:txBody>
      </p:sp>
    </p:spTree>
    <p:extLst>
      <p:ext uri="{BB962C8B-B14F-4D97-AF65-F5344CB8AC3E}">
        <p14:creationId xmlns:p14="http://schemas.microsoft.com/office/powerpoint/2010/main" val="69140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4C7693E9-6FF9-A30B-D20F-E697D227312D}"/>
              </a:ext>
            </a:extLst>
          </p:cNvPr>
          <p:cNvSpPr>
            <a:spLocks noGrp="1"/>
          </p:cNvSpPr>
          <p:nvPr>
            <p:ph type="ftr" sz="quarter" idx="11"/>
          </p:nvPr>
        </p:nvSpPr>
        <p:spPr/>
        <p:txBody>
          <a:bodyPr/>
          <a:lstStyle/>
          <a:p>
            <a:r>
              <a:rPr lang="es-PE"/>
              <a:t>F.Salinas</a:t>
            </a:r>
            <a:endParaRPr lang="es-PE" dirty="0"/>
          </a:p>
        </p:txBody>
      </p:sp>
      <p:pic>
        <p:nvPicPr>
          <p:cNvPr id="5" name="Imagen 4">
            <a:extLst>
              <a:ext uri="{FF2B5EF4-FFF2-40B4-BE49-F238E27FC236}">
                <a16:creationId xmlns:a16="http://schemas.microsoft.com/office/drawing/2014/main" id="{00687489-AAEC-D51E-B33B-9EF6B7F1567E}"/>
              </a:ext>
            </a:extLst>
          </p:cNvPr>
          <p:cNvPicPr>
            <a:picLocks noChangeAspect="1"/>
          </p:cNvPicPr>
          <p:nvPr/>
        </p:nvPicPr>
        <p:blipFill>
          <a:blip r:embed="rId2"/>
          <a:stretch>
            <a:fillRect/>
          </a:stretch>
        </p:blipFill>
        <p:spPr>
          <a:xfrm>
            <a:off x="320676" y="1882788"/>
            <a:ext cx="8502648" cy="2811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A1FFCFD-0223-51F2-3E71-18518A50986E}"/>
              </a:ext>
            </a:extLst>
          </p:cNvPr>
          <p:cNvSpPr txBox="1"/>
          <p:nvPr/>
        </p:nvSpPr>
        <p:spPr>
          <a:xfrm>
            <a:off x="0" y="5125157"/>
            <a:ext cx="9144000" cy="369332"/>
          </a:xfrm>
          <a:prstGeom prst="rect">
            <a:avLst/>
          </a:prstGeom>
          <a:noFill/>
        </p:spPr>
        <p:txBody>
          <a:bodyPr wrap="square" rtlCol="0">
            <a:spAutoFit/>
          </a:bodyPr>
          <a:lstStyle/>
          <a:p>
            <a:pPr algn="ctr"/>
            <a:r>
              <a:rPr lang="es-PE" sz="1800" b="1" spc="-5" dirty="0">
                <a:effectLst/>
                <a:latin typeface="Calibri" panose="020F0502020204030204" pitchFamily="34" charset="0"/>
                <a:ea typeface="Calibri" panose="020F0502020204030204" pitchFamily="34" charset="0"/>
              </a:rPr>
              <a:t>Matriz</a:t>
            </a:r>
            <a:r>
              <a:rPr lang="es-PE" sz="1800" b="1" spc="-30" dirty="0">
                <a:effectLst/>
                <a:latin typeface="Calibri" panose="020F0502020204030204" pitchFamily="34" charset="0"/>
                <a:ea typeface="Calibri" panose="020F0502020204030204" pitchFamily="34" charset="0"/>
              </a:rPr>
              <a:t> </a:t>
            </a:r>
            <a:r>
              <a:rPr lang="es-PE" sz="1800" b="1" spc="-5" dirty="0">
                <a:effectLst/>
                <a:latin typeface="Calibri" panose="020F0502020204030204" pitchFamily="34" charset="0"/>
                <a:ea typeface="Calibri" panose="020F0502020204030204" pitchFamily="34" charset="0"/>
              </a:rPr>
              <a:t>de</a:t>
            </a:r>
            <a:r>
              <a:rPr lang="es-PE" sz="1800" b="1" spc="-20" dirty="0">
                <a:effectLst/>
                <a:latin typeface="Calibri" panose="020F0502020204030204" pitchFamily="34" charset="0"/>
                <a:ea typeface="Calibri" panose="020F0502020204030204" pitchFamily="34" charset="0"/>
              </a:rPr>
              <a:t> </a:t>
            </a:r>
            <a:r>
              <a:rPr lang="es-PE" sz="1800" b="1" spc="-5" dirty="0">
                <a:effectLst/>
                <a:latin typeface="Calibri" panose="020F0502020204030204" pitchFamily="34" charset="0"/>
                <a:ea typeface="Calibri" panose="020F0502020204030204" pitchFamily="34" charset="0"/>
              </a:rPr>
              <a:t>Villarreal</a:t>
            </a:r>
            <a:r>
              <a:rPr lang="es-PE" sz="1800" b="1" spc="-50" dirty="0">
                <a:effectLst/>
                <a:latin typeface="Calibri" panose="020F0502020204030204" pitchFamily="34" charset="0"/>
                <a:ea typeface="Calibri" panose="020F0502020204030204" pitchFamily="34" charset="0"/>
              </a:rPr>
              <a:t> </a:t>
            </a:r>
            <a:r>
              <a:rPr lang="es-PE" sz="1800" b="1" spc="-5" dirty="0">
                <a:effectLst/>
                <a:latin typeface="Calibri" panose="020F0502020204030204" pitchFamily="34" charset="0"/>
                <a:ea typeface="Calibri" panose="020F0502020204030204" pitchFamily="34" charset="0"/>
              </a:rPr>
              <a:t>utilizado</a:t>
            </a:r>
            <a:r>
              <a:rPr lang="es-PE" sz="1800" b="1" spc="-30" dirty="0">
                <a:effectLst/>
                <a:latin typeface="Calibri" panose="020F0502020204030204" pitchFamily="34" charset="0"/>
                <a:ea typeface="Calibri" panose="020F0502020204030204" pitchFamily="34" charset="0"/>
              </a:rPr>
              <a:t> </a:t>
            </a:r>
            <a:r>
              <a:rPr lang="es-PE" sz="1800" b="1" spc="-5" dirty="0">
                <a:effectLst/>
                <a:latin typeface="Calibri" panose="020F0502020204030204" pitchFamily="34" charset="0"/>
                <a:ea typeface="Calibri" panose="020F0502020204030204" pitchFamily="34" charset="0"/>
              </a:rPr>
              <a:t>por</a:t>
            </a:r>
            <a:r>
              <a:rPr lang="es-PE" sz="1800" b="1" spc="-30" dirty="0">
                <a:effectLst/>
                <a:latin typeface="Calibri" panose="020F0502020204030204" pitchFamily="34" charset="0"/>
                <a:ea typeface="Calibri" panose="020F0502020204030204" pitchFamily="34" charset="0"/>
              </a:rPr>
              <a:t> </a:t>
            </a:r>
            <a:r>
              <a:rPr lang="es-PE" sz="1800" b="1" spc="-5" dirty="0">
                <a:effectLst/>
                <a:latin typeface="Calibri" panose="020F0502020204030204" pitchFamily="34" charset="0"/>
                <a:ea typeface="Calibri" panose="020F0502020204030204" pitchFamily="34" charset="0"/>
              </a:rPr>
              <a:t>Bill</a:t>
            </a:r>
            <a:r>
              <a:rPr lang="es-PE" sz="1800" b="1" spc="-40" dirty="0">
                <a:effectLst/>
                <a:latin typeface="Calibri" panose="020F0502020204030204" pitchFamily="34" charset="0"/>
                <a:ea typeface="Calibri" panose="020F0502020204030204" pitchFamily="34" charset="0"/>
              </a:rPr>
              <a:t> </a:t>
            </a:r>
            <a:r>
              <a:rPr lang="es-PE" sz="1800" b="1" dirty="0">
                <a:effectLst/>
                <a:latin typeface="Calibri" panose="020F0502020204030204" pitchFamily="34" charset="0"/>
                <a:ea typeface="Calibri" panose="020F0502020204030204" pitchFamily="34" charset="0"/>
              </a:rPr>
              <a:t>Gates</a:t>
            </a:r>
            <a:r>
              <a:rPr lang="es-PE" sz="1800" b="1" spc="5" dirty="0">
                <a:effectLst/>
                <a:latin typeface="Calibri" panose="020F0502020204030204" pitchFamily="34" charset="0"/>
                <a:ea typeface="Calibri" panose="020F0502020204030204" pitchFamily="34" charset="0"/>
              </a:rPr>
              <a:t> </a:t>
            </a:r>
            <a:r>
              <a:rPr lang="es-PE" sz="1800" b="1" dirty="0">
                <a:effectLst/>
                <a:latin typeface="Calibri" panose="020F0502020204030204" pitchFamily="34" charset="0"/>
                <a:ea typeface="Calibri" panose="020F0502020204030204" pitchFamily="34" charset="0"/>
              </a:rPr>
              <a:t>para</a:t>
            </a:r>
            <a:r>
              <a:rPr lang="es-PE" sz="1800" b="1" spc="-25" dirty="0">
                <a:effectLst/>
                <a:latin typeface="Calibri" panose="020F0502020204030204" pitchFamily="34" charset="0"/>
                <a:ea typeface="Calibri" panose="020F0502020204030204" pitchFamily="34" charset="0"/>
              </a:rPr>
              <a:t> </a:t>
            </a:r>
            <a:r>
              <a:rPr lang="es-PE" sz="1800" b="1" dirty="0">
                <a:effectLst/>
                <a:latin typeface="Calibri" panose="020F0502020204030204" pitchFamily="34" charset="0"/>
                <a:ea typeface="Calibri" panose="020F0502020204030204" pitchFamily="34" charset="0"/>
              </a:rPr>
              <a:t>sus</a:t>
            </a:r>
            <a:r>
              <a:rPr lang="es-PE" sz="1800" b="1" spc="-35" dirty="0">
                <a:effectLst/>
                <a:latin typeface="Calibri" panose="020F0502020204030204" pitchFamily="34" charset="0"/>
                <a:ea typeface="Calibri" panose="020F0502020204030204" pitchFamily="34" charset="0"/>
              </a:rPr>
              <a:t> </a:t>
            </a:r>
            <a:r>
              <a:rPr lang="es-PE" sz="1800" b="1" dirty="0">
                <a:effectLst/>
                <a:latin typeface="Calibri" panose="020F0502020204030204" pitchFamily="34" charset="0"/>
                <a:ea typeface="Calibri" panose="020F0502020204030204" pitchFamily="34" charset="0"/>
              </a:rPr>
              <a:t>ordenadores</a:t>
            </a:r>
            <a:r>
              <a:rPr lang="es-PE" sz="1800" b="1" spc="-25" dirty="0">
                <a:effectLst/>
                <a:latin typeface="Calibri" panose="020F0502020204030204" pitchFamily="34" charset="0"/>
                <a:ea typeface="Calibri" panose="020F0502020204030204" pitchFamily="34" charset="0"/>
              </a:rPr>
              <a:t> </a:t>
            </a:r>
            <a:r>
              <a:rPr lang="es-PE" sz="1800" b="1" dirty="0">
                <a:effectLst/>
                <a:latin typeface="Calibri" panose="020F0502020204030204" pitchFamily="34" charset="0"/>
                <a:ea typeface="Calibri" panose="020F0502020204030204" pitchFamily="34" charset="0"/>
              </a:rPr>
              <a:t>(computadoras</a:t>
            </a:r>
            <a:r>
              <a:rPr lang="es-PE" sz="1800" dirty="0">
                <a:effectLst/>
                <a:latin typeface="Calibri" panose="020F0502020204030204" pitchFamily="34" charset="0"/>
                <a:ea typeface="Calibri" panose="020F0502020204030204" pitchFamily="34" charset="0"/>
              </a:rPr>
              <a:t>)</a:t>
            </a:r>
            <a:endParaRPr lang="es-PE" dirty="0"/>
          </a:p>
        </p:txBody>
      </p:sp>
    </p:spTree>
    <p:extLst>
      <p:ext uri="{BB962C8B-B14F-4D97-AF65-F5344CB8AC3E}">
        <p14:creationId xmlns:p14="http://schemas.microsoft.com/office/powerpoint/2010/main" val="319753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2554E1FE-C7EB-EFC7-7A2F-0F7CCB5A71C8}"/>
              </a:ext>
            </a:extLst>
          </p:cNvPr>
          <p:cNvSpPr>
            <a:spLocks noGrp="1"/>
          </p:cNvSpPr>
          <p:nvPr>
            <p:ph type="ftr" sz="quarter" idx="11"/>
          </p:nvPr>
        </p:nvSpPr>
        <p:spPr/>
        <p:txBody>
          <a:bodyPr/>
          <a:lstStyle/>
          <a:p>
            <a:r>
              <a:rPr lang="es-PE"/>
              <a:t>F.Salinas</a:t>
            </a:r>
            <a:endParaRPr lang="es-PE" dirty="0"/>
          </a:p>
        </p:txBody>
      </p:sp>
      <p:sp>
        <p:nvSpPr>
          <p:cNvPr id="5" name="CuadroTexto 4">
            <a:extLst>
              <a:ext uri="{FF2B5EF4-FFF2-40B4-BE49-F238E27FC236}">
                <a16:creationId xmlns:a16="http://schemas.microsoft.com/office/drawing/2014/main" id="{679910BF-CEEE-B76D-8D26-8ECF79C9A2CF}"/>
              </a:ext>
            </a:extLst>
          </p:cNvPr>
          <p:cNvSpPr txBox="1"/>
          <p:nvPr/>
        </p:nvSpPr>
        <p:spPr>
          <a:xfrm>
            <a:off x="586564" y="992381"/>
            <a:ext cx="7970871" cy="5262979"/>
          </a:xfrm>
          <a:prstGeom prst="rect">
            <a:avLst/>
          </a:prstGeom>
          <a:noFill/>
        </p:spPr>
        <p:txBody>
          <a:bodyPr wrap="square" rtlCol="0">
            <a:spAutoFit/>
          </a:bodyPr>
          <a:lstStyle/>
          <a:p>
            <a:pPr algn="ctr"/>
            <a:r>
              <a:rPr lang="es-ES" sz="1400" b="1" dirty="0"/>
              <a:t>LAS VISIONES DEL PERÚ DESDE LA ARQUEOLOGÍA, ANTROPOLOGÍA Y BIOLOGÍA</a:t>
            </a:r>
          </a:p>
          <a:p>
            <a:pPr algn="ctr"/>
            <a:endParaRPr lang="es-ES" sz="1400" b="1" dirty="0"/>
          </a:p>
          <a:p>
            <a:endParaRPr lang="es-ES" sz="1400" b="1" dirty="0"/>
          </a:p>
          <a:p>
            <a:r>
              <a:rPr lang="es-ES" sz="1400" dirty="0"/>
              <a:t>El Perú es un país de inmensa riqueza cultural y natural, cuyo estudio desde diversas disciplinas ofrece una comprensión profunda de su pasado, su presente y su futuro. La arqueología, la antropología y la biología proporcionan visiones complementarias que revelan la complejidad y diversidad de la identidad peruana.</a:t>
            </a:r>
          </a:p>
          <a:p>
            <a:endParaRPr lang="es-ES" sz="1400" dirty="0"/>
          </a:p>
          <a:p>
            <a:r>
              <a:rPr lang="es-ES" sz="1400" b="1" dirty="0"/>
              <a:t>Arqueología</a:t>
            </a:r>
          </a:p>
          <a:p>
            <a:r>
              <a:rPr lang="es-ES" sz="1400" dirty="0"/>
              <a:t>La arqueología en Perú ha descubierto civilizaciones antiguas como la Inca, la Nazca y la Moche, que han dejado un legado impresionante de arquitectura, arte y tecnología. Sitios como Machu Picchu, las Líneas de Nazca y Chan </a:t>
            </a:r>
            <a:r>
              <a:rPr lang="es-ES" sz="1400" dirty="0" err="1"/>
              <a:t>Chan</a:t>
            </a:r>
            <a:r>
              <a:rPr lang="es-ES" sz="1400" dirty="0"/>
              <a:t> ofrecen una ventana al pasado, permitiendo a los arqueólogos reconstruir la historia y comprender las estructuras sociales, económicas y religiosas de estas culturas.</a:t>
            </a:r>
          </a:p>
          <a:p>
            <a:endParaRPr lang="es-ES" sz="1400" dirty="0"/>
          </a:p>
          <a:p>
            <a:r>
              <a:rPr lang="es-ES" sz="1400" b="1" dirty="0"/>
              <a:t>Descubrimientos Arqueológicos Importantes:</a:t>
            </a:r>
            <a:endParaRPr lang="es-ES" sz="1400" dirty="0"/>
          </a:p>
          <a:p>
            <a:pPr>
              <a:buFont typeface="Arial" panose="020B0604020202020204" pitchFamily="34" charset="0"/>
              <a:buChar char="•"/>
            </a:pPr>
            <a:r>
              <a:rPr lang="es-ES" sz="1400" b="1" dirty="0"/>
              <a:t>Caral</a:t>
            </a:r>
            <a:r>
              <a:rPr lang="es-ES" sz="1400" dirty="0"/>
              <a:t>: Considerada una de las civilizaciones más antiguas de América, Caral data de más de 5,000 años. Este sitio ofrece valiosa información sobre el desarrollo urbano y social de las primeras civilizaciones.</a:t>
            </a:r>
          </a:p>
          <a:p>
            <a:pPr>
              <a:buFont typeface="Arial" panose="020B0604020202020204" pitchFamily="34" charset="0"/>
              <a:buChar char="•"/>
            </a:pPr>
            <a:endParaRPr lang="es-ES" sz="1400" dirty="0"/>
          </a:p>
          <a:p>
            <a:pPr>
              <a:buFont typeface="Arial" panose="020B0604020202020204" pitchFamily="34" charset="0"/>
              <a:buChar char="•"/>
            </a:pPr>
            <a:r>
              <a:rPr lang="es-ES" sz="1400" b="1" dirty="0"/>
              <a:t>Chavín</a:t>
            </a:r>
            <a:r>
              <a:rPr lang="es-ES" sz="1400" dirty="0"/>
              <a:t>: La cultura Chavín, con su centro en Chavín de </a:t>
            </a:r>
            <a:r>
              <a:rPr lang="es-ES" sz="1400" dirty="0" err="1"/>
              <a:t>Huantar</a:t>
            </a:r>
            <a:r>
              <a:rPr lang="es-ES" sz="1400" dirty="0"/>
              <a:t>, es una de las más antiguas del Perú, y sus templos y esculturas monumentales revelan una avanzada organización religiosa y cultural.</a:t>
            </a:r>
          </a:p>
          <a:p>
            <a:pPr>
              <a:buFont typeface="Arial" panose="020B0604020202020204" pitchFamily="34" charset="0"/>
              <a:buChar char="•"/>
            </a:pPr>
            <a:endParaRPr lang="es-ES" sz="1400" dirty="0"/>
          </a:p>
          <a:p>
            <a:pPr>
              <a:buFont typeface="Arial" panose="020B0604020202020204" pitchFamily="34" charset="0"/>
              <a:buChar char="•"/>
            </a:pPr>
            <a:r>
              <a:rPr lang="es-ES" sz="1400" b="1" dirty="0"/>
              <a:t>Walter Alva y la Tumba del Señor de Sipán</a:t>
            </a:r>
            <a:r>
              <a:rPr lang="es-ES" sz="1400" dirty="0"/>
              <a:t>: El arqueólogo Walter Alva descubrió en 1987 la tumba del Señor de Sipán, uno de los hallazgos más importantes de la civilización Moche. Este descubrimiento arrojó luz sobre las prácticas funerarias y la vida cotidiana de esta cultura.</a:t>
            </a:r>
          </a:p>
          <a:p>
            <a:pPr algn="just"/>
            <a:endParaRPr lang="es-ES" sz="1400" dirty="0"/>
          </a:p>
        </p:txBody>
      </p:sp>
    </p:spTree>
    <p:extLst>
      <p:ext uri="{BB962C8B-B14F-4D97-AF65-F5344CB8AC3E}">
        <p14:creationId xmlns:p14="http://schemas.microsoft.com/office/powerpoint/2010/main" val="286419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id="{D3EBD5F2-37A0-7544-4803-512F4AAA22A6}"/>
              </a:ext>
            </a:extLst>
          </p:cNvPr>
          <p:cNvSpPr>
            <a:spLocks noGrp="1"/>
          </p:cNvSpPr>
          <p:nvPr>
            <p:ph type="ftr" sz="quarter" idx="11"/>
          </p:nvPr>
        </p:nvSpPr>
        <p:spPr/>
        <p:txBody>
          <a:bodyPr/>
          <a:lstStyle/>
          <a:p>
            <a:r>
              <a:rPr lang="es-PE"/>
              <a:t>F.Salinas</a:t>
            </a:r>
            <a:endParaRPr lang="es-PE" dirty="0"/>
          </a:p>
        </p:txBody>
      </p:sp>
      <p:pic>
        <p:nvPicPr>
          <p:cNvPr id="8" name="Imagen 7">
            <a:extLst>
              <a:ext uri="{FF2B5EF4-FFF2-40B4-BE49-F238E27FC236}">
                <a16:creationId xmlns:a16="http://schemas.microsoft.com/office/drawing/2014/main" id="{D8CFF846-E111-9A75-12A1-E82AC9AD1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315" y="1005695"/>
            <a:ext cx="7158405" cy="4846610"/>
          </a:xfrm>
          <a:prstGeom prst="rect">
            <a:avLst/>
          </a:prstGeom>
        </p:spPr>
      </p:pic>
      <p:sp>
        <p:nvSpPr>
          <p:cNvPr id="9" name="CuadroTexto 8">
            <a:extLst>
              <a:ext uri="{FF2B5EF4-FFF2-40B4-BE49-F238E27FC236}">
                <a16:creationId xmlns:a16="http://schemas.microsoft.com/office/drawing/2014/main" id="{21F72126-4E82-83E0-E343-867FE456F271}"/>
              </a:ext>
            </a:extLst>
          </p:cNvPr>
          <p:cNvSpPr txBox="1"/>
          <p:nvPr/>
        </p:nvSpPr>
        <p:spPr>
          <a:xfrm>
            <a:off x="1148315" y="5858540"/>
            <a:ext cx="7158405" cy="461665"/>
          </a:xfrm>
          <a:prstGeom prst="rect">
            <a:avLst/>
          </a:prstGeom>
          <a:noFill/>
        </p:spPr>
        <p:txBody>
          <a:bodyPr wrap="square" rtlCol="0">
            <a:spAutoFit/>
          </a:bodyPr>
          <a:lstStyle/>
          <a:p>
            <a:r>
              <a:rPr lang="es-ES" sz="1200" dirty="0"/>
              <a:t>La universidad Nacional Federico Villarreal rinde homenaje al Dr. Walter Alva </a:t>
            </a:r>
            <a:r>
              <a:rPr lang="es-ES" sz="1200" dirty="0" err="1"/>
              <a:t>Alva</a:t>
            </a:r>
            <a:r>
              <a:rPr lang="es-ES" sz="1200" dirty="0"/>
              <a:t>, otorgándole el grado de Dr. Honoris Causa de esta casa de estudios, acompañado del </a:t>
            </a:r>
            <a:r>
              <a:rPr lang="es-ES" sz="1200" dirty="0" err="1"/>
              <a:t>Dr</a:t>
            </a:r>
            <a:r>
              <a:rPr lang="es-ES" sz="1200" dirty="0"/>
              <a:t>, Fredy Salinas Melendez y el Dr. </a:t>
            </a:r>
            <a:r>
              <a:rPr lang="es-ES" sz="1200" dirty="0" err="1"/>
              <a:t>Rodomiro</a:t>
            </a:r>
            <a:r>
              <a:rPr lang="es-ES" sz="1200" dirty="0"/>
              <a:t> </a:t>
            </a:r>
            <a:r>
              <a:rPr lang="es-ES" sz="1200"/>
              <a:t>Pajuelo</a:t>
            </a:r>
            <a:endParaRPr lang="es-PE" sz="1200" dirty="0"/>
          </a:p>
        </p:txBody>
      </p:sp>
    </p:spTree>
    <p:extLst>
      <p:ext uri="{BB962C8B-B14F-4D97-AF65-F5344CB8AC3E}">
        <p14:creationId xmlns:p14="http://schemas.microsoft.com/office/powerpoint/2010/main" val="37156366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5315</TotalTime>
  <Words>2707</Words>
  <Application>Microsoft Office PowerPoint</Application>
  <PresentationFormat>Presentación en pantalla (4:3)</PresentationFormat>
  <Paragraphs>138</Paragraphs>
  <Slides>22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Arial Narrow</vt:lpstr>
      <vt:lpstr>Calibri</vt:lpstr>
      <vt:lpstr>Calibri Light</vt:lpstr>
      <vt:lpstr>Roboto</vt:lpstr>
      <vt:lpstr>Times New Roman</vt:lpstr>
      <vt:lpstr>Tema de Office</vt:lpstr>
      <vt:lpstr>El Rol de Los Intelectuales en La Sociedad.  Las visiones del Perú desde la arqueología, antropología y biología.</vt:lpstr>
      <vt:lpstr>Presentación de PowerPoint</vt:lpstr>
      <vt:lpstr>Presentación de PowerPoint</vt:lpstr>
      <vt:lpstr>Presentación de PowerPoint</vt:lpstr>
      <vt:lpstr>Usos y aplicaciones del polinomio de Federico Villarreal.</vt:lpstr>
      <vt:lpstr>Presentación de PowerPoint</vt:lpstr>
      <vt:lpstr>Presentación de PowerPoint</vt:lpstr>
      <vt:lpstr>Presentación de PowerPoint</vt:lpstr>
      <vt:lpstr>Presentación de PowerPoint</vt:lpstr>
      <vt:lpstr>Creación del Parque Ecoturístico de Sipán Federico Villarreal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Diego Guevara: el biólogo que trabaja por la conservación de la naturaleza desde Australia</vt:lpstr>
      <vt:lpstr>Presentación de PowerPoint</vt:lpstr>
      <vt:lpstr>Presentación de PowerPoint</vt:lpstr>
      <vt:lpstr>Presentación de PowerPoint</vt:lpstr>
      <vt:lpstr>Práctica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UNFV</dc:creator>
  <cp:lastModifiedBy>Fredy Virgilio Salinas Melendez</cp:lastModifiedBy>
  <cp:revision>629</cp:revision>
  <cp:lastPrinted>2023-05-31T14:14:00Z</cp:lastPrinted>
  <dcterms:created xsi:type="dcterms:W3CDTF">2020-04-09T16:16:03Z</dcterms:created>
  <dcterms:modified xsi:type="dcterms:W3CDTF">2025-06-01T23:38:42Z</dcterms:modified>
</cp:coreProperties>
</file>