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19"/>
  </p:notesMasterIdLst>
  <p:handoutMasterIdLst>
    <p:handoutMasterId r:id="rId20"/>
  </p:handoutMasterIdLst>
  <p:sldIdLst>
    <p:sldId id="260" r:id="rId2"/>
    <p:sldId id="415" r:id="rId3"/>
    <p:sldId id="416" r:id="rId4"/>
    <p:sldId id="417" r:id="rId5"/>
    <p:sldId id="430" r:id="rId6"/>
    <p:sldId id="418" r:id="rId7"/>
    <p:sldId id="419" r:id="rId8"/>
    <p:sldId id="420" r:id="rId9"/>
    <p:sldId id="421" r:id="rId10"/>
    <p:sldId id="422" r:id="rId11"/>
    <p:sldId id="424" r:id="rId12"/>
    <p:sldId id="425" r:id="rId13"/>
    <p:sldId id="426" r:id="rId14"/>
    <p:sldId id="427" r:id="rId15"/>
    <p:sldId id="423" r:id="rId16"/>
    <p:sldId id="428" r:id="rId17"/>
    <p:sldId id="429" r:id="rId18"/>
  </p:sldIdLst>
  <p:sldSz cx="9144000" cy="6858000" type="screen4x3"/>
  <p:notesSz cx="6888163" cy="100203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6400"/>
    <a:srgbClr val="FF65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5" autoAdjust="0"/>
    <p:restoredTop sz="86364" autoAdjust="0"/>
  </p:normalViewPr>
  <p:slideViewPr>
    <p:cSldViewPr snapToGrid="0">
      <p:cViewPr varScale="1">
        <p:scale>
          <a:sx n="63" d="100"/>
          <a:sy n="63" d="100"/>
        </p:scale>
        <p:origin x="129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6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C03DA44-2AD1-4E55-84CE-D0D6C66913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69A7422-11F4-4BA3-BC9D-7CBD42D78D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62BA2-C336-4796-AAEA-89F3B05B7A53}" type="datetimeFigureOut">
              <a:rPr lang="es-PE" smtClean="0"/>
              <a:t>1/06/2025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C018127-DD93-499E-AA6D-DAF8CE1ED5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PE"/>
              <a:t>F, Salinas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615768-5639-4DC5-876B-76F565A21F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C9AC2-75DD-4768-8AE1-20F98E4ED3D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6191004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026A8-9392-4F9C-8E5B-5CA36DEFB102}" type="datetimeFigureOut">
              <a:rPr lang="es-PE" smtClean="0"/>
              <a:t>1/06/2025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PE"/>
              <a:t>F, Salinas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F5B90-4D05-4F80-9C5C-4F4C0837504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781478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7F2AB-10BE-4699-BE7B-5367C8789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11B59D3-9225-45CD-953D-31FBF4882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B60CBC-6CAE-4E68-A016-73014964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D562-5C37-4082-B194-3699E6CD421A}" type="datetime1">
              <a:rPr lang="es-PE" smtClean="0"/>
              <a:t>1/06/2025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B87B27-7443-4F05-9574-0CFF8DAFD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68D4E1-ACF4-41E9-9633-A23D081DB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DDE2-A9C8-4BAC-8D65-765C5FB087FF}" type="slidenum">
              <a:rPr lang="es-PE" smtClean="0"/>
              <a:t>‹Nº›</a:t>
            </a:fld>
            <a:endParaRPr lang="es-PE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44BE168-75F8-40A3-8B78-F2EB58A2B032}"/>
              </a:ext>
            </a:extLst>
          </p:cNvPr>
          <p:cNvSpPr/>
          <p:nvPr userDrawn="1"/>
        </p:nvSpPr>
        <p:spPr>
          <a:xfrm>
            <a:off x="0" y="-195263"/>
            <a:ext cx="9144000" cy="946721"/>
          </a:xfrm>
          <a:custGeom>
            <a:avLst/>
            <a:gdLst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0 w 9144000"/>
              <a:gd name="connsiteY3" fmla="*/ 1038225 h 1038225"/>
              <a:gd name="connsiteX4" fmla="*/ 0 w 9144000"/>
              <a:gd name="connsiteY4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0 w 9144000"/>
              <a:gd name="connsiteY3" fmla="*/ 1038225 h 1038225"/>
              <a:gd name="connsiteX4" fmla="*/ 0 w 9144000"/>
              <a:gd name="connsiteY4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0 w 9144000"/>
              <a:gd name="connsiteY3" fmla="*/ 1038225 h 1038225"/>
              <a:gd name="connsiteX4" fmla="*/ 0 w 9144000"/>
              <a:gd name="connsiteY4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0 w 9144000"/>
              <a:gd name="connsiteY3" fmla="*/ 1038225 h 1038225"/>
              <a:gd name="connsiteX4" fmla="*/ 0 w 9144000"/>
              <a:gd name="connsiteY4" fmla="*/ 0 h 1038225"/>
              <a:gd name="connsiteX0" fmla="*/ 0 w 9144000"/>
              <a:gd name="connsiteY0" fmla="*/ 0 h 1073250"/>
              <a:gd name="connsiteX1" fmla="*/ 9144000 w 9144000"/>
              <a:gd name="connsiteY1" fmla="*/ 0 h 1073250"/>
              <a:gd name="connsiteX2" fmla="*/ 9144000 w 9144000"/>
              <a:gd name="connsiteY2" fmla="*/ 1038225 h 1073250"/>
              <a:gd name="connsiteX3" fmla="*/ 3581400 w 9144000"/>
              <a:gd name="connsiteY3" fmla="*/ 847725 h 1073250"/>
              <a:gd name="connsiteX4" fmla="*/ 0 w 9144000"/>
              <a:gd name="connsiteY4" fmla="*/ 1038225 h 1073250"/>
              <a:gd name="connsiteX5" fmla="*/ 0 w 9144000"/>
              <a:gd name="connsiteY5" fmla="*/ 0 h 1073250"/>
              <a:gd name="connsiteX0" fmla="*/ 0 w 9144000"/>
              <a:gd name="connsiteY0" fmla="*/ 0 h 1073250"/>
              <a:gd name="connsiteX1" fmla="*/ 9144000 w 9144000"/>
              <a:gd name="connsiteY1" fmla="*/ 0 h 1073250"/>
              <a:gd name="connsiteX2" fmla="*/ 9144000 w 9144000"/>
              <a:gd name="connsiteY2" fmla="*/ 1038225 h 1073250"/>
              <a:gd name="connsiteX3" fmla="*/ 3581400 w 9144000"/>
              <a:gd name="connsiteY3" fmla="*/ 847725 h 1073250"/>
              <a:gd name="connsiteX4" fmla="*/ 0 w 9144000"/>
              <a:gd name="connsiteY4" fmla="*/ 1038225 h 1073250"/>
              <a:gd name="connsiteX5" fmla="*/ 0 w 9144000"/>
              <a:gd name="connsiteY5" fmla="*/ 0 h 1073250"/>
              <a:gd name="connsiteX0" fmla="*/ 0 w 9144000"/>
              <a:gd name="connsiteY0" fmla="*/ 0 h 1078628"/>
              <a:gd name="connsiteX1" fmla="*/ 9144000 w 9144000"/>
              <a:gd name="connsiteY1" fmla="*/ 0 h 1078628"/>
              <a:gd name="connsiteX2" fmla="*/ 9144000 w 9144000"/>
              <a:gd name="connsiteY2" fmla="*/ 1038225 h 1078628"/>
              <a:gd name="connsiteX3" fmla="*/ 3571875 w 9144000"/>
              <a:gd name="connsiteY3" fmla="*/ 904875 h 1078628"/>
              <a:gd name="connsiteX4" fmla="*/ 0 w 9144000"/>
              <a:gd name="connsiteY4" fmla="*/ 1038225 h 1078628"/>
              <a:gd name="connsiteX5" fmla="*/ 0 w 9144000"/>
              <a:gd name="connsiteY5" fmla="*/ 0 h 1078628"/>
              <a:gd name="connsiteX0" fmla="*/ 0 w 9144000"/>
              <a:gd name="connsiteY0" fmla="*/ 0 h 1083227"/>
              <a:gd name="connsiteX1" fmla="*/ 9144000 w 9144000"/>
              <a:gd name="connsiteY1" fmla="*/ 0 h 1083227"/>
              <a:gd name="connsiteX2" fmla="*/ 9144000 w 9144000"/>
              <a:gd name="connsiteY2" fmla="*/ 1038225 h 1083227"/>
              <a:gd name="connsiteX3" fmla="*/ 3705225 w 9144000"/>
              <a:gd name="connsiteY3" fmla="*/ 942974 h 1083227"/>
              <a:gd name="connsiteX4" fmla="*/ 0 w 9144000"/>
              <a:gd name="connsiteY4" fmla="*/ 1038225 h 1083227"/>
              <a:gd name="connsiteX5" fmla="*/ 0 w 9144000"/>
              <a:gd name="connsiteY5" fmla="*/ 0 h 1083227"/>
              <a:gd name="connsiteX0" fmla="*/ 0 w 9144000"/>
              <a:gd name="connsiteY0" fmla="*/ 0 h 1083227"/>
              <a:gd name="connsiteX1" fmla="*/ 9144000 w 9144000"/>
              <a:gd name="connsiteY1" fmla="*/ 0 h 1083227"/>
              <a:gd name="connsiteX2" fmla="*/ 9144000 w 9144000"/>
              <a:gd name="connsiteY2" fmla="*/ 1038225 h 1083227"/>
              <a:gd name="connsiteX3" fmla="*/ 3705225 w 9144000"/>
              <a:gd name="connsiteY3" fmla="*/ 942974 h 1083227"/>
              <a:gd name="connsiteX4" fmla="*/ 0 w 9144000"/>
              <a:gd name="connsiteY4" fmla="*/ 1038225 h 1083227"/>
              <a:gd name="connsiteX5" fmla="*/ 0 w 9144000"/>
              <a:gd name="connsiteY5" fmla="*/ 0 h 1083227"/>
              <a:gd name="connsiteX0" fmla="*/ 0 w 9144000"/>
              <a:gd name="connsiteY0" fmla="*/ 0 h 1083227"/>
              <a:gd name="connsiteX1" fmla="*/ 9144000 w 9144000"/>
              <a:gd name="connsiteY1" fmla="*/ 0 h 1083227"/>
              <a:gd name="connsiteX2" fmla="*/ 9144000 w 9144000"/>
              <a:gd name="connsiteY2" fmla="*/ 1038225 h 1083227"/>
              <a:gd name="connsiteX3" fmla="*/ 3705225 w 9144000"/>
              <a:gd name="connsiteY3" fmla="*/ 942974 h 1083227"/>
              <a:gd name="connsiteX4" fmla="*/ 0 w 9144000"/>
              <a:gd name="connsiteY4" fmla="*/ 1038225 h 1083227"/>
              <a:gd name="connsiteX5" fmla="*/ 0 w 9144000"/>
              <a:gd name="connsiteY5" fmla="*/ 0 h 1083227"/>
              <a:gd name="connsiteX0" fmla="*/ 0 w 9144000"/>
              <a:gd name="connsiteY0" fmla="*/ 0 h 1042115"/>
              <a:gd name="connsiteX1" fmla="*/ 9144000 w 9144000"/>
              <a:gd name="connsiteY1" fmla="*/ 0 h 1042115"/>
              <a:gd name="connsiteX2" fmla="*/ 9144000 w 9144000"/>
              <a:gd name="connsiteY2" fmla="*/ 1038225 h 1042115"/>
              <a:gd name="connsiteX3" fmla="*/ 3705225 w 9144000"/>
              <a:gd name="connsiteY3" fmla="*/ 942974 h 1042115"/>
              <a:gd name="connsiteX4" fmla="*/ 0 w 9144000"/>
              <a:gd name="connsiteY4" fmla="*/ 1038225 h 1042115"/>
              <a:gd name="connsiteX5" fmla="*/ 0 w 9144000"/>
              <a:gd name="connsiteY5" fmla="*/ 0 h 104211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3705225 w 9144000"/>
              <a:gd name="connsiteY3" fmla="*/ 942974 h 1038225"/>
              <a:gd name="connsiteX4" fmla="*/ 0 w 9144000"/>
              <a:gd name="connsiteY4" fmla="*/ 1038225 h 1038225"/>
              <a:gd name="connsiteX5" fmla="*/ 0 w 9144000"/>
              <a:gd name="connsiteY5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3705225 w 9144000"/>
              <a:gd name="connsiteY3" fmla="*/ 942974 h 1038225"/>
              <a:gd name="connsiteX4" fmla="*/ 0 w 9144000"/>
              <a:gd name="connsiteY4" fmla="*/ 1038225 h 1038225"/>
              <a:gd name="connsiteX5" fmla="*/ 0 w 9144000"/>
              <a:gd name="connsiteY5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3705225 w 9144000"/>
              <a:gd name="connsiteY3" fmla="*/ 942974 h 1038225"/>
              <a:gd name="connsiteX4" fmla="*/ 0 w 9144000"/>
              <a:gd name="connsiteY4" fmla="*/ 1038225 h 1038225"/>
              <a:gd name="connsiteX5" fmla="*/ 0 w 9144000"/>
              <a:gd name="connsiteY5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3705225 w 9144000"/>
              <a:gd name="connsiteY3" fmla="*/ 942974 h 1038225"/>
              <a:gd name="connsiteX4" fmla="*/ 0 w 9144000"/>
              <a:gd name="connsiteY4" fmla="*/ 1038225 h 1038225"/>
              <a:gd name="connsiteX5" fmla="*/ 0 w 9144000"/>
              <a:gd name="connsiteY5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4314825 w 9144000"/>
              <a:gd name="connsiteY3" fmla="*/ 942974 h 1038225"/>
              <a:gd name="connsiteX4" fmla="*/ 0 w 9144000"/>
              <a:gd name="connsiteY4" fmla="*/ 1038225 h 1038225"/>
              <a:gd name="connsiteX5" fmla="*/ 0 w 9144000"/>
              <a:gd name="connsiteY5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4314825 w 9144000"/>
              <a:gd name="connsiteY3" fmla="*/ 942974 h 1038225"/>
              <a:gd name="connsiteX4" fmla="*/ 0 w 9144000"/>
              <a:gd name="connsiteY4" fmla="*/ 1038225 h 1038225"/>
              <a:gd name="connsiteX5" fmla="*/ 0 w 9144000"/>
              <a:gd name="connsiteY5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4610100 w 9144000"/>
              <a:gd name="connsiteY3" fmla="*/ 942974 h 1038225"/>
              <a:gd name="connsiteX4" fmla="*/ 0 w 9144000"/>
              <a:gd name="connsiteY4" fmla="*/ 1038225 h 1038225"/>
              <a:gd name="connsiteX5" fmla="*/ 0 w 9144000"/>
              <a:gd name="connsiteY5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4610100 w 9144000"/>
              <a:gd name="connsiteY3" fmla="*/ 942974 h 1038225"/>
              <a:gd name="connsiteX4" fmla="*/ 0 w 9144000"/>
              <a:gd name="connsiteY4" fmla="*/ 1038225 h 1038225"/>
              <a:gd name="connsiteX5" fmla="*/ 0 w 9144000"/>
              <a:gd name="connsiteY5" fmla="*/ 0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1038225">
                <a:moveTo>
                  <a:pt x="0" y="0"/>
                </a:moveTo>
                <a:lnTo>
                  <a:pt x="9144000" y="0"/>
                </a:lnTo>
                <a:lnTo>
                  <a:pt x="9144000" y="1038225"/>
                </a:lnTo>
                <a:cubicBezTo>
                  <a:pt x="7493000" y="968375"/>
                  <a:pt x="6480175" y="946149"/>
                  <a:pt x="4610100" y="942974"/>
                </a:cubicBezTo>
                <a:cubicBezTo>
                  <a:pt x="3086100" y="942974"/>
                  <a:pt x="349250" y="1017587"/>
                  <a:pt x="0" y="1038225"/>
                </a:cubicBezTo>
                <a:lnTo>
                  <a:pt x="0" y="0"/>
                </a:lnTo>
                <a:close/>
              </a:path>
            </a:pathLst>
          </a:custGeom>
          <a:solidFill>
            <a:srgbClr val="FC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5579C61-2F60-4472-8C23-10CC07B67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17604" r="4522" b="20944"/>
          <a:stretch/>
        </p:blipFill>
        <p:spPr>
          <a:xfrm>
            <a:off x="2657475" y="824013"/>
            <a:ext cx="3829050" cy="144139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D639927-A410-4C2C-BA2A-D36738779EEB}"/>
              </a:ext>
            </a:extLst>
          </p:cNvPr>
          <p:cNvSpPr/>
          <p:nvPr userDrawn="1"/>
        </p:nvSpPr>
        <p:spPr>
          <a:xfrm>
            <a:off x="0" y="6629400"/>
            <a:ext cx="9144000" cy="228685"/>
          </a:xfrm>
          <a:prstGeom prst="rect">
            <a:avLst/>
          </a:prstGeom>
          <a:solidFill>
            <a:srgbClr val="FC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1505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907FDF-AF67-488C-8B84-7E113F1D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5AE638-066D-453B-976D-32A3D2206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FF4F96-5D92-427D-A55F-FD8B7200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D79FC-F7F5-4B52-9EC8-6714A837DEE4}" type="datetime1">
              <a:rPr lang="es-PE" smtClean="0"/>
              <a:t>1/06/2025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ACC89D-562D-4C05-9B16-CE6D2196B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997248-B830-44D4-B595-086B558B9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DDE2-A9C8-4BAC-8D65-765C5FB087FF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743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DDDF2B4-6378-45CD-90D2-B99DD6DE5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753E621-8CFB-4D53-B12E-D6A8F2055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DE4267-A58F-4921-AECA-D7A528736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E0128-9F26-4B21-8CB6-9C5A4B670901}" type="datetime1">
              <a:rPr lang="es-PE" smtClean="0"/>
              <a:t>1/06/2025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5F5AE2-3284-4776-875B-16E4F1200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9A7A96-7848-4F26-A1C2-8658E0A2E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DDE2-A9C8-4BAC-8D65-765C5FB087FF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5998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3F93EC-8349-4061-8615-C295ADC2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865097-EA66-43FF-BF75-19606877E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FAE344-69E1-42B4-9BFE-404949B7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6137F-156B-441E-9327-D578A2B3D9EB}" type="datetime1">
              <a:rPr lang="es-PE" smtClean="0"/>
              <a:t>1/06/2025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921B95-E6FE-4909-9C01-721308091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A9EEBD-CC88-4599-BA3D-FEC51216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DDE2-A9C8-4BAC-8D65-765C5FB087FF}" type="slidenum">
              <a:rPr lang="es-PE" smtClean="0"/>
              <a:t>‹Nº›</a:t>
            </a:fld>
            <a:endParaRPr lang="es-PE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C046ED0A-6D75-41B3-8834-138842BDD56A}"/>
              </a:ext>
            </a:extLst>
          </p:cNvPr>
          <p:cNvSpPr/>
          <p:nvPr userDrawn="1"/>
        </p:nvSpPr>
        <p:spPr>
          <a:xfrm>
            <a:off x="0" y="-47624"/>
            <a:ext cx="9144000" cy="1038225"/>
          </a:xfrm>
          <a:custGeom>
            <a:avLst/>
            <a:gdLst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0 w 9144000"/>
              <a:gd name="connsiteY3" fmla="*/ 1038225 h 1038225"/>
              <a:gd name="connsiteX4" fmla="*/ 0 w 9144000"/>
              <a:gd name="connsiteY4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0 w 9144000"/>
              <a:gd name="connsiteY3" fmla="*/ 1038225 h 1038225"/>
              <a:gd name="connsiteX4" fmla="*/ 0 w 9144000"/>
              <a:gd name="connsiteY4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0 w 9144000"/>
              <a:gd name="connsiteY3" fmla="*/ 1038225 h 1038225"/>
              <a:gd name="connsiteX4" fmla="*/ 0 w 9144000"/>
              <a:gd name="connsiteY4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0 w 9144000"/>
              <a:gd name="connsiteY3" fmla="*/ 1038225 h 1038225"/>
              <a:gd name="connsiteX4" fmla="*/ 0 w 9144000"/>
              <a:gd name="connsiteY4" fmla="*/ 0 h 1038225"/>
              <a:gd name="connsiteX0" fmla="*/ 0 w 9144000"/>
              <a:gd name="connsiteY0" fmla="*/ 0 h 1073250"/>
              <a:gd name="connsiteX1" fmla="*/ 9144000 w 9144000"/>
              <a:gd name="connsiteY1" fmla="*/ 0 h 1073250"/>
              <a:gd name="connsiteX2" fmla="*/ 9144000 w 9144000"/>
              <a:gd name="connsiteY2" fmla="*/ 1038225 h 1073250"/>
              <a:gd name="connsiteX3" fmla="*/ 3581400 w 9144000"/>
              <a:gd name="connsiteY3" fmla="*/ 847725 h 1073250"/>
              <a:gd name="connsiteX4" fmla="*/ 0 w 9144000"/>
              <a:gd name="connsiteY4" fmla="*/ 1038225 h 1073250"/>
              <a:gd name="connsiteX5" fmla="*/ 0 w 9144000"/>
              <a:gd name="connsiteY5" fmla="*/ 0 h 1073250"/>
              <a:gd name="connsiteX0" fmla="*/ 0 w 9144000"/>
              <a:gd name="connsiteY0" fmla="*/ 0 h 1073250"/>
              <a:gd name="connsiteX1" fmla="*/ 9144000 w 9144000"/>
              <a:gd name="connsiteY1" fmla="*/ 0 h 1073250"/>
              <a:gd name="connsiteX2" fmla="*/ 9144000 w 9144000"/>
              <a:gd name="connsiteY2" fmla="*/ 1038225 h 1073250"/>
              <a:gd name="connsiteX3" fmla="*/ 3581400 w 9144000"/>
              <a:gd name="connsiteY3" fmla="*/ 847725 h 1073250"/>
              <a:gd name="connsiteX4" fmla="*/ 0 w 9144000"/>
              <a:gd name="connsiteY4" fmla="*/ 1038225 h 1073250"/>
              <a:gd name="connsiteX5" fmla="*/ 0 w 9144000"/>
              <a:gd name="connsiteY5" fmla="*/ 0 h 1073250"/>
              <a:gd name="connsiteX0" fmla="*/ 0 w 9144000"/>
              <a:gd name="connsiteY0" fmla="*/ 0 h 1078628"/>
              <a:gd name="connsiteX1" fmla="*/ 9144000 w 9144000"/>
              <a:gd name="connsiteY1" fmla="*/ 0 h 1078628"/>
              <a:gd name="connsiteX2" fmla="*/ 9144000 w 9144000"/>
              <a:gd name="connsiteY2" fmla="*/ 1038225 h 1078628"/>
              <a:gd name="connsiteX3" fmla="*/ 3571875 w 9144000"/>
              <a:gd name="connsiteY3" fmla="*/ 904875 h 1078628"/>
              <a:gd name="connsiteX4" fmla="*/ 0 w 9144000"/>
              <a:gd name="connsiteY4" fmla="*/ 1038225 h 1078628"/>
              <a:gd name="connsiteX5" fmla="*/ 0 w 9144000"/>
              <a:gd name="connsiteY5" fmla="*/ 0 h 1078628"/>
              <a:gd name="connsiteX0" fmla="*/ 0 w 9144000"/>
              <a:gd name="connsiteY0" fmla="*/ 0 h 1083227"/>
              <a:gd name="connsiteX1" fmla="*/ 9144000 w 9144000"/>
              <a:gd name="connsiteY1" fmla="*/ 0 h 1083227"/>
              <a:gd name="connsiteX2" fmla="*/ 9144000 w 9144000"/>
              <a:gd name="connsiteY2" fmla="*/ 1038225 h 1083227"/>
              <a:gd name="connsiteX3" fmla="*/ 3705225 w 9144000"/>
              <a:gd name="connsiteY3" fmla="*/ 942974 h 1083227"/>
              <a:gd name="connsiteX4" fmla="*/ 0 w 9144000"/>
              <a:gd name="connsiteY4" fmla="*/ 1038225 h 1083227"/>
              <a:gd name="connsiteX5" fmla="*/ 0 w 9144000"/>
              <a:gd name="connsiteY5" fmla="*/ 0 h 1083227"/>
              <a:gd name="connsiteX0" fmla="*/ 0 w 9144000"/>
              <a:gd name="connsiteY0" fmla="*/ 0 h 1083227"/>
              <a:gd name="connsiteX1" fmla="*/ 9144000 w 9144000"/>
              <a:gd name="connsiteY1" fmla="*/ 0 h 1083227"/>
              <a:gd name="connsiteX2" fmla="*/ 9144000 w 9144000"/>
              <a:gd name="connsiteY2" fmla="*/ 1038225 h 1083227"/>
              <a:gd name="connsiteX3" fmla="*/ 3705225 w 9144000"/>
              <a:gd name="connsiteY3" fmla="*/ 942974 h 1083227"/>
              <a:gd name="connsiteX4" fmla="*/ 0 w 9144000"/>
              <a:gd name="connsiteY4" fmla="*/ 1038225 h 1083227"/>
              <a:gd name="connsiteX5" fmla="*/ 0 w 9144000"/>
              <a:gd name="connsiteY5" fmla="*/ 0 h 1083227"/>
              <a:gd name="connsiteX0" fmla="*/ 0 w 9144000"/>
              <a:gd name="connsiteY0" fmla="*/ 0 h 1083227"/>
              <a:gd name="connsiteX1" fmla="*/ 9144000 w 9144000"/>
              <a:gd name="connsiteY1" fmla="*/ 0 h 1083227"/>
              <a:gd name="connsiteX2" fmla="*/ 9144000 w 9144000"/>
              <a:gd name="connsiteY2" fmla="*/ 1038225 h 1083227"/>
              <a:gd name="connsiteX3" fmla="*/ 3705225 w 9144000"/>
              <a:gd name="connsiteY3" fmla="*/ 942974 h 1083227"/>
              <a:gd name="connsiteX4" fmla="*/ 0 w 9144000"/>
              <a:gd name="connsiteY4" fmla="*/ 1038225 h 1083227"/>
              <a:gd name="connsiteX5" fmla="*/ 0 w 9144000"/>
              <a:gd name="connsiteY5" fmla="*/ 0 h 1083227"/>
              <a:gd name="connsiteX0" fmla="*/ 0 w 9144000"/>
              <a:gd name="connsiteY0" fmla="*/ 0 h 1042115"/>
              <a:gd name="connsiteX1" fmla="*/ 9144000 w 9144000"/>
              <a:gd name="connsiteY1" fmla="*/ 0 h 1042115"/>
              <a:gd name="connsiteX2" fmla="*/ 9144000 w 9144000"/>
              <a:gd name="connsiteY2" fmla="*/ 1038225 h 1042115"/>
              <a:gd name="connsiteX3" fmla="*/ 3705225 w 9144000"/>
              <a:gd name="connsiteY3" fmla="*/ 942974 h 1042115"/>
              <a:gd name="connsiteX4" fmla="*/ 0 w 9144000"/>
              <a:gd name="connsiteY4" fmla="*/ 1038225 h 1042115"/>
              <a:gd name="connsiteX5" fmla="*/ 0 w 9144000"/>
              <a:gd name="connsiteY5" fmla="*/ 0 h 104211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3705225 w 9144000"/>
              <a:gd name="connsiteY3" fmla="*/ 942974 h 1038225"/>
              <a:gd name="connsiteX4" fmla="*/ 0 w 9144000"/>
              <a:gd name="connsiteY4" fmla="*/ 1038225 h 1038225"/>
              <a:gd name="connsiteX5" fmla="*/ 0 w 9144000"/>
              <a:gd name="connsiteY5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3705225 w 9144000"/>
              <a:gd name="connsiteY3" fmla="*/ 942974 h 1038225"/>
              <a:gd name="connsiteX4" fmla="*/ 0 w 9144000"/>
              <a:gd name="connsiteY4" fmla="*/ 1038225 h 1038225"/>
              <a:gd name="connsiteX5" fmla="*/ 0 w 9144000"/>
              <a:gd name="connsiteY5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3705225 w 9144000"/>
              <a:gd name="connsiteY3" fmla="*/ 942974 h 1038225"/>
              <a:gd name="connsiteX4" fmla="*/ 0 w 9144000"/>
              <a:gd name="connsiteY4" fmla="*/ 1038225 h 1038225"/>
              <a:gd name="connsiteX5" fmla="*/ 0 w 9144000"/>
              <a:gd name="connsiteY5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3705225 w 9144000"/>
              <a:gd name="connsiteY3" fmla="*/ 942974 h 1038225"/>
              <a:gd name="connsiteX4" fmla="*/ 0 w 9144000"/>
              <a:gd name="connsiteY4" fmla="*/ 1038225 h 1038225"/>
              <a:gd name="connsiteX5" fmla="*/ 0 w 9144000"/>
              <a:gd name="connsiteY5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4314825 w 9144000"/>
              <a:gd name="connsiteY3" fmla="*/ 942974 h 1038225"/>
              <a:gd name="connsiteX4" fmla="*/ 0 w 9144000"/>
              <a:gd name="connsiteY4" fmla="*/ 1038225 h 1038225"/>
              <a:gd name="connsiteX5" fmla="*/ 0 w 9144000"/>
              <a:gd name="connsiteY5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4314825 w 9144000"/>
              <a:gd name="connsiteY3" fmla="*/ 942974 h 1038225"/>
              <a:gd name="connsiteX4" fmla="*/ 0 w 9144000"/>
              <a:gd name="connsiteY4" fmla="*/ 1038225 h 1038225"/>
              <a:gd name="connsiteX5" fmla="*/ 0 w 9144000"/>
              <a:gd name="connsiteY5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4610100 w 9144000"/>
              <a:gd name="connsiteY3" fmla="*/ 942974 h 1038225"/>
              <a:gd name="connsiteX4" fmla="*/ 0 w 9144000"/>
              <a:gd name="connsiteY4" fmla="*/ 1038225 h 1038225"/>
              <a:gd name="connsiteX5" fmla="*/ 0 w 9144000"/>
              <a:gd name="connsiteY5" fmla="*/ 0 h 1038225"/>
              <a:gd name="connsiteX0" fmla="*/ 0 w 9144000"/>
              <a:gd name="connsiteY0" fmla="*/ 0 h 1038225"/>
              <a:gd name="connsiteX1" fmla="*/ 9144000 w 9144000"/>
              <a:gd name="connsiteY1" fmla="*/ 0 h 1038225"/>
              <a:gd name="connsiteX2" fmla="*/ 9144000 w 9144000"/>
              <a:gd name="connsiteY2" fmla="*/ 1038225 h 1038225"/>
              <a:gd name="connsiteX3" fmla="*/ 4610100 w 9144000"/>
              <a:gd name="connsiteY3" fmla="*/ 942974 h 1038225"/>
              <a:gd name="connsiteX4" fmla="*/ 0 w 9144000"/>
              <a:gd name="connsiteY4" fmla="*/ 1038225 h 1038225"/>
              <a:gd name="connsiteX5" fmla="*/ 0 w 9144000"/>
              <a:gd name="connsiteY5" fmla="*/ 0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1038225">
                <a:moveTo>
                  <a:pt x="0" y="0"/>
                </a:moveTo>
                <a:lnTo>
                  <a:pt x="9144000" y="0"/>
                </a:lnTo>
                <a:lnTo>
                  <a:pt x="9144000" y="1038225"/>
                </a:lnTo>
                <a:cubicBezTo>
                  <a:pt x="7493000" y="968375"/>
                  <a:pt x="6480175" y="946149"/>
                  <a:pt x="4610100" y="942974"/>
                </a:cubicBezTo>
                <a:cubicBezTo>
                  <a:pt x="3086100" y="942974"/>
                  <a:pt x="349250" y="1017587"/>
                  <a:pt x="0" y="1038225"/>
                </a:cubicBezTo>
                <a:lnTo>
                  <a:pt x="0" y="0"/>
                </a:lnTo>
                <a:close/>
              </a:path>
            </a:pathLst>
          </a:custGeom>
          <a:solidFill>
            <a:srgbClr val="FC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7265BC2-9E59-4AD4-A327-9FA38FC168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t="18566" r="79398" b="21710"/>
          <a:stretch/>
        </p:blipFill>
        <p:spPr>
          <a:xfrm>
            <a:off x="476817" y="88106"/>
            <a:ext cx="321469" cy="77152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C3FC3C4-FCDC-492D-8052-3D57B0CA812C}"/>
              </a:ext>
            </a:extLst>
          </p:cNvPr>
          <p:cNvSpPr txBox="1"/>
          <p:nvPr userDrawn="1"/>
        </p:nvSpPr>
        <p:spPr>
          <a:xfrm>
            <a:off x="776060" y="222809"/>
            <a:ext cx="1915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50" spc="100" dirty="0">
                <a:latin typeface="Arial" panose="020B0604020202020204" pitchFamily="34" charset="0"/>
                <a:cs typeface="Arial" panose="020B0604020202020204" pitchFamily="34" charset="0"/>
              </a:rPr>
              <a:t>Universidad Nacional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54EC82F-603E-4E6C-97AE-DEFB8954EA4F}"/>
              </a:ext>
            </a:extLst>
          </p:cNvPr>
          <p:cNvSpPr txBox="1"/>
          <p:nvPr userDrawn="1"/>
        </p:nvSpPr>
        <p:spPr>
          <a:xfrm>
            <a:off x="778441" y="362900"/>
            <a:ext cx="19153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50" b="1" spc="10" dirty="0">
                <a:latin typeface="Arial" panose="020B0604020202020204" pitchFamily="34" charset="0"/>
                <a:cs typeface="Arial" panose="020B0604020202020204" pitchFamily="34" charset="0"/>
              </a:rPr>
              <a:t>Federico Villarreal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A5B0110-D398-4DD4-8EB5-A100BFC0B889}"/>
              </a:ext>
            </a:extLst>
          </p:cNvPr>
          <p:cNvCxnSpPr/>
          <p:nvPr userDrawn="1"/>
        </p:nvCxnSpPr>
        <p:spPr>
          <a:xfrm>
            <a:off x="879249" y="654843"/>
            <a:ext cx="16002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840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6D36D-66B0-4A3C-94B7-6A1D15C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795E18-8E62-404F-AA19-FCFD1BE83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F9F533-C275-4A78-860A-E70AC4B56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B73FE-A5ED-4C49-9CED-5A328932D077}" type="datetime1">
              <a:rPr lang="es-PE" smtClean="0"/>
              <a:t>1/06/2025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496580-AC59-4EBF-8686-714FF0C0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77BB85-536F-4C4A-9791-4FBCFC1EA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DDE2-A9C8-4BAC-8D65-765C5FB087FF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6732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4F3777-F0FF-45A9-8F3E-787BE3408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7AAFF7-E53E-4570-9E9D-95B968EBF6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7514BE-546E-4B39-BC4E-6AC88FBE0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ED0C37-7DAB-4C36-B84D-2455185D2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BF3C-2F63-4384-906A-062A66788F95}" type="datetime1">
              <a:rPr lang="es-PE" smtClean="0"/>
              <a:t>1/06/2025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A84C55-F1C5-4B49-A96D-7A37459A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A8ABFE-DAB0-43F1-97D7-DAADB323D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DDE2-A9C8-4BAC-8D65-765C5FB087FF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4813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07220B-AB38-4985-9665-007387A6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B9CAD7-DD1F-482E-A7C0-CE745DA3F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92CEE7-CBAC-4343-94B0-02B906C24F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E7E0620-43C3-4F2F-A339-353C59A79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44F1BC-07DA-48F7-838E-D6325F8B19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C44AEAC-8D5D-41E5-8C4C-8D4045526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647-4491-4207-858F-1F07E6A94BD2}" type="datetime1">
              <a:rPr lang="es-PE" smtClean="0"/>
              <a:t>1/06/2025</a:t>
            </a:fld>
            <a:endParaRPr lang="es-PE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E5F9F98-DD2A-4B52-A1A3-A0DDDC7EF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F2CBA58-67F5-4513-B0BE-4807D930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DDE2-A9C8-4BAC-8D65-765C5FB087FF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0921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2321-512C-4D0E-B4D8-C59942BF0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1FD166A-9AFB-4A05-92C9-7C5C806E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1E88-0EF1-4AE4-8C61-DDD676E8748E}" type="datetime1">
              <a:rPr lang="es-PE" smtClean="0"/>
              <a:t>1/06/2025</a:t>
            </a:fld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2A9F27-7E4C-4BB3-B1F7-8F70EA6DE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F870165-C7EE-46B7-ACB0-44222FD2C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DDE2-A9C8-4BAC-8D65-765C5FB087FF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82203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A548CA9-D6D0-4EB9-99E8-C9852235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8713-E7E9-40AC-B3E8-F94A4A859CA7}" type="datetime1">
              <a:rPr lang="es-PE" smtClean="0"/>
              <a:t>1/06/2025</a:t>
            </a:fld>
            <a:endParaRPr lang="es-PE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2026A92-5A1A-4BA9-9A10-340698144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B93CCE-F992-40BD-B28C-DFFF71C65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DDE2-A9C8-4BAC-8D65-765C5FB087FF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74015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E6580-20ED-43D7-914C-C89BD5C9C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D3D2C7-B3E3-48D3-8CB1-13FF8C620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101B4B-7784-462A-9A57-0057C6FD2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5C43AE-72E9-4C38-AE32-B3A62B4E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F246-0197-4917-9ED2-136869CF53E7}" type="datetime1">
              <a:rPr lang="es-PE" smtClean="0"/>
              <a:t>1/06/2025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842B4F-6934-4D72-A702-2A3E530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86CF03-ACBC-4C87-9F71-7805CCC6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DDE2-A9C8-4BAC-8D65-765C5FB087FF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73326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8744C-68A3-414E-9C76-D959F1FE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3B65C5E-5A2A-4215-B8BF-D950A7D93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09970F-5A27-47A6-9F6D-CB567EFEF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C3B906-4C25-4344-AFCF-F16B71E56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CBA69-B16A-4502-84A0-E565E23299B3}" type="datetime1">
              <a:rPr lang="es-PE" smtClean="0"/>
              <a:t>1/06/2025</a:t>
            </a:fld>
            <a:endParaRPr lang="es-PE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A69188-C33B-406A-8813-20883C564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CC65C9-F8F2-489C-A5B9-C233290B1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DDE2-A9C8-4BAC-8D65-765C5FB087FF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55453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47AC3F-7D01-4F98-955D-3D640377A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E33396-5D7B-4A01-B5A2-1BD74E12A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8B1243-1724-4026-B265-3743AB9AC6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25CDE-F982-4C21-9FCB-C43845AC3551}" type="datetime1">
              <a:rPr lang="es-PE" smtClean="0"/>
              <a:t>1/06/2025</a:t>
            </a:fld>
            <a:endParaRPr lang="es-PE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8742EA-FA9D-4212-B76C-B09CB9BE9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PE"/>
              <a:t>F.Salinas</a:t>
            </a:r>
            <a:endParaRPr lang="es-PE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D7BFBA-599B-4D36-A1AA-8D003A03B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8DDE2-A9C8-4BAC-8D65-765C5FB087FF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3636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pinterest.com%2Fpin%2F348606827410823552%2F&amp;psig=AOvVaw2E_TpkOO9BJat2kJ5WHCdT&amp;ust=1723607724238000&amp;source=images&amp;cd=vfe&amp;opi=89978449&amp;ved=0CBUQjhxqFwoTCOjPuKeJ8YcDFQAAAAAdAAAAABAZ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C8FC8E5-C87D-4A54-8C05-83732C46E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450" y="3929065"/>
            <a:ext cx="8293100" cy="475310"/>
          </a:xfrm>
        </p:spPr>
        <p:txBody>
          <a:bodyPr>
            <a:normAutofit/>
          </a:bodyPr>
          <a:lstStyle/>
          <a:p>
            <a:r>
              <a:rPr lang="es-ES" sz="2400" b="1" dirty="0"/>
              <a:t>Historia de la cultura andina.</a:t>
            </a:r>
            <a:endParaRPr lang="es-ES" sz="2400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4B55E2E3-91C0-4B96-BC51-78D844077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128266"/>
            <a:ext cx="6858000" cy="110628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PE" sz="2200" dirty="0"/>
              <a:t>Asignatura : Geopolítica y Realidad Nacional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PE" sz="2200" b="1" dirty="0"/>
              <a:t>Dr. Fredy salinas Meléndez</a:t>
            </a:r>
          </a:p>
        </p:txBody>
      </p:sp>
      <p:sp>
        <p:nvSpPr>
          <p:cNvPr id="19" name="Subtítulo 4">
            <a:extLst>
              <a:ext uri="{FF2B5EF4-FFF2-40B4-BE49-F238E27FC236}">
                <a16:creationId xmlns:a16="http://schemas.microsoft.com/office/drawing/2014/main" id="{FF7DA7A5-6A23-4645-8BB7-CAF9A612F584}"/>
              </a:ext>
            </a:extLst>
          </p:cNvPr>
          <p:cNvSpPr txBox="1">
            <a:spLocks/>
          </p:cNvSpPr>
          <p:nvPr/>
        </p:nvSpPr>
        <p:spPr>
          <a:xfrm>
            <a:off x="609600" y="2366535"/>
            <a:ext cx="7924800" cy="562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dirty="0"/>
              <a:t>Facultad de Ciencias Naturales y Matemática </a:t>
            </a:r>
          </a:p>
        </p:txBody>
      </p:sp>
      <p:sp>
        <p:nvSpPr>
          <p:cNvPr id="21" name="Subtítulo 4">
            <a:extLst>
              <a:ext uri="{FF2B5EF4-FFF2-40B4-BE49-F238E27FC236}">
                <a16:creationId xmlns:a16="http://schemas.microsoft.com/office/drawing/2014/main" id="{79D83C09-58B4-49C5-B218-A242866CCD27}"/>
              </a:ext>
            </a:extLst>
          </p:cNvPr>
          <p:cNvSpPr txBox="1">
            <a:spLocks/>
          </p:cNvSpPr>
          <p:nvPr/>
        </p:nvSpPr>
        <p:spPr>
          <a:xfrm>
            <a:off x="1143000" y="6257999"/>
            <a:ext cx="6858000" cy="475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1800" dirty="0"/>
              <a:t>Semestre </a:t>
            </a:r>
            <a:r>
              <a:rPr lang="es-PE" sz="1800"/>
              <a:t>Académico 2025 - 2</a:t>
            </a:r>
            <a:endParaRPr lang="es-PE" sz="1800" dirty="0"/>
          </a:p>
        </p:txBody>
      </p:sp>
    </p:spTree>
    <p:extLst>
      <p:ext uri="{BB962C8B-B14F-4D97-AF65-F5344CB8AC3E}">
        <p14:creationId xmlns:p14="http://schemas.microsoft.com/office/powerpoint/2010/main" val="42555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23"/>
    </mc:Choice>
    <mc:Fallback xmlns="">
      <p:transition spd="slow" advTm="2572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13909A8-684C-C54E-5564-5BC9943CB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E477E65-62B0-9B95-0CFA-11C96B155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55" y="1021932"/>
            <a:ext cx="6855885" cy="5141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F4B28CC-05EE-6334-05B9-06DABA60E50D}"/>
              </a:ext>
            </a:extLst>
          </p:cNvPr>
          <p:cNvSpPr txBox="1"/>
          <p:nvPr/>
        </p:nvSpPr>
        <p:spPr>
          <a:xfrm>
            <a:off x="0" y="61922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i="0" strike="noStrike" dirty="0">
                <a:effectLst/>
                <a:highlight>
                  <a:srgbClr val="FFFFFF"/>
                </a:highlight>
                <a:latin typeface="Google Sans"/>
              </a:rPr>
              <a:t>Imperio incaico: Ubicación geográfica</a:t>
            </a:r>
            <a:endParaRPr lang="es-PE" b="1" i="0" strike="noStrike" dirty="0">
              <a:effectLst/>
              <a:highlight>
                <a:srgbClr val="FFFFFF"/>
              </a:highlight>
              <a:latin typeface="Google San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14048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C7510A-79A8-2FF4-0728-1563FE748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35" y="1253331"/>
            <a:ext cx="3736306" cy="3799766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 startAt="5"/>
            </a:pPr>
            <a:r>
              <a:rPr lang="es-ES" b="1" dirty="0"/>
              <a:t>Conquista y Colonia (1533 - 1821 d.C.): </a:t>
            </a:r>
            <a:r>
              <a:rPr lang="es-ES" dirty="0"/>
              <a:t>La llegada de los españoles en el siglo XVI marcó el fin del Imperio Inca y la imposición de la cultura europea. Aunque la colonización transformó profundamente la región, muchas tradiciones andinas sobrevivieron y se adaptaron a las nuevas circunstancias.</a:t>
            </a:r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A71305-0F93-3E43-05E4-B6C5EC6DD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FF8A1F-1909-2133-1C9A-06E3DB74D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575" y="1071647"/>
            <a:ext cx="530542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13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362AE9-75A6-AD52-013F-77E4D9F8E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995112"/>
            <a:ext cx="7886700" cy="1735723"/>
          </a:xfrm>
        </p:spPr>
        <p:txBody>
          <a:bodyPr/>
          <a:lstStyle/>
          <a:p>
            <a:pPr marL="457200" indent="-457200" algn="just">
              <a:buFont typeface="+mj-lt"/>
              <a:buAutoNum type="arabicPeriod" startAt="6"/>
            </a:pPr>
            <a:r>
              <a:rPr lang="es-ES" b="1" dirty="0"/>
              <a:t>Época Republicana (1821 - presente): </a:t>
            </a:r>
            <a:r>
              <a:rPr lang="es-ES" dirty="0"/>
              <a:t>Con la independencia de los países andinos, hubo un renacimiento de las culturas indígenas y una reafirmación de su identidad cultural. Las lenguas, costumbres y prácticas ancestrales han sido revalorizadas y continúan desempeñando un papel importante en la identidad de la región.</a:t>
            </a:r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1CBC158-4245-B812-D8A3-D275E091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BEC2BB-00DE-6984-C81F-A96D98C8F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453" y="2586456"/>
            <a:ext cx="6171091" cy="362551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7C7CF2A-F607-62CD-F788-8C815A7FB531}"/>
              </a:ext>
            </a:extLst>
          </p:cNvPr>
          <p:cNvSpPr txBox="1"/>
          <p:nvPr/>
        </p:nvSpPr>
        <p:spPr>
          <a:xfrm>
            <a:off x="0" y="635635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Independencia del Perú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37214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4227DD-1674-9940-D4E5-BC6B91A19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162CDBA-E0CA-FCCA-448B-A6C12256F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854076"/>
            <a:ext cx="85725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07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3F88E6-0052-AB30-50C5-1F12DC838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2"/>
            <a:ext cx="7886700" cy="2516564"/>
          </a:xfrm>
        </p:spPr>
        <p:txBody>
          <a:bodyPr/>
          <a:lstStyle/>
          <a:p>
            <a:pPr marL="0" indent="0" algn="just">
              <a:buNone/>
            </a:pPr>
            <a:r>
              <a:rPr lang="es-ES" dirty="0"/>
              <a:t>La historia de la cultura andina es testimonio de la riqueza y la diversidad de las civilizaciones que han habitado la región de los Andes. A través de la evolución de sus sociedades, desde las primeras comunidades agrícolas hasta el Imperio Inca y la era republicana, las culturas andinas han dejado un legado duradero en la arquitectura, la agricultura y las tradiciones. Este legado continúa influyendo en la región hoy en día, reflejando la fortaleza y la adaptabilidad de las culturas andinas a lo largo del tiempo.</a:t>
            </a:r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9A9C5C1-3D52-FBEA-1B98-8659E15B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59750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8567D0-F37C-DF95-47B6-8B198EE41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04" y="1189162"/>
            <a:ext cx="8226592" cy="49870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b="1" dirty="0"/>
              <a:t>Conclusiones</a:t>
            </a:r>
          </a:p>
          <a:p>
            <a:pPr marL="0" indent="0" algn="ctr">
              <a:buNone/>
            </a:pPr>
            <a:endParaRPr lang="es-ES" b="1" dirty="0"/>
          </a:p>
          <a:p>
            <a:pPr marL="457200" indent="-457200" algn="just">
              <a:buFont typeface="+mj-lt"/>
              <a:buAutoNum type="arabicPeriod"/>
            </a:pPr>
            <a:r>
              <a:rPr lang="es-ES" b="1" dirty="0"/>
              <a:t>Evolución Continua: </a:t>
            </a:r>
            <a:r>
              <a:rPr lang="es-ES" dirty="0"/>
              <a:t>La cultura andina ha experimentado una evolución continua, desde las primeras sociedades agrícolas hasta las complejas estructuras del Imperio Inca y la influencia colonial.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b="1" dirty="0"/>
              <a:t>Innovaciones y Logros: </a:t>
            </a:r>
            <a:r>
              <a:rPr lang="es-ES" dirty="0"/>
              <a:t>Las civilizaciones andinas hicieron importantes contribuciones en áreas como la ingeniería, la agricultura y la administración, cuyos logros aún son admirados hoy en día.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b="1" dirty="0"/>
              <a:t>Resiliencia Cultural: </a:t>
            </a:r>
            <a:r>
              <a:rPr lang="es-ES" dirty="0"/>
              <a:t>A pesar de la conquista y la colonización, las tradiciones andinas han perdurado y se han reafirmado en la época republicana, demostrando la resiliencia y la fortaleza cultural de los pueblos andinos.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b="1" dirty="0"/>
              <a:t>Legado Duradero: </a:t>
            </a:r>
            <a:r>
              <a:rPr lang="es-ES" dirty="0"/>
              <a:t>El legado de las culturas andinas continúa influyendo en la identidad cultural de los países de la región, subrayando la importancia de preservar y valorar esta rica herencia histórica.</a:t>
            </a:r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6D89833-E4CF-FE0C-2E95-56963E89B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25809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CD8A89-9D61-D03C-7330-6DD1E463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Comentario</a:t>
            </a:r>
            <a:endParaRPr lang="es-PE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353763-9590-F4F4-7A58-BA499CB22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5447CD-60A3-914F-029E-04E5CA36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54983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63EACC-B3A9-FD28-B6FB-678ADB442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7"/>
            <a:ext cx="7886700" cy="1018506"/>
          </a:xfrm>
        </p:spPr>
        <p:txBody>
          <a:bodyPr/>
          <a:lstStyle/>
          <a:p>
            <a:pPr algn="ctr"/>
            <a:r>
              <a:rPr lang="es-ES" dirty="0"/>
              <a:t>PRÁCTICA</a:t>
            </a: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5A0289-335B-00DA-3AE9-27ED53E9D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0773"/>
            <a:ext cx="7886700" cy="2902785"/>
          </a:xfrm>
        </p:spPr>
        <p:txBody>
          <a:bodyPr/>
          <a:lstStyle/>
          <a:p>
            <a:r>
              <a:rPr lang="es-ES" dirty="0"/>
              <a:t>Grupo 1: Resume el inicio e la civilización andina: Caral, Imperio Wari y el Imperio Inca.</a:t>
            </a:r>
          </a:p>
          <a:p>
            <a:endParaRPr lang="es-ES" dirty="0"/>
          </a:p>
          <a:p>
            <a:r>
              <a:rPr lang="es-ES" dirty="0"/>
              <a:t>Grupo 2: Resume la época del descubrimiento de América y la conquista  y virreinato del Perú</a:t>
            </a:r>
          </a:p>
          <a:p>
            <a:endParaRPr lang="es-ES" dirty="0"/>
          </a:p>
          <a:p>
            <a:r>
              <a:rPr lang="es-ES" dirty="0"/>
              <a:t>Grupo 3: Resume la independencia del Perú y la época Republicana </a:t>
            </a:r>
          </a:p>
          <a:p>
            <a:endParaRPr lang="es-ES" dirty="0"/>
          </a:p>
          <a:p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EDDB1F-7CC7-AB66-2D35-F805B0A61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11915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554E1FE-C7EB-EFC7-7A2F-0F7CCB5A7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9910BF-CEEE-B76D-8D26-8ECF79C9A2CF}"/>
              </a:ext>
            </a:extLst>
          </p:cNvPr>
          <p:cNvSpPr txBox="1"/>
          <p:nvPr/>
        </p:nvSpPr>
        <p:spPr>
          <a:xfrm>
            <a:off x="586564" y="1119972"/>
            <a:ext cx="79708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/>
              <a:t>Introducción</a:t>
            </a:r>
          </a:p>
          <a:p>
            <a:pPr algn="just"/>
            <a:endParaRPr lang="es-ES" sz="1600" dirty="0"/>
          </a:p>
          <a:p>
            <a:pPr algn="just"/>
            <a:r>
              <a:rPr lang="es-ES" sz="1600" dirty="0"/>
              <a:t>La historia de la cultura andina se extiende a lo largo de milenios y abarca una rica variedad de civilizaciones que florecieron en la región montañosa de los Andes en América del Sur. Esta historia refleja una evolución continua en la organización social, tecnológica y artística, destacando el impacto duradero de las culturas que han habitado estas tierras desde tiempos antiguos. A través de diversos períodos históricos, las sociedades andinas han desarrollado sistemas complejos de agricultura, arquitectura y administración que han influido en la región y más allá.</a:t>
            </a:r>
          </a:p>
          <a:p>
            <a:pPr algn="just"/>
            <a:endParaRPr lang="es-ES" sz="1600" b="1" dirty="0"/>
          </a:p>
          <a:p>
            <a:pPr algn="just"/>
            <a:r>
              <a:rPr lang="es-ES" sz="1600" b="1" dirty="0"/>
              <a:t>Desarrollo Histórico</a:t>
            </a:r>
          </a:p>
          <a:p>
            <a:pPr algn="just">
              <a:buFont typeface="+mj-lt"/>
              <a:buAutoNum type="arabicPeriod"/>
            </a:pPr>
            <a:r>
              <a:rPr lang="es-ES" sz="1600" b="1" dirty="0"/>
              <a:t>Período Precerámico (hasta 2000 a.C.)</a:t>
            </a:r>
            <a:r>
              <a:rPr lang="es-ES" sz="1600" dirty="0"/>
              <a:t>: Las primeras sociedades andinas, como la civilización de Caral, mostraron avances significativos en la arquitectura y la organización social, estableciendo las bases para el desarrollo posterior.</a:t>
            </a:r>
          </a:p>
          <a:p>
            <a:pPr algn="just"/>
            <a:endParaRPr lang="es-ES" sz="1600" dirty="0"/>
          </a:p>
          <a:p>
            <a:pPr algn="just"/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845107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01D3B35-E514-C8DE-8A54-80E0E0F12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6658"/>
            <a:ext cx="9144000" cy="4351338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F174EFD-5975-E598-E346-EDE377679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D48C43-C612-A3D7-EA27-33EB6630285C}"/>
              </a:ext>
            </a:extLst>
          </p:cNvPr>
          <p:cNvSpPr txBox="1"/>
          <p:nvPr/>
        </p:nvSpPr>
        <p:spPr>
          <a:xfrm>
            <a:off x="0" y="595162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Ciudadela de Caral descubierto por la arqueóloga Ruth </a:t>
            </a:r>
            <a:r>
              <a:rPr lang="es-ES" dirty="0" err="1"/>
              <a:t>Shady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298691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D43BD2-D6E8-BB37-1A6D-1DE81B520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87688"/>
            <a:ext cx="7886700" cy="1575301"/>
          </a:xfrm>
        </p:spPr>
        <p:txBody>
          <a:bodyPr/>
          <a:lstStyle/>
          <a:p>
            <a:pPr marL="457200" indent="-457200" algn="just">
              <a:buFont typeface="+mj-lt"/>
              <a:buAutoNum type="arabicPeriod" startAt="2"/>
            </a:pPr>
            <a:r>
              <a:rPr lang="es-ES" b="1" dirty="0"/>
              <a:t>Período Formativo (2000 a.C. - 200 d.C.): </a:t>
            </a:r>
            <a:r>
              <a:rPr lang="es-ES" dirty="0"/>
              <a:t>Este período vio la creación de técnicas agrícolas avanzadas y el establecimiento de centros ceremoniales. Las comunidades andinas comenzaron a desarrollar cerámica y tejidos, sentando las bases para culturas más complejas.</a:t>
            </a:r>
          </a:p>
          <a:p>
            <a:pPr marL="457200" indent="-457200" algn="just">
              <a:buFont typeface="+mj-lt"/>
              <a:buAutoNum type="arabicPeriod" startAt="2"/>
            </a:pPr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430B7C-41D7-AA8E-5A2C-7E1CA462D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F0C1AA0-EFB9-2BDF-8CD1-B257A13A5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26" r="31368"/>
          <a:stretch/>
        </p:blipFill>
        <p:spPr>
          <a:xfrm>
            <a:off x="773029" y="2564652"/>
            <a:ext cx="1989787" cy="391636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1DA9602-999A-9DEF-E1DF-E7B670E29011}"/>
              </a:ext>
            </a:extLst>
          </p:cNvPr>
          <p:cNvSpPr txBox="1"/>
          <p:nvPr/>
        </p:nvSpPr>
        <p:spPr>
          <a:xfrm>
            <a:off x="224872" y="6481012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Lanzón Monolítico de Chavín</a:t>
            </a:r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42E6CC3-8BDF-FF6A-10C6-69DF879E5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3448"/>
          <a:stretch/>
        </p:blipFill>
        <p:spPr>
          <a:xfrm>
            <a:off x="4838134" y="2383423"/>
            <a:ext cx="3086100" cy="397292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5BB84FB-1912-402E-8063-B3CDF098A6B0}"/>
              </a:ext>
            </a:extLst>
          </p:cNvPr>
          <p:cNvSpPr txBox="1"/>
          <p:nvPr/>
        </p:nvSpPr>
        <p:spPr>
          <a:xfrm>
            <a:off x="4838134" y="6354248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Estela de Raymondi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76047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FC8D48-A02C-F33C-18A7-94A92924F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39" y="2218656"/>
            <a:ext cx="7886700" cy="1603375"/>
          </a:xfrm>
        </p:spPr>
        <p:txBody>
          <a:bodyPr/>
          <a:lstStyle/>
          <a:p>
            <a:pPr marL="457200" indent="-457200" algn="just">
              <a:buFont typeface="+mj-lt"/>
              <a:buAutoNum type="arabicPeriod" startAt="3"/>
            </a:pPr>
            <a:r>
              <a:rPr lang="es-ES" b="1" dirty="0"/>
              <a:t>Período de los Estados Regionales (200 d.C. - 800 d.C.): </a:t>
            </a:r>
            <a:r>
              <a:rPr lang="es-ES" dirty="0"/>
              <a:t>La región experimentó el surgimiento de varios estados regionales importantes, como los Moche, Nazca y Wari. Cada uno contribuyó con su propia cultura distintiva, incluyendo la construcción de geoglifos y técnicas avanzadas de metalurgia.</a:t>
            </a:r>
          </a:p>
          <a:p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2B46645-9EC7-2F16-9FDC-54C9E35DB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6853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7F7F079-9D13-DB2B-9565-EFC07B1ED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167" y="1119772"/>
            <a:ext cx="6009665" cy="4351338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F10C228-0D19-408C-8AAE-EB548A67E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2D7183-122B-C828-36E3-CA4D2C6A96B6}"/>
              </a:ext>
            </a:extLst>
          </p:cNvPr>
          <p:cNvSpPr txBox="1"/>
          <p:nvPr/>
        </p:nvSpPr>
        <p:spPr>
          <a:xfrm>
            <a:off x="0" y="5839326"/>
            <a:ext cx="935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Geoglifos de Nazca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97699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39CE3E7-F6CB-71AC-29B9-A5E96872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2EB576-A6C5-3C16-53AB-0AABABC62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75" y="1004864"/>
            <a:ext cx="7973929" cy="535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88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7C1E48B-69A2-713D-3A43-9CA582947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041" y="849921"/>
            <a:ext cx="9190081" cy="5158158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D784419-77CD-3792-E0ED-5D756B84E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374E677-5790-DD30-59A9-394AFED4EDA3}"/>
              </a:ext>
            </a:extLst>
          </p:cNvPr>
          <p:cNvSpPr txBox="1"/>
          <p:nvPr/>
        </p:nvSpPr>
        <p:spPr>
          <a:xfrm>
            <a:off x="23040" y="601175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Cultura Mochica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62500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BD3CFB-01DE-7180-F489-7A8053417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36" y="950285"/>
            <a:ext cx="8430879" cy="1607179"/>
          </a:xfrm>
        </p:spPr>
        <p:txBody>
          <a:bodyPr/>
          <a:lstStyle/>
          <a:p>
            <a:pPr marL="457200" indent="-457200" algn="just">
              <a:buFont typeface="+mj-lt"/>
              <a:buAutoNum type="arabicPeriod" startAt="4"/>
            </a:pPr>
            <a:r>
              <a:rPr lang="es-ES" b="1" dirty="0"/>
              <a:t>Imperio Inca (1438 - 1533 d.C.): </a:t>
            </a:r>
            <a:r>
              <a:rPr lang="es-ES" dirty="0"/>
              <a:t>El Imperio Inca, bajo líderes como Pachacútec y Huayna Cápac, logró una expansión sin precedentes. La construcción de obras de ingeniería como Machu Picchu y el </a:t>
            </a:r>
            <a:r>
              <a:rPr lang="es-ES" dirty="0" err="1"/>
              <a:t>Qhapaq</a:t>
            </a:r>
            <a:r>
              <a:rPr lang="es-ES" dirty="0"/>
              <a:t> </a:t>
            </a:r>
            <a:r>
              <a:rPr lang="es-ES" dirty="0" err="1"/>
              <a:t>Ñan</a:t>
            </a:r>
            <a:r>
              <a:rPr lang="es-ES" dirty="0"/>
              <a:t> destacó el ingenio y la organización del imperio. Su sistema administrativo y económico influyó profundamente en la región.</a:t>
            </a:r>
            <a:endParaRPr lang="es-PE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126AFB4-017F-12AD-5A71-229D589A5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F.Salinas</a:t>
            </a:r>
            <a:endParaRPr lang="es-P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93D16A-8533-5020-1A59-AD7763A30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87" y="2466182"/>
            <a:ext cx="5305425" cy="39814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6866A13-A8A9-FD78-F3E8-083D5228B147}"/>
              </a:ext>
            </a:extLst>
          </p:cNvPr>
          <p:cNvSpPr txBox="1"/>
          <p:nvPr/>
        </p:nvSpPr>
        <p:spPr>
          <a:xfrm>
            <a:off x="0" y="649078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0" i="0" dirty="0">
                <a:solidFill>
                  <a:srgbClr val="717171"/>
                </a:solidFill>
                <a:effectLst/>
                <a:latin typeface="Roboto" panose="02000000000000000000" pitchFamily="2" charset="0"/>
              </a:rPr>
              <a:t>Machu Picchu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248038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5399</TotalTime>
  <Words>794</Words>
  <Application>Microsoft Office PowerPoint</Application>
  <PresentationFormat>Presentación en pantalla (4:3)</PresentationFormat>
  <Paragraphs>54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Google Sans</vt:lpstr>
      <vt:lpstr>Roboto</vt:lpstr>
      <vt:lpstr>Tema de Office</vt:lpstr>
      <vt:lpstr>Historia de la cultura andina.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Comentario</vt:lpstr>
      <vt:lpstr>PRÁCTICA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UNFV</dc:creator>
  <cp:lastModifiedBy>Fredy Virgilio Salinas Melendez</cp:lastModifiedBy>
  <cp:revision>665</cp:revision>
  <cp:lastPrinted>2023-05-31T14:14:00Z</cp:lastPrinted>
  <dcterms:created xsi:type="dcterms:W3CDTF">2020-04-09T16:16:03Z</dcterms:created>
  <dcterms:modified xsi:type="dcterms:W3CDTF">2025-06-01T23:39:53Z</dcterms:modified>
</cp:coreProperties>
</file>