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12" r:id="rId3"/>
    <p:sldId id="280" r:id="rId4"/>
    <p:sldId id="277" r:id="rId5"/>
    <p:sldId id="282" r:id="rId6"/>
    <p:sldId id="278" r:id="rId7"/>
    <p:sldId id="286" r:id="rId8"/>
    <p:sldId id="283" r:id="rId9"/>
    <p:sldId id="285" r:id="rId10"/>
    <p:sldId id="287" r:id="rId11"/>
    <p:sldId id="288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1" r:id="rId31"/>
    <p:sldId id="310" r:id="rId32"/>
    <p:sldId id="272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400"/>
    <a:srgbClr val="FF65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87F8E12-34DD-45B2-8377-6BAD9318D314}"/>
              </a:ext>
            </a:extLst>
          </p:cNvPr>
          <p:cNvSpPr/>
          <p:nvPr userDrawn="1"/>
        </p:nvSpPr>
        <p:spPr>
          <a:xfrm>
            <a:off x="0" y="-195263"/>
            <a:ext cx="9144000" cy="946721"/>
          </a:xfrm>
          <a:custGeom>
            <a:avLst/>
            <a:gdLst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8628"/>
              <a:gd name="connsiteX1" fmla="*/ 9144000 w 9144000"/>
              <a:gd name="connsiteY1" fmla="*/ 0 h 1078628"/>
              <a:gd name="connsiteX2" fmla="*/ 9144000 w 9144000"/>
              <a:gd name="connsiteY2" fmla="*/ 1038225 h 1078628"/>
              <a:gd name="connsiteX3" fmla="*/ 3571875 w 9144000"/>
              <a:gd name="connsiteY3" fmla="*/ 904875 h 1078628"/>
              <a:gd name="connsiteX4" fmla="*/ 0 w 9144000"/>
              <a:gd name="connsiteY4" fmla="*/ 1038225 h 1078628"/>
              <a:gd name="connsiteX5" fmla="*/ 0 w 9144000"/>
              <a:gd name="connsiteY5" fmla="*/ 0 h 1078628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42115"/>
              <a:gd name="connsiteX1" fmla="*/ 9144000 w 9144000"/>
              <a:gd name="connsiteY1" fmla="*/ 0 h 1042115"/>
              <a:gd name="connsiteX2" fmla="*/ 9144000 w 9144000"/>
              <a:gd name="connsiteY2" fmla="*/ 1038225 h 1042115"/>
              <a:gd name="connsiteX3" fmla="*/ 3705225 w 9144000"/>
              <a:gd name="connsiteY3" fmla="*/ 942974 h 1042115"/>
              <a:gd name="connsiteX4" fmla="*/ 0 w 9144000"/>
              <a:gd name="connsiteY4" fmla="*/ 1038225 h 1042115"/>
              <a:gd name="connsiteX5" fmla="*/ 0 w 9144000"/>
              <a:gd name="connsiteY5" fmla="*/ 0 h 104211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038225">
                <a:moveTo>
                  <a:pt x="0" y="0"/>
                </a:moveTo>
                <a:lnTo>
                  <a:pt x="9144000" y="0"/>
                </a:lnTo>
                <a:lnTo>
                  <a:pt x="9144000" y="1038225"/>
                </a:lnTo>
                <a:cubicBezTo>
                  <a:pt x="7493000" y="968375"/>
                  <a:pt x="6480175" y="946149"/>
                  <a:pt x="4610100" y="942974"/>
                </a:cubicBezTo>
                <a:cubicBezTo>
                  <a:pt x="3086100" y="942974"/>
                  <a:pt x="349250" y="1017587"/>
                  <a:pt x="0" y="1038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12E36F-6565-4BC7-B0DE-5F92CFB80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17604" r="4522" b="20944"/>
          <a:stretch/>
        </p:blipFill>
        <p:spPr>
          <a:xfrm>
            <a:off x="2657475" y="824013"/>
            <a:ext cx="3829050" cy="144139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874507E-60F9-4CC6-A417-A85AEAC5C481}"/>
              </a:ext>
            </a:extLst>
          </p:cNvPr>
          <p:cNvSpPr/>
          <p:nvPr userDrawn="1"/>
        </p:nvSpPr>
        <p:spPr>
          <a:xfrm>
            <a:off x="0" y="6629400"/>
            <a:ext cx="9144000" cy="228685"/>
          </a:xfrm>
          <a:prstGeom prst="rect">
            <a:avLst/>
          </a:pr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1626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657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5085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5225"/>
            <a:ext cx="78867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816E3F8-1E08-48E6-BA1E-6E08521E0163}"/>
              </a:ext>
            </a:extLst>
          </p:cNvPr>
          <p:cNvSpPr/>
          <p:nvPr userDrawn="1"/>
        </p:nvSpPr>
        <p:spPr>
          <a:xfrm>
            <a:off x="0" y="-47624"/>
            <a:ext cx="9144000" cy="1038225"/>
          </a:xfrm>
          <a:custGeom>
            <a:avLst/>
            <a:gdLst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0 w 9144000"/>
              <a:gd name="connsiteY3" fmla="*/ 1038225 h 1038225"/>
              <a:gd name="connsiteX4" fmla="*/ 0 w 9144000"/>
              <a:gd name="connsiteY4" fmla="*/ 0 h 1038225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3250"/>
              <a:gd name="connsiteX1" fmla="*/ 9144000 w 9144000"/>
              <a:gd name="connsiteY1" fmla="*/ 0 h 1073250"/>
              <a:gd name="connsiteX2" fmla="*/ 9144000 w 9144000"/>
              <a:gd name="connsiteY2" fmla="*/ 1038225 h 1073250"/>
              <a:gd name="connsiteX3" fmla="*/ 3581400 w 9144000"/>
              <a:gd name="connsiteY3" fmla="*/ 847725 h 1073250"/>
              <a:gd name="connsiteX4" fmla="*/ 0 w 9144000"/>
              <a:gd name="connsiteY4" fmla="*/ 1038225 h 1073250"/>
              <a:gd name="connsiteX5" fmla="*/ 0 w 9144000"/>
              <a:gd name="connsiteY5" fmla="*/ 0 h 1073250"/>
              <a:gd name="connsiteX0" fmla="*/ 0 w 9144000"/>
              <a:gd name="connsiteY0" fmla="*/ 0 h 1078628"/>
              <a:gd name="connsiteX1" fmla="*/ 9144000 w 9144000"/>
              <a:gd name="connsiteY1" fmla="*/ 0 h 1078628"/>
              <a:gd name="connsiteX2" fmla="*/ 9144000 w 9144000"/>
              <a:gd name="connsiteY2" fmla="*/ 1038225 h 1078628"/>
              <a:gd name="connsiteX3" fmla="*/ 3571875 w 9144000"/>
              <a:gd name="connsiteY3" fmla="*/ 904875 h 1078628"/>
              <a:gd name="connsiteX4" fmla="*/ 0 w 9144000"/>
              <a:gd name="connsiteY4" fmla="*/ 1038225 h 1078628"/>
              <a:gd name="connsiteX5" fmla="*/ 0 w 9144000"/>
              <a:gd name="connsiteY5" fmla="*/ 0 h 1078628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83227"/>
              <a:gd name="connsiteX1" fmla="*/ 9144000 w 9144000"/>
              <a:gd name="connsiteY1" fmla="*/ 0 h 1083227"/>
              <a:gd name="connsiteX2" fmla="*/ 9144000 w 9144000"/>
              <a:gd name="connsiteY2" fmla="*/ 1038225 h 1083227"/>
              <a:gd name="connsiteX3" fmla="*/ 3705225 w 9144000"/>
              <a:gd name="connsiteY3" fmla="*/ 942974 h 1083227"/>
              <a:gd name="connsiteX4" fmla="*/ 0 w 9144000"/>
              <a:gd name="connsiteY4" fmla="*/ 1038225 h 1083227"/>
              <a:gd name="connsiteX5" fmla="*/ 0 w 9144000"/>
              <a:gd name="connsiteY5" fmla="*/ 0 h 1083227"/>
              <a:gd name="connsiteX0" fmla="*/ 0 w 9144000"/>
              <a:gd name="connsiteY0" fmla="*/ 0 h 1042115"/>
              <a:gd name="connsiteX1" fmla="*/ 9144000 w 9144000"/>
              <a:gd name="connsiteY1" fmla="*/ 0 h 1042115"/>
              <a:gd name="connsiteX2" fmla="*/ 9144000 w 9144000"/>
              <a:gd name="connsiteY2" fmla="*/ 1038225 h 1042115"/>
              <a:gd name="connsiteX3" fmla="*/ 3705225 w 9144000"/>
              <a:gd name="connsiteY3" fmla="*/ 942974 h 1042115"/>
              <a:gd name="connsiteX4" fmla="*/ 0 w 9144000"/>
              <a:gd name="connsiteY4" fmla="*/ 1038225 h 1042115"/>
              <a:gd name="connsiteX5" fmla="*/ 0 w 9144000"/>
              <a:gd name="connsiteY5" fmla="*/ 0 h 104211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37052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314825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  <a:gd name="connsiteX0" fmla="*/ 0 w 9144000"/>
              <a:gd name="connsiteY0" fmla="*/ 0 h 1038225"/>
              <a:gd name="connsiteX1" fmla="*/ 9144000 w 9144000"/>
              <a:gd name="connsiteY1" fmla="*/ 0 h 1038225"/>
              <a:gd name="connsiteX2" fmla="*/ 9144000 w 9144000"/>
              <a:gd name="connsiteY2" fmla="*/ 1038225 h 1038225"/>
              <a:gd name="connsiteX3" fmla="*/ 4610100 w 9144000"/>
              <a:gd name="connsiteY3" fmla="*/ 942974 h 1038225"/>
              <a:gd name="connsiteX4" fmla="*/ 0 w 9144000"/>
              <a:gd name="connsiteY4" fmla="*/ 1038225 h 1038225"/>
              <a:gd name="connsiteX5" fmla="*/ 0 w 9144000"/>
              <a:gd name="connsiteY5" fmla="*/ 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038225">
                <a:moveTo>
                  <a:pt x="0" y="0"/>
                </a:moveTo>
                <a:lnTo>
                  <a:pt x="9144000" y="0"/>
                </a:lnTo>
                <a:lnTo>
                  <a:pt x="9144000" y="1038225"/>
                </a:lnTo>
                <a:cubicBezTo>
                  <a:pt x="7493000" y="968375"/>
                  <a:pt x="6480175" y="946149"/>
                  <a:pt x="4610100" y="942974"/>
                </a:cubicBezTo>
                <a:cubicBezTo>
                  <a:pt x="3086100" y="942974"/>
                  <a:pt x="349250" y="1017587"/>
                  <a:pt x="0" y="1038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C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0B2603-EC53-4E8C-AD17-D9E61A834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18566" r="79398" b="21710"/>
          <a:stretch/>
        </p:blipFill>
        <p:spPr>
          <a:xfrm>
            <a:off x="476817" y="88106"/>
            <a:ext cx="321469" cy="7715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BE13179-515B-4F7D-A69D-486D214E1875}"/>
              </a:ext>
            </a:extLst>
          </p:cNvPr>
          <p:cNvSpPr txBox="1"/>
          <p:nvPr userDrawn="1"/>
        </p:nvSpPr>
        <p:spPr>
          <a:xfrm>
            <a:off x="776060" y="222809"/>
            <a:ext cx="191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50" spc="100" dirty="0">
                <a:latin typeface="Arial" panose="020B0604020202020204" pitchFamily="34" charset="0"/>
                <a:cs typeface="Arial" panose="020B0604020202020204" pitchFamily="34" charset="0"/>
              </a:rPr>
              <a:t>Universidad Nacional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C45FA-2EB1-4BFE-9640-079CA16F7A84}"/>
              </a:ext>
            </a:extLst>
          </p:cNvPr>
          <p:cNvSpPr txBox="1"/>
          <p:nvPr userDrawn="1"/>
        </p:nvSpPr>
        <p:spPr>
          <a:xfrm>
            <a:off x="778441" y="362900"/>
            <a:ext cx="1915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50" b="1" spc="10" dirty="0">
                <a:latin typeface="Arial" panose="020B0604020202020204" pitchFamily="34" charset="0"/>
                <a:cs typeface="Arial" panose="020B0604020202020204" pitchFamily="34" charset="0"/>
              </a:rPr>
              <a:t>Federico Villarreal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16122F5-A8B0-456E-AE9A-63825D2274CF}"/>
              </a:ext>
            </a:extLst>
          </p:cNvPr>
          <p:cNvCxnSpPr/>
          <p:nvPr userDrawn="1"/>
        </p:nvCxnSpPr>
        <p:spPr>
          <a:xfrm>
            <a:off x="879249" y="654843"/>
            <a:ext cx="160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8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8832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2868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2625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9953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8506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820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8694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4C37-5C80-4069-8EBA-CA94ADF8086E}" type="datetimeFigureOut">
              <a:rPr lang="es-PE" smtClean="0"/>
              <a:t>1/06/2025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DDE2-A9C8-4BAC-8D65-765C5FB087F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129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regionpuno.gob.p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8FC8E5-C87D-4A54-8C05-83732C46E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79" y="2801612"/>
            <a:ext cx="8847117" cy="2141669"/>
          </a:xfrm>
        </p:spPr>
        <p:txBody>
          <a:bodyPr>
            <a:normAutofit/>
          </a:bodyPr>
          <a:lstStyle/>
          <a:p>
            <a:pPr marL="67945" marR="54610">
              <a:spcAft>
                <a:spcPts val="0"/>
              </a:spcAft>
            </a:pPr>
            <a:r>
              <a:rPr lang="es-PE" sz="2400" dirty="0"/>
              <a:t>Semana </a:t>
            </a:r>
            <a:r>
              <a:rPr lang="es-PE" sz="2000" dirty="0"/>
              <a:t>N° 5 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Ubicación</a:t>
            </a:r>
            <a:r>
              <a:rPr lang="es-ES" sz="20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geográfica</a:t>
            </a:r>
            <a:r>
              <a:rPr lang="es-ES" sz="2000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ES" sz="2000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Perú</a:t>
            </a:r>
            <a:r>
              <a:rPr lang="es-ES" sz="2000" spc="-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América</a:t>
            </a:r>
            <a:r>
              <a:rPr lang="es-ES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E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el Mundo y </a:t>
            </a:r>
            <a:r>
              <a:rPr lang="es-ES" sz="2000">
                <a:latin typeface="Times New Roman" panose="02020603050405020304" pitchFamily="18" charset="0"/>
                <a:ea typeface="Times New Roman" panose="02020603050405020304" pitchFamily="18" charset="0"/>
              </a:rPr>
              <a:t>la Regionalización 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PE" sz="3200" dirty="0"/>
              <a:t> </a:t>
            </a:r>
            <a:endParaRPr lang="es-PE" sz="3200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B55E2E3-91C0-4B96-BC51-78D844077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385164"/>
            <a:ext cx="6858000" cy="8493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PE" sz="2200" dirty="0">
                <a:solidFill>
                  <a:srgbClr val="FF0000"/>
                </a:solidFill>
              </a:rPr>
              <a:t>Asignatura: Geopolítica y Realidad Nacional OK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PE" sz="2200" b="1" dirty="0"/>
              <a:t>Dr. Fredy Salinas Melendez</a:t>
            </a:r>
          </a:p>
        </p:txBody>
      </p:sp>
      <p:sp>
        <p:nvSpPr>
          <p:cNvPr id="19" name="Subtítulo 4">
            <a:extLst>
              <a:ext uri="{FF2B5EF4-FFF2-40B4-BE49-F238E27FC236}">
                <a16:creationId xmlns:a16="http://schemas.microsoft.com/office/drawing/2014/main" id="{FF7DA7A5-6A23-4645-8BB7-CAF9A612F584}"/>
              </a:ext>
            </a:extLst>
          </p:cNvPr>
          <p:cNvSpPr txBox="1">
            <a:spLocks/>
          </p:cNvSpPr>
          <p:nvPr/>
        </p:nvSpPr>
        <p:spPr>
          <a:xfrm>
            <a:off x="609600" y="2366535"/>
            <a:ext cx="7924800" cy="56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Facultad de Ciencias Naturales y Matemática</a:t>
            </a:r>
          </a:p>
        </p:txBody>
      </p:sp>
      <p:sp>
        <p:nvSpPr>
          <p:cNvPr id="21" name="Subtítulo 4">
            <a:extLst>
              <a:ext uri="{FF2B5EF4-FFF2-40B4-BE49-F238E27FC236}">
                <a16:creationId xmlns:a16="http://schemas.microsoft.com/office/drawing/2014/main" id="{79D83C09-58B4-49C5-B218-A242866CCD27}"/>
              </a:ext>
            </a:extLst>
          </p:cNvPr>
          <p:cNvSpPr txBox="1">
            <a:spLocks/>
          </p:cNvSpPr>
          <p:nvPr/>
        </p:nvSpPr>
        <p:spPr>
          <a:xfrm>
            <a:off x="1143000" y="6257999"/>
            <a:ext cx="6858000" cy="475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dirty="0"/>
              <a:t>Semestre </a:t>
            </a:r>
            <a:r>
              <a:rPr lang="es-PE" sz="1800"/>
              <a:t>Académico 2025-1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425553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74064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Gobierno Regional de Apurímac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805" y="3046413"/>
            <a:ext cx="4275117" cy="362475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36271" y="1638795"/>
            <a:ext cx="7779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Es el órgano con personalidad jurídica de derecho público y patrimonio propio, que tiene a su cargo la administración superior del departamento de Apurímac, Perú. Su objetivo es el desarrollo social, cultural y económico del departamento.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507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38437"/>
          </a:xfrm>
        </p:spPr>
        <p:txBody>
          <a:bodyPr>
            <a:normAutofit/>
          </a:bodyPr>
          <a:lstStyle/>
          <a:p>
            <a:r>
              <a:rPr lang="es-ES" sz="2400" dirty="0"/>
              <a:t>                               Gobierno Regional de Amazonas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8" y="3752165"/>
            <a:ext cx="6274714" cy="2719451"/>
          </a:xfrm>
        </p:spPr>
      </p:pic>
      <p:sp>
        <p:nvSpPr>
          <p:cNvPr id="5" name="Rectángulo 4"/>
          <p:cNvSpPr/>
          <p:nvPr/>
        </p:nvSpPr>
        <p:spPr>
          <a:xfrm>
            <a:off x="498764" y="1567002"/>
            <a:ext cx="8146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Gob.pe es la Plataforma digital única del Estado peruano, encargada de orientar al ciudadano y ofrecerle una experiencia intuitiva y accesible. Fue oficializada mediante Decreto Supremo 033-2018-PCM. Para cumplir con esta norma, todos los portales institucionales del Poder Ejecutivo y sus Organismos Constitucionales Autónomos deben concluir su incorporación antes del 31 de julio de 2020, para que Gob.pe sea el único punto de contacto digital entre las personas y el Estado. visítenos en: www.gob.pe/regionamazonas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5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26562"/>
          </a:xfrm>
        </p:spPr>
        <p:txBody>
          <a:bodyPr>
            <a:normAutofit/>
          </a:bodyPr>
          <a:lstStyle/>
          <a:p>
            <a:r>
              <a:rPr lang="es-ES" sz="2400" dirty="0"/>
              <a:t>                El Gobierno Regional de Áncash 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127" y="1401289"/>
            <a:ext cx="8918369" cy="5385274"/>
          </a:xfrm>
        </p:spPr>
        <p:txBody>
          <a:bodyPr>
            <a:normAutofit/>
          </a:bodyPr>
          <a:lstStyle/>
          <a:p>
            <a:pPr algn="just"/>
            <a:r>
              <a:rPr lang="es-ES" sz="1800" dirty="0"/>
              <a:t>Es el órgano con personalidad jurídica de derecho público y patrimonio propio, que tiene a su cargo la administración superior del departamento de Áncash, Perú, y cuya finalidad es el desarrollo social, cultural y económico de la región. Tiene su sede en la capital regional, la ciudad de Huaraz. Está constituido por el Gobernador regional y el consejo regional</a:t>
            </a:r>
            <a:endParaRPr lang="en-U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449" y="2775578"/>
            <a:ext cx="3004456" cy="34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390935"/>
          </a:xfrm>
        </p:spPr>
        <p:txBody>
          <a:bodyPr>
            <a:noAutofit/>
          </a:bodyPr>
          <a:lstStyle/>
          <a:p>
            <a:r>
              <a:rPr lang="es-ES" sz="2400" dirty="0"/>
              <a:t>Gobierno Regional de Arequipa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237" y="2842989"/>
            <a:ext cx="3878934" cy="372406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7506" y="1365662"/>
            <a:ext cx="8122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 el órgano con personalidad jurídica de derecho público y patrimonio propio, que tiene a su cargo la administración superior del departamento de Arequipa, Perú, y cuyo finalidad es el desarrollo social, cultural y económico. Tiene su sede en la capital regional, la ciudad de Arequipa.</a:t>
            </a:r>
          </a:p>
          <a:p>
            <a:r>
              <a:rPr lang="es-ES" dirty="0"/>
              <a:t>Está constituido por el Gobernador Regional y el consejo regional.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6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379060"/>
          </a:xfrm>
        </p:spPr>
        <p:txBody>
          <a:bodyPr>
            <a:normAutofit fontScale="90000"/>
          </a:bodyPr>
          <a:lstStyle/>
          <a:p>
            <a:r>
              <a:rPr lang="es-E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              Gobierno Regional de Cajamarca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003" y="1353788"/>
            <a:ext cx="8918368" cy="5432776"/>
          </a:xfrm>
        </p:spPr>
        <p:txBody>
          <a:bodyPr/>
          <a:lstStyle/>
          <a:p>
            <a:pPr algn="just"/>
            <a:r>
              <a:rPr lang="es-ES" sz="2000" dirty="0"/>
              <a:t>Es el órgano con personalidad jurídica de derecho público y patrimonio propio, que tiene a su cargo la administración superior del departamento de Cajamarca, Perú, y cuyo finalidad es el desarrollo social, cultural y económico. Tiene su sede en la capital regional, la ciudad de Cajamarca.</a:t>
            </a:r>
            <a:endParaRPr lang="es-ES" dirty="0"/>
          </a:p>
          <a:p>
            <a:r>
              <a:rPr lang="es-ES" sz="2000" dirty="0"/>
              <a:t>Está constituido por el Gobernador Regional y el Consejo Regional</a:t>
            </a:r>
            <a:r>
              <a:rPr lang="es-ES" dirty="0"/>
              <a:t>.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39" y="3040084"/>
            <a:ext cx="3728852" cy="39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414687"/>
          </a:xfrm>
        </p:spPr>
        <p:txBody>
          <a:bodyPr>
            <a:noAutofit/>
          </a:bodyPr>
          <a:lstStyle/>
          <a:p>
            <a:r>
              <a:rPr lang="es-ES" sz="2400" dirty="0"/>
              <a:t>El Gobierno Regional del Callao 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127" y="1543792"/>
            <a:ext cx="8918369" cy="5242771"/>
          </a:xfrm>
        </p:spPr>
        <p:txBody>
          <a:bodyPr>
            <a:normAutofit/>
          </a:bodyPr>
          <a:lstStyle/>
          <a:p>
            <a:r>
              <a:rPr lang="es-ES" sz="1800" dirty="0"/>
              <a:t>Es el órgano con personalidad jurídica de derecho público y patrimonio propio, que tiene a su cargo la administración superior de la Provincia Constitucional del Callao. En el proceso de descentralización regional, entró en funcionamiento a partir del 1 de enero del año 2003 de acuerdo a lo señalado en la Ley N.º 27867 ley Orgánica de Gobiernos Regionales del 18 de noviembre del 2002 y su modificatoria Aprobada mediante Ley N.º 27902.1​</a:t>
            </a:r>
          </a:p>
          <a:p>
            <a:r>
              <a:rPr lang="es-ES" sz="1800" dirty="0"/>
              <a:t>Está constituido por el Gobernador Regional y el Consejo Regional. </a:t>
            </a:r>
          </a:p>
          <a:p>
            <a:endParaRPr lang="en-U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360717"/>
            <a:ext cx="2737510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5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62188"/>
          </a:xfrm>
        </p:spPr>
        <p:txBody>
          <a:bodyPr>
            <a:normAutofit/>
          </a:bodyPr>
          <a:lstStyle/>
          <a:p>
            <a:r>
              <a:rPr lang="en-US" sz="2400" dirty="0"/>
              <a:t>Gobierno Regional del Cusco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53" y="1436915"/>
            <a:ext cx="8882743" cy="5349648"/>
          </a:xfrm>
        </p:spPr>
        <p:txBody>
          <a:bodyPr>
            <a:normAutofit/>
          </a:bodyPr>
          <a:lstStyle/>
          <a:p>
            <a:r>
              <a:rPr lang="es-ES" sz="1800" dirty="0"/>
              <a:t>El es el órgano con personalidad jurídica de derecho público y patrimonio propio, que tiene a su cargo la administración superior del departamento del Cusco, Perú, y cuya finalidad es el desarrollo social, cultural y económico. Tiene su sede en la capital regional, la ciudad de Cusco.</a:t>
            </a:r>
          </a:p>
          <a:p>
            <a:r>
              <a:rPr lang="es-ES" sz="1800" dirty="0"/>
              <a:t>Está constituido por el Gobernador Regional y el consejo regional.</a:t>
            </a:r>
          </a:p>
          <a:p>
            <a:endParaRPr lang="en-U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678" y="3001487"/>
            <a:ext cx="3669475" cy="36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26562"/>
          </a:xfrm>
        </p:spPr>
        <p:txBody>
          <a:bodyPr>
            <a:normAutofit/>
          </a:bodyPr>
          <a:lstStyle/>
          <a:p>
            <a:r>
              <a:rPr lang="es-ES" sz="2400" dirty="0"/>
              <a:t>Gobierno Regional de Huancavelica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699" y="3681351"/>
            <a:ext cx="3569554" cy="27550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2504" y="1720840"/>
            <a:ext cx="885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Huancavelica, 26 de Agosto del 2021.- Una acción importante para prevenir los contagios del COVID 19 viene desarrollando el Gobierno Regional de Huancavelica en la provincia de </a:t>
            </a:r>
            <a:r>
              <a:rPr lang="es-ES" dirty="0" err="1"/>
              <a:t>Churcampa</a:t>
            </a:r>
            <a:r>
              <a:rPr lang="es-ES" dirty="0"/>
              <a:t>, a través de su sector salud distribuye mascarillas para proteger a más de 14 mil personas. Se trata de la distribución de 14,082 kits de mascarillas que realiza la Red de Salud </a:t>
            </a:r>
            <a:r>
              <a:rPr lang="es-ES" dirty="0" err="1"/>
              <a:t>Churcampa</a:t>
            </a:r>
            <a:r>
              <a:rPr lang="es-ES" dirty="0"/>
              <a:t>, como parte de las estrategias de prevención para evitar la propagación del coronavirus en mencionada provincia, ante una posible tercera ola.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9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02812"/>
          </a:xfrm>
        </p:spPr>
        <p:txBody>
          <a:bodyPr>
            <a:noAutofit/>
          </a:bodyPr>
          <a:lstStyle/>
          <a:p>
            <a:r>
              <a:rPr lang="es-ES" sz="2400" dirty="0"/>
              <a:t>                                Gobierno Regional de Huánuco 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504" y="1377539"/>
            <a:ext cx="8823366" cy="5409024"/>
          </a:xfrm>
        </p:spPr>
        <p:txBody>
          <a:bodyPr>
            <a:normAutofit/>
          </a:bodyPr>
          <a:lstStyle/>
          <a:p>
            <a:r>
              <a:rPr lang="es-ES" sz="2000" dirty="0"/>
              <a:t>es el órgano con personalidad jurídica de derecho público y patrimonio propio, que tiene a su cargo la administración superior del departamento de Huánuco, Perú, y cuya finalidad es el desarrollo social, cultural y económico. Tiene su sede en la capital regional, la ciudad de Huánuco.</a:t>
            </a:r>
          </a:p>
          <a:p>
            <a:r>
              <a:rPr lang="es-ES" sz="2000" dirty="0"/>
              <a:t>Está constituido por el Gobernador Regional y el Consejo regional.</a:t>
            </a:r>
          </a:p>
          <a:p>
            <a:endParaRPr lang="en-U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5" y="3051957"/>
            <a:ext cx="3241964" cy="319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1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26562"/>
          </a:xfrm>
        </p:spPr>
        <p:txBody>
          <a:bodyPr>
            <a:normAutofit/>
          </a:bodyPr>
          <a:lstStyle/>
          <a:p>
            <a:r>
              <a:rPr lang="es-ES" sz="2400" dirty="0"/>
              <a:t>                                       Gobierno Regional de Ica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883" y="1508166"/>
            <a:ext cx="8218467" cy="5278397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13" y="2581274"/>
            <a:ext cx="6412465" cy="403328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07523" y="1508166"/>
            <a:ext cx="792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Un sueño hecho realidad después de muchos años, es lo que vivieron los amigos transportistas durante la inauguración de la tan ansiada doble vía Ica-Guadalupe, el gobernador regional.</a:t>
            </a:r>
          </a:p>
        </p:txBody>
      </p:sp>
    </p:spTree>
    <p:extLst>
      <p:ext uri="{BB962C8B-B14F-4D97-AF65-F5344CB8AC3E}">
        <p14:creationId xmlns:p14="http://schemas.microsoft.com/office/powerpoint/2010/main" val="129094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E3F47-7D1B-08A1-8985-BD772AC7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599431"/>
          </a:xfrm>
        </p:spPr>
        <p:txBody>
          <a:bodyPr>
            <a:normAutofit fontScale="90000"/>
          </a:bodyPr>
          <a:lstStyle/>
          <a:p>
            <a:r>
              <a:rPr lang="es-ES" dirty="0"/>
              <a:t>                     </a:t>
            </a:r>
            <a:r>
              <a:rPr lang="es-ES" sz="2700" dirty="0"/>
              <a:t>Ubicación geográfica del Perú</a:t>
            </a:r>
            <a:endParaRPr lang="es-PE" sz="27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6E1E7BD-7F4A-E155-5A87-782F082A7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491" y="1805651"/>
            <a:ext cx="6898512" cy="48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9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400" y="974726"/>
            <a:ext cx="7886700" cy="414687"/>
          </a:xfrm>
        </p:spPr>
        <p:txBody>
          <a:bodyPr>
            <a:noAutofit/>
          </a:bodyPr>
          <a:lstStyle/>
          <a:p>
            <a:r>
              <a:rPr lang="es-ES" sz="2400" dirty="0"/>
              <a:t>                              Gobierno regional de Junín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003" y="1389413"/>
            <a:ext cx="8918368" cy="539715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/>
              <a:t>¿Quién es el encargado del gobierno regional?</a:t>
            </a:r>
          </a:p>
          <a:p>
            <a:pPr marL="0" indent="0" algn="just">
              <a:buNone/>
            </a:pPr>
            <a:r>
              <a:rPr lang="es-ES" sz="2000" dirty="0"/>
              <a:t>El Consejo Regional está integrado por el Presidente regional, quien lo preside, el vicepresidente regional y los Consejeros elegidos en cada región. 2. Ejerce funciones normativas y fiscalizadoras sobre los órganos ejecutivos, administrativos y subregionales del gobierno regional.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90" y="3216107"/>
            <a:ext cx="7232072" cy="35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6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38438"/>
          </a:xfrm>
        </p:spPr>
        <p:txBody>
          <a:bodyPr>
            <a:normAutofit/>
          </a:bodyPr>
          <a:lstStyle/>
          <a:p>
            <a:r>
              <a:rPr lang="es-ES" sz="2000" dirty="0"/>
              <a:t>                                       Gobierno Regional de Lambayeque</a:t>
            </a:r>
            <a:endParaRPr lang="en-US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2758561"/>
            <a:ext cx="6222670" cy="35947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4390" y="1413166"/>
            <a:ext cx="789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F1419"/>
                </a:solidFill>
                <a:latin typeface="TwitterChirp"/>
              </a:rPr>
              <a:t>Por otro lado, el gobernador señaló que hará cumplir los acuerdos asumidos con el Gobierno Central sobre la Agenda Junín, donde están 26 proyectos para las 9 provincias, así como el cronograma establecido por el MTC para la construcción de la nueva Carretera Central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40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62188"/>
          </a:xfrm>
        </p:spPr>
        <p:txBody>
          <a:bodyPr>
            <a:normAutofit/>
          </a:bodyPr>
          <a:lstStyle/>
          <a:p>
            <a:r>
              <a:rPr lang="es-ES" sz="2400" dirty="0"/>
              <a:t>                       Gobierno Región la Libertad</a:t>
            </a:r>
            <a:endParaRPr lang="en-US" sz="2400" dirty="0"/>
          </a:p>
        </p:txBody>
      </p:sp>
      <p:pic>
        <p:nvPicPr>
          <p:cNvPr id="1026" name="Picture 2" descr="https://cdn.www.gob.pe/uploads/campaign/photo/000/005/196/I_Audiencia_Publica_2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62" y="3191242"/>
            <a:ext cx="6495803" cy="33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49383" y="1436915"/>
            <a:ext cx="87639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¿Qué hace el Gobierno Regional de La Libertad?</a:t>
            </a:r>
          </a:p>
          <a:p>
            <a:pPr algn="just"/>
            <a:r>
              <a:rPr lang="es-ES" dirty="0"/>
              <a:t>Resultado de imagen para gobierno regional la libertad</a:t>
            </a:r>
          </a:p>
          <a:p>
            <a:pPr algn="just"/>
            <a:r>
              <a:rPr lang="es-ES" dirty="0"/>
              <a:t>La misión de los gobiernos regionales es organizar y conducir la gestión pública regional de acuerdo a sus competencias exclusivas, compartidas y delegadas, en el marco de las políticas nacionales y sectoriales, para contribuir al desarrollo integral y sostenible de la región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72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62188"/>
          </a:xfrm>
        </p:spPr>
        <p:txBody>
          <a:bodyPr>
            <a:normAutofit/>
          </a:bodyPr>
          <a:lstStyle/>
          <a:p>
            <a:r>
              <a:rPr lang="es-ES" sz="2400" dirty="0"/>
              <a:t>                                   Gobierno Regional de Lima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1436915"/>
            <a:ext cx="9025247" cy="5349648"/>
          </a:xfrm>
        </p:spPr>
        <p:txBody>
          <a:bodyPr>
            <a:normAutofit/>
          </a:bodyPr>
          <a:lstStyle/>
          <a:p>
            <a:pPr algn="just"/>
            <a:r>
              <a:rPr lang="es-ES" sz="1800" dirty="0"/>
              <a:t>Lima tiene como finalidad primordial promover la inversión, generar empleo y fomentar el desarrollo sostenible. Su estructura orgánica está constituida por el Consejo Regional, seguido del gobernador regional y el vicegobernador regional.</a:t>
            </a:r>
            <a:br>
              <a:rPr lang="es-ES" sz="1800" dirty="0"/>
            </a:br>
            <a:r>
              <a:rPr lang="es-ES" sz="1800" dirty="0"/>
              <a:t>Formalmente el día del aniversario del GRL, se celebra cada 17 de julio de todos los años, aprobado mediante Ordenanza Regional n.° 16-2015-CR-GRL, por ser el día de la promulgación de la Ley n.° 27783 – Ley de Bases de la Descentralización.</a:t>
            </a:r>
            <a:endParaRPr lang="en-U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16332"/>
            <a:ext cx="8087838" cy="33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6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99492" cy="4938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295" y="974728"/>
            <a:ext cx="7886700" cy="390936"/>
          </a:xfrm>
        </p:spPr>
        <p:txBody>
          <a:bodyPr>
            <a:noAutofit/>
          </a:bodyPr>
          <a:lstStyle/>
          <a:p>
            <a:r>
              <a:rPr lang="es-ES" sz="2400" dirty="0"/>
              <a:t>Gobierno Regional de Loreto</a:t>
            </a:r>
            <a:endParaRPr lang="en-US" sz="24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8151" y="2766951"/>
            <a:ext cx="6638306" cy="32034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7506" y="1365664"/>
            <a:ext cx="8502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 el órgano con personalidad jurídica de derecho público y patrimonio propio, que tiene a su cargo la administración superior del departamento de Loreto, Perú, y cuya finalidad es el desarrollo social, cultural y económico. Tiene su sede en la capital regional, la ciudad de Iquitos.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98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97814"/>
          </a:xfrm>
        </p:spPr>
        <p:txBody>
          <a:bodyPr>
            <a:normAutofit fontScale="90000"/>
          </a:bodyPr>
          <a:lstStyle/>
          <a:p>
            <a:r>
              <a:rPr lang="es-ES" dirty="0"/>
              <a:t>                  </a:t>
            </a:r>
            <a:r>
              <a:rPr lang="es-ES" sz="2200" dirty="0"/>
              <a:t>Gobierno Regional de Madre de Dios </a:t>
            </a:r>
            <a:endParaRPr lang="en-US" sz="2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130" y="1472541"/>
            <a:ext cx="8858991" cy="5314022"/>
          </a:xfrm>
        </p:spPr>
        <p:txBody>
          <a:bodyPr>
            <a:normAutofit/>
          </a:bodyPr>
          <a:lstStyle/>
          <a:p>
            <a:r>
              <a:rPr lang="es-ES" sz="1800" dirty="0"/>
              <a:t>Es el órgano con personalidad jurídica de derecho público y patrimonio propio, que tiene a su cargo la administración superior del departamento de Madre de Dios, Perú, y cuya finalidad es el desarrollo social, cultural y económico. Tiene su sede en la capital regional, la ciudad de Puerto Maldonado.</a:t>
            </a:r>
          </a:p>
          <a:p>
            <a:r>
              <a:rPr lang="es-ES" sz="1800" dirty="0"/>
              <a:t>Está constituido por el Gobernador Regional y el Consejo regional.</a:t>
            </a:r>
            <a:endParaRPr lang="en-U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074" y="3099460"/>
            <a:ext cx="3051959" cy="305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40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343434"/>
          </a:xfrm>
        </p:spPr>
        <p:txBody>
          <a:bodyPr>
            <a:noAutofit/>
          </a:bodyPr>
          <a:lstStyle/>
          <a:p>
            <a:r>
              <a:rPr lang="en-US" sz="2400" dirty="0"/>
              <a:t>                               </a:t>
            </a:r>
            <a:r>
              <a:rPr lang="en-US" sz="2400" dirty="0" err="1"/>
              <a:t>Gobierno</a:t>
            </a:r>
            <a:r>
              <a:rPr lang="en-US" sz="2400" dirty="0"/>
              <a:t> Regional Moquegua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127" y="1318161"/>
            <a:ext cx="9060873" cy="5468402"/>
          </a:xfrm>
        </p:spPr>
        <p:txBody>
          <a:bodyPr>
            <a:normAutofit/>
          </a:bodyPr>
          <a:lstStyle/>
          <a:p>
            <a:r>
              <a:rPr lang="es-ES" sz="2000" dirty="0"/>
              <a:t>La Misión del es conducir la Gestión pública regional de acuerdo a sus competencias exclusivas, compartidas y delegadas, en el marco de las políticas nacionales y sectoriales para contribuir al desarrollo integral y sostenible de la región</a:t>
            </a:r>
          </a:p>
          <a:p>
            <a:r>
              <a:rPr lang="es-ES" sz="2000" dirty="0"/>
              <a:t>Visita su página oficial en http://www.regionmoquegua.gob.pe</a:t>
            </a:r>
            <a:endParaRPr lang="en-U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465" y="3009776"/>
            <a:ext cx="4434196" cy="3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450313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Gobierno Regional Puno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629" y="1425039"/>
            <a:ext cx="8870867" cy="5361524"/>
          </a:xfrm>
        </p:spPr>
        <p:txBody>
          <a:bodyPr>
            <a:normAutofit/>
          </a:bodyPr>
          <a:lstStyle/>
          <a:p>
            <a:pPr algn="just"/>
            <a:r>
              <a:rPr lang="es-ES" sz="1800" dirty="0"/>
              <a:t>El, es una Institución Pública que impulsa el desarrollo integral de la Región con la participación de los agentes del desarrollo y la población, a través de una gestión eficiente y transparente; así como promover la inversión y ejecutar proyectos estratégico...</a:t>
            </a:r>
          </a:p>
          <a:p>
            <a:r>
              <a:rPr lang="es-ES" sz="2000" dirty="0"/>
              <a:t>. Visita su página oficial en </a:t>
            </a:r>
            <a:r>
              <a:rPr lang="es-ES" sz="2000" dirty="0">
                <a:hlinkClick r:id="rId2"/>
              </a:rPr>
              <a:t>http://www.regionpuno.gob.pe</a:t>
            </a:r>
            <a:endParaRPr lang="es-ES" sz="2000" dirty="0"/>
          </a:p>
          <a:p>
            <a:endParaRPr lang="en-U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085" y="2776537"/>
            <a:ext cx="9288665" cy="34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94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343434"/>
          </a:xfrm>
        </p:spPr>
        <p:txBody>
          <a:bodyPr>
            <a:noAutofit/>
          </a:bodyPr>
          <a:lstStyle/>
          <a:p>
            <a:r>
              <a:rPr lang="es-ES" sz="2400" dirty="0"/>
              <a:t>                                 Gobierno Regional de Pasco</a:t>
            </a:r>
            <a:endParaRPr lang="en-US" sz="2400" dirty="0"/>
          </a:p>
        </p:txBody>
      </p:sp>
      <p:pic>
        <p:nvPicPr>
          <p:cNvPr id="2050" name="Picture 2" descr="Puede ser una imagen de texto que dice &quot;GOBIERNO COBIERIO REGIONAL REGIO NAL PASCO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34" y="2241491"/>
            <a:ext cx="3625118" cy="36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10639" y="1318161"/>
            <a:ext cx="8004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Cerro de Pasco, la «Ciudad Real de Minas», se convirtió en el sustituto natural de Potosí y cogió su relevo como principal centro minero de la Corona Española perteneciendo a la Intendencia de Tarma.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70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307808"/>
          </a:xfrm>
        </p:spPr>
        <p:txBody>
          <a:bodyPr>
            <a:noAutofit/>
          </a:bodyPr>
          <a:lstStyle/>
          <a:p>
            <a:r>
              <a:rPr lang="es-ES" sz="2400" dirty="0"/>
              <a:t>                           Gobierno Regional de San Martin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754" y="2791621"/>
            <a:ext cx="4062549" cy="40780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8195" y="1436914"/>
            <a:ext cx="8673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CONSEJO REGIONAL, es el órgano normativo y fiscalizador del Gobierno Regional. Está integrado por el Presidente Regional, el Vicepresidente Regional y los Consejeros de las provincias de cada región, con un mínimo de 7 y un máximo de 25, los mismos que son elegidos por sufragio directo por un período de 4 años.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5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740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974728"/>
            <a:ext cx="7886699" cy="54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71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23000"/>
          </a:xfrm>
        </p:spPr>
        <p:txBody>
          <a:bodyPr>
            <a:normAutofit/>
          </a:bodyPr>
          <a:lstStyle/>
          <a:p>
            <a:r>
              <a:rPr lang="es-ES" sz="2400" dirty="0"/>
              <a:t>                            Gobierno Regional de Ucayali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09" y="2913017"/>
            <a:ext cx="7981405" cy="31220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0628" y="1468825"/>
            <a:ext cx="8621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/>
              <a:t>El Gobernador Regional constituye el órgano ejecutivo y sus funciones incluyen proponer y ejecutar el presupuesto, designar a los oficiales de gobierno, promulgar decretos y resoluciones, ejecutar planes y programas regionales y administrar las propiedades y rentas regionales.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13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6"/>
            <a:ext cx="7886700" cy="449125"/>
          </a:xfrm>
        </p:spPr>
        <p:txBody>
          <a:bodyPr>
            <a:normAutofit/>
          </a:bodyPr>
          <a:lstStyle/>
          <a:p>
            <a:r>
              <a:rPr lang="es-ES" sz="2400" dirty="0"/>
              <a:t>                          Gobierno Regional de Tacna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2640296"/>
            <a:ext cx="6949439" cy="390419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7201" y="1423852"/>
            <a:ext cx="859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gobernador regional será el órgano ejecutivo del gobierno regional, correspondiéndole presidir el consejo y ejercer las funciones y atribuciones que la ley orgánica constitucional determine, en coordinación con los demás órganos y servicios públicos creados para el cumplimiento de la función administrativa.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92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07B6C-69C9-43F5-9EAE-4A8C6636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46450"/>
          </a:xfrm>
        </p:spPr>
        <p:txBody>
          <a:bodyPr>
            <a:normAutofit fontScale="90000"/>
          </a:bodyPr>
          <a:lstStyle/>
          <a:p>
            <a:r>
              <a:rPr lang="es-ES" dirty="0"/>
              <a:t>                          </a:t>
            </a:r>
            <a:r>
              <a:rPr lang="es-ES" sz="2400" dirty="0"/>
              <a:t>Practica Grupal 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A43A0-3C08-4F1F-8F0D-84A6E2070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0497"/>
            <a:ext cx="7886700" cy="1298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prstClr val="black"/>
                </a:solidFill>
                <a:ea typeface="+mn-ea"/>
                <a:cs typeface="+mn-cs"/>
              </a:rPr>
              <a:t>Grupo </a:t>
            </a:r>
            <a:r>
              <a:rPr lang="es-ES" sz="2000">
                <a:solidFill>
                  <a:prstClr val="black"/>
                </a:solidFill>
                <a:ea typeface="+mn-ea"/>
                <a:cs typeface="+mn-cs"/>
              </a:rPr>
              <a:t>1 </a:t>
            </a:r>
            <a:r>
              <a:rPr lang="es-ES" sz="2000">
                <a:solidFill>
                  <a:prstClr val="black"/>
                </a:solidFill>
              </a:rPr>
              <a:t>Ventajas de</a:t>
            </a:r>
            <a:r>
              <a:rPr lang="es-ES" sz="200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ES" sz="2000" dirty="0">
                <a:solidFill>
                  <a:prstClr val="black"/>
                </a:solidFill>
                <a:ea typeface="+mn-ea"/>
                <a:cs typeface="+mn-cs"/>
              </a:rPr>
              <a:t>la geopolítica y cuál es </a:t>
            </a:r>
            <a:r>
              <a:rPr lang="es-ES" sz="2000">
                <a:solidFill>
                  <a:prstClr val="black"/>
                </a:solidFill>
                <a:ea typeface="+mn-ea"/>
                <a:cs typeface="+mn-cs"/>
              </a:rPr>
              <a:t>su importancia en el Perú</a:t>
            </a:r>
            <a:endParaRPr lang="es-ES" sz="2000" dirty="0">
              <a:solidFill>
                <a:prstClr val="black"/>
              </a:solidFill>
              <a:ea typeface="+mn-ea"/>
              <a:cs typeface="+mn-cs"/>
            </a:endParaRPr>
          </a:p>
          <a:p>
            <a:pPr marL="0" indent="0">
              <a:buNone/>
            </a:pPr>
            <a:r>
              <a:rPr lang="es-ES" sz="2000" dirty="0">
                <a:solidFill>
                  <a:prstClr val="black"/>
                </a:solidFill>
                <a:ea typeface="+mn-ea"/>
                <a:cs typeface="+mn-cs"/>
              </a:rPr>
              <a:t>Grupo 2  Ventajas Desventajas de la </a:t>
            </a:r>
            <a:r>
              <a:rPr lang="es-ES" sz="2000" dirty="0"/>
              <a:t>Ubicación geográfica del Perú</a:t>
            </a:r>
          </a:p>
          <a:p>
            <a:pPr marL="0" indent="0">
              <a:buNone/>
            </a:pPr>
            <a:r>
              <a:rPr lang="es-ES" sz="2000" dirty="0">
                <a:solidFill>
                  <a:prstClr val="black"/>
                </a:solidFill>
                <a:ea typeface="+mn-ea"/>
                <a:cs typeface="+mn-cs"/>
              </a:rPr>
              <a:t>Grupo 3  Ventajas y Desventajas de l</a:t>
            </a:r>
            <a:r>
              <a:rPr lang="es-ES" sz="2000" dirty="0"/>
              <a:t>a regionalización en el Perú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269573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4EBD4-15D2-456E-B64E-21348E8E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7406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54909-51A8-49D7-95CA-D7320E4B3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2701"/>
            <a:ext cx="7886700" cy="4351338"/>
          </a:xfrm>
        </p:spPr>
        <p:txBody>
          <a:bodyPr/>
          <a:lstStyle/>
          <a:p>
            <a:r>
              <a:rPr lang="es-ES" dirty="0"/>
              <a:t>                                    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                                 </a:t>
            </a:r>
          </a:p>
          <a:p>
            <a:r>
              <a:rPr lang="es-ES" sz="3200" dirty="0"/>
              <a:t>                             </a:t>
            </a:r>
          </a:p>
          <a:p>
            <a:endParaRPr lang="es-ES" sz="3200" dirty="0"/>
          </a:p>
          <a:p>
            <a:r>
              <a:rPr lang="es-ES" sz="3200" dirty="0"/>
              <a:t>   Gracias</a:t>
            </a:r>
          </a:p>
          <a:p>
            <a:r>
              <a:rPr lang="es-ES" sz="3200" dirty="0"/>
              <a:t>                           </a:t>
            </a:r>
            <a:r>
              <a:rPr lang="es-ES" sz="3200" dirty="0" err="1"/>
              <a:t>Tupananchikama</a:t>
            </a:r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857" t="33969" r="16139" b="18287"/>
          <a:stretch/>
        </p:blipFill>
        <p:spPr>
          <a:xfrm>
            <a:off x="2030681" y="974727"/>
            <a:ext cx="5047013" cy="37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4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652" y="950976"/>
            <a:ext cx="7886700" cy="414686"/>
          </a:xfrm>
        </p:spPr>
        <p:txBody>
          <a:bodyPr>
            <a:normAutofit/>
          </a:bodyPr>
          <a:lstStyle/>
          <a:p>
            <a:r>
              <a:rPr lang="es-ES" sz="2000" dirty="0"/>
              <a:t>Ubicación geográfica del Perú</a:t>
            </a:r>
            <a:endParaRPr lang="en-U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005" y="1508167"/>
            <a:ext cx="8775865" cy="5278396"/>
          </a:xfrm>
        </p:spPr>
        <p:txBody>
          <a:bodyPr>
            <a:normAutofit/>
          </a:bodyPr>
          <a:lstStyle/>
          <a:p>
            <a:pPr algn="just"/>
            <a:r>
              <a:rPr lang="es-ES" sz="1800" dirty="0"/>
              <a:t>Perú está ubicado en la parte occidental de América del Sur. Su territorio limita con Ecuador, Colombia, Brasil, Bolivia y Chile. Está asentado con soberanía sobre 1’285,215 km2 de terreno y 200 millas marinas del Océano Pacífico, así como 60 millones de hectáreas en la Antártida.</a:t>
            </a:r>
            <a:endParaRPr lang="en-US" sz="1800" dirty="0"/>
          </a:p>
        </p:txBody>
      </p:sp>
      <p:sp>
        <p:nvSpPr>
          <p:cNvPr id="4" name="AutoShape 2" descr="COMPARTIENDO CONOCIMIENTOS: LOCALIZACIÓN Y CARACTERÍSTICAS DEL MEDIO  GEOGRÁFICO PERU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COMPARTIENDO CONOCIMIENTOS: LOCALIZACIÓN Y CARACTERÍSTICAS DEL MEDIO  GEOGRÁFICO PERUA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UBICACION GEOGRAFICA - EL PERU TURISMO EN LINE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1" y="2481262"/>
            <a:ext cx="3123211" cy="37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1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367186"/>
          </a:xfrm>
        </p:spPr>
        <p:txBody>
          <a:bodyPr>
            <a:noAutofit/>
          </a:bodyPr>
          <a:lstStyle/>
          <a:p>
            <a:r>
              <a:rPr lang="es-ES" sz="2400" dirty="0"/>
              <a:t>                              La regionalización en el Perú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41913"/>
            <a:ext cx="7886700" cy="5444650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En el </a:t>
            </a:r>
            <a:r>
              <a:rPr lang="es-ES" sz="2000" b="1" dirty="0"/>
              <a:t>Perú</a:t>
            </a:r>
            <a:r>
              <a:rPr lang="es-ES" sz="2000" dirty="0"/>
              <a:t>, la conformación de regiones o </a:t>
            </a:r>
            <a:r>
              <a:rPr lang="es-ES" sz="2000" b="1" dirty="0"/>
              <a:t>regionalización</a:t>
            </a:r>
            <a:r>
              <a:rPr lang="es-ES" sz="2000" dirty="0"/>
              <a:t> es el proceso aún en desarrollo mediante el cual se busca lograr la conformación de regiones como divisiones políticas del país, integradas para instruir Gobiernos Regionales con autonomía económica y política que permitan descentralizar la acción del Estado.</a:t>
            </a:r>
          </a:p>
          <a:p>
            <a:r>
              <a:rPr lang="es-ES" sz="2000" dirty="0">
                <a:solidFill>
                  <a:srgbClr val="202124"/>
                </a:solidFill>
                <a:latin typeface="arial" panose="020B0604020202020204" pitchFamily="34" charset="0"/>
              </a:rPr>
              <a:t>¿Cuál es la importancia de la regionalización en el Perú?</a:t>
            </a:r>
          </a:p>
          <a:p>
            <a:pPr algn="just"/>
            <a:r>
              <a:rPr lang="es-ES" sz="2000" dirty="0">
                <a:solidFill>
                  <a:srgbClr val="202124"/>
                </a:solidFill>
                <a:latin typeface="arial" panose="020B0604020202020204" pitchFamily="34" charset="0"/>
              </a:rPr>
              <a:t>En el </a:t>
            </a:r>
            <a:r>
              <a:rPr lang="es-ES" sz="2000" b="1" dirty="0">
                <a:solidFill>
                  <a:srgbClr val="202124"/>
                </a:solidFill>
                <a:latin typeface="arial" panose="020B0604020202020204" pitchFamily="34" charset="0"/>
              </a:rPr>
              <a:t>Perú</a:t>
            </a:r>
            <a:r>
              <a:rPr lang="es-ES" sz="2000" dirty="0">
                <a:solidFill>
                  <a:srgbClr val="202124"/>
                </a:solidFill>
                <a:latin typeface="arial" panose="020B0604020202020204" pitchFamily="34" charset="0"/>
              </a:rPr>
              <a:t>, la conformación de regiones o </a:t>
            </a:r>
            <a:r>
              <a:rPr lang="es-ES" sz="2000" b="1" dirty="0">
                <a:solidFill>
                  <a:srgbClr val="202124"/>
                </a:solidFill>
                <a:latin typeface="arial" panose="020B0604020202020204" pitchFamily="34" charset="0"/>
              </a:rPr>
              <a:t>regionalización</a:t>
            </a:r>
            <a:r>
              <a:rPr lang="es-ES" sz="2000" dirty="0">
                <a:solidFill>
                  <a:srgbClr val="202124"/>
                </a:solidFill>
                <a:latin typeface="arial" panose="020B0604020202020204" pitchFamily="34" charset="0"/>
              </a:rPr>
              <a:t> es el proceso aún en desarrollo mediante el </a:t>
            </a:r>
            <a:r>
              <a:rPr lang="es-ES" sz="2000" b="1" dirty="0">
                <a:solidFill>
                  <a:srgbClr val="202124"/>
                </a:solidFill>
                <a:latin typeface="arial" panose="020B0604020202020204" pitchFamily="34" charset="0"/>
              </a:rPr>
              <a:t>cual</a:t>
            </a:r>
            <a:r>
              <a:rPr lang="es-ES" sz="2000" dirty="0">
                <a:solidFill>
                  <a:srgbClr val="202124"/>
                </a:solidFill>
                <a:latin typeface="arial" panose="020B0604020202020204" pitchFamily="34" charset="0"/>
              </a:rPr>
              <a:t> se busca lograr la conformación de regiones como divisiones políticas del país, integradas para instruir Gobiernos Regionales con autonomía económica y política que permitan descentralizar la acción del Estado.</a:t>
            </a:r>
          </a:p>
          <a:p>
            <a:pPr algn="just"/>
            <a:r>
              <a:rPr lang="es-ES" sz="2000" dirty="0">
                <a:solidFill>
                  <a:srgbClr val="202124"/>
                </a:solidFill>
                <a:latin typeface="arial" panose="020B0604020202020204" pitchFamily="34" charset="0"/>
              </a:rPr>
              <a:t>El </a:t>
            </a:r>
            <a:r>
              <a:rPr lang="es-ES" sz="2000" b="1" dirty="0">
                <a:solidFill>
                  <a:srgbClr val="202124"/>
                </a:solidFill>
                <a:latin typeface="arial" panose="020B0604020202020204" pitchFamily="34" charset="0"/>
              </a:rPr>
              <a:t>proceso de regionalización</a:t>
            </a:r>
            <a:r>
              <a:rPr lang="es-ES" sz="2000" dirty="0">
                <a:solidFill>
                  <a:srgbClr val="202124"/>
                </a:solidFill>
                <a:latin typeface="arial" panose="020B0604020202020204" pitchFamily="34" charset="0"/>
              </a:rPr>
              <a:t> debe proponerse la conformación de </a:t>
            </a:r>
            <a:r>
              <a:rPr lang="es-ES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macrorregiones</a:t>
            </a:r>
            <a:r>
              <a:rPr lang="es-ES" sz="2000" dirty="0">
                <a:solidFill>
                  <a:srgbClr val="202124"/>
                </a:solidFill>
                <a:latin typeface="arial" panose="020B0604020202020204" pitchFamily="34" charset="0"/>
              </a:rPr>
              <a:t> transversales. Esta nueva visión del desarrollo significa un reencuentro con las potencialidades del territorio, para reducir brechas </a:t>
            </a:r>
            <a:r>
              <a:rPr lang="es-ES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economicas</a:t>
            </a:r>
            <a:r>
              <a:rPr lang="es-ES" sz="2000" dirty="0">
                <a:solidFill>
                  <a:srgbClr val="202124"/>
                </a:solidFill>
                <a:latin typeface="arial" panose="020B0604020202020204" pitchFamily="34" charset="0"/>
              </a:rPr>
              <a:t> y desigualdades sociales.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329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509690"/>
          </a:xfrm>
        </p:spPr>
        <p:txBody>
          <a:bodyPr>
            <a:normAutofit/>
          </a:bodyPr>
          <a:lstStyle/>
          <a:p>
            <a:r>
              <a:rPr lang="es-ES" sz="2400" dirty="0"/>
              <a:t>Regiones del Perú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532" y="1590675"/>
            <a:ext cx="4104936" cy="51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38437"/>
          </a:xfrm>
        </p:spPr>
        <p:txBody>
          <a:bodyPr>
            <a:normAutofit fontScale="90000"/>
          </a:bodyPr>
          <a:lstStyle/>
          <a:p>
            <a:r>
              <a:rPr lang="es-ES" sz="2800" dirty="0">
                <a:solidFill>
                  <a:prstClr val="black"/>
                </a:solidFill>
              </a:rPr>
              <a:t>                                      Región Tumbes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071" y="3229538"/>
            <a:ext cx="3990108" cy="35014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71897" y="1555668"/>
            <a:ext cx="77434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 </a:t>
            </a:r>
            <a:r>
              <a:rPr lang="es-ES" sz="2000" b="1" dirty="0"/>
              <a:t>regionalización</a:t>
            </a:r>
            <a:r>
              <a:rPr lang="es-ES" sz="2000" dirty="0"/>
              <a:t> fue un </a:t>
            </a:r>
            <a:r>
              <a:rPr lang="es-ES" sz="2000" b="1" dirty="0"/>
              <a:t>proceso</a:t>
            </a:r>
            <a:r>
              <a:rPr lang="es-ES" sz="2000" dirty="0"/>
              <a:t> ubicado dentro de la política de modernización del Estado para adecuarlo como gestor del desarrollo económico y social, e impulsar a las regiones más deprimidas. ... Los ámbitos más adecuados para la planificación del desarrollo son los Estados y los Municipios.</a:t>
            </a:r>
          </a:p>
        </p:txBody>
      </p:sp>
    </p:spTree>
    <p:extLst>
      <p:ext uri="{BB962C8B-B14F-4D97-AF65-F5344CB8AC3E}">
        <p14:creationId xmlns:p14="http://schemas.microsoft.com/office/powerpoint/2010/main" val="70157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02811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rgbClr val="4D5156"/>
                </a:solidFill>
                <a:latin typeface="arial" panose="020B0604020202020204" pitchFamily="34" charset="0"/>
              </a:rPr>
              <a:t>                               Gobierno Regional de Piura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663" y="2854920"/>
            <a:ext cx="6811462" cy="361713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6883" y="1460665"/>
            <a:ext cx="860961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4D5156"/>
                </a:solidFill>
                <a:latin typeface="arial" panose="020B0604020202020204" pitchFamily="34" charset="0"/>
              </a:rPr>
              <a:t>Es el órgano con personalidad jurídica de derecho público y patrimonio propio, que tiene a su cargo la administración superior del departamento de Piura, Perú, y cuyo finalidad es el desarrollo social, cultural y económico. Tiene su sede en la capital regional, la ciudad de Piura</a:t>
            </a:r>
            <a:r>
              <a:rPr lang="es-ES" sz="2800" dirty="0">
                <a:solidFill>
                  <a:srgbClr val="4D5156"/>
                </a:solidFill>
                <a:latin typeface="arial" panose="020B0604020202020204" pitchFamily="34" charset="0"/>
              </a:rPr>
              <a:t>. 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8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74727"/>
            <a:ext cx="7886700" cy="497814"/>
          </a:xfrm>
        </p:spPr>
        <p:txBody>
          <a:bodyPr>
            <a:normAutofit/>
          </a:bodyPr>
          <a:lstStyle/>
          <a:p>
            <a:r>
              <a:rPr lang="es-ES" sz="2800" dirty="0"/>
              <a:t>Gobierno Regional de Ayacucho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740" y="3443844"/>
            <a:ext cx="2728445" cy="27284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3771" y="1686296"/>
            <a:ext cx="77315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Agencia de gobierno</a:t>
            </a:r>
          </a:p>
          <a:p>
            <a:pPr algn="just"/>
            <a:r>
              <a:rPr lang="es-ES" sz="2000" dirty="0"/>
              <a:t>El Gobierno Regional de Ayacucho es el órgano con personalidad jurídica de derecho público y patrimonio propio, que tiene a su cargo la administración superior del departamento de Ayacucho, Perú, y cuyo finalidad es el desarrollo social, cultural y económico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93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3423</TotalTime>
  <Words>1906</Words>
  <Application>Microsoft Office PowerPoint</Application>
  <PresentationFormat>Presentación en pantalla (4:3)</PresentationFormat>
  <Paragraphs>90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Times New Roman</vt:lpstr>
      <vt:lpstr>TwitterChirp</vt:lpstr>
      <vt:lpstr>Tema de Office</vt:lpstr>
      <vt:lpstr>Semana N° 5 Ubicación geográfica del Perú en América y en el Mundo y la Regionalización .  </vt:lpstr>
      <vt:lpstr>                     Ubicación geográfica del Perú</vt:lpstr>
      <vt:lpstr>Presentación de PowerPoint</vt:lpstr>
      <vt:lpstr>Ubicación geográfica del Perú</vt:lpstr>
      <vt:lpstr>                              La regionalización en el Perú</vt:lpstr>
      <vt:lpstr>Regiones del Perú</vt:lpstr>
      <vt:lpstr>                                      Región Tumbes</vt:lpstr>
      <vt:lpstr>                               Gobierno Regional de Piura</vt:lpstr>
      <vt:lpstr>Gobierno Regional de Ayacucho</vt:lpstr>
      <vt:lpstr>Gobierno Regional de Apurímac</vt:lpstr>
      <vt:lpstr>                               Gobierno Regional de Amazonas</vt:lpstr>
      <vt:lpstr>                El Gobierno Regional de Áncash </vt:lpstr>
      <vt:lpstr>Gobierno Regional de Arequipa</vt:lpstr>
      <vt:lpstr>                      Gobierno Regional de Cajamarca</vt:lpstr>
      <vt:lpstr>El Gobierno Regional del Callao </vt:lpstr>
      <vt:lpstr>Gobierno Regional del Cusco </vt:lpstr>
      <vt:lpstr>Gobierno Regional de Huancavelica</vt:lpstr>
      <vt:lpstr>                                Gobierno Regional de Huánuco </vt:lpstr>
      <vt:lpstr>                                       Gobierno Regional de Ica</vt:lpstr>
      <vt:lpstr>                              Gobierno regional de Junín</vt:lpstr>
      <vt:lpstr>                                       Gobierno Regional de Lambayeque</vt:lpstr>
      <vt:lpstr>                       Gobierno Región la Libertad</vt:lpstr>
      <vt:lpstr>                                   Gobierno Regional de Lima</vt:lpstr>
      <vt:lpstr>Gobierno Regional de Loreto</vt:lpstr>
      <vt:lpstr>                  Gobierno Regional de Madre de Dios </vt:lpstr>
      <vt:lpstr>                               Gobierno Regional Moquegua </vt:lpstr>
      <vt:lpstr>Gobierno Regional Puno</vt:lpstr>
      <vt:lpstr>                                 Gobierno Regional de Pasco</vt:lpstr>
      <vt:lpstr>                           Gobierno Regional de San Martin</vt:lpstr>
      <vt:lpstr>                            Gobierno Regional de Ucayali</vt:lpstr>
      <vt:lpstr>                          Gobierno Regional de Tacna</vt:lpstr>
      <vt:lpstr>                          Practica Grupal 5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UNFV</dc:creator>
  <cp:lastModifiedBy>Fredy Virgilio Salinas Melendez</cp:lastModifiedBy>
  <cp:revision>179</cp:revision>
  <dcterms:created xsi:type="dcterms:W3CDTF">2020-04-09T16:16:03Z</dcterms:created>
  <dcterms:modified xsi:type="dcterms:W3CDTF">2025-06-01T20:58:25Z</dcterms:modified>
</cp:coreProperties>
</file>