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9" r:id="rId2"/>
    <p:sldId id="328" r:id="rId3"/>
    <p:sldId id="336" r:id="rId4"/>
    <p:sldId id="344" r:id="rId5"/>
    <p:sldId id="345" r:id="rId6"/>
    <p:sldId id="329" r:id="rId7"/>
    <p:sldId id="337" r:id="rId8"/>
    <p:sldId id="330" r:id="rId9"/>
    <p:sldId id="340" r:id="rId10"/>
    <p:sldId id="331" r:id="rId11"/>
    <p:sldId id="341" r:id="rId12"/>
    <p:sldId id="332" r:id="rId13"/>
    <p:sldId id="335" r:id="rId14"/>
    <p:sldId id="333" r:id="rId15"/>
    <p:sldId id="334" r:id="rId16"/>
    <p:sldId id="342" r:id="rId17"/>
    <p:sldId id="343" r:id="rId18"/>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400"/>
    <a:srgbClr val="FF65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F014E5-1E6A-264B-563E-FFDD88171DAC}"/>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CF3E7BF2-C521-9534-3977-64F205A3CD1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73AE305A-77ED-AF77-A81C-9301FC71E915}"/>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B5333B45-108A-8A25-6FA2-3ADA3F8F1AD7}"/>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8C58C72D-663F-5342-5325-D2743B1AA4DB}"/>
              </a:ext>
            </a:extLst>
          </p:cNvPr>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70C7CBB5-3713-1D63-1F76-854CA478A89B}"/>
              </a:ext>
            </a:extLst>
          </p:cNvPr>
          <p:cNvSpPr/>
          <p:nvPr userDrawn="1"/>
        </p:nvSpPr>
        <p:spPr>
          <a:xfrm>
            <a:off x="0" y="-195263"/>
            <a:ext cx="9144000" cy="946721"/>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A508E403-CA89-D46D-0637-7E56111CE9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522" t="17604" r="4522" b="20944"/>
          <a:stretch/>
        </p:blipFill>
        <p:spPr>
          <a:xfrm>
            <a:off x="2657475" y="824013"/>
            <a:ext cx="3829050" cy="1441394"/>
          </a:xfrm>
          <a:prstGeom prst="rect">
            <a:avLst/>
          </a:prstGeom>
        </p:spPr>
      </p:pic>
      <p:sp>
        <p:nvSpPr>
          <p:cNvPr id="9" name="Rectángulo 8">
            <a:extLst>
              <a:ext uri="{FF2B5EF4-FFF2-40B4-BE49-F238E27FC236}">
                <a16:creationId xmlns:a16="http://schemas.microsoft.com/office/drawing/2014/main" id="{D3CA0AB9-096B-0D67-EF70-BD1C3AC09F29}"/>
              </a:ext>
            </a:extLst>
          </p:cNvPr>
          <p:cNvSpPr/>
          <p:nvPr userDrawn="1"/>
        </p:nvSpPr>
        <p:spPr>
          <a:xfrm>
            <a:off x="0" y="6629400"/>
            <a:ext cx="9144000" cy="228685"/>
          </a:xfrm>
          <a:prstGeom prst="rect">
            <a:avLst/>
          </a:pr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Tree>
    <p:extLst>
      <p:ext uri="{BB962C8B-B14F-4D97-AF65-F5344CB8AC3E}">
        <p14:creationId xmlns:p14="http://schemas.microsoft.com/office/powerpoint/2010/main" val="3915084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5B0F25-E9E6-3186-C8BC-F76EEE011C1B}"/>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460B45ED-2A6C-9CBA-F2CE-9CED49F3964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22531B8-D68B-FCEE-EC52-6F748FD6269C}"/>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35E4795B-A549-962F-1698-463BA8C7CACD}"/>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A466F9E1-BE5C-86ED-47C4-BBFAB2B84614}"/>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59787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CDBEBD5-EFB2-888C-E6AE-0FC16B3931C8}"/>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E6608473-4456-5551-FFEC-3DD0206AFB2C}"/>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1668E027-84DA-CBC4-0980-A3F684D40E69}"/>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F2E17F76-3FC6-2662-D745-FDF5C6D2AEF5}"/>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649286C7-C512-75A3-6679-776BB38D1E83}"/>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29606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A4B875-5AD2-9026-B5BE-256F66C0F59E}"/>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5E1D1C33-71C3-90BE-4F50-8FBB2CB1DB5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73110ED0-F13D-7C46-4BEB-319BE469BE82}"/>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05DD6365-614B-DB6B-9850-420E099272BE}"/>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55D1D935-F030-5AAF-AC93-2EFEE8484359}"/>
              </a:ext>
            </a:extLst>
          </p:cNvPr>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3B475D38-2F0A-5C88-79D8-771B48D22E3B}"/>
              </a:ext>
            </a:extLst>
          </p:cNvPr>
          <p:cNvSpPr/>
          <p:nvPr userDrawn="1"/>
        </p:nvSpPr>
        <p:spPr>
          <a:xfrm>
            <a:off x="0" y="-47624"/>
            <a:ext cx="9144000" cy="1038225"/>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2BEADCEE-8091-D24B-060A-7A153706EF1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736" t="18566" r="79398" b="21710"/>
          <a:stretch/>
        </p:blipFill>
        <p:spPr>
          <a:xfrm>
            <a:off x="476817" y="88106"/>
            <a:ext cx="321469" cy="771525"/>
          </a:xfrm>
          <a:prstGeom prst="rect">
            <a:avLst/>
          </a:prstGeom>
        </p:spPr>
      </p:pic>
      <p:sp>
        <p:nvSpPr>
          <p:cNvPr id="9" name="CuadroTexto 8">
            <a:extLst>
              <a:ext uri="{FF2B5EF4-FFF2-40B4-BE49-F238E27FC236}">
                <a16:creationId xmlns:a16="http://schemas.microsoft.com/office/drawing/2014/main" id="{0D20B2DD-F807-473A-E960-EEC36631FA10}"/>
              </a:ext>
            </a:extLst>
          </p:cNvPr>
          <p:cNvSpPr txBox="1"/>
          <p:nvPr userDrawn="1"/>
        </p:nvSpPr>
        <p:spPr>
          <a:xfrm>
            <a:off x="776060" y="222809"/>
            <a:ext cx="1915320" cy="276999"/>
          </a:xfrm>
          <a:prstGeom prst="rect">
            <a:avLst/>
          </a:prstGeom>
          <a:noFill/>
        </p:spPr>
        <p:txBody>
          <a:bodyPr wrap="square" rtlCol="0">
            <a:spAutoFit/>
          </a:bodyPr>
          <a:lstStyle/>
          <a:p>
            <a:r>
              <a:rPr lang="es-PE" sz="1150" spc="100" dirty="0">
                <a:latin typeface="Arial" panose="020B0604020202020204" pitchFamily="34" charset="0"/>
                <a:cs typeface="Arial" panose="020B0604020202020204" pitchFamily="34" charset="0"/>
              </a:rPr>
              <a:t>Universidad Nacional</a:t>
            </a:r>
          </a:p>
        </p:txBody>
      </p:sp>
      <p:sp>
        <p:nvSpPr>
          <p:cNvPr id="10" name="CuadroTexto 9">
            <a:extLst>
              <a:ext uri="{FF2B5EF4-FFF2-40B4-BE49-F238E27FC236}">
                <a16:creationId xmlns:a16="http://schemas.microsoft.com/office/drawing/2014/main" id="{822D5403-095C-33B4-331C-9C772DD3E3ED}"/>
              </a:ext>
            </a:extLst>
          </p:cNvPr>
          <p:cNvSpPr txBox="1"/>
          <p:nvPr userDrawn="1"/>
        </p:nvSpPr>
        <p:spPr>
          <a:xfrm>
            <a:off x="778441" y="362900"/>
            <a:ext cx="1915320" cy="323165"/>
          </a:xfrm>
          <a:prstGeom prst="rect">
            <a:avLst/>
          </a:prstGeom>
          <a:noFill/>
        </p:spPr>
        <p:txBody>
          <a:bodyPr wrap="square" rtlCol="0">
            <a:spAutoFit/>
          </a:bodyPr>
          <a:lstStyle/>
          <a:p>
            <a:r>
              <a:rPr lang="es-PE" sz="1450" b="1" spc="10" dirty="0">
                <a:latin typeface="Arial" panose="020B0604020202020204" pitchFamily="34" charset="0"/>
                <a:cs typeface="Arial" panose="020B0604020202020204" pitchFamily="34" charset="0"/>
              </a:rPr>
              <a:t>Federico Villarreal</a:t>
            </a:r>
          </a:p>
        </p:txBody>
      </p:sp>
      <p:cxnSp>
        <p:nvCxnSpPr>
          <p:cNvPr id="11" name="Conector recto 10">
            <a:extLst>
              <a:ext uri="{FF2B5EF4-FFF2-40B4-BE49-F238E27FC236}">
                <a16:creationId xmlns:a16="http://schemas.microsoft.com/office/drawing/2014/main" id="{C48C6A2D-5822-AFF4-77B0-BC6B4451D915}"/>
              </a:ext>
            </a:extLst>
          </p:cNvPr>
          <p:cNvCxnSpPr/>
          <p:nvPr userDrawn="1"/>
        </p:nvCxnSpPr>
        <p:spPr>
          <a:xfrm>
            <a:off x="879249" y="654843"/>
            <a:ext cx="16002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5097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A97794-9D4B-4740-23E7-5404FF3C731D}"/>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072D2E21-39A7-F930-B2F5-E44AA8577BF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0B438AE-4CEE-4240-55BA-48CB81A44B7A}"/>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121EEFE4-B7CD-F17A-C000-6C332FAC85ED}"/>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E15EE95E-7CFA-CB0E-5584-D4C72C9AF361}"/>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68770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EFD23B-F770-8C44-4CEF-7AECA5A3CC34}"/>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3A6AB038-53D5-DF2B-53C3-0704C8564327}"/>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7256898D-DA72-564E-AC33-21BD7827DAC4}"/>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F665CA92-3936-3FEF-F371-91824C741FF4}"/>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C14020A0-7C9B-D574-1E62-49DC747C16F6}"/>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1AE90E7D-3654-C77F-FA25-E2FD542BD4D2}"/>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33741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D6B88B-0CD4-213D-CC69-EF01506798DB}"/>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84D67129-C9AF-6D50-857E-959C84F5E65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9650493-96C9-2939-0B63-FCF8F6D01ED0}"/>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5512EC3F-5049-03D8-109A-3106EA16247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72C0F3E-7803-FEC2-418B-3301754F58B9}"/>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4012BC3D-07C5-B69F-83BE-808DB2FBF5F7}"/>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8" name="Marcador de pie de página 7">
            <a:extLst>
              <a:ext uri="{FF2B5EF4-FFF2-40B4-BE49-F238E27FC236}">
                <a16:creationId xmlns:a16="http://schemas.microsoft.com/office/drawing/2014/main" id="{41B24C38-183B-47C8-C80A-7407357F03B4}"/>
              </a:ext>
            </a:extLst>
          </p:cNvPr>
          <p:cNvSpPr>
            <a:spLocks noGrp="1"/>
          </p:cNvSpPr>
          <p:nvPr>
            <p:ph type="ftr" sz="quarter" idx="11"/>
          </p:nvPr>
        </p:nvSpPr>
        <p:spPr/>
        <p:txBody>
          <a:bodyPr/>
          <a:lstStyle/>
          <a:p>
            <a:endParaRPr lang="es-PE" dirty="0"/>
          </a:p>
        </p:txBody>
      </p:sp>
      <p:sp>
        <p:nvSpPr>
          <p:cNvPr id="9" name="Marcador de número de diapositiva 8">
            <a:extLst>
              <a:ext uri="{FF2B5EF4-FFF2-40B4-BE49-F238E27FC236}">
                <a16:creationId xmlns:a16="http://schemas.microsoft.com/office/drawing/2014/main" id="{D86E68EF-A7D6-5B74-8758-61B1C35BC796}"/>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193917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EE0CCF-86A4-3E74-9DF5-41B4FE6EBF9C}"/>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1C141D61-9484-274E-F57D-BE6699A7E40E}"/>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4" name="Marcador de pie de página 3">
            <a:extLst>
              <a:ext uri="{FF2B5EF4-FFF2-40B4-BE49-F238E27FC236}">
                <a16:creationId xmlns:a16="http://schemas.microsoft.com/office/drawing/2014/main" id="{F94D8E60-BDB3-F8FB-CE59-A2317FA76239}"/>
              </a:ext>
            </a:extLst>
          </p:cNvPr>
          <p:cNvSpPr>
            <a:spLocks noGrp="1"/>
          </p:cNvSpPr>
          <p:nvPr>
            <p:ph type="ftr" sz="quarter" idx="11"/>
          </p:nvPr>
        </p:nvSpPr>
        <p:spPr/>
        <p:txBody>
          <a:bodyPr/>
          <a:lstStyle/>
          <a:p>
            <a:endParaRPr lang="es-PE" dirty="0"/>
          </a:p>
        </p:txBody>
      </p:sp>
      <p:sp>
        <p:nvSpPr>
          <p:cNvPr id="5" name="Marcador de número de diapositiva 4">
            <a:extLst>
              <a:ext uri="{FF2B5EF4-FFF2-40B4-BE49-F238E27FC236}">
                <a16:creationId xmlns:a16="http://schemas.microsoft.com/office/drawing/2014/main" id="{4738F117-8CB0-1FA3-5A49-BA424CF4BD36}"/>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572891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2470754-0FBD-2F61-0DC1-00C816EEF156}"/>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3" name="Marcador de pie de página 2">
            <a:extLst>
              <a:ext uri="{FF2B5EF4-FFF2-40B4-BE49-F238E27FC236}">
                <a16:creationId xmlns:a16="http://schemas.microsoft.com/office/drawing/2014/main" id="{4722EB6D-0005-E4F7-B614-EC7C0002AB8A}"/>
              </a:ext>
            </a:extLst>
          </p:cNvPr>
          <p:cNvSpPr>
            <a:spLocks noGrp="1"/>
          </p:cNvSpPr>
          <p:nvPr>
            <p:ph type="ftr" sz="quarter" idx="11"/>
          </p:nvPr>
        </p:nvSpPr>
        <p:spPr/>
        <p:txBody>
          <a:bodyPr/>
          <a:lstStyle/>
          <a:p>
            <a:endParaRPr lang="es-PE" dirty="0"/>
          </a:p>
        </p:txBody>
      </p:sp>
      <p:sp>
        <p:nvSpPr>
          <p:cNvPr id="4" name="Marcador de número de diapositiva 3">
            <a:extLst>
              <a:ext uri="{FF2B5EF4-FFF2-40B4-BE49-F238E27FC236}">
                <a16:creationId xmlns:a16="http://schemas.microsoft.com/office/drawing/2014/main" id="{62BBF4AE-67C2-CA02-4DF5-5EB5C9E5E153}"/>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533482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59EC69-601B-B158-E7AB-35D2693E1CCE}"/>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5924403-7C69-F4DB-EADE-1DA085AE4A7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C519DEBC-9471-69F3-D6F9-FFE2F8EF946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00189D7-1D17-6A0A-4797-70D8A7D41908}"/>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F0013B1E-12AB-B190-61A0-8EFC9D6279EA}"/>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C0AC0A94-67FD-5CC7-07AC-2E843AA948BE}"/>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97765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42A4D8-70FA-9491-E5D6-042F3E562270}"/>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44B78AAE-2D8E-04E0-209B-CD6D87A6F69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PE"/>
          </a:p>
        </p:txBody>
      </p:sp>
      <p:sp>
        <p:nvSpPr>
          <p:cNvPr id="4" name="Marcador de texto 3">
            <a:extLst>
              <a:ext uri="{FF2B5EF4-FFF2-40B4-BE49-F238E27FC236}">
                <a16:creationId xmlns:a16="http://schemas.microsoft.com/office/drawing/2014/main" id="{D9BE2E64-871F-0BDE-5470-E8FDC38B54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F162FF8-790C-0F9C-637D-CD4838C9B5C4}"/>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AA92E573-A173-9151-9016-E76C12050A29}"/>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4FEC73D6-3225-3C9C-502F-60F32CCD08F5}"/>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181594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B37343F-B890-F952-9EF5-D038448A141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9CC1E859-1797-7932-516B-88245DAC797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8E26A0A4-5A0D-E08D-5DB7-F1F988B7511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81D8331C-4DBC-3CD0-4C1C-2D1DF1BCB2B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PE" dirty="0"/>
          </a:p>
        </p:txBody>
      </p:sp>
      <p:sp>
        <p:nvSpPr>
          <p:cNvPr id="6" name="Marcador de número de diapositiva 5">
            <a:extLst>
              <a:ext uri="{FF2B5EF4-FFF2-40B4-BE49-F238E27FC236}">
                <a16:creationId xmlns:a16="http://schemas.microsoft.com/office/drawing/2014/main" id="{80982B15-D7C0-5A2D-CE5A-E3E103FE60A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17636977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P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C8FC8E5-C87D-4A54-8C05-83732C46E0E6}"/>
              </a:ext>
            </a:extLst>
          </p:cNvPr>
          <p:cNvSpPr>
            <a:spLocks noGrp="1"/>
          </p:cNvSpPr>
          <p:nvPr>
            <p:ph type="ctrTitle"/>
          </p:nvPr>
        </p:nvSpPr>
        <p:spPr>
          <a:xfrm>
            <a:off x="425450" y="2801612"/>
            <a:ext cx="8293100" cy="2141669"/>
          </a:xfrm>
        </p:spPr>
        <p:txBody>
          <a:bodyPr>
            <a:normAutofit/>
          </a:bodyPr>
          <a:lstStyle/>
          <a:p>
            <a:r>
              <a:rPr lang="es-PE" sz="2000" dirty="0"/>
              <a:t>Semana </a:t>
            </a:r>
            <a:r>
              <a:rPr lang="es-PE" sz="2000" dirty="0" err="1"/>
              <a:t>N°</a:t>
            </a:r>
            <a:r>
              <a:rPr lang="es-PE" sz="2000" dirty="0"/>
              <a:t> 06: La Descentralización en el Perú </a:t>
            </a:r>
            <a:br>
              <a:rPr lang="es-PE" sz="2000" dirty="0"/>
            </a:br>
            <a:br>
              <a:rPr lang="es-PE" sz="2400" dirty="0"/>
            </a:br>
            <a:r>
              <a:rPr lang="es-PE" sz="1800" dirty="0"/>
              <a:t>GEOPOLITICA Y ANALISIS DE LA REALIDAD PERUANA</a:t>
            </a:r>
            <a:endParaRPr lang="es-PE" sz="1800" b="1" dirty="0"/>
          </a:p>
        </p:txBody>
      </p:sp>
      <p:sp>
        <p:nvSpPr>
          <p:cNvPr id="5" name="Subtítulo 4">
            <a:extLst>
              <a:ext uri="{FF2B5EF4-FFF2-40B4-BE49-F238E27FC236}">
                <a16:creationId xmlns:a16="http://schemas.microsoft.com/office/drawing/2014/main" id="{4B55E2E3-91C0-4B96-BC51-78D844077706}"/>
              </a:ext>
            </a:extLst>
          </p:cNvPr>
          <p:cNvSpPr>
            <a:spLocks noGrp="1"/>
          </p:cNvSpPr>
          <p:nvPr>
            <p:ph type="subTitle" idx="1"/>
          </p:nvPr>
        </p:nvSpPr>
        <p:spPr>
          <a:xfrm>
            <a:off x="1143000" y="5378358"/>
            <a:ext cx="6858000" cy="849385"/>
          </a:xfrm>
        </p:spPr>
        <p:txBody>
          <a:bodyPr>
            <a:normAutofit/>
          </a:bodyPr>
          <a:lstStyle/>
          <a:p>
            <a:pPr>
              <a:lnSpc>
                <a:spcPct val="100000"/>
              </a:lnSpc>
              <a:spcBef>
                <a:spcPts val="0"/>
              </a:spcBef>
            </a:pPr>
            <a:r>
              <a:rPr lang="es-PE" sz="2200" dirty="0">
                <a:solidFill>
                  <a:srgbClr val="FF0000"/>
                </a:solidFill>
              </a:rPr>
              <a:t>Asignatura: Geopolítica y Realidad Nacional OK</a:t>
            </a:r>
          </a:p>
          <a:p>
            <a:pPr>
              <a:lnSpc>
                <a:spcPct val="100000"/>
              </a:lnSpc>
              <a:spcBef>
                <a:spcPts val="0"/>
              </a:spcBef>
            </a:pPr>
            <a:r>
              <a:rPr lang="es-PE" sz="2200" b="1" dirty="0"/>
              <a:t>Dr. Fredy Salinas Melendez</a:t>
            </a:r>
          </a:p>
        </p:txBody>
      </p:sp>
      <p:sp>
        <p:nvSpPr>
          <p:cNvPr id="19" name="Subtítulo 4">
            <a:extLst>
              <a:ext uri="{FF2B5EF4-FFF2-40B4-BE49-F238E27FC236}">
                <a16:creationId xmlns:a16="http://schemas.microsoft.com/office/drawing/2014/main" id="{FF7DA7A5-6A23-4645-8BB7-CAF9A612F584}"/>
              </a:ext>
            </a:extLst>
          </p:cNvPr>
          <p:cNvSpPr txBox="1">
            <a:spLocks/>
          </p:cNvSpPr>
          <p:nvPr/>
        </p:nvSpPr>
        <p:spPr>
          <a:xfrm>
            <a:off x="609600" y="2366535"/>
            <a:ext cx="7924800" cy="562401"/>
          </a:xfrm>
          <a:prstGeom prst="rect">
            <a:avLst/>
          </a:prstGeom>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dirty="0"/>
              <a:t>Facultad de Ciencias Naturales y Matemática</a:t>
            </a:r>
          </a:p>
          <a:p>
            <a:endParaRPr lang="es-PE" dirty="0"/>
          </a:p>
          <a:p>
            <a:r>
              <a:rPr lang="es-PE" dirty="0" err="1"/>
              <a:t>Geopolitica</a:t>
            </a:r>
            <a:endParaRPr lang="es-PE" dirty="0"/>
          </a:p>
        </p:txBody>
      </p:sp>
      <p:sp>
        <p:nvSpPr>
          <p:cNvPr id="21" name="Subtítulo 4">
            <a:extLst>
              <a:ext uri="{FF2B5EF4-FFF2-40B4-BE49-F238E27FC236}">
                <a16:creationId xmlns:a16="http://schemas.microsoft.com/office/drawing/2014/main" id="{79D83C09-58B4-49C5-B218-A242866CCD27}"/>
              </a:ext>
            </a:extLst>
          </p:cNvPr>
          <p:cNvSpPr txBox="1">
            <a:spLocks/>
          </p:cNvSpPr>
          <p:nvPr/>
        </p:nvSpPr>
        <p:spPr>
          <a:xfrm>
            <a:off x="1143000" y="6257999"/>
            <a:ext cx="6858000" cy="475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sz="1800" dirty="0"/>
              <a:t>Semestre </a:t>
            </a:r>
            <a:r>
              <a:rPr lang="es-PE" sz="1800"/>
              <a:t>Académico 2025-1</a:t>
            </a:r>
            <a:endParaRPr lang="es-PE" sz="1800" dirty="0"/>
          </a:p>
        </p:txBody>
      </p:sp>
    </p:spTree>
    <p:extLst>
      <p:ext uri="{BB962C8B-B14F-4D97-AF65-F5344CB8AC3E}">
        <p14:creationId xmlns:p14="http://schemas.microsoft.com/office/powerpoint/2010/main" val="9002137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A1E5E4-3672-2B57-0EC1-EDB3346F50DF}"/>
              </a:ext>
            </a:extLst>
          </p:cNvPr>
          <p:cNvSpPr>
            <a:spLocks noGrp="1"/>
          </p:cNvSpPr>
          <p:nvPr>
            <p:ph type="title"/>
          </p:nvPr>
        </p:nvSpPr>
        <p:spPr>
          <a:xfrm>
            <a:off x="628650" y="970671"/>
            <a:ext cx="7886700" cy="506438"/>
          </a:xfrm>
        </p:spPr>
        <p:txBody>
          <a:bodyPr>
            <a:normAutofit fontScale="90000"/>
          </a:bodyPr>
          <a:lstStyle/>
          <a:p>
            <a:r>
              <a:rPr lang="es-ES" sz="3600" dirty="0"/>
              <a:t>                  Los gobiernos regionales</a:t>
            </a:r>
            <a:endParaRPr lang="es-PE" dirty="0"/>
          </a:p>
        </p:txBody>
      </p:sp>
      <p:sp>
        <p:nvSpPr>
          <p:cNvPr id="3" name="Marcador de contenido 2">
            <a:extLst>
              <a:ext uri="{FF2B5EF4-FFF2-40B4-BE49-F238E27FC236}">
                <a16:creationId xmlns:a16="http://schemas.microsoft.com/office/drawing/2014/main" id="{98500465-C7BE-D6FA-BF89-8252790FAC6D}"/>
              </a:ext>
            </a:extLst>
          </p:cNvPr>
          <p:cNvSpPr>
            <a:spLocks noGrp="1"/>
          </p:cNvSpPr>
          <p:nvPr>
            <p:ph idx="1"/>
          </p:nvPr>
        </p:nvSpPr>
        <p:spPr/>
        <p:txBody>
          <a:bodyPr>
            <a:noAutofit/>
          </a:bodyPr>
          <a:lstStyle/>
          <a:p>
            <a:pPr algn="just"/>
            <a:r>
              <a:rPr lang="es-ES" sz="2400" dirty="0"/>
              <a:t>Son la cabeza del departamento. Tienen autonomía política, económica y administrativa en los asuntos de su competencia. Coordinan con las municipalidades, sin interferir sus funciones y atribuciones. Poseen un Presidente como órgano ejecutivo, un Consejo Regional como órgano normativo y fiscalizador, y un Consejo de Coordinación Regional integrado por los alcaldes provinciales y por representantes de la sociedad civil, como órgano consultivo y de coordinación con las municipalidades. En Perú se ha promovido la conformación de nuevas regiones mediante la fusión de los actuales departamentos, siguiendo un procedimiento en el que la iniciativa descansa en los gobiernos regionales que deben levantar sus propuestas de región con aprobación mediante referéndum. La única vez que esta consulta se hizo, en 2005, la idea de conformar regiones fue rechazada por la ciudadanía.</a:t>
            </a:r>
            <a:endParaRPr lang="es-PE" sz="2400" dirty="0"/>
          </a:p>
        </p:txBody>
      </p:sp>
    </p:spTree>
    <p:extLst>
      <p:ext uri="{BB962C8B-B14F-4D97-AF65-F5344CB8AC3E}">
        <p14:creationId xmlns:p14="http://schemas.microsoft.com/office/powerpoint/2010/main" val="3077695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9FE63B3-AF84-FD6C-1102-202894BA6A61}"/>
              </a:ext>
            </a:extLst>
          </p:cNvPr>
          <p:cNvSpPr>
            <a:spLocks noGrp="1"/>
          </p:cNvSpPr>
          <p:nvPr>
            <p:ph type="title"/>
          </p:nvPr>
        </p:nvSpPr>
        <p:spPr/>
        <p:txBody>
          <a:bodyPr/>
          <a:lstStyle/>
          <a:p>
            <a:endParaRPr lang="es-PE"/>
          </a:p>
        </p:txBody>
      </p:sp>
      <p:pic>
        <p:nvPicPr>
          <p:cNvPr id="7170" name="Picture 2" descr="Descentralización en emergencia?: Análisis sobre su relevancia ante la  pandemia | POLITICA | EL COMERCIO PERÚ">
            <a:extLst>
              <a:ext uri="{FF2B5EF4-FFF2-40B4-BE49-F238E27FC236}">
                <a16:creationId xmlns:a16="http://schemas.microsoft.com/office/drawing/2014/main" id="{8232D68D-3C91-0EBF-09FF-70430A3FB88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844062"/>
            <a:ext cx="7094513" cy="58099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059978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09A15C-D732-01DB-16EB-236F983A2118}"/>
              </a:ext>
            </a:extLst>
          </p:cNvPr>
          <p:cNvSpPr>
            <a:spLocks noGrp="1"/>
          </p:cNvSpPr>
          <p:nvPr>
            <p:ph type="title"/>
          </p:nvPr>
        </p:nvSpPr>
        <p:spPr>
          <a:xfrm>
            <a:off x="628650" y="900332"/>
            <a:ext cx="7886700" cy="253219"/>
          </a:xfrm>
        </p:spPr>
        <p:txBody>
          <a:bodyPr>
            <a:normAutofit fontScale="90000"/>
          </a:bodyPr>
          <a:lstStyle/>
          <a:p>
            <a:r>
              <a:rPr lang="es-ES" sz="2000" dirty="0"/>
              <a:t>              </a:t>
            </a:r>
            <a:br>
              <a:rPr lang="es-ES" sz="2000" dirty="0"/>
            </a:br>
            <a:r>
              <a:rPr lang="es-ES" sz="2000" dirty="0"/>
              <a:t>                         EL PROCESO DE DESCENTRALIZACIÓN EN PERÚ</a:t>
            </a:r>
            <a:endParaRPr lang="es-PE" sz="2000" dirty="0"/>
          </a:p>
        </p:txBody>
      </p:sp>
      <p:sp>
        <p:nvSpPr>
          <p:cNvPr id="3" name="Marcador de contenido 2">
            <a:extLst>
              <a:ext uri="{FF2B5EF4-FFF2-40B4-BE49-F238E27FC236}">
                <a16:creationId xmlns:a16="http://schemas.microsoft.com/office/drawing/2014/main" id="{9462FCA1-9F62-6614-A90E-6829A2931266}"/>
              </a:ext>
            </a:extLst>
          </p:cNvPr>
          <p:cNvSpPr>
            <a:spLocks noGrp="1"/>
          </p:cNvSpPr>
          <p:nvPr>
            <p:ph idx="1"/>
          </p:nvPr>
        </p:nvSpPr>
        <p:spPr>
          <a:xfrm>
            <a:off x="628650" y="1350498"/>
            <a:ext cx="7886700" cy="4826465"/>
          </a:xfrm>
        </p:spPr>
        <p:txBody>
          <a:bodyPr/>
          <a:lstStyle/>
          <a:p>
            <a:r>
              <a:rPr lang="es-ES" dirty="0"/>
              <a:t>Desde aquí se estableció un esquema de lo que sería el proceso de descentralización por venir y que constaba de los siguientes </a:t>
            </a:r>
            <a:r>
              <a:rPr lang="es-ES" b="1" dirty="0"/>
              <a:t>principios:</a:t>
            </a:r>
          </a:p>
          <a:p>
            <a:r>
              <a:rPr lang="es-ES" dirty="0"/>
              <a:t> 1. Mantener y mejorar la calidad de los bienes y servicios prestados por el Estado al ciudadano a través de la participación de las unidades de gobierno subnacionales como las municipalidades y los gobiernos regionales (principio de subsidiariedad).</a:t>
            </a:r>
          </a:p>
          <a:p>
            <a:r>
              <a:rPr lang="es-ES" dirty="0"/>
              <a:t> 2. Reconocimiento de la heterogeneidad.</a:t>
            </a:r>
          </a:p>
          <a:p>
            <a:r>
              <a:rPr lang="es-ES" dirty="0"/>
              <a:t> 3. Correcta asignación de responsabilidades. </a:t>
            </a:r>
          </a:p>
          <a:p>
            <a:r>
              <a:rPr lang="es-ES" dirty="0"/>
              <a:t>4. Estabilidad Fiscal. 5. </a:t>
            </a:r>
          </a:p>
          <a:p>
            <a:r>
              <a:rPr lang="es-ES" dirty="0"/>
              <a:t>Participación de la ciudadanía.</a:t>
            </a:r>
          </a:p>
          <a:p>
            <a:r>
              <a:rPr lang="es-ES" dirty="0"/>
              <a:t> 6. Fortalecimiento de capacidades. Las propuestas en la agenda de gobierno.</a:t>
            </a:r>
          </a:p>
          <a:p>
            <a:endParaRPr lang="es-ES" dirty="0"/>
          </a:p>
          <a:p>
            <a:endParaRPr lang="es-ES" dirty="0"/>
          </a:p>
          <a:p>
            <a:endParaRPr lang="es-PE" dirty="0"/>
          </a:p>
        </p:txBody>
      </p:sp>
    </p:spTree>
    <p:extLst>
      <p:ext uri="{BB962C8B-B14F-4D97-AF65-F5344CB8AC3E}">
        <p14:creationId xmlns:p14="http://schemas.microsoft.com/office/powerpoint/2010/main" val="2393447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3" name="Right Triangle 1032">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432540" y="3335867"/>
            <a:ext cx="246888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C37E9D4B-7BFA-4D10-B666-547BAC4994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330" y="623275"/>
            <a:ext cx="8178790"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ara y Sello: ¿Ha fracasado la descentralización en el Perú? Jaime de  Althaus | Mesías Guevara | OPINION | EL COMERCIO PERÚ">
            <a:extLst>
              <a:ext uri="{FF2B5EF4-FFF2-40B4-BE49-F238E27FC236}">
                <a16:creationId xmlns:a16="http://schemas.microsoft.com/office/drawing/2014/main" id="{AE53C5F5-5413-8202-3BE8-80D62CD00E1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721622" y="1781404"/>
            <a:ext cx="5810032" cy="3253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73068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4EE3852-BB48-2295-E90C-89FE8E9939F3}"/>
              </a:ext>
            </a:extLst>
          </p:cNvPr>
          <p:cNvSpPr>
            <a:spLocks noGrp="1"/>
          </p:cNvSpPr>
          <p:nvPr>
            <p:ph type="title"/>
          </p:nvPr>
        </p:nvSpPr>
        <p:spPr>
          <a:xfrm>
            <a:off x="628650" y="365127"/>
            <a:ext cx="7886700" cy="999440"/>
          </a:xfrm>
        </p:spPr>
        <p:txBody>
          <a:bodyPr>
            <a:normAutofit fontScale="90000"/>
          </a:bodyPr>
          <a:lstStyle/>
          <a:p>
            <a:br>
              <a:rPr lang="es-ES" dirty="0"/>
            </a:br>
            <a:r>
              <a:rPr lang="es-ES" dirty="0"/>
              <a:t>  La descentralización   y la gobernanza territorial</a:t>
            </a:r>
            <a:endParaRPr lang="es-PE" dirty="0"/>
          </a:p>
        </p:txBody>
      </p:sp>
      <p:sp>
        <p:nvSpPr>
          <p:cNvPr id="3" name="Marcador de contenido 2">
            <a:extLst>
              <a:ext uri="{FF2B5EF4-FFF2-40B4-BE49-F238E27FC236}">
                <a16:creationId xmlns:a16="http://schemas.microsoft.com/office/drawing/2014/main" id="{704A06F8-61A8-C9B3-29BF-0EF41FFB4514}"/>
              </a:ext>
            </a:extLst>
          </p:cNvPr>
          <p:cNvSpPr>
            <a:spLocks noGrp="1"/>
          </p:cNvSpPr>
          <p:nvPr>
            <p:ph idx="1"/>
          </p:nvPr>
        </p:nvSpPr>
        <p:spPr>
          <a:xfrm>
            <a:off x="628650" y="1477108"/>
            <a:ext cx="7886700" cy="4699855"/>
          </a:xfrm>
        </p:spPr>
        <p:txBody>
          <a:bodyPr>
            <a:noAutofit/>
          </a:bodyPr>
          <a:lstStyle/>
          <a:p>
            <a:pPr algn="just"/>
            <a:r>
              <a:rPr lang="es-ES" sz="2400" dirty="0"/>
              <a:t> Gobernanza es el sistema, de naturaleza política, mediante el cual se producen e implementan los bienes y servicios públicos y donde se toman decisiones de desarrollo inclusivo de los territorios.</a:t>
            </a:r>
          </a:p>
          <a:p>
            <a:pPr algn="just"/>
            <a:r>
              <a:rPr lang="es-ES" sz="2400" dirty="0"/>
              <a:t> Se trata de una categoría que habla de eficiencia en la gestión, diálogo democrático, cooperación y trabajo en red (Serrano, 2011).</a:t>
            </a:r>
          </a:p>
          <a:p>
            <a:pPr algn="just"/>
            <a:r>
              <a:rPr lang="es-ES" sz="2400" dirty="0"/>
              <a:t> Desde la perspectiva de la descentralización pone atención sobre la articulación y complementariedad entre niveles de gobierno para generar las soluciones más adecuadas a los problemas y requerimientos del desarrollo. </a:t>
            </a:r>
          </a:p>
          <a:p>
            <a:pPr algn="just"/>
            <a:r>
              <a:rPr lang="es-ES" sz="2400" dirty="0"/>
              <a:t>En estas materias, los gobiernos regionales están enfrentando grandes limitaciones derivadas de las limitaciones de su diseño organizacional, las capacidades y recursos a su alcance, la superposición de competencias y la dependencia que aún existe desde el nivel central.</a:t>
            </a:r>
            <a:endParaRPr lang="es-PE" sz="2400" dirty="0"/>
          </a:p>
        </p:txBody>
      </p:sp>
    </p:spTree>
    <p:extLst>
      <p:ext uri="{BB962C8B-B14F-4D97-AF65-F5344CB8AC3E}">
        <p14:creationId xmlns:p14="http://schemas.microsoft.com/office/powerpoint/2010/main" val="2505261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BA1B89-0752-EBB5-EFEF-0BF1FFC581DF}"/>
              </a:ext>
            </a:extLst>
          </p:cNvPr>
          <p:cNvSpPr>
            <a:spLocks noGrp="1"/>
          </p:cNvSpPr>
          <p:nvPr>
            <p:ph type="title"/>
          </p:nvPr>
        </p:nvSpPr>
        <p:spPr/>
        <p:txBody>
          <a:bodyPr/>
          <a:lstStyle/>
          <a:p>
            <a:endParaRPr lang="es-PE" dirty="0"/>
          </a:p>
        </p:txBody>
      </p:sp>
      <p:pic>
        <p:nvPicPr>
          <p:cNvPr id="8194" name="Picture 2" descr="Descentralización: ¿Qué retos afronta este proceso que no termina de  cuajar? - Piensa Pe">
            <a:extLst>
              <a:ext uri="{FF2B5EF4-FFF2-40B4-BE49-F238E27FC236}">
                <a16:creationId xmlns:a16="http://schemas.microsoft.com/office/drawing/2014/main" id="{9AD40BB6-7280-3A04-EF4A-70E5E66D6C5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49" y="844062"/>
            <a:ext cx="7994845" cy="5838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2481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B2EE82-051A-8F5A-6CDF-1CDFE3E6415B}"/>
              </a:ext>
            </a:extLst>
          </p:cNvPr>
          <p:cNvSpPr>
            <a:spLocks noGrp="1"/>
          </p:cNvSpPr>
          <p:nvPr>
            <p:ph type="title"/>
          </p:nvPr>
        </p:nvSpPr>
        <p:spPr>
          <a:xfrm>
            <a:off x="628650" y="984738"/>
            <a:ext cx="7886700" cy="534573"/>
          </a:xfrm>
        </p:spPr>
        <p:txBody>
          <a:bodyPr>
            <a:normAutofit fontScale="90000"/>
          </a:bodyPr>
          <a:lstStyle/>
          <a:p>
            <a:r>
              <a:rPr lang="es-ES" dirty="0"/>
              <a:t>                 Fracaso de la Regionalización                </a:t>
            </a:r>
            <a:endParaRPr lang="es-PE" dirty="0"/>
          </a:p>
        </p:txBody>
      </p:sp>
      <p:sp>
        <p:nvSpPr>
          <p:cNvPr id="3" name="Marcador de contenido 2">
            <a:extLst>
              <a:ext uri="{FF2B5EF4-FFF2-40B4-BE49-F238E27FC236}">
                <a16:creationId xmlns:a16="http://schemas.microsoft.com/office/drawing/2014/main" id="{4DE4BADF-44C6-4CB8-5E2C-8AA1061905D6}"/>
              </a:ext>
            </a:extLst>
          </p:cNvPr>
          <p:cNvSpPr>
            <a:spLocks noGrp="1"/>
          </p:cNvSpPr>
          <p:nvPr>
            <p:ph idx="1"/>
          </p:nvPr>
        </p:nvSpPr>
        <p:spPr>
          <a:xfrm>
            <a:off x="628650" y="1617785"/>
            <a:ext cx="7886700" cy="4559178"/>
          </a:xfrm>
        </p:spPr>
        <p:txBody>
          <a:bodyPr>
            <a:normAutofit fontScale="92500" lnSpcReduction="20000"/>
          </a:bodyPr>
          <a:lstStyle/>
          <a:p>
            <a:pPr algn="just"/>
            <a:r>
              <a:rPr lang="es-ES" sz="2200" b="0" i="1" dirty="0">
                <a:solidFill>
                  <a:srgbClr val="2A2A2A"/>
                </a:solidFill>
                <a:effectLst/>
                <a:latin typeface="Roboto" panose="02000000000000000000" pitchFamily="2" charset="0"/>
              </a:rPr>
              <a:t>La regionalización en el Perú y los intentos por implementarla fracasaron, en gran medida, debido a factores políticos, económicos y sociales; por ello, es relevante analizar los riesgos y desafíos asociados con este importante proceso para la sociedad peruana.</a:t>
            </a:r>
          </a:p>
          <a:p>
            <a:pPr algn="just"/>
            <a:r>
              <a:rPr lang="es-ES" sz="2200" b="0" i="1" dirty="0">
                <a:solidFill>
                  <a:srgbClr val="2A2A2A"/>
                </a:solidFill>
                <a:effectLst/>
                <a:latin typeface="Roboto" panose="02000000000000000000" pitchFamily="2" charset="0"/>
              </a:rPr>
              <a:t> En la actualidad, es fácil evidenciar que la exclusión social y económica tiene una relación directa con la dimensión territorial. En este sentido, la </a:t>
            </a:r>
            <a:r>
              <a:rPr lang="es-ES" sz="2200" b="0" i="1" dirty="0" err="1">
                <a:solidFill>
                  <a:srgbClr val="2A2A2A"/>
                </a:solidFill>
                <a:effectLst/>
                <a:latin typeface="Roboto" panose="02000000000000000000" pitchFamily="2" charset="0"/>
              </a:rPr>
              <a:t>hiperconcentración</a:t>
            </a:r>
            <a:r>
              <a:rPr lang="es-ES" sz="2200" b="0" i="1" dirty="0">
                <a:solidFill>
                  <a:srgbClr val="2A2A2A"/>
                </a:solidFill>
                <a:effectLst/>
                <a:latin typeface="Roboto" panose="02000000000000000000" pitchFamily="2" charset="0"/>
              </a:rPr>
              <a:t> del poder siempre será un aspecto crucial en cualquier modelo autoritario.</a:t>
            </a:r>
            <a:endParaRPr lang="es-ES" sz="2200" b="0" i="0" dirty="0">
              <a:solidFill>
                <a:srgbClr val="2A2A2A"/>
              </a:solidFill>
              <a:effectLst/>
              <a:latin typeface="Roboto" panose="02000000000000000000" pitchFamily="2" charset="0"/>
            </a:endParaRPr>
          </a:p>
          <a:p>
            <a:pPr algn="just"/>
            <a:r>
              <a:rPr lang="es-ES" sz="2200" b="0" i="1" dirty="0">
                <a:solidFill>
                  <a:srgbClr val="2A2A2A"/>
                </a:solidFill>
                <a:effectLst/>
                <a:latin typeface="Roboto" panose="02000000000000000000" pitchFamily="2" charset="0"/>
              </a:rPr>
              <a:t>La población percibe que estamos dejando la nación en manos de gestores locales poco calificados. Por ejemplo, es inconcebible que Lima esté conformada por 43 distritos, mientras que ciudades con igual población como Bogotá solo cuentan con menos de la mitad.</a:t>
            </a:r>
          </a:p>
          <a:p>
            <a:pPr algn="just"/>
            <a:r>
              <a:rPr lang="es-ES" sz="2200" b="0" i="1" dirty="0">
                <a:solidFill>
                  <a:srgbClr val="2A2A2A"/>
                </a:solidFill>
                <a:effectLst/>
                <a:latin typeface="Roboto" panose="02000000000000000000" pitchFamily="2" charset="0"/>
              </a:rPr>
              <a:t> Se puede afirmar que la cantidad de regiones, así como el número de distritos obedece a que una parte del sector político no desea dejar sus privilegios en beneficio de una integración o una nueva concepción de gestión, en organizaciones institucionalizadas que tengan la capacidad para extender y profundizar la economía de mercado que preconiza la Constitución, así como edificar un Estado eficiente y democrático.</a:t>
            </a:r>
            <a:endParaRPr lang="es-ES" sz="2200" b="0" i="0" dirty="0">
              <a:solidFill>
                <a:srgbClr val="2A2A2A"/>
              </a:solidFill>
              <a:effectLst/>
              <a:latin typeface="Roboto" panose="02000000000000000000" pitchFamily="2" charset="0"/>
            </a:endParaRPr>
          </a:p>
          <a:p>
            <a:endParaRPr lang="es-PE" dirty="0"/>
          </a:p>
        </p:txBody>
      </p:sp>
    </p:spTree>
    <p:extLst>
      <p:ext uri="{BB962C8B-B14F-4D97-AF65-F5344CB8AC3E}">
        <p14:creationId xmlns:p14="http://schemas.microsoft.com/office/powerpoint/2010/main" val="3274497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F7C7F2-8C34-9DBA-FB35-98EA832BBCAF}"/>
              </a:ext>
            </a:extLst>
          </p:cNvPr>
          <p:cNvSpPr>
            <a:spLocks noGrp="1"/>
          </p:cNvSpPr>
          <p:nvPr>
            <p:ph type="title"/>
          </p:nvPr>
        </p:nvSpPr>
        <p:spPr>
          <a:xfrm>
            <a:off x="628650" y="1055077"/>
            <a:ext cx="7886700" cy="281354"/>
          </a:xfrm>
        </p:spPr>
        <p:txBody>
          <a:bodyPr>
            <a:normAutofit fontScale="90000"/>
          </a:bodyPr>
          <a:lstStyle/>
          <a:p>
            <a:r>
              <a:rPr lang="es-ES"/>
              <a:t>                            Práctica Grupal 6</a:t>
            </a:r>
            <a:endParaRPr lang="es-PE" dirty="0"/>
          </a:p>
        </p:txBody>
      </p:sp>
      <p:sp>
        <p:nvSpPr>
          <p:cNvPr id="3" name="Marcador de contenido 2">
            <a:extLst>
              <a:ext uri="{FF2B5EF4-FFF2-40B4-BE49-F238E27FC236}">
                <a16:creationId xmlns:a16="http://schemas.microsoft.com/office/drawing/2014/main" id="{50C6F174-4B88-3821-A7AC-F4754D0DE557}"/>
              </a:ext>
            </a:extLst>
          </p:cNvPr>
          <p:cNvSpPr>
            <a:spLocks noGrp="1"/>
          </p:cNvSpPr>
          <p:nvPr>
            <p:ph idx="1"/>
          </p:nvPr>
        </p:nvSpPr>
        <p:spPr>
          <a:xfrm>
            <a:off x="628650" y="1590261"/>
            <a:ext cx="7886700" cy="2014330"/>
          </a:xfrm>
        </p:spPr>
        <p:txBody>
          <a:bodyPr>
            <a:normAutofit/>
          </a:bodyPr>
          <a:lstStyle/>
          <a:p>
            <a:endParaRPr lang="es-ES" dirty="0"/>
          </a:p>
          <a:p>
            <a:r>
              <a:rPr lang="es-PE" dirty="0"/>
              <a:t>Grupo 1 La Descentralización en el Perú:</a:t>
            </a:r>
          </a:p>
          <a:p>
            <a:r>
              <a:rPr lang="es-PE" dirty="0"/>
              <a:t>Grupo 2 El fracaso de descentralización en el Perú:</a:t>
            </a:r>
          </a:p>
          <a:p>
            <a:r>
              <a:rPr lang="es-PE" dirty="0"/>
              <a:t>Grupo 3 Propuestas viables para una nueva descentralización en </a:t>
            </a:r>
            <a:r>
              <a:rPr lang="es-PE"/>
              <a:t>el Perú:</a:t>
            </a:r>
            <a:endParaRPr lang="es-PE" dirty="0"/>
          </a:p>
        </p:txBody>
      </p:sp>
    </p:spTree>
    <p:extLst>
      <p:ext uri="{BB962C8B-B14F-4D97-AF65-F5344CB8AC3E}">
        <p14:creationId xmlns:p14="http://schemas.microsoft.com/office/powerpoint/2010/main" val="3676273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863B33-8043-CDAE-E66C-479537AA5E32}"/>
              </a:ext>
            </a:extLst>
          </p:cNvPr>
          <p:cNvSpPr>
            <a:spLocks noGrp="1"/>
          </p:cNvSpPr>
          <p:nvPr>
            <p:ph type="title"/>
          </p:nvPr>
        </p:nvSpPr>
        <p:spPr>
          <a:xfrm>
            <a:off x="484710" y="953036"/>
            <a:ext cx="7055380" cy="553791"/>
          </a:xfrm>
        </p:spPr>
        <p:txBody>
          <a:bodyPr/>
          <a:lstStyle/>
          <a:p>
            <a:r>
              <a:rPr lang="es-ES" b="0" i="0" dirty="0">
                <a:solidFill>
                  <a:srgbClr val="202124"/>
                </a:solidFill>
                <a:effectLst/>
                <a:latin typeface="Google Sans"/>
              </a:rPr>
              <a:t>                 La Descentralización</a:t>
            </a:r>
            <a:endParaRPr lang="es-PE" dirty="0"/>
          </a:p>
        </p:txBody>
      </p:sp>
      <p:sp>
        <p:nvSpPr>
          <p:cNvPr id="3" name="Marcador de contenido 2">
            <a:extLst>
              <a:ext uri="{FF2B5EF4-FFF2-40B4-BE49-F238E27FC236}">
                <a16:creationId xmlns:a16="http://schemas.microsoft.com/office/drawing/2014/main" id="{4B80095B-891B-677C-4AB9-31514741891E}"/>
              </a:ext>
            </a:extLst>
          </p:cNvPr>
          <p:cNvSpPr>
            <a:spLocks noGrp="1"/>
          </p:cNvSpPr>
          <p:nvPr>
            <p:ph idx="1"/>
          </p:nvPr>
        </p:nvSpPr>
        <p:spPr>
          <a:xfrm>
            <a:off x="628650" y="1506827"/>
            <a:ext cx="7886700" cy="4670136"/>
          </a:xfrm>
        </p:spPr>
        <p:txBody>
          <a:bodyPr>
            <a:noAutofit/>
          </a:bodyPr>
          <a:lstStyle/>
          <a:p>
            <a:pPr algn="just"/>
            <a:r>
              <a:rPr lang="es-ES" sz="2400" dirty="0">
                <a:solidFill>
                  <a:srgbClr val="202124"/>
                </a:solidFill>
                <a:latin typeface="Google Sans"/>
              </a:rPr>
              <a:t>E</a:t>
            </a:r>
            <a:r>
              <a:rPr lang="es-ES" sz="2400" b="0" i="0" dirty="0">
                <a:solidFill>
                  <a:srgbClr val="202124"/>
                </a:solidFill>
                <a:effectLst/>
                <a:latin typeface="Google Sans"/>
              </a:rPr>
              <a:t>s un </a:t>
            </a:r>
            <a:r>
              <a:rPr lang="es-ES" sz="2400" b="0" i="0" dirty="0">
                <a:solidFill>
                  <a:srgbClr val="040C28"/>
                </a:solidFill>
                <a:effectLst/>
                <a:latin typeface="Google Sans"/>
              </a:rPr>
              <a:t>proceso político-técnico que forma parte de la reforma del Estado peruano y está orientado a alcanzar un buen gobierno</a:t>
            </a:r>
            <a:r>
              <a:rPr lang="es-ES" sz="2400" b="0" i="0" dirty="0">
                <a:solidFill>
                  <a:srgbClr val="202124"/>
                </a:solidFill>
                <a:effectLst/>
                <a:latin typeface="Google Sans"/>
              </a:rPr>
              <a:t>, es decir, un gobierno efectivo, eficiente y al servicio de la ciudadanía</a:t>
            </a:r>
          </a:p>
          <a:p>
            <a:pPr algn="just"/>
            <a:r>
              <a:rPr lang="es-ES" sz="2400" dirty="0"/>
              <a:t>El proceso de descentralización es una política permanente del Estado que busca el desarrollo integral del país y que se inició oficialmente el 28 de julio del 2002 con un anuncio hecho por el Presidente Alejandro Toledo durante la asunción del mando. Luego vino la aprobación del marco legal necesario por parte del Congreso de la República: la modificatoria de los articulas constitucionales relativos a la descentralización, la Ley de Bases de la Descentralización y la Ley de Ordenamiento Territorial, la Ley Orgánicas de Gobiernos Regionales, la Ley de Elecciones Regionales y la Ley Orgánica de Municipalidades.</a:t>
            </a:r>
            <a:endParaRPr lang="es-PE" sz="2400" dirty="0"/>
          </a:p>
        </p:txBody>
      </p:sp>
    </p:spTree>
    <p:extLst>
      <p:ext uri="{BB962C8B-B14F-4D97-AF65-F5344CB8AC3E}">
        <p14:creationId xmlns:p14="http://schemas.microsoft.com/office/powerpoint/2010/main" val="4451344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C45F2C-6BE0-F829-580C-F937CEFB227A}"/>
              </a:ext>
            </a:extLst>
          </p:cNvPr>
          <p:cNvSpPr>
            <a:spLocks noGrp="1"/>
          </p:cNvSpPr>
          <p:nvPr>
            <p:ph type="title"/>
          </p:nvPr>
        </p:nvSpPr>
        <p:spPr/>
        <p:txBody>
          <a:bodyPr/>
          <a:lstStyle/>
          <a:p>
            <a:endParaRPr lang="es-PE"/>
          </a:p>
        </p:txBody>
      </p:sp>
      <p:pic>
        <p:nvPicPr>
          <p:cNvPr id="2050" name="Picture 2">
            <a:extLst>
              <a:ext uri="{FF2B5EF4-FFF2-40B4-BE49-F238E27FC236}">
                <a16:creationId xmlns:a16="http://schemas.microsoft.com/office/drawing/2014/main" id="{3452D51B-A21C-81FF-BF66-692E086548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36098" y="928468"/>
            <a:ext cx="8342142" cy="5929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5601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441B985-4720-DB04-5729-F6B85C74E711}"/>
              </a:ext>
            </a:extLst>
          </p:cNvPr>
          <p:cNvSpPr>
            <a:spLocks noGrp="1"/>
          </p:cNvSpPr>
          <p:nvPr>
            <p:ph type="title"/>
          </p:nvPr>
        </p:nvSpPr>
        <p:spPr>
          <a:xfrm>
            <a:off x="628650" y="886265"/>
            <a:ext cx="7886700" cy="436098"/>
          </a:xfrm>
        </p:spPr>
        <p:txBody>
          <a:bodyPr>
            <a:normAutofit fontScale="90000"/>
          </a:bodyPr>
          <a:lstStyle/>
          <a:p>
            <a:r>
              <a:rPr lang="es-ES" dirty="0"/>
              <a:t>                           </a:t>
            </a:r>
            <a:r>
              <a:rPr lang="es-ES" dirty="0" err="1"/>
              <a:t>Desentralización</a:t>
            </a:r>
            <a:endParaRPr lang="es-PE" dirty="0"/>
          </a:p>
        </p:txBody>
      </p:sp>
      <p:sp>
        <p:nvSpPr>
          <p:cNvPr id="3" name="Marcador de contenido 2">
            <a:extLst>
              <a:ext uri="{FF2B5EF4-FFF2-40B4-BE49-F238E27FC236}">
                <a16:creationId xmlns:a16="http://schemas.microsoft.com/office/drawing/2014/main" id="{96910C4E-414C-AA9D-00E5-B9FCEEC70C08}"/>
              </a:ext>
            </a:extLst>
          </p:cNvPr>
          <p:cNvSpPr>
            <a:spLocks noGrp="1"/>
          </p:cNvSpPr>
          <p:nvPr>
            <p:ph idx="1"/>
          </p:nvPr>
        </p:nvSpPr>
        <p:spPr>
          <a:xfrm>
            <a:off x="628650" y="1322363"/>
            <a:ext cx="7886700" cy="4854600"/>
          </a:xfrm>
        </p:spPr>
        <p:txBody>
          <a:bodyPr>
            <a:normAutofit lnSpcReduction="10000"/>
          </a:bodyPr>
          <a:lstStyle/>
          <a:p>
            <a:pPr algn="l"/>
            <a:r>
              <a:rPr lang="es-ES" b="1" i="0" dirty="0">
                <a:solidFill>
                  <a:srgbClr val="202124"/>
                </a:solidFill>
                <a:effectLst/>
                <a:latin typeface="Google Sans"/>
              </a:rPr>
              <a:t>¿Qué es la descentralización y cuál es la importancia para nuestro Perú?</a:t>
            </a:r>
            <a:endParaRPr lang="es-ES" b="1" i="0" dirty="0">
              <a:solidFill>
                <a:srgbClr val="202124"/>
              </a:solidFill>
              <a:effectLst/>
              <a:latin typeface="arial" panose="020B0604020202020204" pitchFamily="34" charset="0"/>
            </a:endParaRPr>
          </a:p>
          <a:p>
            <a:pPr algn="l"/>
            <a:r>
              <a:rPr lang="es-ES" b="0" i="0" dirty="0">
                <a:solidFill>
                  <a:srgbClr val="4D5156"/>
                </a:solidFill>
                <a:effectLst/>
                <a:latin typeface="Google Sans"/>
              </a:rPr>
              <a:t>La descentralización </a:t>
            </a:r>
            <a:r>
              <a:rPr lang="es-ES" b="0" i="0" dirty="0">
                <a:solidFill>
                  <a:srgbClr val="040C28"/>
                </a:solidFill>
                <a:effectLst/>
                <a:latin typeface="Google Sans"/>
              </a:rPr>
              <a:t>es clave para que el Estado pueda desarrollar su capacidad de gestión a nivel local, regional y nacional</a:t>
            </a:r>
            <a:r>
              <a:rPr lang="es-ES" b="0" i="0" dirty="0">
                <a:solidFill>
                  <a:srgbClr val="4D5156"/>
                </a:solidFill>
                <a:effectLst/>
                <a:latin typeface="Google Sans"/>
              </a:rPr>
              <a:t>. De esta manera, logrará mantener su presencia en todo el territorio del país e aumentará su cobertura y eficiencia en la producción de los servicios y atención de trámites.</a:t>
            </a:r>
          </a:p>
          <a:p>
            <a:pPr algn="l"/>
            <a:r>
              <a:rPr lang="es-ES" b="1" i="0" dirty="0">
                <a:solidFill>
                  <a:srgbClr val="202124"/>
                </a:solidFill>
                <a:effectLst/>
                <a:latin typeface="Google Sans"/>
              </a:rPr>
              <a:t>¿Cuándo se inició la descentralización en el Perú?</a:t>
            </a:r>
            <a:endParaRPr lang="es-ES" b="1" i="0" dirty="0">
              <a:solidFill>
                <a:srgbClr val="202124"/>
              </a:solidFill>
              <a:effectLst/>
              <a:latin typeface="arial" panose="020B0604020202020204" pitchFamily="34" charset="0"/>
            </a:endParaRPr>
          </a:p>
          <a:p>
            <a:pPr algn="l"/>
            <a:r>
              <a:rPr lang="es-ES" b="0" i="0" dirty="0">
                <a:solidFill>
                  <a:srgbClr val="4D5156"/>
                </a:solidFill>
                <a:effectLst/>
                <a:latin typeface="Google Sans"/>
              </a:rPr>
              <a:t>más importantes consensos nacionales fue el de </a:t>
            </a:r>
            <a:r>
              <a:rPr lang="es-ES" b="0" i="0" dirty="0">
                <a:solidFill>
                  <a:srgbClr val="040C28"/>
                </a:solidFill>
                <a:effectLst/>
                <a:latin typeface="Google Sans"/>
              </a:rPr>
              <a:t>1980</a:t>
            </a:r>
            <a:r>
              <a:rPr lang="es-ES" b="0" i="0" dirty="0">
                <a:solidFill>
                  <a:srgbClr val="4D5156"/>
                </a:solidFill>
                <a:effectLst/>
                <a:latin typeface="Google Sans"/>
              </a:rPr>
              <a:t> a 1992 respecto a descentralizar el Estado, estableciendo los tres niveles de gobierno, (nacional, regional y municipal).</a:t>
            </a:r>
          </a:p>
          <a:p>
            <a:pPr algn="l"/>
            <a:r>
              <a:rPr lang="es-ES" b="1" i="0" dirty="0">
                <a:solidFill>
                  <a:srgbClr val="202124"/>
                </a:solidFill>
                <a:effectLst/>
                <a:latin typeface="Google Sans"/>
              </a:rPr>
              <a:t>¿Qué es el Estado desconcentrado?</a:t>
            </a:r>
            <a:endParaRPr lang="es-ES" b="1" i="0" dirty="0">
              <a:solidFill>
                <a:srgbClr val="202124"/>
              </a:solidFill>
              <a:effectLst/>
              <a:latin typeface="arial" panose="020B0604020202020204" pitchFamily="34" charset="0"/>
            </a:endParaRPr>
          </a:p>
          <a:p>
            <a:pPr algn="l"/>
            <a:r>
              <a:rPr lang="es-ES" b="0" i="0" dirty="0">
                <a:solidFill>
                  <a:srgbClr val="040C28"/>
                </a:solidFill>
                <a:effectLst/>
                <a:latin typeface="Google Sans"/>
              </a:rPr>
              <a:t>Aquel compuesto por varios Estados que poseen cierta autonomía fiscal, legislativa, judicial</a:t>
            </a:r>
            <a:r>
              <a:rPr lang="es-ES" b="0" i="0" dirty="0">
                <a:solidFill>
                  <a:srgbClr val="4D5156"/>
                </a:solidFill>
                <a:effectLst/>
                <a:latin typeface="Google Sans"/>
              </a:rPr>
              <a:t>. Con gran autonomía administrativa, las distintas jurisdicciones eligen sus autoridades</a:t>
            </a:r>
            <a:endParaRPr lang="es-ES" b="0" i="0" dirty="0">
              <a:solidFill>
                <a:srgbClr val="202124"/>
              </a:solidFill>
              <a:effectLst/>
              <a:latin typeface="arial" panose="020B0604020202020204" pitchFamily="34" charset="0"/>
            </a:endParaRPr>
          </a:p>
          <a:p>
            <a:pPr algn="l"/>
            <a:endParaRPr lang="es-ES" b="0" i="0" dirty="0">
              <a:solidFill>
                <a:srgbClr val="202124"/>
              </a:solidFill>
              <a:effectLst/>
              <a:latin typeface="arial" panose="020B0604020202020204" pitchFamily="34" charset="0"/>
            </a:endParaRPr>
          </a:p>
          <a:p>
            <a:pPr algn="l"/>
            <a:endParaRPr lang="es-ES" b="0" i="0" dirty="0">
              <a:solidFill>
                <a:srgbClr val="202124"/>
              </a:solidFill>
              <a:effectLst/>
              <a:latin typeface="arial" panose="020B0604020202020204" pitchFamily="34" charset="0"/>
            </a:endParaRPr>
          </a:p>
          <a:p>
            <a:endParaRPr lang="es-PE" dirty="0"/>
          </a:p>
        </p:txBody>
      </p:sp>
    </p:spTree>
    <p:extLst>
      <p:ext uri="{BB962C8B-B14F-4D97-AF65-F5344CB8AC3E}">
        <p14:creationId xmlns:p14="http://schemas.microsoft.com/office/powerpoint/2010/main" val="1749324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F0A593-E4EF-AA55-54B7-86DBC95CF539}"/>
              </a:ext>
            </a:extLst>
          </p:cNvPr>
          <p:cNvSpPr>
            <a:spLocks noGrp="1"/>
          </p:cNvSpPr>
          <p:nvPr>
            <p:ph type="title"/>
          </p:nvPr>
        </p:nvSpPr>
        <p:spPr/>
        <p:txBody>
          <a:bodyPr/>
          <a:lstStyle/>
          <a:p>
            <a:endParaRPr lang="es-PE"/>
          </a:p>
        </p:txBody>
      </p:sp>
      <p:pic>
        <p:nvPicPr>
          <p:cNvPr id="9218" name="Picture 2">
            <a:extLst>
              <a:ext uri="{FF2B5EF4-FFF2-40B4-BE49-F238E27FC236}">
                <a16:creationId xmlns:a16="http://schemas.microsoft.com/office/drawing/2014/main" id="{912F0BB5-9418-CC22-D48B-411EA3F3AF9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1692" y="942535"/>
            <a:ext cx="8163658" cy="61897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5905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6E0A283-3E61-4902-EABD-4C406170EFDA}"/>
              </a:ext>
            </a:extLst>
          </p:cNvPr>
          <p:cNvSpPr>
            <a:spLocks noGrp="1"/>
          </p:cNvSpPr>
          <p:nvPr>
            <p:ph type="title"/>
          </p:nvPr>
        </p:nvSpPr>
        <p:spPr>
          <a:xfrm>
            <a:off x="628650" y="991673"/>
            <a:ext cx="7886700" cy="412124"/>
          </a:xfrm>
        </p:spPr>
        <p:txBody>
          <a:bodyPr>
            <a:normAutofit fontScale="90000"/>
          </a:bodyPr>
          <a:lstStyle/>
          <a:p>
            <a:r>
              <a:rPr lang="es-ES" dirty="0"/>
              <a:t>             Este nuevo proceso debía ser gradual</a:t>
            </a:r>
            <a:endParaRPr lang="es-PE" dirty="0"/>
          </a:p>
        </p:txBody>
      </p:sp>
      <p:sp>
        <p:nvSpPr>
          <p:cNvPr id="3" name="Marcador de contenido 2">
            <a:extLst>
              <a:ext uri="{FF2B5EF4-FFF2-40B4-BE49-F238E27FC236}">
                <a16:creationId xmlns:a16="http://schemas.microsoft.com/office/drawing/2014/main" id="{06410672-C19A-1CCA-7F38-1DA154CFB91E}"/>
              </a:ext>
            </a:extLst>
          </p:cNvPr>
          <p:cNvSpPr>
            <a:spLocks noGrp="1"/>
          </p:cNvSpPr>
          <p:nvPr>
            <p:ph idx="1"/>
          </p:nvPr>
        </p:nvSpPr>
        <p:spPr>
          <a:xfrm>
            <a:off x="628650" y="1558344"/>
            <a:ext cx="7886700" cy="4618619"/>
          </a:xfrm>
        </p:spPr>
        <p:txBody>
          <a:bodyPr>
            <a:normAutofit/>
          </a:bodyPr>
          <a:lstStyle/>
          <a:p>
            <a:pPr algn="just"/>
            <a:r>
              <a:rPr lang="es-ES" sz="2400" dirty="0"/>
              <a:t>Se decidió entonces que y asociado a la acreditación de capacidades de las nuevas autoridades regionales y locales. También que el espacio territorial de las regiones se basaría en los actuales departamentos para su posterior integración mediante consultas a la población, y finalmente que la participación de la sociedad civil sería central en los procesos de concertación para el desarrollo de los planes de desarrollo, presupuestos participativos, etc.</a:t>
            </a:r>
          </a:p>
          <a:p>
            <a:pPr algn="just"/>
            <a:r>
              <a:rPr lang="es-ES" sz="2400" dirty="0"/>
              <a:t>Perú es una república unitaria y descentralizada, con un gobierno presidencialista democrático y con sistema de partidos multipartidista</a:t>
            </a:r>
            <a:endParaRPr lang="es-PE" sz="2400" dirty="0"/>
          </a:p>
        </p:txBody>
      </p:sp>
    </p:spTree>
    <p:extLst>
      <p:ext uri="{BB962C8B-B14F-4D97-AF65-F5344CB8AC3E}">
        <p14:creationId xmlns:p14="http://schemas.microsoft.com/office/powerpoint/2010/main" val="3305364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87F1FC-6F45-02AC-BEAA-A89F8BBCED40}"/>
              </a:ext>
            </a:extLst>
          </p:cNvPr>
          <p:cNvSpPr>
            <a:spLocks noGrp="1"/>
          </p:cNvSpPr>
          <p:nvPr>
            <p:ph type="title"/>
          </p:nvPr>
        </p:nvSpPr>
        <p:spPr/>
        <p:txBody>
          <a:bodyPr/>
          <a:lstStyle/>
          <a:p>
            <a:endParaRPr lang="es-PE"/>
          </a:p>
        </p:txBody>
      </p:sp>
      <p:pic>
        <p:nvPicPr>
          <p:cNvPr id="3074" name="Picture 2" descr="Funcionan los Gobiernos Regionales en el Perú? - YouTube">
            <a:extLst>
              <a:ext uri="{FF2B5EF4-FFF2-40B4-BE49-F238E27FC236}">
                <a16:creationId xmlns:a16="http://schemas.microsoft.com/office/drawing/2014/main" id="{8CAD23CE-1810-A5EF-9563-50CE447D681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0" y="970671"/>
            <a:ext cx="8022981" cy="5711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3161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A09C73-0788-D719-464D-CFE1A419F979}"/>
              </a:ext>
            </a:extLst>
          </p:cNvPr>
          <p:cNvSpPr>
            <a:spLocks noGrp="1"/>
          </p:cNvSpPr>
          <p:nvPr>
            <p:ph type="title"/>
          </p:nvPr>
        </p:nvSpPr>
        <p:spPr>
          <a:xfrm>
            <a:off x="628650" y="914400"/>
            <a:ext cx="7886700" cy="450761"/>
          </a:xfrm>
        </p:spPr>
        <p:txBody>
          <a:bodyPr>
            <a:normAutofit fontScale="90000"/>
          </a:bodyPr>
          <a:lstStyle/>
          <a:p>
            <a:r>
              <a:rPr lang="es-ES" dirty="0"/>
              <a:t>                            Régimen político</a:t>
            </a:r>
            <a:endParaRPr lang="es-PE" dirty="0"/>
          </a:p>
        </p:txBody>
      </p:sp>
      <p:sp>
        <p:nvSpPr>
          <p:cNvPr id="3" name="Marcador de contenido 2">
            <a:extLst>
              <a:ext uri="{FF2B5EF4-FFF2-40B4-BE49-F238E27FC236}">
                <a16:creationId xmlns:a16="http://schemas.microsoft.com/office/drawing/2014/main" id="{0BFD8BBC-C99C-0730-AC9C-D390248A6B07}"/>
              </a:ext>
            </a:extLst>
          </p:cNvPr>
          <p:cNvSpPr>
            <a:spLocks noGrp="1"/>
          </p:cNvSpPr>
          <p:nvPr>
            <p:ph idx="1"/>
          </p:nvPr>
        </p:nvSpPr>
        <p:spPr>
          <a:xfrm>
            <a:off x="628650" y="1455313"/>
            <a:ext cx="7886700" cy="4721650"/>
          </a:xfrm>
        </p:spPr>
        <p:txBody>
          <a:bodyPr>
            <a:noAutofit/>
          </a:bodyPr>
          <a:lstStyle/>
          <a:p>
            <a:pPr algn="just"/>
            <a:r>
              <a:rPr lang="es-ES" sz="2400" dirty="0"/>
              <a:t>División Político Administrativa La Constitución política de la república define al Perú como un país unitario, con un territorio nacional está integrado por regiones, departamentos, provincias y distritos, en cuyas circunscripciones se constituye y organiza el gobierno a nivel nacional, regional y local, preservando la unidad e integridad del Estado y de la Nación.</a:t>
            </a:r>
          </a:p>
          <a:p>
            <a:pPr algn="just"/>
            <a:r>
              <a:rPr lang="es-ES" sz="2400" dirty="0"/>
              <a:t>El territorio nacional se divide en 24 departamentos, los que políticamente son llamados regiones, y la Provincia Constitucional del Callao. Lima, la capital, no forma parte de ninguna región. A su vez, los departamentos se dividen en provincias (194 en total) y éstas en distritos (1.838 en total). Tanto las provincias como los distritos cuentan con un Concejo Municipal como órgano normativo y fiscalizador y la Alcaldía como órgano ejecutivo.</a:t>
            </a:r>
            <a:endParaRPr lang="es-PE" sz="2400" dirty="0"/>
          </a:p>
        </p:txBody>
      </p:sp>
    </p:spTree>
    <p:extLst>
      <p:ext uri="{BB962C8B-B14F-4D97-AF65-F5344CB8AC3E}">
        <p14:creationId xmlns:p14="http://schemas.microsoft.com/office/powerpoint/2010/main" val="211493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51" name="Rectangle 6150">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6146" name="Picture 2" descr="Cara y Sello: ¿Ha fracasado la descentralización en el Perú? Jaime de  Althaus | Mesías Guevara | OPINION | EL COMERCIO PERÚ">
            <a:extLst>
              <a:ext uri="{FF2B5EF4-FFF2-40B4-BE49-F238E27FC236}">
                <a16:creationId xmlns:a16="http://schemas.microsoft.com/office/drawing/2014/main" id="{57F74D63-BE3A-1708-E0A6-86C55A4BEA43}"/>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19"/>
          <a:stretch/>
        </p:blipFill>
        <p:spPr bwMode="auto">
          <a:xfrm>
            <a:off x="20" y="1282"/>
            <a:ext cx="9143980" cy="68567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961654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4382</TotalTime>
  <Words>1219</Words>
  <Application>Microsoft Office PowerPoint</Application>
  <PresentationFormat>Presentación en pantalla (4:3)</PresentationFormat>
  <Paragraphs>50</Paragraphs>
  <Slides>17</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17</vt:i4>
      </vt:variant>
    </vt:vector>
  </HeadingPairs>
  <TitlesOfParts>
    <vt:vector size="24" baseType="lpstr">
      <vt:lpstr>Arial</vt:lpstr>
      <vt:lpstr>Arial</vt:lpstr>
      <vt:lpstr>Calibri</vt:lpstr>
      <vt:lpstr>Calibri Light</vt:lpstr>
      <vt:lpstr>Google Sans</vt:lpstr>
      <vt:lpstr>Roboto</vt:lpstr>
      <vt:lpstr>Tema de Office</vt:lpstr>
      <vt:lpstr>Semana N° 06: La Descentralización en el Perú   GEOPOLITICA Y ANALISIS DE LA REALIDAD PERUANA</vt:lpstr>
      <vt:lpstr>                 La Descentralización</vt:lpstr>
      <vt:lpstr>Presentación de PowerPoint</vt:lpstr>
      <vt:lpstr>                           Desentralización</vt:lpstr>
      <vt:lpstr>Presentación de PowerPoint</vt:lpstr>
      <vt:lpstr>             Este nuevo proceso debía ser gradual</vt:lpstr>
      <vt:lpstr>Presentación de PowerPoint</vt:lpstr>
      <vt:lpstr>                            Régimen político</vt:lpstr>
      <vt:lpstr>Presentación de PowerPoint</vt:lpstr>
      <vt:lpstr>                  Los gobiernos regionales</vt:lpstr>
      <vt:lpstr>Presentación de PowerPoint</vt:lpstr>
      <vt:lpstr>                                        EL PROCESO DE DESCENTRALIZACIÓN EN PERÚ</vt:lpstr>
      <vt:lpstr>Presentación de PowerPoint</vt:lpstr>
      <vt:lpstr>   La descentralización   y la gobernanza territorial</vt:lpstr>
      <vt:lpstr>Presentación de PowerPoint</vt:lpstr>
      <vt:lpstr>                 Fracaso de la Regionalización                </vt:lpstr>
      <vt:lpstr>                            Práctica Grupal 6</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UNFV</dc:creator>
  <cp:lastModifiedBy>Fredy Virgilio Salinas Melendez</cp:lastModifiedBy>
  <cp:revision>169</cp:revision>
  <dcterms:created xsi:type="dcterms:W3CDTF">2020-04-09T16:16:03Z</dcterms:created>
  <dcterms:modified xsi:type="dcterms:W3CDTF">2025-06-01T20:58:47Z</dcterms:modified>
</cp:coreProperties>
</file>